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18815" r:id="rId3"/>
    <p:sldId id="257" r:id="rId4"/>
    <p:sldId id="261" r:id="rId5"/>
    <p:sldId id="258" r:id="rId6"/>
    <p:sldId id="262" r:id="rId7"/>
    <p:sldId id="260" r:id="rId8"/>
    <p:sldId id="263" r:id="rId9"/>
    <p:sldId id="259" r:id="rId10"/>
    <p:sldId id="264" r:id="rId11"/>
    <p:sldId id="18782" r:id="rId12"/>
    <p:sldId id="18783" r:id="rId13"/>
    <p:sldId id="266" r:id="rId14"/>
    <p:sldId id="18785" r:id="rId15"/>
    <p:sldId id="267" r:id="rId16"/>
    <p:sldId id="265" r:id="rId17"/>
    <p:sldId id="18786" r:id="rId18"/>
    <p:sldId id="18787" r:id="rId19"/>
    <p:sldId id="18784" r:id="rId20"/>
    <p:sldId id="18789" r:id="rId21"/>
    <p:sldId id="18791" r:id="rId22"/>
    <p:sldId id="18792" r:id="rId23"/>
    <p:sldId id="18794" r:id="rId24"/>
    <p:sldId id="18797" r:id="rId25"/>
    <p:sldId id="18795" r:id="rId26"/>
    <p:sldId id="18806" r:id="rId27"/>
    <p:sldId id="18812" r:id="rId28"/>
    <p:sldId id="18811" r:id="rId29"/>
    <p:sldId id="18793" r:id="rId30"/>
    <p:sldId id="18808" r:id="rId31"/>
    <p:sldId id="18810" r:id="rId32"/>
    <p:sldId id="18799" r:id="rId33"/>
    <p:sldId id="18813" r:id="rId34"/>
    <p:sldId id="18814" r:id="rId35"/>
    <p:sldId id="18800" r:id="rId36"/>
    <p:sldId id="18802" r:id="rId37"/>
    <p:sldId id="18798" r:id="rId38"/>
    <p:sldId id="18803" r:id="rId39"/>
    <p:sldId id="18804" r:id="rId40"/>
    <p:sldId id="18801" r:id="rId41"/>
    <p:sldId id="18805" r:id="rId42"/>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69"/>
    <p:restoredTop sz="95827"/>
  </p:normalViewPr>
  <p:slideViewPr>
    <p:cSldViewPr snapToGrid="0" snapToObjects="1">
      <p:cViewPr varScale="1">
        <p:scale>
          <a:sx n="105" d="100"/>
          <a:sy n="105" d="100"/>
        </p:scale>
        <p:origin x="19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A3208-C165-E546-9F8C-8901702D3868}" type="datetimeFigureOut">
              <a:rPr lang="en-VN" smtClean="0"/>
              <a:t>12/6/21</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BEAFE-9CFF-9946-B3AE-2E83BC7D9B7C}" type="slidenum">
              <a:rPr lang="en-VN" smtClean="0"/>
              <a:t>‹#›</a:t>
            </a:fld>
            <a:endParaRPr lang="en-VN"/>
          </a:p>
        </p:txBody>
      </p:sp>
    </p:spTree>
    <p:extLst>
      <p:ext uri="{BB962C8B-B14F-4D97-AF65-F5344CB8AC3E}">
        <p14:creationId xmlns:p14="http://schemas.microsoft.com/office/powerpoint/2010/main" val="79838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FFC9-A16E-0841-A358-B0551D971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A3AB054C-C985-1049-9D13-924E3DA29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F0B97837-102E-414B-8A3F-E185C07CD4BF}"/>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FF1A2A47-2706-9442-8813-59C478B45A1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7093573-91FC-7B4D-9EB1-9D6B5E1F0D74}"/>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1906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912E-EFFF-E447-8260-3B439E75B6A9}"/>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DC901CA-E3B7-7944-9D80-5330776DA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69ABCDD4-9A5C-0545-B83A-A471A71746BE}"/>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B53D89A0-E5AB-644A-AD02-FBCE7701B8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E7FB528-C981-9843-9275-51793D1FA6C0}"/>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81121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24456-E032-1744-99FB-6199E7BCEA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19E957E-5076-D648-BCB3-7A5E8C780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2DB8CD5-50AD-8942-95A7-E44C747001F5}"/>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0700537A-CA38-CA45-9C21-31AD3EAEFD9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31EC3ED-2148-CB45-B6A0-057DAFF37F3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74245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655325"/>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3452-BA67-0544-A40B-8EF4B4547EA4}"/>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B8FAFEF4-583F-314F-B5B2-57CA62298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4BA2973-AC8A-4547-A720-9DA061A2F002}"/>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4A1D9302-EA35-B243-A1B8-BD22BF37307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5FD9B4B-A8DB-5A48-8F11-15F9E28C3CA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64439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F213-F357-8F4B-A15A-CA9885C1D5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0190524-C2BD-AC4C-97F5-8CBB37F367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35E82-FF06-344E-8854-C2B2DF9FC36F}"/>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40867691-995B-7A48-8695-2879F38FCE4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685C979-406C-6844-A171-DF0C082F03C7}"/>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07613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2025-6023-424D-A77B-C1765B78C1C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88EF5DDB-1710-DD4F-9BEF-AC7AC4923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98E3EC0-472F-5D45-B5AF-A6CA25CB47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11930A6E-FFED-E143-B682-5C4A6C9D39E7}"/>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6" name="Footer Placeholder 5">
            <a:extLst>
              <a:ext uri="{FF2B5EF4-FFF2-40B4-BE49-F238E27FC236}">
                <a16:creationId xmlns:a16="http://schemas.microsoft.com/office/drawing/2014/main" id="{53B69BD2-1005-A346-9067-5A92879A6B03}"/>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202FFCC-4AE9-044A-8B80-F3CA0418E9A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366677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128F-4C67-804B-9FCC-7C2031BC4ED6}"/>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F1906B1-F8A9-C540-80BB-192A7A941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5443FA-8B14-1A4B-9C28-2FC15C02D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DDEFF51-DF8E-284C-B9E6-62B3C79AA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8932F-4AD5-9E4C-8B85-611A7B246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0928F5-770E-5045-871F-A485CF995048}"/>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8" name="Footer Placeholder 7">
            <a:extLst>
              <a:ext uri="{FF2B5EF4-FFF2-40B4-BE49-F238E27FC236}">
                <a16:creationId xmlns:a16="http://schemas.microsoft.com/office/drawing/2014/main" id="{85F719EE-5DEA-3D46-9B24-CFA6535D5253}"/>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99212AC4-2F4E-F44C-9AB8-FE0F5182F261}"/>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26155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3111-95C0-084B-A0F9-7A8B592FFAFB}"/>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A4CF315-05D7-9149-9DD8-B8EF2C8B6C8A}"/>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4" name="Footer Placeholder 3">
            <a:extLst>
              <a:ext uri="{FF2B5EF4-FFF2-40B4-BE49-F238E27FC236}">
                <a16:creationId xmlns:a16="http://schemas.microsoft.com/office/drawing/2014/main" id="{43EB2E35-03B6-9B4A-AAF6-4C54AE0C8C6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D43527AC-D4FE-2F4C-9C4E-1840E220D546}"/>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42436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CA9A0-F94B-7948-B5D0-0723E9CF3E32}"/>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3" name="Footer Placeholder 2">
            <a:extLst>
              <a:ext uri="{FF2B5EF4-FFF2-40B4-BE49-F238E27FC236}">
                <a16:creationId xmlns:a16="http://schemas.microsoft.com/office/drawing/2014/main" id="{88300035-4CDA-EE4F-9CD3-FC80FBC3D628}"/>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9E42312F-D003-A542-8FF3-1334941465CA}"/>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089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1D7E-1101-DF45-875A-A3B0625A4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680B6678-F46E-2843-931F-0020A3E7B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707E5D4-8C89-D545-B8A1-F23AF58D5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86D44-9B2F-3744-AF74-C9D74EDABC33}"/>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6" name="Footer Placeholder 5">
            <a:extLst>
              <a:ext uri="{FF2B5EF4-FFF2-40B4-BE49-F238E27FC236}">
                <a16:creationId xmlns:a16="http://schemas.microsoft.com/office/drawing/2014/main" id="{42272CD8-3A87-DB44-98CA-A24900A06B6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0C4C37EA-4420-8446-9F4B-3F94EC03583D}"/>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27088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EC33-971D-2741-8A05-7B993203E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04466D20-CB30-174F-8342-B26D34142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7125C1F-AFE4-C44B-906B-BD2BD4F2D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9A4A9-E54B-7548-A721-B5E295E41C04}"/>
              </a:ext>
            </a:extLst>
          </p:cNvPr>
          <p:cNvSpPr>
            <a:spLocks noGrp="1"/>
          </p:cNvSpPr>
          <p:nvPr>
            <p:ph type="dt" sz="half" idx="10"/>
          </p:nvPr>
        </p:nvSpPr>
        <p:spPr/>
        <p:txBody>
          <a:bodyPr/>
          <a:lstStyle/>
          <a:p>
            <a:fld id="{80310288-5268-9D40-8159-2F0D5A4FCB56}" type="datetimeFigureOut">
              <a:rPr lang="en-VN" smtClean="0"/>
              <a:t>12/6/21</a:t>
            </a:fld>
            <a:endParaRPr lang="en-VN"/>
          </a:p>
        </p:txBody>
      </p:sp>
      <p:sp>
        <p:nvSpPr>
          <p:cNvPr id="6" name="Footer Placeholder 5">
            <a:extLst>
              <a:ext uri="{FF2B5EF4-FFF2-40B4-BE49-F238E27FC236}">
                <a16:creationId xmlns:a16="http://schemas.microsoft.com/office/drawing/2014/main" id="{D1C044FF-B06E-5145-9512-255AF769A1B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5DC6AD8-C90A-2349-9916-46A3E13A09E5}"/>
              </a:ext>
            </a:extLst>
          </p:cNvPr>
          <p:cNvSpPr>
            <a:spLocks noGrp="1"/>
          </p:cNvSpPr>
          <p:nvPr>
            <p:ph type="sldNum" sz="quarter" idx="12"/>
          </p:nvPr>
        </p:nvSpPr>
        <p:spPr/>
        <p:txBody>
          <a:bodyPr/>
          <a:lstStyle/>
          <a:p>
            <a:fld id="{6894F7A3-6BA6-2F42-820D-E2B4FAFDBBDB}" type="slidenum">
              <a:rPr lang="en-VN" smtClean="0"/>
              <a:t>‹#›</a:t>
            </a:fld>
            <a:endParaRPr lang="en-VN"/>
          </a:p>
        </p:txBody>
      </p:sp>
    </p:spTree>
    <p:extLst>
      <p:ext uri="{BB962C8B-B14F-4D97-AF65-F5344CB8AC3E}">
        <p14:creationId xmlns:p14="http://schemas.microsoft.com/office/powerpoint/2010/main" val="122825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2D1F-333E-004E-B1A7-F108EECD8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6FBAAB77-CB68-2245-9C67-6BF2AD8404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671708F-31CC-864A-A47A-1C96FCC841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0288-5268-9D40-8159-2F0D5A4FCB56}" type="datetimeFigureOut">
              <a:rPr lang="en-VN" smtClean="0"/>
              <a:t>12/6/21</a:t>
            </a:fld>
            <a:endParaRPr lang="en-VN"/>
          </a:p>
        </p:txBody>
      </p:sp>
      <p:sp>
        <p:nvSpPr>
          <p:cNvPr id="5" name="Footer Placeholder 4">
            <a:extLst>
              <a:ext uri="{FF2B5EF4-FFF2-40B4-BE49-F238E27FC236}">
                <a16:creationId xmlns:a16="http://schemas.microsoft.com/office/drawing/2014/main" id="{57270A26-C4E7-FB4B-B959-5E8BD0B7B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38F43805-1361-104E-A413-60EE007B9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4F7A3-6BA6-2F42-820D-E2B4FAFDBBDB}" type="slidenum">
              <a:rPr lang="en-VN" smtClean="0"/>
              <a:t>‹#›</a:t>
            </a:fld>
            <a:endParaRPr lang="en-VN"/>
          </a:p>
        </p:txBody>
      </p:sp>
    </p:spTree>
    <p:extLst>
      <p:ext uri="{BB962C8B-B14F-4D97-AF65-F5344CB8AC3E}">
        <p14:creationId xmlns:p14="http://schemas.microsoft.com/office/powerpoint/2010/main" val="79953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ite flowers on books">
            <a:extLst>
              <a:ext uri="{FF2B5EF4-FFF2-40B4-BE49-F238E27FC236}">
                <a16:creationId xmlns:a16="http://schemas.microsoft.com/office/drawing/2014/main" id="{41C36198-A076-C84A-8C56-1508663DE6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65CA7E-CC2B-6346-BCDE-81F989CF0343}"/>
              </a:ext>
            </a:extLst>
          </p:cNvPr>
          <p:cNvSpPr>
            <a:spLocks noGrp="1"/>
          </p:cNvSpPr>
          <p:nvPr>
            <p:ph type="ctrTitle"/>
          </p:nvPr>
        </p:nvSpPr>
        <p:spPr>
          <a:xfrm>
            <a:off x="7572704" y="3231931"/>
            <a:ext cx="4703379" cy="1697418"/>
          </a:xfrm>
        </p:spPr>
        <p:txBody>
          <a:bodyPr>
            <a:normAutofit/>
          </a:bodyPr>
          <a:lstStyle/>
          <a:p>
            <a:r>
              <a:rPr lang="en-VN" sz="4000" b="1" dirty="0">
                <a:latin typeface="Times New Roman" panose="02020603050405020304" pitchFamily="18" charset="0"/>
                <a:cs typeface="Times New Roman" panose="02020603050405020304" pitchFamily="18" charset="0"/>
              </a:rPr>
              <a:t>Chào mừng các em học sinh yêu quý!</a:t>
            </a:r>
          </a:p>
        </p:txBody>
      </p:sp>
      <p:sp>
        <p:nvSpPr>
          <p:cNvPr id="3" name="Subtitle 2">
            <a:extLst>
              <a:ext uri="{FF2B5EF4-FFF2-40B4-BE49-F238E27FC236}">
                <a16:creationId xmlns:a16="http://schemas.microsoft.com/office/drawing/2014/main" id="{BB6EB764-14C8-6140-B660-40768321B6AB}"/>
              </a:ext>
            </a:extLst>
          </p:cNvPr>
          <p:cNvSpPr>
            <a:spLocks noGrp="1"/>
          </p:cNvSpPr>
          <p:nvPr>
            <p:ph type="subTitle" idx="1"/>
          </p:nvPr>
        </p:nvSpPr>
        <p:spPr>
          <a:xfrm>
            <a:off x="7782910" y="5242675"/>
            <a:ext cx="4330262" cy="683284"/>
          </a:xfrm>
        </p:spPr>
        <p:txBody>
          <a:bodyPr>
            <a:normAutofit/>
          </a:bodyPr>
          <a:lstStyle/>
          <a:p>
            <a:r>
              <a:rPr lang="en-US" sz="2000" b="1" dirty="0">
                <a:latin typeface="Times New Roman" panose="02020603050405020304" pitchFamily="18" charset="0"/>
                <a:cs typeface="Times New Roman" panose="02020603050405020304" pitchFamily="18" charset="0"/>
              </a:rPr>
              <a:t>G</a:t>
            </a:r>
            <a:r>
              <a:rPr lang="en-VN" sz="2000" b="1" dirty="0">
                <a:latin typeface="Times New Roman" panose="02020603050405020304" pitchFamily="18" charset="0"/>
                <a:cs typeface="Times New Roman" panose="02020603050405020304" pitchFamily="18" charset="0"/>
              </a:rPr>
              <a:t>V: PHẠM THỊ KIM DUNG</a:t>
            </a: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91025"/>
      </p:ext>
    </p:extLst>
  </p:cSld>
  <p:clrMapOvr>
    <a:masterClrMapping/>
  </p:clrMapOvr>
  <p:transition spd="slow" advTm="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2">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2" name="Picture 4" descr="Võ Thị Sáu - Biểu tượng của chủ nghĩa anh hùng cách mạng">
            <a:extLst>
              <a:ext uri="{FF2B5EF4-FFF2-40B4-BE49-F238E27FC236}">
                <a16:creationId xmlns:a16="http://schemas.microsoft.com/office/drawing/2014/main" id="{670274DC-4B4D-A545-8891-C15D866F1E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9" b="-2"/>
          <a:stretch/>
        </p:blipFill>
        <p:spPr bwMode="auto">
          <a:xfrm>
            <a:off x="321731" y="557189"/>
            <a:ext cx="7086768" cy="57436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õ Thị Sáu – Nhà xuất bản Kim Đồng">
            <a:extLst>
              <a:ext uri="{FF2B5EF4-FFF2-40B4-BE49-F238E27FC236}">
                <a16:creationId xmlns:a16="http://schemas.microsoft.com/office/drawing/2014/main" id="{F7D2D4EF-1706-464B-B56B-A107BCF54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465"/>
          <a:stretch/>
        </p:blipFill>
        <p:spPr bwMode="auto">
          <a:xfrm>
            <a:off x="7601026" y="557189"/>
            <a:ext cx="4269242" cy="574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381272"/>
      </p:ext>
    </p:extLst>
  </p:cSld>
  <p:clrMapOvr>
    <a:masterClrMapping/>
  </p:clrMapOvr>
  <p:transition spd="slow" advTm="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397402" y="1601233"/>
              <a:ext cx="5137424"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Điểm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cập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629202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2" name="Picture 2" descr="Cảm nghĩ về bài thơ Lượm - Văn 6 (3 mẫu)">
            <a:extLst>
              <a:ext uri="{FF2B5EF4-FFF2-40B4-BE49-F238E27FC236}">
                <a16:creationId xmlns:a16="http://schemas.microsoft.com/office/drawing/2014/main" id="{1FC50B73-05F1-5A48-AE55-AC79841DF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9E1266-59AC-2042-8466-AD82D36CABF4}"/>
              </a:ext>
            </a:extLst>
          </p:cNvPr>
          <p:cNvSpPr txBox="1"/>
          <p:nvPr/>
        </p:nvSpPr>
        <p:spPr>
          <a:xfrm>
            <a:off x="2884714" y="43542"/>
            <a:ext cx="6422571" cy="1092607"/>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LƯỢM</a:t>
            </a:r>
          </a:p>
        </p:txBody>
      </p:sp>
      <p:sp>
        <p:nvSpPr>
          <p:cNvPr id="5" name="TextBox 4">
            <a:extLst>
              <a:ext uri="{FF2B5EF4-FFF2-40B4-BE49-F238E27FC236}">
                <a16:creationId xmlns:a16="http://schemas.microsoft.com/office/drawing/2014/main" id="{BDA7A9F0-47BC-7547-99F9-21E6CC956F1F}"/>
              </a:ext>
            </a:extLst>
          </p:cNvPr>
          <p:cNvSpPr txBox="1"/>
          <p:nvPr/>
        </p:nvSpPr>
        <p:spPr>
          <a:xfrm>
            <a:off x="6585857" y="1136149"/>
            <a:ext cx="2253343" cy="630942"/>
          </a:xfrm>
          <a:prstGeom prst="rect">
            <a:avLst/>
          </a:prstGeom>
          <a:noFill/>
        </p:spPr>
        <p:txBody>
          <a:bodyPr wrap="square" rtlCol="0">
            <a:spAutoFit/>
          </a:bodyPr>
          <a:lstStyle/>
          <a:p>
            <a:pPr algn="ctr"/>
            <a:r>
              <a:rPr lang="en-VN" sz="3500" dirty="0">
                <a:latin typeface="Times New Roman" panose="02020603050405020304" pitchFamily="18" charset="0"/>
                <a:cs typeface="Times New Roman" panose="02020603050405020304" pitchFamily="18" charset="0"/>
              </a:rPr>
              <a:t>(Tố Hữu)</a:t>
            </a:r>
          </a:p>
        </p:txBody>
      </p:sp>
    </p:spTree>
    <p:extLst>
      <p:ext uri="{BB962C8B-B14F-4D97-AF65-F5344CB8AC3E}">
        <p14:creationId xmlns:p14="http://schemas.microsoft.com/office/powerpoint/2010/main" val="2570265597"/>
      </p:ext>
    </p:extLst>
  </p:cSld>
  <p:clrMapOvr>
    <a:masterClrMapping/>
  </p:clrMapOvr>
  <p:transition spd="slow" advTm="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1.</a:t>
            </a:r>
          </a:p>
          <a:p>
            <a:pPr algn="ctr"/>
            <a:r>
              <a:rPr lang="en-VN" sz="6500" b="1" dirty="0">
                <a:latin typeface="Times New Roman" panose="02020603050405020304" pitchFamily="18" charset="0"/>
                <a:cs typeface="Times New Roman" panose="02020603050405020304" pitchFamily="18" charset="0"/>
              </a:rPr>
              <a:t>Tìm hiểu chung</a:t>
            </a:r>
          </a:p>
        </p:txBody>
      </p:sp>
    </p:spTree>
    <p:extLst>
      <p:ext uri="{BB962C8B-B14F-4D97-AF65-F5344CB8AC3E}">
        <p14:creationId xmlns:p14="http://schemas.microsoft.com/office/powerpoint/2010/main" val="695999081"/>
      </p:ext>
    </p:extLst>
  </p:cSld>
  <p:clrMapOvr>
    <a:masterClrMapping/>
  </p:clrMapOvr>
  <p:transition spd="slow" advTm="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263744" y="1561744"/>
              <a:ext cx="5404740"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thiệu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phẩm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dựa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515393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ẤM NGỮ” BẰNG THƠ CỦA NHÀ TIÊN TRI TỐ HỮU - Nhịp Cầu Thế Giới Online">
            <a:extLst>
              <a:ext uri="{FF2B5EF4-FFF2-40B4-BE49-F238E27FC236}">
                <a16:creationId xmlns:a16="http://schemas.microsoft.com/office/drawing/2014/main" id="{D26EB7C9-4A8E-334D-8715-EBA094E61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4" b="545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4D09094-EC25-3D4F-B453-F91BA2346B84}"/>
              </a:ext>
            </a:extLst>
          </p:cNvPr>
          <p:cNvSpPr/>
          <p:nvPr/>
        </p:nvSpPr>
        <p:spPr>
          <a:xfrm>
            <a:off x="6094476" y="765754"/>
            <a:ext cx="6094476" cy="5722131"/>
          </a:xfrm>
          <a:prstGeom prst="rect">
            <a:avLst/>
          </a:prstGeom>
        </p:spPr>
        <p:txBody>
          <a:bodyPr vert="horz" lIns="91440" tIns="45720" rIns="91440" bIns="45720" rtlCol="0">
            <a:noAutofit/>
          </a:bodyPr>
          <a:lstStyle/>
          <a:p>
            <a:pPr>
              <a:lnSpc>
                <a:spcPct val="150000"/>
              </a:lnSpc>
            </a:pPr>
            <a:r>
              <a:rPr lang="en-US" sz="3200" b="1" i="1" dirty="0">
                <a:latin typeface="Times New Roman" panose="02020603050405020304" pitchFamily="18" charset="0"/>
                <a:cs typeface="Times New Roman" panose="02020603050405020304" pitchFamily="18" charset="0"/>
              </a:rPr>
              <a:t>a/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Hữu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Kim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(1920-2002).</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Thiên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Huế</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601155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ượm là ai? Chú bé liên lạc dũng cảm hy sinh vì đất nước | 35Express">
            <a:extLst>
              <a:ext uri="{FF2B5EF4-FFF2-40B4-BE49-F238E27FC236}">
                <a16:creationId xmlns:a16="http://schemas.microsoft.com/office/drawing/2014/main" id="{3256851E-4967-CE46-9D2D-D44CA8C5EE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78" r="51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F6D94FF-C2D6-2B4E-816E-3AB02FB1EBFA}"/>
              </a:ext>
            </a:extLst>
          </p:cNvPr>
          <p:cNvSpPr/>
          <p:nvPr/>
        </p:nvSpPr>
        <p:spPr>
          <a:xfrm>
            <a:off x="7340972" y="204734"/>
            <a:ext cx="4657341" cy="6448532"/>
          </a:xfrm>
          <a:prstGeom prst="rect">
            <a:avLst/>
          </a:prstGeom>
        </p:spPr>
        <p:txBody>
          <a:bodyPr vert="horz" lIns="91440" tIns="45720" rIns="91440" bIns="45720" rtlCol="0">
            <a:noAutofit/>
          </a:bodyPr>
          <a:lstStyle/>
          <a:p>
            <a:pPr>
              <a:lnSpc>
                <a:spcPct val="90000"/>
              </a:lnSpc>
              <a:spcBef>
                <a:spcPts val="600"/>
              </a:spcBef>
              <a:spcAft>
                <a:spcPts val="600"/>
              </a:spcAft>
            </a:pPr>
            <a:r>
              <a:rPr lang="en-US" sz="3200" b="1" i="1" dirty="0">
                <a:latin typeface="Times New Roman" panose="02020603050405020304" pitchFamily="18" charset="0"/>
                <a:cs typeface="Times New Roman" panose="02020603050405020304" pitchFamily="18" charset="0"/>
              </a:rPr>
              <a:t>b/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cảnh</a:t>
            </a:r>
            <a:r>
              <a:rPr lang="en-US" sz="3200" spc="-5" dirty="0">
                <a:latin typeface="Times New Roman" panose="02020603050405020304" pitchFamily="18" charset="0"/>
                <a:cs typeface="Times New Roman" panose="02020603050405020304" pitchFamily="18" charset="0"/>
              </a:rPr>
              <a:t> </a:t>
            </a:r>
            <a:r>
              <a:rPr lang="en-US" sz="3200" spc="-10" dirty="0">
                <a:latin typeface="Times New Roman" panose="02020603050405020304" pitchFamily="18" charset="0"/>
                <a:cs typeface="Times New Roman" panose="02020603050405020304" pitchFamily="18" charset="0"/>
              </a:rPr>
              <a:t>ra</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đời</a:t>
            </a:r>
            <a:r>
              <a:rPr lang="en-US" sz="3200" spc="-5" dirty="0">
                <a:latin typeface="Times New Roman" panose="02020603050405020304" pitchFamily="18" charset="0"/>
                <a:cs typeface="Times New Roman" panose="02020603050405020304" pitchFamily="18" charset="0"/>
              </a:rPr>
              <a:t>:</a:t>
            </a:r>
            <a:r>
              <a:rPr lang="en-US" sz="3200" b="1"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Bài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được</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viết</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năm</a:t>
            </a:r>
            <a:r>
              <a:rPr lang="en-US" sz="3200" spc="-5" dirty="0">
                <a:latin typeface="Times New Roman" panose="02020603050405020304" pitchFamily="18" charset="0"/>
                <a:cs typeface="Times New Roman" panose="02020603050405020304" pitchFamily="18" charset="0"/>
              </a:rPr>
              <a:t> 1949 </a:t>
            </a:r>
            <a:r>
              <a:rPr lang="en-US" sz="3200" spc="-5" dirty="0" err="1">
                <a:latin typeface="Times New Roman" panose="02020603050405020304" pitchFamily="18" charset="0"/>
                <a:cs typeface="Times New Roman" panose="02020603050405020304" pitchFamily="18" charset="0"/>
              </a:rPr>
              <a:t>trong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thời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kì</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kháng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chiến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chống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thực</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dân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Pháp</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Bài</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được</a:t>
            </a:r>
            <a:r>
              <a:rPr lang="en-US" sz="3200" spc="-5" dirty="0">
                <a:latin typeface="Times New Roman" panose="02020603050405020304" pitchFamily="18" charset="0"/>
                <a:cs typeface="Times New Roman" panose="02020603050405020304" pitchFamily="18" charset="0"/>
              </a:rPr>
              <a:t> in </a:t>
            </a:r>
            <a:r>
              <a:rPr lang="en-US" sz="3200" spc="-5" dirty="0" err="1">
                <a:latin typeface="Times New Roman" panose="02020603050405020304" pitchFamily="18" charset="0"/>
                <a:cs typeface="Times New Roman" panose="02020603050405020304" pitchFamily="18" charset="0"/>
              </a:rPr>
              <a:t>trong</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cuốn</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Thơ</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Tố</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Hữu</a:t>
            </a:r>
            <a:r>
              <a:rPr lang="en-US" sz="3200" spc="-5" dirty="0">
                <a:latin typeface="Times New Roman" panose="02020603050405020304" pitchFamily="18" charset="0"/>
                <a:cs typeface="Times New Roman" panose="02020603050405020304" pitchFamily="18" charset="0"/>
              </a:rPr>
              <a:t>”, NXB </a:t>
            </a:r>
            <a:r>
              <a:rPr lang="en-US" sz="3200" spc="-5" dirty="0" err="1">
                <a:latin typeface="Times New Roman" panose="02020603050405020304" pitchFamily="18" charset="0"/>
                <a:cs typeface="Times New Roman" panose="02020603050405020304" pitchFamily="18" charset="0"/>
              </a:rPr>
              <a:t>Giáo</a:t>
            </a:r>
            <a:r>
              <a:rPr lang="en-US" sz="3200" spc="-5" dirty="0">
                <a:latin typeface="Times New Roman" panose="02020603050405020304" pitchFamily="18" charset="0"/>
                <a:cs typeface="Times New Roman" panose="02020603050405020304" pitchFamily="18" charset="0"/>
              </a:rPr>
              <a:t> </a:t>
            </a:r>
            <a:r>
              <a:rPr lang="en-US" sz="3200" spc="-5" dirty="0" err="1">
                <a:latin typeface="Times New Roman" panose="02020603050405020304" pitchFamily="18" charset="0"/>
                <a:cs typeface="Times New Roman" panose="02020603050405020304" pitchFamily="18" charset="0"/>
              </a:rPr>
              <a:t>dục</a:t>
            </a:r>
            <a:r>
              <a:rPr lang="en-US" sz="3200" spc="-5" dirty="0">
                <a:latin typeface="Times New Roman" panose="02020603050405020304" pitchFamily="18" charset="0"/>
                <a:cs typeface="Times New Roman" panose="02020603050405020304" pitchFamily="18" charset="0"/>
              </a:rPr>
              <a:t>, 1995. </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Các</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từ</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ngữ</a:t>
            </a:r>
            <a:r>
              <a:rPr lang="en-US" sz="3200" spc="30" dirty="0">
                <a:latin typeface="Times New Roman" panose="02020603050405020304" pitchFamily="18" charset="0"/>
                <a:cs typeface="Times New Roman" panose="02020603050405020304" pitchFamily="18" charset="0"/>
              </a:rPr>
              <a:t> </a:t>
            </a:r>
            <a:r>
              <a:rPr lang="en-US" sz="3200" spc="30" dirty="0" err="1">
                <a:latin typeface="Times New Roman" panose="02020603050405020304" pitchFamily="18" charset="0"/>
                <a:cs typeface="Times New Roman" panose="02020603050405020304" pitchFamily="18" charset="0"/>
              </a:rPr>
              <a:t>khó</a:t>
            </a:r>
            <a:r>
              <a:rPr lang="en-US" sz="3200" spc="3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90000"/>
              </a:lnSpc>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a:t>
            </a:r>
          </a:p>
          <a:p>
            <a:pPr>
              <a:lnSpc>
                <a:spcPct val="90000"/>
              </a:lnSpc>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40981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888528" y="1391747"/>
              <a:ext cx="6155171" cy="2593071"/>
            </a:xfrm>
            <a:prstGeom prst="rect">
              <a:avLst/>
            </a:prstGeom>
            <a:noFill/>
          </p:spPr>
          <p:txBody>
            <a:bodyPr wrap="square">
              <a:spAutoFit/>
            </a:bodyPr>
            <a:lstStyle/>
            <a:p>
              <a:pPr algn="ct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dựa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khoảng</a:t>
              </a:r>
              <a:r>
                <a:rPr lang="en-US" sz="4000" dirty="0">
                  <a:latin typeface="Times New Roman" pitchFamily="18" charset="0"/>
                  <a:cs typeface="Times New Roman" pitchFamily="18" charset="0"/>
                </a:rPr>
                <a:t> 10 </a:t>
              </a:r>
              <a:r>
                <a:rPr lang="en-US" sz="4000" dirty="0" err="1">
                  <a:latin typeface="Times New Roman" pitchFamily="18" charset="0"/>
                  <a:cs typeface="Times New Roman" pitchFamily="18" charset="0"/>
                </a:rPr>
                <a:t>dòng</a:t>
              </a:r>
              <a:r>
                <a:rPr lang="en-US" sz="4000" dirty="0">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67200718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762AD9-2F03-0246-88C5-7DE10D4987BF}"/>
              </a:ext>
            </a:extLst>
          </p:cNvPr>
          <p:cNvSpPr/>
          <p:nvPr/>
        </p:nvSpPr>
        <p:spPr>
          <a:xfrm>
            <a:off x="217714" y="174171"/>
            <a:ext cx="11756571" cy="6494085"/>
          </a:xfrm>
          <a:prstGeom prst="rect">
            <a:avLst/>
          </a:prstGeom>
        </p:spPr>
        <p:txBody>
          <a:bodyPr wrap="square">
            <a:spAutoFit/>
          </a:bodyPr>
          <a:lstStyle/>
          <a:p>
            <a:pPr algn="just"/>
            <a:r>
              <a:rPr lang="vi-VN" sz="3200" i="1" dirty="0">
                <a:solidFill>
                  <a:srgbClr val="000000"/>
                </a:solidFill>
                <a:latin typeface="Times New Roman" panose="02020603050405020304" pitchFamily="18" charset="0"/>
                <a:ea typeface="Calibri" panose="020F0502020204030204" pitchFamily="34" charset="0"/>
              </a:rPr>
              <a:t>	Vào những ngày kháng chiến chống Pháp, tác giả vào Huế để làm công tác kháng chiến, đã gặp Lượm – chú bé liên lạc nhỏ bé, hồn nhiên, nhanh nhẹn. Trong cuộc nói chuyện với tác giả, chú bé nói về công việc liên lạch hết sức quan trọng mà cũng không kém phần hiểm nguy của mình. Tuy nhiên ở cậu vẫn toát lên vẻ hồn nhiên, lạc quan, vui vẻ. Trong một lần đưa tin thượng khẩn, Lượm đã dũng cảm băng qua mặt trận dưới làn mưa đạn của giặc. Chẳng may em đã trúng đạn hi sinh. Khi nhận được tin, tác giả bàng hoàng, đau đớn, không tin rằng Lượm đã mất. Lượm hi sinh nhưng hình ảnh của người anh hùng nhỏ tuổi tên Lượm, và tinh thần kiên cường, dũng cảm của em vẫn còn sống mãi cùng quê hương, đất nước. Hình ảnh của em luôn hiện lên hồn nhiên, ngây thơ, lạc quan, yêu đời trong tâm trí của những người ở lại. </a:t>
            </a:r>
            <a:endParaRPr lang="en-VN" sz="3200" dirty="0"/>
          </a:p>
        </p:txBody>
      </p:sp>
    </p:spTree>
    <p:extLst>
      <p:ext uri="{BB962C8B-B14F-4D97-AF65-F5344CB8AC3E}">
        <p14:creationId xmlns:p14="http://schemas.microsoft.com/office/powerpoint/2010/main" val="2254272304"/>
      </p:ext>
    </p:extLst>
  </p:cSld>
  <p:clrMapOvr>
    <a:masterClrMapping/>
  </p:clrMapOvr>
  <p:transition spd="slow" advTm="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A488C8-C6F5-284D-B512-591572D29CB0}"/>
              </a:ext>
            </a:extLst>
          </p:cNvPr>
          <p:cNvSpPr/>
          <p:nvPr/>
        </p:nvSpPr>
        <p:spPr>
          <a:xfrm>
            <a:off x="685800" y="918153"/>
            <a:ext cx="5962785" cy="5678589"/>
          </a:xfrm>
          <a:prstGeom prst="rect">
            <a:avLst/>
          </a:prstGeom>
        </p:spPr>
        <p:txBody>
          <a:bodyPr vert="horz" lIns="91440" tIns="45720" rIns="91440" bIns="45720" rtlCol="0">
            <a:noAutofit/>
          </a:bodyPr>
          <a:lstStyle/>
          <a:p>
            <a:pPr marR="182880">
              <a:lnSpc>
                <a:spcPct val="90000"/>
              </a:lnSpc>
              <a:spcBef>
                <a:spcPts val="600"/>
              </a:spcBef>
              <a:spcAft>
                <a:spcPts val="600"/>
              </a:spcAft>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1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Cháu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gặp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cờ</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giả</a:t>
            </a:r>
            <a:r>
              <a:rPr lang="en-US" sz="3500" dirty="0">
                <a:latin typeface="Times New Roman" panose="02020603050405020304" pitchFamily="18" charset="0"/>
                <a:cs typeface="Times New Roman" panose="02020603050405020304" pitchFamily="18" charset="0"/>
              </a:rPr>
              <a:t>.</a:t>
            </a:r>
          </a:p>
          <a:p>
            <a:pPr marR="182880">
              <a:lnSpc>
                <a:spcPct val="90000"/>
              </a:lnSpc>
              <a:spcBef>
                <a:spcPts val="600"/>
              </a:spcBef>
              <a:spcAft>
                <a:spcPts val="600"/>
              </a:spcAft>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tiếp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Hồn</a:t>
            </a:r>
            <a:r>
              <a:rPr lang="en-US" sz="3500" dirty="0">
                <a:latin typeface="Times New Roman" panose="02020603050405020304" pitchFamily="18" charset="0"/>
                <a:cs typeface="Times New Roman" panose="02020603050405020304" pitchFamily="18" charset="0"/>
              </a:rPr>
              <a:t> bay </a:t>
            </a:r>
            <a:r>
              <a:rPr lang="en-US" sz="3500" dirty="0" err="1">
                <a:latin typeface="Times New Roman" panose="02020603050405020304" pitchFamily="18" charset="0"/>
                <a:cs typeface="Times New Roman" panose="02020603050405020304" pitchFamily="18" charset="0"/>
              </a:rPr>
              <a:t>giữa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Câu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chuyện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làm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nhiệm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vụ</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hi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a:t>
            </a:r>
          </a:p>
          <a:p>
            <a:pPr>
              <a:lnSpc>
                <a:spcPct val="90000"/>
              </a:lnSpc>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Phần</a:t>
            </a:r>
            <a:r>
              <a:rPr lang="en-US" sz="3500" dirty="0">
                <a:latin typeface="Times New Roman" panose="02020603050405020304" pitchFamily="18" charset="0"/>
                <a:cs typeface="Times New Roman" panose="02020603050405020304" pitchFamily="18" charset="0"/>
              </a:rPr>
              <a:t> 3 (</a:t>
            </a:r>
            <a:r>
              <a:rPr lang="en-US" sz="3500" dirty="0" err="1">
                <a:latin typeface="Times New Roman" panose="02020603050405020304" pitchFamily="18" charset="0"/>
                <a:cs typeface="Times New Roman" panose="02020603050405020304" pitchFamily="18" charset="0"/>
              </a:rPr>
              <a:t>còn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Lượm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còn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sống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mãi</a:t>
            </a:r>
            <a:r>
              <a:rPr lang="en-US" sz="3500" dirty="0">
                <a:latin typeface="Times New Roman" panose="02020603050405020304" pitchFamily="18" charset="0"/>
                <a:cs typeface="Times New Roman" panose="02020603050405020304" pitchFamily="18" charset="0"/>
              </a:rPr>
              <a:t>.</a:t>
            </a:r>
            <a:r>
              <a:rPr lang="en-US" sz="3500" dirty="0">
                <a:effectLst/>
                <a:latin typeface="Times New Roman" panose="02020603050405020304" pitchFamily="18" charset="0"/>
                <a:cs typeface="Times New Roman" panose="02020603050405020304" pitchFamily="18" charset="0"/>
              </a:rPr>
              <a:t> </a:t>
            </a:r>
            <a:endParaRPr lang="en-US" sz="3500" dirty="0">
              <a:latin typeface="Times New Roman" panose="02020603050405020304" pitchFamily="18" charset="0"/>
              <a:cs typeface="Times New Roman" panose="02020603050405020304" pitchFamily="18" charset="0"/>
            </a:endParaRPr>
          </a:p>
        </p:txBody>
      </p:sp>
      <p:pic>
        <p:nvPicPr>
          <p:cNvPr id="4" name="Picture 2" descr="Cảm nhận của em về nhân vật Lượm hồn nhiên nhưng quả cảm - Văn mẫu 6">
            <a:extLst>
              <a:ext uri="{FF2B5EF4-FFF2-40B4-BE49-F238E27FC236}">
                <a16:creationId xmlns:a16="http://schemas.microsoft.com/office/drawing/2014/main" id="{3350539E-0BD0-F64F-8A77-A5513D3C0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69" r="21972"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27339"/>
      </p:ext>
    </p:extLst>
  </p:cSld>
  <p:clrMapOvr>
    <a:masterClrMapping/>
  </p:clrMapOvr>
  <p:transition spd="slow" advTm="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B2C19AF-DA3F-6447-85E5-CA8583498BBA}"/>
              </a:ext>
            </a:extLst>
          </p:cNvPr>
          <p:cNvGraphicFramePr>
            <a:graphicFrameLocks noGrp="1"/>
          </p:cNvGraphicFramePr>
          <p:nvPr/>
        </p:nvGraphicFramePr>
        <p:xfrm>
          <a:off x="264161" y="292946"/>
          <a:ext cx="7453381" cy="6363885"/>
        </p:xfrm>
        <a:graphic>
          <a:graphicData uri="http://schemas.openxmlformats.org/drawingml/2006/table">
            <a:tbl>
              <a:tblPr firstRow="1" bandRow="1">
                <a:tableStyleId>{5C22544A-7EE6-4342-B048-85BDC9FD1C3A}</a:tableStyleId>
              </a:tblPr>
              <a:tblGrid>
                <a:gridCol w="573337">
                  <a:extLst>
                    <a:ext uri="{9D8B030D-6E8A-4147-A177-3AD203B41FA5}">
                      <a16:colId xmlns:a16="http://schemas.microsoft.com/office/drawing/2014/main" val="3498834383"/>
                    </a:ext>
                  </a:extLst>
                </a:gridCol>
                <a:gridCol w="573337">
                  <a:extLst>
                    <a:ext uri="{9D8B030D-6E8A-4147-A177-3AD203B41FA5}">
                      <a16:colId xmlns:a16="http://schemas.microsoft.com/office/drawing/2014/main" val="2835687325"/>
                    </a:ext>
                  </a:extLst>
                </a:gridCol>
                <a:gridCol w="573337">
                  <a:extLst>
                    <a:ext uri="{9D8B030D-6E8A-4147-A177-3AD203B41FA5}">
                      <a16:colId xmlns:a16="http://schemas.microsoft.com/office/drawing/2014/main" val="2854836803"/>
                    </a:ext>
                  </a:extLst>
                </a:gridCol>
                <a:gridCol w="573337">
                  <a:extLst>
                    <a:ext uri="{9D8B030D-6E8A-4147-A177-3AD203B41FA5}">
                      <a16:colId xmlns:a16="http://schemas.microsoft.com/office/drawing/2014/main" val="1776567232"/>
                    </a:ext>
                  </a:extLst>
                </a:gridCol>
                <a:gridCol w="573337">
                  <a:extLst>
                    <a:ext uri="{9D8B030D-6E8A-4147-A177-3AD203B41FA5}">
                      <a16:colId xmlns:a16="http://schemas.microsoft.com/office/drawing/2014/main" val="3106627871"/>
                    </a:ext>
                  </a:extLst>
                </a:gridCol>
                <a:gridCol w="573337">
                  <a:extLst>
                    <a:ext uri="{9D8B030D-6E8A-4147-A177-3AD203B41FA5}">
                      <a16:colId xmlns:a16="http://schemas.microsoft.com/office/drawing/2014/main" val="3107688518"/>
                    </a:ext>
                  </a:extLst>
                </a:gridCol>
                <a:gridCol w="573337">
                  <a:extLst>
                    <a:ext uri="{9D8B030D-6E8A-4147-A177-3AD203B41FA5}">
                      <a16:colId xmlns:a16="http://schemas.microsoft.com/office/drawing/2014/main" val="2036090125"/>
                    </a:ext>
                  </a:extLst>
                </a:gridCol>
                <a:gridCol w="573337">
                  <a:extLst>
                    <a:ext uri="{9D8B030D-6E8A-4147-A177-3AD203B41FA5}">
                      <a16:colId xmlns:a16="http://schemas.microsoft.com/office/drawing/2014/main" val="1341304927"/>
                    </a:ext>
                  </a:extLst>
                </a:gridCol>
                <a:gridCol w="573337">
                  <a:extLst>
                    <a:ext uri="{9D8B030D-6E8A-4147-A177-3AD203B41FA5}">
                      <a16:colId xmlns:a16="http://schemas.microsoft.com/office/drawing/2014/main" val="751265031"/>
                    </a:ext>
                  </a:extLst>
                </a:gridCol>
                <a:gridCol w="573337">
                  <a:extLst>
                    <a:ext uri="{9D8B030D-6E8A-4147-A177-3AD203B41FA5}">
                      <a16:colId xmlns:a16="http://schemas.microsoft.com/office/drawing/2014/main" val="3235943926"/>
                    </a:ext>
                  </a:extLst>
                </a:gridCol>
                <a:gridCol w="573337">
                  <a:extLst>
                    <a:ext uri="{9D8B030D-6E8A-4147-A177-3AD203B41FA5}">
                      <a16:colId xmlns:a16="http://schemas.microsoft.com/office/drawing/2014/main" val="1859443525"/>
                    </a:ext>
                  </a:extLst>
                </a:gridCol>
                <a:gridCol w="573337">
                  <a:extLst>
                    <a:ext uri="{9D8B030D-6E8A-4147-A177-3AD203B41FA5}">
                      <a16:colId xmlns:a16="http://schemas.microsoft.com/office/drawing/2014/main" val="2741189903"/>
                    </a:ext>
                  </a:extLst>
                </a:gridCol>
                <a:gridCol w="573337">
                  <a:extLst>
                    <a:ext uri="{9D8B030D-6E8A-4147-A177-3AD203B41FA5}">
                      <a16:colId xmlns:a16="http://schemas.microsoft.com/office/drawing/2014/main" val="2452168868"/>
                    </a:ext>
                  </a:extLst>
                </a:gridCol>
              </a:tblGrid>
              <a:tr h="578535">
                <a:tc>
                  <a:txBody>
                    <a:bodyPr/>
                    <a:lstStyle/>
                    <a:p>
                      <a:pPr algn="ctr"/>
                      <a:endParaRPr lang="en-VN" sz="25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3479059"/>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53219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321689"/>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613223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781587"/>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3624513"/>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174220"/>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675562"/>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8609758"/>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365394"/>
                  </a:ext>
                </a:extLst>
              </a:tr>
              <a:tr h="578535">
                <a:tc>
                  <a:txBody>
                    <a:bodyPr/>
                    <a:lstStyle/>
                    <a:p>
                      <a:pPr algn="ctr"/>
                      <a:r>
                        <a:rPr lang="en-VN" sz="2500" b="1" dirty="0">
                          <a:solidFill>
                            <a:schemeClr val="tx1"/>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VN" sz="2500" dirty="0">
                          <a:solidFill>
                            <a:schemeClr val="tx1"/>
                          </a:solidFill>
                          <a:latin typeface="Times New Roman" panose="02020603050405020304" pitchFamily="18" charset="0"/>
                          <a:cs typeface="Times New Roman" panose="02020603050405020304" pitchFamily="18" charset="0"/>
                        </a:rPr>
                        <a:t>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947973"/>
                  </a:ext>
                </a:extLst>
              </a:tr>
            </a:tbl>
          </a:graphicData>
        </a:graphic>
      </p:graphicFrame>
      <p:sp>
        <p:nvSpPr>
          <p:cNvPr id="5" name="Rounded Rectangle 4">
            <a:extLst>
              <a:ext uri="{FF2B5EF4-FFF2-40B4-BE49-F238E27FC236}">
                <a16:creationId xmlns:a16="http://schemas.microsoft.com/office/drawing/2014/main" id="{0F86F6C9-E809-8D47-906E-65356DDC8AAD}"/>
              </a:ext>
            </a:extLst>
          </p:cNvPr>
          <p:cNvSpPr/>
          <p:nvPr/>
        </p:nvSpPr>
        <p:spPr>
          <a:xfrm>
            <a:off x="8132063" y="667512"/>
            <a:ext cx="3795775" cy="228295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vị tướng thiếu niên thời nhà Trần gắn với hình ảnh lá cờ thêu sáu chữ vàng</a:t>
            </a:r>
          </a:p>
        </p:txBody>
      </p:sp>
      <p:pic>
        <p:nvPicPr>
          <p:cNvPr id="6" name="Picture 4" descr="Trần Quốc Toản không tử trận, uy vũ chấn động Trung Nguyên - Pháp Luân Công  và Sự Thật">
            <a:extLst>
              <a:ext uri="{FF2B5EF4-FFF2-40B4-BE49-F238E27FC236}">
                <a16:creationId xmlns:a16="http://schemas.microsoft.com/office/drawing/2014/main" id="{CD2025A0-B377-2A49-B8A1-33CDE76BFB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76" b="24403"/>
          <a:stretch/>
        </p:blipFill>
        <p:spPr bwMode="auto">
          <a:xfrm>
            <a:off x="8132063" y="3259842"/>
            <a:ext cx="3795775" cy="3396989"/>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0B17CE-EB85-1148-9BF8-3AB5225EA95B}"/>
              </a:ext>
            </a:extLst>
          </p:cNvPr>
          <p:cNvSpPr/>
          <p:nvPr/>
        </p:nvSpPr>
        <p:spPr>
          <a:xfrm>
            <a:off x="829056" y="877824"/>
            <a:ext cx="6888486" cy="560832"/>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0" name="Rounded Rectangle 9">
            <a:extLst>
              <a:ext uri="{FF2B5EF4-FFF2-40B4-BE49-F238E27FC236}">
                <a16:creationId xmlns:a16="http://schemas.microsoft.com/office/drawing/2014/main" id="{33EDA0CF-636E-8347-B95D-79BADD06FBFB}"/>
              </a:ext>
            </a:extLst>
          </p:cNvPr>
          <p:cNvSpPr/>
          <p:nvPr/>
        </p:nvSpPr>
        <p:spPr>
          <a:xfrm>
            <a:off x="8154413" y="1123356"/>
            <a:ext cx="3795775" cy="4703064"/>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thanh niên dũng cảm đã bị thực dân Pháp tử hình khi mới 17 tuổi. Hiện nay, một giải thưởng của Trung ương Đoàn thanh niên cộng sản Hồ Chí Minh dành tặng cho các thanh niên xuất sắc đã được vinh dự mang tên anh.</a:t>
            </a:r>
          </a:p>
        </p:txBody>
      </p:sp>
      <p:sp>
        <p:nvSpPr>
          <p:cNvPr id="11" name="Rectangle 10">
            <a:extLst>
              <a:ext uri="{FF2B5EF4-FFF2-40B4-BE49-F238E27FC236}">
                <a16:creationId xmlns:a16="http://schemas.microsoft.com/office/drawing/2014/main" id="{F352FF0C-3CFB-3146-AAE0-AEA4FB0F9F3F}"/>
              </a:ext>
            </a:extLst>
          </p:cNvPr>
          <p:cNvSpPr/>
          <p:nvPr/>
        </p:nvSpPr>
        <p:spPr>
          <a:xfrm>
            <a:off x="6559295" y="1438655"/>
            <a:ext cx="593351" cy="521817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2" name="Rounded Rectangle 11">
            <a:extLst>
              <a:ext uri="{FF2B5EF4-FFF2-40B4-BE49-F238E27FC236}">
                <a16:creationId xmlns:a16="http://schemas.microsoft.com/office/drawing/2014/main" id="{9932FF80-66E5-044D-B13A-E4FA599CC613}"/>
              </a:ext>
            </a:extLst>
          </p:cNvPr>
          <p:cNvSpPr/>
          <p:nvPr/>
        </p:nvSpPr>
        <p:spPr>
          <a:xfrm>
            <a:off x="8132062" y="667512"/>
            <a:ext cx="3795775"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thiếu niên người dân tộc Nùng, làm liên lạc cho cách mạng và hi sinh khi mới 14 tuổi.</a:t>
            </a:r>
          </a:p>
        </p:txBody>
      </p:sp>
      <p:pic>
        <p:nvPicPr>
          <p:cNvPr id="13" name="Picture 2" descr="Gương một số anh hùng dân tộc nhỏ tuổi của nước Việt Nam ...">
            <a:extLst>
              <a:ext uri="{FF2B5EF4-FFF2-40B4-BE49-F238E27FC236}">
                <a16:creationId xmlns:a16="http://schemas.microsoft.com/office/drawing/2014/main" id="{8DEB3A27-3804-D548-917D-471869830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3" b="1"/>
          <a:stretch/>
        </p:blipFill>
        <p:spPr bwMode="auto">
          <a:xfrm>
            <a:off x="7996273" y="767092"/>
            <a:ext cx="4012654" cy="57075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1294A17-D219-E643-BA78-4BC610920848}"/>
              </a:ext>
            </a:extLst>
          </p:cNvPr>
          <p:cNvSpPr/>
          <p:nvPr/>
        </p:nvSpPr>
        <p:spPr>
          <a:xfrm>
            <a:off x="810111" y="2043555"/>
            <a:ext cx="593351" cy="4075891"/>
          </a:xfrm>
          <a:prstGeom prst="rect">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Rounded Rectangle 14">
            <a:extLst>
              <a:ext uri="{FF2B5EF4-FFF2-40B4-BE49-F238E27FC236}">
                <a16:creationId xmlns:a16="http://schemas.microsoft.com/office/drawing/2014/main" id="{D357BC20-704B-1B4A-80B4-80F5CF9D0300}"/>
              </a:ext>
            </a:extLst>
          </p:cNvPr>
          <p:cNvSpPr/>
          <p:nvPr/>
        </p:nvSpPr>
        <p:spPr>
          <a:xfrm>
            <a:off x="8132061" y="667511"/>
            <a:ext cx="3795775"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một thiếu niên người dân tộc H Mông, là anh hùng lực lượng vũ trang nhân dân thời chống Pháp, hi sinh năm 15 tuổi.</a:t>
            </a:r>
          </a:p>
        </p:txBody>
      </p:sp>
      <p:sp>
        <p:nvSpPr>
          <p:cNvPr id="16" name="Rectangle 15">
            <a:extLst>
              <a:ext uri="{FF2B5EF4-FFF2-40B4-BE49-F238E27FC236}">
                <a16:creationId xmlns:a16="http://schemas.microsoft.com/office/drawing/2014/main" id="{0C9C8C86-2122-EC43-977F-32908A916517}"/>
              </a:ext>
            </a:extLst>
          </p:cNvPr>
          <p:cNvSpPr/>
          <p:nvPr/>
        </p:nvSpPr>
        <p:spPr>
          <a:xfrm>
            <a:off x="2542032" y="3767326"/>
            <a:ext cx="4012654" cy="560832"/>
          </a:xfrm>
          <a:prstGeom prst="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pic>
        <p:nvPicPr>
          <p:cNvPr id="1026" name="Picture 2" descr="Không có mô tả ảnh.">
            <a:extLst>
              <a:ext uri="{FF2B5EF4-FFF2-40B4-BE49-F238E27FC236}">
                <a16:creationId xmlns:a16="http://schemas.microsoft.com/office/drawing/2014/main" id="{E36A9C17-CC18-F24A-8DD0-2C94DD173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6654" y="3429000"/>
            <a:ext cx="3231893" cy="323713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011DF20E-0813-1B42-BF3E-2833443DF1EE}"/>
              </a:ext>
            </a:extLst>
          </p:cNvPr>
          <p:cNvSpPr/>
          <p:nvPr/>
        </p:nvSpPr>
        <p:spPr>
          <a:xfrm>
            <a:off x="8154413" y="292945"/>
            <a:ext cx="3795775" cy="2030479"/>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con gái anh dũng của vùng Đất Đỏ bị thực dân Pháp bí mật xử tử năm 1952.</a:t>
            </a:r>
          </a:p>
        </p:txBody>
      </p:sp>
      <p:sp>
        <p:nvSpPr>
          <p:cNvPr id="19" name="Rectangle 18">
            <a:extLst>
              <a:ext uri="{FF2B5EF4-FFF2-40B4-BE49-F238E27FC236}">
                <a16:creationId xmlns:a16="http://schemas.microsoft.com/office/drawing/2014/main" id="{6B35CA7B-4720-0A4D-AA66-71488D6AA336}"/>
              </a:ext>
            </a:extLst>
          </p:cNvPr>
          <p:cNvSpPr/>
          <p:nvPr/>
        </p:nvSpPr>
        <p:spPr>
          <a:xfrm>
            <a:off x="4857006" y="1472413"/>
            <a:ext cx="593351" cy="4647034"/>
          </a:xfrm>
          <a:prstGeom prst="rect">
            <a:avLst/>
          </a:prstGeom>
          <a:noFill/>
          <a:ln w="38100">
            <a:solidFill>
              <a:srgbClr val="FF2F9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pic>
        <p:nvPicPr>
          <p:cNvPr id="20" name="Picture 2" descr="Võ Thị Sáu – Nhà xuất bản Kim Đồng">
            <a:extLst>
              <a:ext uri="{FF2B5EF4-FFF2-40B4-BE49-F238E27FC236}">
                <a16:creationId xmlns:a16="http://schemas.microsoft.com/office/drawing/2014/main" id="{364DD912-A131-5945-B0FE-7066918FB6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465"/>
          <a:stretch/>
        </p:blipFill>
        <p:spPr bwMode="auto">
          <a:xfrm>
            <a:off x="8414001" y="2394940"/>
            <a:ext cx="3231893" cy="434802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DFBDA239-C7AC-CA43-9314-4961667D257D}"/>
              </a:ext>
            </a:extLst>
          </p:cNvPr>
          <p:cNvSpPr/>
          <p:nvPr/>
        </p:nvSpPr>
        <p:spPr>
          <a:xfrm>
            <a:off x="8282437" y="271616"/>
            <a:ext cx="3531619" cy="2643972"/>
          </a:xfrm>
          <a:prstGeom prst="roundRect">
            <a:avLst>
              <a:gd name="adj" fmla="val 83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dirty="0">
                <a:latin typeface="Times New Roman" panose="02020603050405020304" pitchFamily="18" charset="0"/>
                <a:cs typeface="Times New Roman" panose="02020603050405020304" pitchFamily="18" charset="0"/>
              </a:rPr>
              <a:t>Đây là người đã không tiếc thân mình cứu sống các em nhỏ trong trận tuyến phà Ghép năm 1965 khi anh mới 14 tuổi</a:t>
            </a:r>
          </a:p>
        </p:txBody>
      </p:sp>
      <p:pic>
        <p:nvPicPr>
          <p:cNvPr id="1028" name="Picture 4" descr="Anh hùng liệt sĩ Nguyễn Bá Ngọc | trian.vn">
            <a:extLst>
              <a:ext uri="{FF2B5EF4-FFF2-40B4-BE49-F238E27FC236}">
                <a16:creationId xmlns:a16="http://schemas.microsoft.com/office/drawing/2014/main" id="{EE8CBFF8-7B61-C141-8AC9-4A4F80D4BE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6190" y="1229360"/>
            <a:ext cx="4207513" cy="470306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19EA8A3-A79E-6D40-8B4C-016DDBCE8148}"/>
              </a:ext>
            </a:extLst>
          </p:cNvPr>
          <p:cNvSpPr/>
          <p:nvPr/>
        </p:nvSpPr>
        <p:spPr>
          <a:xfrm>
            <a:off x="810111" y="4931662"/>
            <a:ext cx="6888486" cy="560832"/>
          </a:xfrm>
          <a:prstGeom prst="rect">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extLst>
      <p:ext uri="{BB962C8B-B14F-4D97-AF65-F5344CB8AC3E}">
        <p14:creationId xmlns:p14="http://schemas.microsoft.com/office/powerpoint/2010/main" val="38969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4" presetClass="exit" presetSubtype="10" fill="hold" nodeType="withEffect">
                                  <p:stCondLst>
                                    <p:cond delay="0"/>
                                  </p:stCondLst>
                                  <p:childTnLst>
                                    <p:animEffect transition="out" filter="randombar(horizont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heckerboard(across)">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heckerboard(across)">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xit" presetSubtype="32" fill="hold" nodeType="clickEffect">
                                  <p:stCondLst>
                                    <p:cond delay="0"/>
                                  </p:stCondLst>
                                  <p:childTnLst>
                                    <p:animEffect transition="out" filter="circle(out)">
                                      <p:cBhvr>
                                        <p:cTn id="62" dur="2000"/>
                                        <p:tgtEl>
                                          <p:spTgt spid="13"/>
                                        </p:tgtEl>
                                      </p:cBhvr>
                                    </p:animEffect>
                                    <p:set>
                                      <p:cBhvr>
                                        <p:cTn id="63" dur="1" fill="hold">
                                          <p:stCondLst>
                                            <p:cond delay="19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heckerboard(across)">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xit" presetSubtype="10" fill="hold" grpId="1" nodeType="clickEffect">
                                  <p:stCondLst>
                                    <p:cond delay="0"/>
                                  </p:stCondLst>
                                  <p:childTnLst>
                                    <p:animEffect transition="out" filter="randombar(horizontal)">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checkerboard(across)">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1"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heckerboard(across)">
                                      <p:cBhvr>
                                        <p:cTn id="83" dur="500"/>
                                        <p:tgtEl>
                                          <p:spTgt spid="16"/>
                                        </p:tgtEl>
                                      </p:cBhvr>
                                    </p:animEffect>
                                  </p:childTnLst>
                                </p:cTn>
                              </p:par>
                              <p:par>
                                <p:cTn id="84" presetID="5" presetClass="entr" presetSubtype="10" fill="hold" nodeType="with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checkerboard(across)">
                                      <p:cBhvr>
                                        <p:cTn id="86" dur="500"/>
                                        <p:tgtEl>
                                          <p:spTgt spid="1026"/>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xit" presetSubtype="32" fill="hold" nodeType="clickEffect">
                                  <p:stCondLst>
                                    <p:cond delay="0"/>
                                  </p:stCondLst>
                                  <p:childTnLst>
                                    <p:animEffect transition="out" filter="circle(out)">
                                      <p:cBhvr>
                                        <p:cTn id="90" dur="2000"/>
                                        <p:tgtEl>
                                          <p:spTgt spid="1026"/>
                                        </p:tgtEl>
                                      </p:cBhvr>
                                    </p:animEffect>
                                    <p:set>
                                      <p:cBhvr>
                                        <p:cTn id="91" dur="1" fill="hold">
                                          <p:stCondLst>
                                            <p:cond delay="1999"/>
                                          </p:stCondLst>
                                        </p:cTn>
                                        <p:tgtEl>
                                          <p:spTgt spid="102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checkerboard(across)">
                                      <p:cBhvr>
                                        <p:cTn id="96" dur="500"/>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xit" presetSubtype="10" fill="hold" grpId="1" nodeType="clickEffect">
                                  <p:stCondLst>
                                    <p:cond delay="0"/>
                                  </p:stCondLst>
                                  <p:childTnLst>
                                    <p:animEffect transition="out" filter="randombar(horizontal)">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checkerboard(across)">
                                      <p:cBhvr>
                                        <p:cTn id="106" dur="5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checkerboard(across)">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xit" presetSubtype="10" fill="hold" nodeType="clickEffect">
                                  <p:stCondLst>
                                    <p:cond delay="0"/>
                                  </p:stCondLst>
                                  <p:childTnLst>
                                    <p:animEffect transition="out" filter="randombar(horizontal)">
                                      <p:cBhvr>
                                        <p:cTn id="115" dur="500"/>
                                        <p:tgtEl>
                                          <p:spTgt spid="20"/>
                                        </p:tgtEl>
                                      </p:cBhvr>
                                    </p:animEffect>
                                    <p:set>
                                      <p:cBhvr>
                                        <p:cTn id="116" dur="1" fill="hold">
                                          <p:stCondLst>
                                            <p:cond delay="499"/>
                                          </p:stCondLst>
                                        </p:cTn>
                                        <p:tgtEl>
                                          <p:spTgt spid="2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checkerboard(across)">
                                      <p:cBhvr>
                                        <p:cTn id="121" dur="500"/>
                                        <p:tgtEl>
                                          <p:spTgt spid="21"/>
                                        </p:tgtEl>
                                      </p:cBhvr>
                                    </p:animEffect>
                                  </p:childTnLst>
                                </p:cTn>
                              </p:par>
                            </p:childTnLst>
                          </p:cTn>
                        </p:par>
                      </p:childTnLst>
                    </p:cTn>
                  </p:par>
                  <p:par>
                    <p:cTn id="122" fill="hold">
                      <p:stCondLst>
                        <p:cond delay="indefinite"/>
                      </p:stCondLst>
                      <p:childTnLst>
                        <p:par>
                          <p:cTn id="123" fill="hold">
                            <p:stCondLst>
                              <p:cond delay="0"/>
                            </p:stCondLst>
                            <p:childTnLst>
                              <p:par>
                                <p:cTn id="124" presetID="14" presetClass="exit" presetSubtype="10" fill="hold" grpId="1" nodeType="clickEffect">
                                  <p:stCondLst>
                                    <p:cond delay="0"/>
                                  </p:stCondLst>
                                  <p:childTnLst>
                                    <p:animEffect transition="out" filter="randombar(horizontal)">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028"/>
                                        </p:tgtEl>
                                        <p:attrNameLst>
                                          <p:attrName>style.visibility</p:attrName>
                                        </p:attrNameLst>
                                      </p:cBhvr>
                                      <p:to>
                                        <p:strVal val="visible"/>
                                      </p:to>
                                    </p:set>
                                    <p:animEffect transition="in" filter="dissolve">
                                      <p:cBhvr>
                                        <p:cTn id="131" dur="500"/>
                                        <p:tgtEl>
                                          <p:spTgt spid="1028"/>
                                        </p:tgtEl>
                                      </p:cBhvr>
                                    </p:animEffect>
                                  </p:childTnLst>
                                </p:cTn>
                              </p:par>
                            </p:childTnLst>
                          </p:cTn>
                        </p:par>
                      </p:childTnLst>
                    </p:cTn>
                  </p:par>
                  <p:par>
                    <p:cTn id="132" fill="hold">
                      <p:stCondLst>
                        <p:cond delay="indefinite"/>
                      </p:stCondLst>
                      <p:childTnLst>
                        <p:par>
                          <p:cTn id="133" fill="hold">
                            <p:stCondLst>
                              <p:cond delay="0"/>
                            </p:stCondLst>
                            <p:childTnLst>
                              <p:par>
                                <p:cTn id="134" presetID="5" presetClass="entr" presetSubtype="10" fill="hold" grpId="0"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checkerboard(across)">
                                      <p:cBhvr>
                                        <p:cTn id="1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0" grpId="0" animBg="1"/>
      <p:bldP spid="10" grpId="1" animBg="1"/>
      <p:bldP spid="11" grpId="0" animBg="1"/>
      <p:bldP spid="12" grpId="0" animBg="1"/>
      <p:bldP spid="12" grpId="1" animBg="1"/>
      <p:bldP spid="14" grpId="0" animBg="1"/>
      <p:bldP spid="15" grpId="0" animBg="1"/>
      <p:bldP spid="15" grpId="1" animBg="1"/>
      <p:bldP spid="16" grpId="0" animBg="1"/>
      <p:bldP spid="16" grpId="1" animBg="1"/>
      <p:bldP spid="18" grpId="0" animBg="1"/>
      <p:bldP spid="18" grpId="1" animBg="1"/>
      <p:bldP spid="19" grpId="0" animBg="1"/>
      <p:bldP spid="21" grpId="0" animBg="1"/>
      <p:bldP spid="21" grpId="1"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2.</a:t>
            </a:r>
          </a:p>
          <a:p>
            <a:pPr algn="ctr"/>
            <a:r>
              <a:rPr lang="en-VN" sz="6500" b="1" dirty="0">
                <a:latin typeface="Times New Roman" panose="02020603050405020304" pitchFamily="18" charset="0"/>
                <a:cs typeface="Times New Roman" panose="02020603050405020304" pitchFamily="18" charset="0"/>
              </a:rPr>
              <a:t>Đọc hiểu văn bản</a:t>
            </a:r>
          </a:p>
        </p:txBody>
      </p:sp>
    </p:spTree>
    <p:extLst>
      <p:ext uri="{BB962C8B-B14F-4D97-AF65-F5344CB8AC3E}">
        <p14:creationId xmlns:p14="http://schemas.microsoft.com/office/powerpoint/2010/main" val="3557637877"/>
      </p:ext>
    </p:extLst>
  </p:cSld>
  <p:clrMapOvr>
    <a:masterClrMapping/>
  </p:clrMapOvr>
  <p:transition spd="slow" advTm="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iỏi Văn - Tác phẩm: Lượm">
            <a:extLst>
              <a:ext uri="{FF2B5EF4-FFF2-40B4-BE49-F238E27FC236}">
                <a16:creationId xmlns:a16="http://schemas.microsoft.com/office/drawing/2014/main" id="{24FDA9D2-728F-9741-B769-A9F39959B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3C578-7F7E-C341-B1CD-5B03AFBED9B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a/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Hình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ảnh</a:t>
            </a:r>
            <a:r>
              <a:rPr lang="en-US" sz="45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500" b="1" dirty="0" err="1">
                <a:solidFill>
                  <a:schemeClr val="tx1">
                    <a:lumMod val="85000"/>
                    <a:lumOff val="15000"/>
                  </a:schemeClr>
                </a:solidFill>
                <a:latin typeface="Times New Roman" panose="02020603050405020304" pitchFamily="18" charset="0"/>
                <a:cs typeface="Times New Roman" panose="02020603050405020304" pitchFamily="18" charset="0"/>
              </a:rPr>
              <a:t>Lượm</a:t>
            </a:r>
            <a:endParaRPr lang="en-US" sz="45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15365"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328213"/>
      </p:ext>
    </p:extLst>
  </p:cSld>
  <p:clrMapOvr>
    <a:masterClrMapping/>
  </p:clrMapOvr>
  <p:transition spd="slow" advTm="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9C6BF1E-530B-D84B-A9F7-D17FD55D5545}"/>
              </a:ext>
            </a:extLst>
          </p:cNvPr>
          <p:cNvGraphicFramePr>
            <a:graphicFrameLocks noGrp="1"/>
          </p:cNvGraphicFramePr>
          <p:nvPr>
            <p:extLst>
              <p:ext uri="{D42A27DB-BD31-4B8C-83A1-F6EECF244321}">
                <p14:modId xmlns:p14="http://schemas.microsoft.com/office/powerpoint/2010/main" val="1505761633"/>
              </p:ext>
            </p:extLst>
          </p:nvPr>
        </p:nvGraphicFramePr>
        <p:xfrm>
          <a:off x="2175642" y="30480"/>
          <a:ext cx="10016358" cy="6827520"/>
        </p:xfrm>
        <a:graphic>
          <a:graphicData uri="http://schemas.openxmlformats.org/drawingml/2006/table">
            <a:tbl>
              <a:tblPr firstRow="1" firstCol="1" bandRow="1">
                <a:tableStyleId>{5C22544A-7EE6-4342-B048-85BDC9FD1C3A}</a:tableStyleId>
              </a:tblPr>
              <a:tblGrid>
                <a:gridCol w="2576398">
                  <a:extLst>
                    <a:ext uri="{9D8B030D-6E8A-4147-A177-3AD203B41FA5}">
                      <a16:colId xmlns:a16="http://schemas.microsoft.com/office/drawing/2014/main" val="4127357383"/>
                    </a:ext>
                  </a:extLst>
                </a:gridCol>
                <a:gridCol w="7439960">
                  <a:extLst>
                    <a:ext uri="{9D8B030D-6E8A-4147-A177-3AD203B41FA5}">
                      <a16:colId xmlns:a16="http://schemas.microsoft.com/office/drawing/2014/main" val="2005054907"/>
                    </a:ext>
                  </a:extLst>
                </a:gridCol>
              </a:tblGrid>
              <a:tr h="3940522">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Đọc các khổ thơ từ 1 – 5 và trả lời các câu hỏi sau: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Ngày Huế đổ máu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Chú Hà Nội về</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Tình cờ chú, cháu</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Gặp nhau Hàng Bè</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Chú bé loắt choắt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xắc xinh xinh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chân thoăn thoắt</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Cái đầu nghênh nghênh</a:t>
                      </a: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Ca lô đội lệch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Mồm huýt sáo vang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Như con chim chích</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Nhảy trên đường vàng…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Cháu đi liên lạc</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Vui lắm chú 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Ở đồn Mang Cá</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Thích hơn ở nhà</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(5) Cháu cười híp mí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Má đỏ bồ quân</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Thôi, chào đồng chí!</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Cháu đi xa dần…</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1/ Dùng dấu / để xác định cách ngắt nhịp của khổ thơ thứ (1).</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Khổ thơ thứ (1) sử dụng biện pháp tu từ gì?</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2/ Tìm và chỉ ra tác dụng của các từ láy trong khổ (2):</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Các từ láy:</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3/ Xác định và chỉ ra tác dụng của biện pháp tu từ trong khổ (3):</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Biện pháp tu từ:</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Tác dụng:</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Bef>
                          <a:spcPts val="0"/>
                        </a:spcBef>
                        <a:spcAft>
                          <a:spcPts val="0"/>
                        </a:spcAft>
                      </a:pPr>
                      <a:endParaRPr lang="vi-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endParaRPr lang="en-VN" sz="14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4/ Dựa vào hình ảnh trong SGK trang 33 và các khổ thơ 1 – 5, điền các chi tiết miêu tả Lượm phù hợp vào bảng sau:</a:t>
                      </a:r>
                      <a:endParaRPr lang="en-VN"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680964"/>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Trang phục</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647673"/>
                  </a:ext>
                </a:extLst>
              </a:tr>
              <a:tr h="57552">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Hình dáng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384570"/>
                  </a:ext>
                </a:extLst>
              </a:tr>
              <a:tr h="120126">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Cử chỉ, hành động</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 </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8553120"/>
                  </a:ext>
                </a:extLst>
              </a:tr>
              <a:tr h="175585">
                <a:tc>
                  <a:txBody>
                    <a:bodyPr/>
                    <a:lstStyle/>
                    <a:p>
                      <a:pPr algn="just">
                        <a:lnSpc>
                          <a:spcPct val="100000"/>
                        </a:lnSpc>
                        <a:spcBef>
                          <a:spcPts val="0"/>
                        </a:spcBef>
                        <a:spcAft>
                          <a:spcPts val="0"/>
                        </a:spcAft>
                      </a:pPr>
                      <a:r>
                        <a:rPr lang="vi-VN" sz="1400" b="0">
                          <a:solidFill>
                            <a:schemeClr val="tx1"/>
                          </a:solidFill>
                          <a:effectLst/>
                          <a:latin typeface="Times New Roman" panose="02020603050405020304" pitchFamily="18" charset="0"/>
                          <a:cs typeface="Times New Roman" panose="02020603050405020304" pitchFamily="18" charset="0"/>
                        </a:rPr>
                        <a:t>Lời nói</a:t>
                      </a:r>
                      <a:endParaRPr lang="en-VN" sz="1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1400" b="0" dirty="0">
                          <a:solidFill>
                            <a:schemeClr val="tx1"/>
                          </a:solidFill>
                          <a:effectLst/>
                          <a:latin typeface="Times New Roman" panose="02020603050405020304" pitchFamily="18" charset="0"/>
                          <a:cs typeface="Times New Roman" panose="02020603050405020304" pitchFamily="18" charset="0"/>
                        </a:rPr>
                        <a:t> </a:t>
                      </a:r>
                      <a:endParaRPr lang="en-VN" sz="1400" b="0" dirty="0">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VN" sz="1400" b="0" dirty="0">
                          <a:solidFill>
                            <a:schemeClr val="tx1"/>
                          </a:solidFill>
                          <a:effectLst/>
                          <a:latin typeface="Times New Roman" panose="02020603050405020304" pitchFamily="18" charset="0"/>
                          <a:cs typeface="Times New Roman" panose="02020603050405020304" pitchFamily="18" charset="0"/>
                        </a:rPr>
                        <a:t>  5/ Trong các chi tiết tác giả đã dùng để miêu tả nhân vật Lượm, em thấy thú vị với chi tiết nào nhất? Vì sao? </a:t>
                      </a:r>
                    </a:p>
                  </a:txBody>
                  <a:tcPr marL="18835" marR="188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6702319"/>
                  </a:ext>
                </a:extLst>
              </a:tr>
            </a:tbl>
          </a:graphicData>
        </a:graphic>
      </p:graphicFrame>
      <p:sp>
        <p:nvSpPr>
          <p:cNvPr id="5" name="TextBox 4">
            <a:extLst>
              <a:ext uri="{FF2B5EF4-FFF2-40B4-BE49-F238E27FC236}">
                <a16:creationId xmlns:a16="http://schemas.microsoft.com/office/drawing/2014/main" id="{5B9F5C31-139D-3B4E-9C25-34D9B851AE3F}"/>
              </a:ext>
            </a:extLst>
          </p:cNvPr>
          <p:cNvSpPr txBox="1"/>
          <p:nvPr/>
        </p:nvSpPr>
        <p:spPr>
          <a:xfrm>
            <a:off x="241738" y="2413188"/>
            <a:ext cx="1692166" cy="2062103"/>
          </a:xfrm>
          <a:prstGeom prst="rect">
            <a:avLst/>
          </a:prstGeom>
          <a:noFill/>
        </p:spPr>
        <p:txBody>
          <a:bodyPr wrap="square" rtlCol="0">
            <a:spAutoFit/>
          </a:bodyPr>
          <a:lstStyle/>
          <a:p>
            <a:pPr algn="ctr"/>
            <a:r>
              <a:rPr lang="en-VN" sz="3200" b="1" dirty="0">
                <a:solidFill>
                  <a:schemeClr val="accent6">
                    <a:lumMod val="75000"/>
                  </a:schemeClr>
                </a:solidFill>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1484437175"/>
      </p:ext>
    </p:extLst>
  </p:cSld>
  <p:clrMapOvr>
    <a:masterClrMapping/>
  </p:clrMapOvr>
  <p:transition spd="slow" advTm="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8A523C-0B29-F040-9582-1B9E42A9C578}"/>
              </a:ext>
            </a:extLst>
          </p:cNvPr>
          <p:cNvSpPr/>
          <p:nvPr/>
        </p:nvSpPr>
        <p:spPr>
          <a:xfrm>
            <a:off x="348342" y="201888"/>
            <a:ext cx="11625943" cy="6494342"/>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1/ Dùng dấu / để xác định cách ngắt nhịp của khổ thơ thứ (1).</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Khổ thơ thứ (1) sử dụng biện pháp tu từ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70C0"/>
                </a:solidFill>
                <a:latin typeface="Times New Roman" panose="02020603050405020304" pitchFamily="18" charset="0"/>
                <a:ea typeface="Calibri" panose="020F0502020204030204" pitchFamily="34" charset="0"/>
              </a:rPr>
              <a:t>- Biện pháp tu từ: hoán dụ. “Đổ máu” là lấy dấu hiệu của sự vật để gọi sự vật (“đổ máu” là dấu hiệu của chiến tranh).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2/ Tìm và chỉ ra tác dụng của các từ láy trong khổ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Các từ láy:</a:t>
            </a:r>
            <a:r>
              <a:rPr lang="vi-VN" sz="2800" dirty="0">
                <a:solidFill>
                  <a:srgbClr val="0070C0"/>
                </a:solidFill>
                <a:latin typeface="Times New Roman" panose="02020603050405020304" pitchFamily="18" charset="0"/>
                <a:ea typeface="Calibri" panose="020F0502020204030204" pitchFamily="34" charset="0"/>
              </a:rPr>
              <a:t> loắt choắt, xinh xinh, thoăn thoắt, nghênh nghênh.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Tác dụng:</a:t>
            </a:r>
            <a:r>
              <a:rPr lang="vi-VN" sz="2800" dirty="0">
                <a:solidFill>
                  <a:srgbClr val="0070C0"/>
                </a:solidFill>
                <a:latin typeface="Times New Roman" panose="02020603050405020304" pitchFamily="18" charset="0"/>
                <a:ea typeface="Calibri" panose="020F0502020204030204" pitchFamily="34" charset="0"/>
              </a:rPr>
              <a:t> Góp phần khắc hoạ hình ảnh chú bé Lượm – một em bé liên lạc nhỏ bé, nhanh nhẹn, hồn nhiên, vui tươi, say mê tham gia công tác kháng chiến thật đáng mến, đáng yêu.</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3/ Xác định và chỉ ra tác dụng của biện pháp tu từ trong khổ (3):</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Biện pháp tu từ:</a:t>
            </a:r>
            <a:r>
              <a:rPr lang="vi-VN" sz="2800" dirty="0">
                <a:solidFill>
                  <a:srgbClr val="0070C0"/>
                </a:solidFill>
                <a:latin typeface="Times New Roman" panose="02020603050405020304" pitchFamily="18" charset="0"/>
                <a:ea typeface="Calibri" panose="020F0502020204030204" pitchFamily="34" charset="0"/>
              </a:rPr>
              <a:t> So sánh.</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800" dirty="0">
                <a:solidFill>
                  <a:srgbClr val="000000"/>
                </a:solidFill>
                <a:latin typeface="Times New Roman" panose="02020603050405020304" pitchFamily="18" charset="0"/>
                <a:ea typeface="Calibri" panose="020F0502020204030204" pitchFamily="34" charset="0"/>
              </a:rPr>
              <a:t>- Tác dụng:</a:t>
            </a:r>
            <a:r>
              <a:rPr lang="vi-VN" sz="2800" dirty="0">
                <a:solidFill>
                  <a:srgbClr val="0070C0"/>
                </a:solidFill>
                <a:latin typeface="Times New Roman" panose="02020603050405020304" pitchFamily="18" charset="0"/>
                <a:ea typeface="Calibri" panose="020F0502020204030204" pitchFamily="34" charset="0"/>
              </a:rPr>
              <a:t> Tái hiện một cách cụ thể, sinh động hình ảnh chú bé liên lạc nhanh nhẹn, vui tươi, yêu đời trên đường công tác, tham gia phục vụ kháng chiến.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684842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24E16-E7C9-1644-A11F-2D088D276892}"/>
              </a:ext>
            </a:extLst>
          </p:cNvPr>
          <p:cNvSpPr/>
          <p:nvPr/>
        </p:nvSpPr>
        <p:spPr>
          <a:xfrm>
            <a:off x="670301" y="4258739"/>
            <a:ext cx="11416596" cy="2246769"/>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Nhận xét: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Lượm là một em bé nhỏ tuổi nhưng nhanh nhẹn, hoạt bát, vui vẻ, yêu đời.</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Lượm là một em bé dũng cảm, sẵn sàng hi sinh để hoàn thành nhiệm vụ.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Trong các chi tiết tác giả đã dùng để miêu tả nhân vật Lượm, em thấy thú vị với chi tiết nào nhất? Vì sao?</a:t>
            </a:r>
            <a:endParaRPr lang="en-VN" sz="28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36C3282-905F-F941-B12F-64AAA6B6A82D}"/>
              </a:ext>
            </a:extLst>
          </p:cNvPr>
          <p:cNvGraphicFramePr>
            <a:graphicFrameLocks noGrp="1"/>
          </p:cNvGraphicFramePr>
          <p:nvPr>
            <p:extLst>
              <p:ext uri="{D42A27DB-BD31-4B8C-83A1-F6EECF244321}">
                <p14:modId xmlns:p14="http://schemas.microsoft.com/office/powerpoint/2010/main" val="3678667364"/>
              </p:ext>
            </p:extLst>
          </p:nvPr>
        </p:nvGraphicFramePr>
        <p:xfrm>
          <a:off x="4761187" y="520153"/>
          <a:ext cx="7252138" cy="3997264"/>
        </p:xfrm>
        <a:graphic>
          <a:graphicData uri="http://schemas.openxmlformats.org/drawingml/2006/table">
            <a:tbl>
              <a:tblPr firstRow="1" firstCol="1" bandRow="1"/>
              <a:tblGrid>
                <a:gridCol w="1912882">
                  <a:extLst>
                    <a:ext uri="{9D8B030D-6E8A-4147-A177-3AD203B41FA5}">
                      <a16:colId xmlns:a16="http://schemas.microsoft.com/office/drawing/2014/main" val="4062684548"/>
                    </a:ext>
                  </a:extLst>
                </a:gridCol>
                <a:gridCol w="5339256">
                  <a:extLst>
                    <a:ext uri="{9D8B030D-6E8A-4147-A177-3AD203B41FA5}">
                      <a16:colId xmlns:a16="http://schemas.microsoft.com/office/drawing/2014/main" val="4044763082"/>
                    </a:ext>
                  </a:extLst>
                </a:gridCol>
              </a:tblGrid>
              <a:tr h="543290">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Trang phục</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27401"/>
                  </a:ext>
                </a:extLst>
              </a:tr>
              <a:tr h="57709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 dáng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62112"/>
                  </a:ext>
                </a:extLst>
              </a:tr>
              <a:tr h="1070811">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Cử chỉ, hành động</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37621"/>
                  </a:ext>
                </a:extLst>
              </a:tr>
              <a:tr h="1234638">
                <a:tc>
                  <a:txBody>
                    <a:bodyPr/>
                    <a:lstStyle/>
                    <a:p>
                      <a:pPr algn="just" fontAlgn="t">
                        <a:lnSpc>
                          <a:spcPct val="115000"/>
                        </a:lnSpc>
                        <a:spcBef>
                          <a:spcPts val="600"/>
                        </a:spcBef>
                        <a:spcAft>
                          <a:spcPts val="60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Lời nói</a:t>
                      </a: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p>
                      <a:pPr algn="just" fontAlgn="t">
                        <a:lnSpc>
                          <a:spcPct val="115000"/>
                        </a:lnSpc>
                        <a:spcBef>
                          <a:spcPts val="600"/>
                        </a:spcBef>
                        <a:spcAft>
                          <a:spcPts val="600"/>
                        </a:spcAft>
                      </a:pPr>
                      <a:endParaRPr lang="vi-VN" sz="2800" b="0" i="0" u="none" strike="noStrike" dirty="0">
                        <a:effectLst/>
                        <a:latin typeface="Arial" panose="020B0604020202020204" pitchFamily="34" charset="0"/>
                      </a:endParaRPr>
                    </a:p>
                  </a:txBody>
                  <a:tcPr marL="105620" marR="105620" marT="146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07667"/>
                  </a:ext>
                </a:extLst>
              </a:tr>
            </a:tbl>
          </a:graphicData>
        </a:graphic>
      </p:graphicFrame>
      <p:sp>
        <p:nvSpPr>
          <p:cNvPr id="6" name="Rectangle 5">
            <a:extLst>
              <a:ext uri="{FF2B5EF4-FFF2-40B4-BE49-F238E27FC236}">
                <a16:creationId xmlns:a16="http://schemas.microsoft.com/office/drawing/2014/main" id="{49127DB8-D86B-774F-AD8D-2690DE90C0D7}"/>
              </a:ext>
            </a:extLst>
          </p:cNvPr>
          <p:cNvSpPr/>
          <p:nvPr/>
        </p:nvSpPr>
        <p:spPr>
          <a:xfrm>
            <a:off x="670301" y="1247314"/>
            <a:ext cx="3901699" cy="2530180"/>
          </a:xfrm>
          <a:prstGeom prst="rect">
            <a:avLst/>
          </a:prstGeom>
        </p:spPr>
        <p:txBody>
          <a:bodyPr wrap="square">
            <a:spAutoFit/>
          </a:bodyPr>
          <a:lstStyle/>
          <a:p>
            <a:pPr algn="just">
              <a:lnSpc>
                <a:spcPct val="115000"/>
              </a:lnSpc>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Dựa vào hình ảnh trong SGK trang 33 và các khổ thơ 1 – 5, điền các chi tiết miêu tả Lượm phù hợp vào bảng sau:</a:t>
            </a:r>
          </a:p>
        </p:txBody>
      </p:sp>
      <p:sp>
        <p:nvSpPr>
          <p:cNvPr id="7" name="Rectangle 6">
            <a:extLst>
              <a:ext uri="{FF2B5EF4-FFF2-40B4-BE49-F238E27FC236}">
                <a16:creationId xmlns:a16="http://schemas.microsoft.com/office/drawing/2014/main" id="{569CA251-D7A8-FB42-B0EF-C06DDA0C5BBB}"/>
              </a:ext>
            </a:extLst>
          </p:cNvPr>
          <p:cNvSpPr/>
          <p:nvPr/>
        </p:nvSpPr>
        <p:spPr>
          <a:xfrm>
            <a:off x="6737624" y="520154"/>
            <a:ext cx="4823756" cy="523220"/>
          </a:xfrm>
          <a:prstGeom prst="rect">
            <a:avLst/>
          </a:prstGeom>
        </p:spPr>
        <p:txBody>
          <a:bodyPr wrap="non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Cái xắc xinh xinh, ca lô đội lệch</a:t>
            </a:r>
            <a:endParaRPr lang="en-VN" sz="2800" dirty="0"/>
          </a:p>
        </p:txBody>
      </p:sp>
      <p:sp>
        <p:nvSpPr>
          <p:cNvPr id="8" name="Rectangle 7">
            <a:extLst>
              <a:ext uri="{FF2B5EF4-FFF2-40B4-BE49-F238E27FC236}">
                <a16:creationId xmlns:a16="http://schemas.microsoft.com/office/drawing/2014/main" id="{96702D70-A80B-7C4D-A365-081A9848811C}"/>
              </a:ext>
            </a:extLst>
          </p:cNvPr>
          <p:cNvSpPr/>
          <p:nvPr/>
        </p:nvSpPr>
        <p:spPr>
          <a:xfrm>
            <a:off x="6737624" y="1131635"/>
            <a:ext cx="5622541" cy="954107"/>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Loắt choắt, chân thoăn thoắt, đầu nghênh nghênh, má đỏ bồ quân</a:t>
            </a:r>
            <a:endParaRPr lang="en-VN" sz="2800" dirty="0"/>
          </a:p>
        </p:txBody>
      </p:sp>
      <p:sp>
        <p:nvSpPr>
          <p:cNvPr id="9" name="Rectangle 8">
            <a:extLst>
              <a:ext uri="{FF2B5EF4-FFF2-40B4-BE49-F238E27FC236}">
                <a16:creationId xmlns:a16="http://schemas.microsoft.com/office/drawing/2014/main" id="{334AFFF9-1EC5-B34B-A38D-F6960E1555C0}"/>
              </a:ext>
            </a:extLst>
          </p:cNvPr>
          <p:cNvSpPr/>
          <p:nvPr/>
        </p:nvSpPr>
        <p:spPr>
          <a:xfrm>
            <a:off x="6737624" y="2174003"/>
            <a:ext cx="5202128" cy="954107"/>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Huýt sáo vang, nhảy trên đường, cười híp mí</a:t>
            </a:r>
            <a:endParaRPr lang="en-VN" sz="2800" dirty="0"/>
          </a:p>
        </p:txBody>
      </p:sp>
      <p:sp>
        <p:nvSpPr>
          <p:cNvPr id="10" name="Rectangle 9">
            <a:extLst>
              <a:ext uri="{FF2B5EF4-FFF2-40B4-BE49-F238E27FC236}">
                <a16:creationId xmlns:a16="http://schemas.microsoft.com/office/drawing/2014/main" id="{DA2CE653-F111-5449-A7FC-677FD5A85B07}"/>
              </a:ext>
            </a:extLst>
          </p:cNvPr>
          <p:cNvSpPr/>
          <p:nvPr/>
        </p:nvSpPr>
        <p:spPr>
          <a:xfrm>
            <a:off x="6737624" y="3220683"/>
            <a:ext cx="5312487" cy="1384995"/>
          </a:xfrm>
          <a:prstGeom prst="rect">
            <a:avLst/>
          </a:prstGeom>
        </p:spPr>
        <p:txBody>
          <a:bodyPr wrap="square">
            <a:spAutoFit/>
          </a:bodyPr>
          <a:lstStyle/>
          <a:p>
            <a:r>
              <a:rPr lang="vi-VN" sz="2800" i="1" dirty="0">
                <a:solidFill>
                  <a:srgbClr val="0070C0"/>
                </a:solidFill>
                <a:latin typeface="Times New Roman" panose="02020603050405020304" pitchFamily="18" charset="0"/>
                <a:ea typeface="Calibri" panose="020F0502020204030204" pitchFamily="34" charset="0"/>
                <a:cs typeface="Arial" panose="020B0604020202020204" pitchFamily="34" charset="0"/>
              </a:rPr>
              <a:t>“Cháu đi liên lạc / Vui lắm chú à / Ở đồn Mang Cá / Thích hơn ở nhà”, “Thôi, chào đồng chí!”.</a:t>
            </a:r>
            <a:endParaRPr lang="en-VN" sz="2800" dirty="0"/>
          </a:p>
        </p:txBody>
      </p:sp>
    </p:spTree>
    <p:extLst>
      <p:ext uri="{BB962C8B-B14F-4D97-AF65-F5344CB8AC3E}">
        <p14:creationId xmlns:p14="http://schemas.microsoft.com/office/powerpoint/2010/main" val="152420444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heckerboard(across)">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heckerboard(across)">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heckerboard(across)">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4"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CA7C44A-BA95-4A4C-809A-80A4AEB9C50C}"/>
              </a:ext>
            </a:extLst>
          </p:cNvPr>
          <p:cNvSpPr/>
          <p:nvPr/>
        </p:nvSpPr>
        <p:spPr>
          <a:xfrm>
            <a:off x="206829" y="10"/>
            <a:ext cx="6259286" cy="6857990"/>
          </a:xfrm>
          <a:prstGeom prst="rect">
            <a:avLst/>
          </a:prstGeom>
        </p:spPr>
        <p:txBody>
          <a:bodyPr vert="horz" lIns="91440" tIns="45720" rIns="91440" bIns="45720" rtlCol="0">
            <a:noAutofit/>
          </a:bodyPr>
          <a:lstStyle/>
          <a:p>
            <a:pPr>
              <a:lnSpc>
                <a:spcPct val="114000"/>
              </a:lnSpc>
              <a:tabLst>
                <a:tab pos="457200" algn="l"/>
              </a:tabLst>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Khổ</a:t>
            </a:r>
            <a:r>
              <a:rPr lang="en-US" sz="2400" b="1" dirty="0">
                <a:latin typeface="Times New Roman" panose="02020603050405020304" pitchFamily="18" charset="0"/>
                <a:cs typeface="Times New Roman" panose="02020603050405020304" pitchFamily="18" charset="0"/>
              </a:rPr>
              <a:t> 1-5: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 Trang </a:t>
            </a:r>
            <a:r>
              <a:rPr lang="en-US" sz="2400" spc="-30" dirty="0" err="1">
                <a:latin typeface="Times New Roman" panose="02020603050405020304" pitchFamily="18" charset="0"/>
                <a:cs typeface="Times New Roman" panose="02020603050405020304" pitchFamily="18" charset="0"/>
              </a:rPr>
              <a:t>phục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cái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xắc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xinh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xinh</a:t>
            </a:r>
            <a:r>
              <a:rPr lang="en-US" sz="2400" spc="-30" dirty="0">
                <a:latin typeface="Times New Roman" panose="02020603050405020304" pitchFamily="18" charset="0"/>
                <a:cs typeface="Times New Roman" panose="02020603050405020304" pitchFamily="18" charset="0"/>
              </a:rPr>
              <a:t>, ca </a:t>
            </a:r>
            <a:r>
              <a:rPr lang="en-US" sz="2400" spc="-30" dirty="0" err="1">
                <a:latin typeface="Times New Roman" panose="02020603050405020304" pitchFamily="18" charset="0"/>
                <a:cs typeface="Times New Roman" panose="02020603050405020304" pitchFamily="18" charset="0"/>
              </a:rPr>
              <a:t>lô</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đội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lệch</a:t>
            </a:r>
            <a:r>
              <a:rPr lang="en-US" sz="2400" spc="-3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Hình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dáng</a:t>
            </a:r>
            <a:r>
              <a:rPr lang="en-US" sz="2400" spc="-3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Cử</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chỉ</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hành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động</a:t>
            </a:r>
            <a:r>
              <a:rPr lang="en-US" sz="2400" spc="-3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Huýt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vang,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vụt</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trận</a:t>
            </a:r>
            <a:endParaRPr lang="en-US" sz="2400" dirty="0">
              <a:latin typeface="Times New Roman" panose="02020603050405020304" pitchFamily="18" charset="0"/>
              <a:cs typeface="Times New Roman" panose="02020603050405020304" pitchFamily="18" charset="0"/>
            </a:endParaRPr>
          </a:p>
          <a:p>
            <a:pPr>
              <a:lnSpc>
                <a:spcPct val="114000"/>
              </a:lnSpc>
              <a:tabLst>
                <a:tab pos="457200" algn="l"/>
              </a:tabLst>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Lời</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nói</a:t>
            </a:r>
            <a:r>
              <a:rPr lang="en-US" sz="2400" spc="-3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a:t>
            </a:r>
          </a:p>
          <a:p>
            <a:pPr>
              <a:lnSpc>
                <a:spcPct val="114000"/>
              </a:lnSpc>
            </a:pPr>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p>
          <a:p>
            <a:pPr>
              <a:lnSpc>
                <a:spcPct val="114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a:lnSpc>
                <a:spcPct val="114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sàng</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p>
          <a:p>
            <a:pPr>
              <a:lnSpc>
                <a:spcPct val="114000"/>
              </a:lnSpc>
            </a:pP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Nghệ</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thuật</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hoán</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dụ</a:t>
            </a:r>
            <a:r>
              <a:rPr lang="en-US" sz="2400" spc="-30" dirty="0">
                <a:latin typeface="Times New Roman" panose="02020603050405020304" pitchFamily="18" charset="0"/>
                <a:cs typeface="Times New Roman" panose="02020603050405020304" pitchFamily="18" charset="0"/>
              </a:rPr>
              <a:t>, so </a:t>
            </a:r>
            <a:r>
              <a:rPr lang="en-US" sz="2400" spc="-30" dirty="0" err="1">
                <a:latin typeface="Times New Roman" panose="02020603050405020304" pitchFamily="18" charset="0"/>
                <a:cs typeface="Times New Roman" panose="02020603050405020304" pitchFamily="18" charset="0"/>
              </a:rPr>
              <a:t>sánh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sử</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dụng</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linh</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hoạt</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các</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từ</a:t>
            </a:r>
            <a:r>
              <a:rPr lang="en-US" sz="2400" spc="-30" dirty="0">
                <a:latin typeface="Times New Roman" panose="02020603050405020304" pitchFamily="18" charset="0"/>
                <a:cs typeface="Times New Roman" panose="02020603050405020304" pitchFamily="18" charset="0"/>
              </a:rPr>
              <a:t> </a:t>
            </a:r>
            <a:r>
              <a:rPr lang="en-US" sz="2400" spc="-30" dirty="0" err="1">
                <a:latin typeface="Times New Roman" panose="02020603050405020304" pitchFamily="18" charset="0"/>
                <a:cs typeface="Times New Roman" panose="02020603050405020304" pitchFamily="18" charset="0"/>
              </a:rPr>
              <a:t>láy</a:t>
            </a:r>
            <a:r>
              <a:rPr lang="en-US" sz="2400" spc="-3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20482" name="Picture 2" descr="3 bài văn mẫu phân tích bài thơ Lượm - Tố Hữu văn 6 hay nhất">
            <a:extLst>
              <a:ext uri="{FF2B5EF4-FFF2-40B4-BE49-F238E27FC236}">
                <a16:creationId xmlns:a16="http://schemas.microsoft.com/office/drawing/2014/main" id="{BDE7B854-A35F-8C44-A7CB-CAC9C6759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6" r="33064"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36572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Times New Roman" panose="02020603050405020304" pitchFamily="18" charset="0"/>
                <a:cs typeface="Times New Roman" panose="02020603050405020304" pitchFamily="18" charset="0"/>
              </a:rPr>
              <a:t>PHIẾU HỌC TẬP SỐ 2</a:t>
            </a:r>
          </a:p>
          <a:p>
            <a:r>
              <a:rPr lang="vi-VN" sz="2400" dirty="0">
                <a:latin typeface="Times New Roman" panose="02020603050405020304" pitchFamily="18" charset="0"/>
                <a:cs typeface="Times New Roman" panose="02020603050405020304" pitchFamily="18" charset="0"/>
              </a:rPr>
              <a:t>Đọc các khổ thơ từ 6 – 12 và trả lời các câu hỏi sau: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1/ Khổ thơ (dòng 25-26) có gì khác biệt so với các khổ khác?</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2/ Xác định cách ngắt nhịp của khổ thơ (dòng 39 – 42):</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(39) Bỗng loè chớp đỏ</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Thôi rồi, Lượm ơi!</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Chú đồng chí nhỏ</a:t>
            </a:r>
            <a:endParaRPr lang="en-VN" sz="2400" dirty="0">
              <a:latin typeface="Times New Roman" panose="02020603050405020304" pitchFamily="18" charset="0"/>
              <a:cs typeface="Times New Roman" panose="02020603050405020304" pitchFamily="18" charset="0"/>
            </a:endParaRPr>
          </a:p>
          <a:p>
            <a:r>
              <a:rPr lang="vi-VN" sz="2400" i="1" dirty="0">
                <a:latin typeface="Times New Roman" panose="02020603050405020304" pitchFamily="18" charset="0"/>
                <a:cs typeface="Times New Roman" panose="02020603050405020304" pitchFamily="18" charset="0"/>
              </a:rPr>
              <a:t>Một dòng máu tươi!</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Cách ngắt nhịp trong khổ thơ trên có gì đặc biệt?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3/ Liệt kê các chi tiết miêu tả Lượm khi làm nhiệm vụ và hi sinh.</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4/ Nhận xét về hình ảnh Lượm hiện lên trong các khổ thơ trên.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5/ Trong các chi tiết tác giả đã dùng để miêu tả nhân vật Lượm, em thấy thú vị với chi tiết nào nhất? Vì sao?</a:t>
            </a:r>
            <a:r>
              <a:rPr lang="en-VN" sz="2400" dirty="0">
                <a:effectLst/>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836219"/>
      </p:ext>
    </p:extLst>
  </p:cSld>
  <p:clrMapOvr>
    <a:masterClrMapping/>
  </p:clrMapOvr>
  <p:transition spd="slow" advTm="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268BC-C1FE-1B41-909D-F4285D3C57FA}"/>
              </a:ext>
            </a:extLst>
          </p:cNvPr>
          <p:cNvSpPr/>
          <p:nvPr/>
        </p:nvSpPr>
        <p:spPr>
          <a:xfrm>
            <a:off x="105103" y="136634"/>
            <a:ext cx="11981794" cy="6555641"/>
          </a:xfrm>
          <a:prstGeom prst="rect">
            <a:avLst/>
          </a:prstGeom>
        </p:spPr>
        <p:txBody>
          <a:bodyPr wrap="square">
            <a:spAutoFit/>
          </a:bodyPr>
          <a:lstStyle/>
          <a:p>
            <a:pPr algn="just"/>
            <a:r>
              <a:rPr lang="vi-VN" sz="3000" dirty="0">
                <a:solidFill>
                  <a:srgbClr val="000000"/>
                </a:solidFill>
                <a:latin typeface="Times New Roman" panose="02020603050405020304" pitchFamily="18" charset="0"/>
                <a:ea typeface="Calibri" panose="020F0502020204030204" pitchFamily="34" charset="0"/>
              </a:rPr>
              <a:t>1/ Khổ thơ (dòng 25-26) có gì khác biệt so với các khổ khác?</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Điều đặc biệt: các khổ khác 4 dòng, mỗi dòng 4 chữ, riêng khổ này được tách riêng chỉ gồm 2 dòng, mỗi dòng 2 chữ.</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Diễn tả sự hi sinh đột ngột của Lượm và thể hiện niềm thương xót, ngậm ngùi trước sự hi sinh của Lượm.</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0000"/>
                </a:solidFill>
                <a:latin typeface="Times New Roman" panose="02020603050405020304" pitchFamily="18" charset="0"/>
                <a:ea typeface="Calibri" panose="020F0502020204030204" pitchFamily="34" charset="0"/>
              </a:rPr>
              <a:t>2/ Xác định cách ngắt nhịp của khổ thơ (dòng 39 – 42):</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(39) Bỗng loè chớp đỏ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Thôi rồi, / Lượm ơi!</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Chú đồng chí nhỏ /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i="1" dirty="0">
                <a:solidFill>
                  <a:srgbClr val="000000"/>
                </a:solidFill>
                <a:latin typeface="Times New Roman" panose="02020603050405020304" pitchFamily="18" charset="0"/>
                <a:ea typeface="Calibri" panose="020F0502020204030204" pitchFamily="34" charset="0"/>
              </a:rPr>
              <a:t>Một dòng máu tươi!</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0000"/>
                </a:solidFill>
                <a:latin typeface="Times New Roman" panose="02020603050405020304" pitchFamily="18" charset="0"/>
                <a:ea typeface="Calibri" panose="020F0502020204030204" pitchFamily="34" charset="0"/>
              </a:rPr>
              <a:t>Cách ngắt nhịp trong khổ thơ trên có gì đặc biệt? </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Cách ngắt nhịp đặc biệt ở dòng 40: Giữa dòng thơ có dấu phẩu ngắt đôi câu thơ.</a:t>
            </a:r>
            <a:endParaRPr lang="en-VN" sz="3000" dirty="0">
              <a:solidFill>
                <a:srgbClr val="000000"/>
              </a:solidFill>
              <a:latin typeface="Times New Roman" panose="02020603050405020304" pitchFamily="18" charset="0"/>
              <a:ea typeface="Calibri" panose="020F0502020204030204" pitchFamily="34" charset="0"/>
            </a:endParaRPr>
          </a:p>
          <a:p>
            <a:pPr algn="just"/>
            <a:r>
              <a:rPr lang="vi-VN" sz="3000" dirty="0">
                <a:solidFill>
                  <a:srgbClr val="0070C0"/>
                </a:solidFill>
                <a:latin typeface="Times New Roman" panose="02020603050405020304" pitchFamily="18" charset="0"/>
                <a:ea typeface="Calibri" panose="020F0502020204030204" pitchFamily="34" charset="0"/>
              </a:rPr>
              <a:t>- Thể hiện tâm trạng nghẹn ngào, đau đớn, xót xa trước sự hi sinh của Lượm. </a:t>
            </a:r>
            <a:endParaRPr lang="en-VN" sz="3000" dirty="0"/>
          </a:p>
        </p:txBody>
      </p:sp>
    </p:spTree>
    <p:extLst>
      <p:ext uri="{BB962C8B-B14F-4D97-AF65-F5344CB8AC3E}">
        <p14:creationId xmlns:p14="http://schemas.microsoft.com/office/powerpoint/2010/main" val="246355087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3ACD59-E6A6-4943-AE6D-5F2C2A3C7CFB}"/>
              </a:ext>
            </a:extLst>
          </p:cNvPr>
          <p:cNvSpPr/>
          <p:nvPr/>
        </p:nvSpPr>
        <p:spPr>
          <a:xfrm>
            <a:off x="73572" y="181957"/>
            <a:ext cx="12044855" cy="6494085"/>
          </a:xfrm>
          <a:prstGeom prst="rect">
            <a:avLst/>
          </a:prstGeom>
        </p:spPr>
        <p:txBody>
          <a:bodyPr wrap="square">
            <a:spAutoFit/>
          </a:bodyPr>
          <a:lstStyle/>
          <a:p>
            <a:pPr algn="just"/>
            <a:r>
              <a:rPr lang="vi-VN" sz="2600" dirty="0">
                <a:solidFill>
                  <a:srgbClr val="000000"/>
                </a:solidFill>
                <a:latin typeface="Times New Roman" panose="02020603050405020304" pitchFamily="18" charset="0"/>
                <a:ea typeface="Calibri" panose="020F0502020204030204" pitchFamily="34" charset="0"/>
              </a:rPr>
              <a:t>3/ Liệt kê các chi tiết miêu tả Lượm khi làm nhiệm vụ và hi sinh.</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Chú đồng chí nhỏ / Bỏ thư vào bao.</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Vụt qua mặt trận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Ca lô chú bé / Nhấp nhô trên đồng</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Chú đồng chí nhỏ / Một dòng máu tươi!</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i="1" dirty="0">
                <a:solidFill>
                  <a:srgbClr val="0070C0"/>
                </a:solidFill>
                <a:latin typeface="Times New Roman" panose="02020603050405020304" pitchFamily="18" charset="0"/>
                <a:ea typeface="Calibri" panose="020F0502020204030204" pitchFamily="34" charset="0"/>
              </a:rPr>
              <a:t>- Cháu nằm trên lúa / Tay nắm chặt bông / Lúa thơm mùi sữa / Hồn bay giữa đồng…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4/ Nhận xét về hình ảnh Lượm hiện lên trong các khổ thơ trên.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70C0"/>
                </a:solidFill>
                <a:latin typeface="Times New Roman" panose="02020603050405020304" pitchFamily="18" charset="0"/>
                <a:ea typeface="Calibri" panose="020F0502020204030204" pitchFamily="34" charset="0"/>
              </a:rPr>
              <a:t>- Khi làm nhiệm vụ vô cùng nhanh nhẹn, dũng cảm, không nề hà nguy hiểm.</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70C0"/>
                </a:solidFill>
                <a:latin typeface="Times New Roman" panose="02020603050405020304" pitchFamily="18" charset="0"/>
                <a:ea typeface="Calibri" panose="020F0502020204030204" pitchFamily="34" charset="0"/>
              </a:rPr>
              <a:t>- Hình ảnh hi sinh anh dũng, thanh thản như một thiên thần quay trở về với đất mẹ yêu thương. </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5/ Trong các chi tiết tác giả đã dùng để miêu tả nhân vật Lượm, em thấy thú vị với chi tiết nào nhất? Vì sao?</a:t>
            </a:r>
            <a:endParaRPr lang="en-VN" sz="2600" dirty="0">
              <a:solidFill>
                <a:srgbClr val="000000"/>
              </a:solidFill>
              <a:latin typeface="Times New Roman" panose="02020603050405020304" pitchFamily="18" charset="0"/>
              <a:ea typeface="Calibri" panose="020F0502020204030204" pitchFamily="34" charset="0"/>
            </a:endParaRPr>
          </a:p>
          <a:p>
            <a:pPr algn="just"/>
            <a:r>
              <a:rPr lang="vi-VN" sz="2600" dirty="0">
                <a:solidFill>
                  <a:srgbClr val="000000"/>
                </a:solidFill>
                <a:latin typeface="Times New Roman" panose="02020603050405020304" pitchFamily="18" charset="0"/>
                <a:ea typeface="Calibri" panose="020F0502020204030204" pitchFamily="34" charset="0"/>
              </a:rPr>
              <a:t>(HS tự do cảm nhận)</a:t>
            </a:r>
            <a:endParaRPr lang="en-VN" sz="2600" dirty="0">
              <a:solidFill>
                <a:srgbClr val="000000"/>
              </a:solidFill>
              <a:latin typeface="Times New Roman" panose="02020603050405020304" pitchFamily="18" charset="0"/>
              <a:ea typeface="Calibri" panose="020F0502020204030204" pitchFamily="34" charset="0"/>
            </a:endParaRPr>
          </a:p>
          <a:p>
            <a:r>
              <a:rPr lang="vi-VN" sz="2600" i="1" dirty="0">
                <a:solidFill>
                  <a:srgbClr val="0070C0"/>
                </a:solidFill>
                <a:latin typeface="Times New Roman" panose="02020603050405020304" pitchFamily="18" charset="0"/>
                <a:ea typeface="Calibri" panose="020F0502020204030204" pitchFamily="34" charset="0"/>
              </a:rPr>
              <a:t>VD: Trong các chi tiết tác giả dùng để miêu tả nhân vật Lượm, em thích nhất chi tiết “Vụt qua mặt trận”. Chi tiết này cho thấy sự nhanh nhẹn, khẩn trương, lòng dũng cảm và sẵn sàng hi sinh của Lượm khi nhận nhiệm vụ. </a:t>
            </a:r>
            <a:endParaRPr lang="en-VN" sz="2600" dirty="0"/>
          </a:p>
        </p:txBody>
      </p:sp>
    </p:spTree>
    <p:extLst>
      <p:ext uri="{BB962C8B-B14F-4D97-AF65-F5344CB8AC3E}">
        <p14:creationId xmlns:p14="http://schemas.microsoft.com/office/powerpoint/2010/main" val="201175891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arn(inVertic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Đánh thức ký ức tuổi thơ qua bộ ảnh &amp;#39;Lượm ơi&amp;#39; - Giáo dục">
            <a:extLst>
              <a:ext uri="{FF2B5EF4-FFF2-40B4-BE49-F238E27FC236}">
                <a16:creationId xmlns:a16="http://schemas.microsoft.com/office/drawing/2014/main" id="{A434346D-ADC5-3045-9557-C8BB57D06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9" r="2858"/>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F7F6E9A-1B7D-4340-888B-2051F43D7ACF}"/>
              </a:ext>
            </a:extLst>
          </p:cNvPr>
          <p:cNvSpPr/>
          <p:nvPr/>
        </p:nvSpPr>
        <p:spPr>
          <a:xfrm>
            <a:off x="163285" y="409448"/>
            <a:ext cx="6302829" cy="6448542"/>
          </a:xfrm>
          <a:prstGeom prst="rect">
            <a:avLst/>
          </a:prstGeom>
        </p:spPr>
        <p:txBody>
          <a:bodyPr vert="horz" lIns="91440" tIns="45720" rIns="91440" bIns="45720" rtlCol="0">
            <a:noAutofit/>
          </a:bodyPr>
          <a:lstStyle/>
          <a:p>
            <a:pPr>
              <a:lnSpc>
                <a:spcPct val="114000"/>
              </a:lnSpc>
              <a:tabLst>
                <a:tab pos="457200" algn="l"/>
              </a:tabLst>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Khổ</a:t>
            </a:r>
            <a:r>
              <a:rPr lang="en-US" sz="2500" b="1" dirty="0">
                <a:latin typeface="Times New Roman" panose="02020603050405020304" pitchFamily="18" charset="0"/>
                <a:cs typeface="Times New Roman" panose="02020603050405020304" pitchFamily="18" charset="0"/>
              </a:rPr>
              <a:t> 6 – 12: </a:t>
            </a:r>
            <a:r>
              <a:rPr lang="en-US" sz="2500" b="1" dirty="0" err="1">
                <a:latin typeface="Times New Roman" panose="02020603050405020304" pitchFamily="18" charset="0"/>
                <a:cs typeface="Times New Roman" panose="02020603050405020304" pitchFamily="18" charset="0"/>
              </a:rPr>
              <a:t>Câu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chuyện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Lượm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nhiệm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vụ</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hi </a:t>
            </a:r>
            <a:r>
              <a:rPr lang="en-US" sz="2500" b="1" dirty="0" err="1">
                <a:latin typeface="Times New Roman" panose="02020603050405020304" pitchFamily="18" charset="0"/>
                <a:cs typeface="Times New Roman" panose="02020603050405020304" pitchFamily="18" charset="0"/>
              </a:rPr>
              <a:t>sinh</a:t>
            </a:r>
            <a:endParaRPr lang="en-US" sz="2500" dirty="0">
              <a:latin typeface="Times New Roman" panose="02020603050405020304" pitchFamily="18" charset="0"/>
              <a:cs typeface="Times New Roman" panose="02020603050405020304" pitchFamily="18" charset="0"/>
            </a:endParaRP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25 – 26)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riêng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gồm</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2 </a:t>
            </a:r>
            <a:r>
              <a:rPr lang="en-US" sz="2500" dirty="0" err="1">
                <a:latin typeface="Times New Roman" panose="02020603050405020304" pitchFamily="18" charset="0"/>
                <a:cs typeface="Times New Roman" panose="02020603050405020304" pitchFamily="18" charset="0"/>
              </a:rPr>
              <a:t>chữ</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Symbol"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Diễn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ngùi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a:t>
            </a: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40: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phẩy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sym typeface="Symbol" pitchFamily="2" charset="2"/>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đớn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p>
          <a:p>
            <a:pPr>
              <a:lnSpc>
                <a:spcPct val="114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p>
          <a:p>
            <a:pPr>
              <a:lnSpc>
                <a:spcPct val="114000"/>
              </a:lnSpc>
            </a:pPr>
            <a:r>
              <a:rPr lang="en-US" sz="2500" dirty="0">
                <a:latin typeface="Times New Roman" panose="02020603050405020304" pitchFamily="18" charset="0"/>
                <a:cs typeface="Times New Roman" panose="02020603050405020304" pitchFamily="18" charset="0"/>
              </a:rPr>
              <a:t>+ Khi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vụ</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hiểm</a:t>
            </a:r>
            <a:r>
              <a:rPr lang="en-US" sz="2500" dirty="0">
                <a:latin typeface="Times New Roman" panose="02020603050405020304" pitchFamily="18" charset="0"/>
                <a:cs typeface="Times New Roman" panose="02020603050405020304" pitchFamily="18" charset="0"/>
              </a:rPr>
              <a:t>.</a:t>
            </a:r>
          </a:p>
          <a:p>
            <a:pPr>
              <a:lnSpc>
                <a:spcPct val="114000"/>
              </a:lnSpc>
            </a:pP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a:t>
            </a:r>
            <a:r>
              <a:rPr lang="en-US" sz="2500" dirty="0">
                <a:effectLst/>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89505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561692" y="805906"/>
            <a:ext cx="5672365" cy="3896721"/>
          </a:xfrm>
          <a:prstGeom prst="rect">
            <a:avLst/>
          </a:prstGeom>
          <a:solidFill>
            <a:schemeClr val="accent6">
              <a:lumMod val="20000"/>
              <a:lumOff val="80000"/>
            </a:schemeClr>
          </a:solidFill>
        </p:spPr>
        <p:txBody>
          <a:bodyPr wrap="square">
            <a:spAutoFit/>
          </a:bodyPr>
          <a:lstStyle/>
          <a:p>
            <a:pPr algn="ctr"/>
            <a:r>
              <a:rPr lang="vi-VN" sz="3500" dirty="0">
                <a:solidFill>
                  <a:srgbClr val="000000"/>
                </a:solidFill>
                <a:latin typeface="Times New Roman" panose="02020603050405020304" pitchFamily="18" charset="0"/>
                <a:ea typeface="Calibri" panose="020F0502020204030204" pitchFamily="34" charset="0"/>
              </a:rPr>
              <a:t>Một thiếu nhi và cũng là một danh tướng nhà Trần, vì không được dự Hội nghị Bình Than đã bóp nát quả cam, về nhà chiêu binh mãi mã đi đánh giặc, lập được nhiều công lớn; hi sinh trên chiến trường.</a:t>
            </a:r>
            <a:r>
              <a:rPr lang="en-VN" sz="3500" dirty="0">
                <a:effectLst/>
              </a:rPr>
              <a:t> </a:t>
            </a:r>
            <a:endParaRPr lang="en-VN" sz="3500" dirty="0"/>
          </a:p>
        </p:txBody>
      </p:sp>
    </p:spTree>
    <p:extLst>
      <p:ext uri="{BB962C8B-B14F-4D97-AF65-F5344CB8AC3E}">
        <p14:creationId xmlns:p14="http://schemas.microsoft.com/office/powerpoint/2010/main" val="216270659"/>
      </p:ext>
    </p:extLst>
  </p:cSld>
  <p:clrMapOvr>
    <a:masterClrMapping/>
  </p:clrMapOvr>
  <p:transition spd="slow" advTm="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CA57903-E9BB-4B47-B021-76A2D988DD18}"/>
              </a:ext>
            </a:extLst>
          </p:cNvPr>
          <p:cNvSpPr/>
          <p:nvPr/>
        </p:nvSpPr>
        <p:spPr>
          <a:xfrm>
            <a:off x="391885" y="246806"/>
            <a:ext cx="11408229" cy="6364388"/>
          </a:xfrm>
          <a:prstGeom prst="roundRect">
            <a:avLst>
              <a:gd name="adj" fmla="val 10513"/>
            </a:avLst>
          </a:prstGeom>
          <a:ln w="38100"/>
        </p:spPr>
        <p:style>
          <a:lnRef idx="2">
            <a:schemeClr val="accent6"/>
          </a:lnRef>
          <a:fillRef idx="1">
            <a:schemeClr val="lt1"/>
          </a:fillRef>
          <a:effectRef idx="0">
            <a:schemeClr val="accent6"/>
          </a:effectRef>
          <a:fontRef idx="minor">
            <a:schemeClr val="dk1"/>
          </a:fontRef>
        </p:style>
        <p:txBody>
          <a:bodyPr rtlCol="0" anchor="t"/>
          <a:lstStyle/>
          <a:p>
            <a:pPr algn="ctr"/>
            <a:r>
              <a:rPr lang="vi-VN" sz="24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PHIẾU HỌC TẬP SỐ 3</a:t>
            </a:r>
          </a:p>
          <a:p>
            <a:endParaRPr lang="en-VN"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F8994F6-9020-6D49-9134-D2136BD63E54}"/>
              </a:ext>
            </a:extLst>
          </p:cNvPr>
          <p:cNvSpPr/>
          <p:nvPr/>
        </p:nvSpPr>
        <p:spPr>
          <a:xfrm>
            <a:off x="696686" y="488195"/>
            <a:ext cx="3069771" cy="5881610"/>
          </a:xfrm>
          <a:prstGeom prst="rect">
            <a:avLst/>
          </a:prstGeom>
        </p:spPr>
        <p:txBody>
          <a:bodyPr wrap="square">
            <a:spAutoFit/>
          </a:bodyPr>
          <a:lstStyle/>
          <a:p>
            <a:pPr algn="just">
              <a:lnSpc>
                <a:spcPct val="115000"/>
              </a:lnSpc>
            </a:pPr>
            <a:r>
              <a:rPr lang="vi-VN" sz="2200" dirty="0">
                <a:solidFill>
                  <a:srgbClr val="000000"/>
                </a:solidFill>
                <a:latin typeface="Times New Roman" panose="02020603050405020304" pitchFamily="18" charset="0"/>
                <a:ea typeface="Calibri" panose="020F0502020204030204" pitchFamily="34" charset="0"/>
              </a:rPr>
              <a:t>Đọc hai khổ cuối của bài thơ và trả lời các câu hỏi sau: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(47) Lượm ơi, còn không?</a:t>
            </a:r>
            <a:endParaRPr lang="en-VN" sz="2200" i="1" dirty="0">
              <a:solidFill>
                <a:srgbClr val="000000"/>
              </a:solidFill>
              <a:latin typeface="Times New Roman" panose="02020603050405020304" pitchFamily="18" charset="0"/>
              <a:ea typeface="Calibri" panose="020F0502020204030204" pitchFamily="34" charset="0"/>
            </a:endParaRPr>
          </a:p>
          <a:p>
            <a:pPr algn="just">
              <a:lnSpc>
                <a:spcPct val="115000"/>
              </a:lnSpc>
            </a:pP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Chú bé loắt choắt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xắc xinh xinh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chân thoăn thoắt</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Cái đầu nghênh nghênh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 </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(52) Ca lô đội lệch</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Mồm huýt sáo vang</a:t>
            </a:r>
            <a:endParaRPr lang="en-VN" sz="2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2200" i="1" dirty="0">
                <a:solidFill>
                  <a:srgbClr val="000000"/>
                </a:solidFill>
                <a:latin typeface="Times New Roman" panose="02020603050405020304" pitchFamily="18" charset="0"/>
                <a:ea typeface="Calibri" panose="020F0502020204030204" pitchFamily="34" charset="0"/>
              </a:rPr>
              <a:t>Như con chim chích</a:t>
            </a:r>
            <a:endParaRPr lang="en-VN" sz="2200" dirty="0">
              <a:solidFill>
                <a:srgbClr val="000000"/>
              </a:solidFill>
              <a:latin typeface="Times New Roman" panose="02020603050405020304" pitchFamily="18" charset="0"/>
              <a:ea typeface="Calibri" panose="020F0502020204030204" pitchFamily="34" charset="0"/>
            </a:endParaRPr>
          </a:p>
          <a:p>
            <a:r>
              <a:rPr lang="vi-VN" sz="2200" i="1" dirty="0">
                <a:solidFill>
                  <a:srgbClr val="000000"/>
                </a:solidFill>
                <a:latin typeface="Times New Roman" panose="02020603050405020304" pitchFamily="18" charset="0"/>
                <a:ea typeface="Calibri" panose="020F0502020204030204" pitchFamily="34" charset="0"/>
              </a:rPr>
              <a:t>Nhảy trên đường vàng…</a:t>
            </a:r>
            <a:r>
              <a:rPr lang="en-VN" sz="2200" dirty="0">
                <a:effectLst/>
              </a:rPr>
              <a:t> </a:t>
            </a:r>
            <a:endParaRPr lang="en-VN" sz="2200" dirty="0"/>
          </a:p>
        </p:txBody>
      </p:sp>
      <p:sp>
        <p:nvSpPr>
          <p:cNvPr id="3" name="TextBox 2">
            <a:extLst>
              <a:ext uri="{FF2B5EF4-FFF2-40B4-BE49-F238E27FC236}">
                <a16:creationId xmlns:a16="http://schemas.microsoft.com/office/drawing/2014/main" id="{F62F7738-AC25-A14E-8EBE-1CDC185AED22}"/>
              </a:ext>
            </a:extLst>
          </p:cNvPr>
          <p:cNvSpPr txBox="1"/>
          <p:nvPr/>
        </p:nvSpPr>
        <p:spPr>
          <a:xfrm>
            <a:off x="4214046" y="1458687"/>
            <a:ext cx="7281268" cy="403187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1/ Câu hỏi ở dòng 47 có ý nghĩa gì?</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p>
          <a:p>
            <a:endParaRPr lang="en-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2/ Bài thơ kết thúc bằng việc lặp lại những dòng thơ miêu tả hình ảnh Lượm vẫn như ngày đầu có ý nghĩa gì?</a:t>
            </a:r>
            <a:endParaRPr lang="en-VN" sz="3200" dirty="0">
              <a:latin typeface="Times New Roman" panose="02020603050405020304" pitchFamily="18" charset="0"/>
              <a:cs typeface="Times New Roman" panose="02020603050405020304" pitchFamily="18" charset="0"/>
            </a:endParaRPr>
          </a:p>
          <a:p>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773903"/>
      </p:ext>
    </p:extLst>
  </p:cSld>
  <p:clrMapOvr>
    <a:masterClrMapping/>
  </p:clrMapOvr>
  <p:transition spd="slow" advTm="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C7E8967-E2BD-4C42-AF04-58C9764B6E43}"/>
              </a:ext>
            </a:extLst>
          </p:cNvPr>
          <p:cNvGraphicFramePr>
            <a:graphicFrameLocks noGrp="1"/>
          </p:cNvGraphicFramePr>
          <p:nvPr>
            <p:extLst>
              <p:ext uri="{D42A27DB-BD31-4B8C-83A1-F6EECF244321}">
                <p14:modId xmlns:p14="http://schemas.microsoft.com/office/powerpoint/2010/main" val="4241408535"/>
              </p:ext>
            </p:extLst>
          </p:nvPr>
        </p:nvGraphicFramePr>
        <p:xfrm>
          <a:off x="174171" y="223361"/>
          <a:ext cx="11843657" cy="6411277"/>
        </p:xfrm>
        <a:graphic>
          <a:graphicData uri="http://schemas.openxmlformats.org/drawingml/2006/table">
            <a:tbl>
              <a:tblPr firstRow="1" firstCol="1" bandRow="1"/>
              <a:tblGrid>
                <a:gridCol w="3925597">
                  <a:extLst>
                    <a:ext uri="{9D8B030D-6E8A-4147-A177-3AD203B41FA5}">
                      <a16:colId xmlns:a16="http://schemas.microsoft.com/office/drawing/2014/main" val="763049334"/>
                    </a:ext>
                  </a:extLst>
                </a:gridCol>
                <a:gridCol w="7918060">
                  <a:extLst>
                    <a:ext uri="{9D8B030D-6E8A-4147-A177-3AD203B41FA5}">
                      <a16:colId xmlns:a16="http://schemas.microsoft.com/office/drawing/2014/main" val="131270513"/>
                    </a:ext>
                  </a:extLst>
                </a:gridCol>
              </a:tblGrid>
              <a:tr h="5480395">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Đọc hai khổ cuối của bài thơ và trả lời các câu hỏi sau: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(47) Lượm ơi, còn không?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Chú bé loắt choắt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xắc xinh xinh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chân thoăn thoắt</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Cái đầu nghênh nghênh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(52) Ca lô đội lệch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Mồm huýt sáo vang</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Như con chim chích</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r>
                        <a:rPr lang="vi-VN" sz="2800" b="0" i="1"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Nhảy trên đường vàng…</a:t>
                      </a: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Câu hỏi ở dòng 47 có ý nghĩa gì?</a:t>
                      </a: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fontAlgn="t">
                        <a:lnSpc>
                          <a:spcPct val="100000"/>
                        </a:lnSpc>
                        <a:spcBef>
                          <a:spcPts val="0"/>
                        </a:spcBef>
                        <a:spcAft>
                          <a:spcPts val="0"/>
                        </a:spcAft>
                      </a:pPr>
                      <a:r>
                        <a:rPr lang="vi-VN" sz="2800" b="0" i="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Bài thơ kết thúc bằng việc lặp lại những dòng thơ miêu tả hình ảnh Lượm vẫn như ngày đầu có ý nghĩa gì?</a:t>
                      </a: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solidFill>
                          <a:srgbClr val="000000"/>
                        </a:solidFill>
                        <a:effectLst/>
                        <a:latin typeface="Times New Roman" panose="02020603050405020304" pitchFamily="18" charset="0"/>
                        <a:cs typeface="Arial" panose="020B0604020202020204" pitchFamily="34" charset="0"/>
                      </a:endParaRPr>
                    </a:p>
                    <a:p>
                      <a:pPr algn="just" fontAlgn="t">
                        <a:lnSpc>
                          <a:spcPct val="100000"/>
                        </a:lnSpc>
                        <a:spcBef>
                          <a:spcPts val="0"/>
                        </a:spcBef>
                        <a:spcAft>
                          <a:spcPts val="0"/>
                        </a:spcAft>
                      </a:pPr>
                      <a:endParaRPr lang="vi-VN" sz="2800" b="0" i="0" u="none" strike="noStrike" dirty="0">
                        <a:effectLst/>
                        <a:latin typeface="Arial" panose="020B0604020202020204" pitchFamily="34" charset="0"/>
                      </a:endParaRPr>
                    </a:p>
                  </a:txBody>
                  <a:tcPr marL="75438" marR="75438" marT="104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807047"/>
                  </a:ext>
                </a:extLst>
              </a:tr>
            </a:tbl>
          </a:graphicData>
        </a:graphic>
      </p:graphicFrame>
      <p:sp>
        <p:nvSpPr>
          <p:cNvPr id="5" name="Rectangle 4">
            <a:extLst>
              <a:ext uri="{FF2B5EF4-FFF2-40B4-BE49-F238E27FC236}">
                <a16:creationId xmlns:a16="http://schemas.microsoft.com/office/drawing/2014/main" id="{3DDEDECD-14A2-B249-8500-F94ABC1AC7CE}"/>
              </a:ext>
            </a:extLst>
          </p:cNvPr>
          <p:cNvSpPr/>
          <p:nvPr/>
        </p:nvSpPr>
        <p:spPr>
          <a:xfrm>
            <a:off x="4130566" y="650082"/>
            <a:ext cx="7887262" cy="2677656"/>
          </a:xfrm>
          <a:prstGeom prst="rect">
            <a:avLst/>
          </a:prstGeom>
        </p:spPr>
        <p:txBody>
          <a:bodyPr wrap="square">
            <a:spAutoFit/>
          </a:bodyPr>
          <a:lstStyle/>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Có dấu phẩy giữa dòng và dấu hỏi cuối dòng.</a:t>
            </a:r>
            <a:endParaRPr lang="vi-VN" sz="2700" dirty="0"/>
          </a:p>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Như một tiếng nấc nghẹn ngào, đau xót, thể hiện rõ niềm tiếc thương, ngậm ngùi của tác giả trước sự hi sinh anh dũng của Lượm.</a:t>
            </a:r>
            <a:endParaRPr lang="vi-VN" sz="2700" dirty="0"/>
          </a:p>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Câu thơ còn bộc lộ sự ngỡ ngàng như chưa kịp tin vào sự thật Lượm đã hi sinh.</a:t>
            </a:r>
            <a:endParaRPr lang="en-VN" sz="2700" dirty="0"/>
          </a:p>
        </p:txBody>
      </p:sp>
      <p:sp>
        <p:nvSpPr>
          <p:cNvPr id="6" name="Rectangle 5">
            <a:extLst>
              <a:ext uri="{FF2B5EF4-FFF2-40B4-BE49-F238E27FC236}">
                <a16:creationId xmlns:a16="http://schemas.microsoft.com/office/drawing/2014/main" id="{AB376796-8623-2848-8D0A-6BFC4FE0D766}"/>
              </a:ext>
            </a:extLst>
          </p:cNvPr>
          <p:cNvSpPr/>
          <p:nvPr/>
        </p:nvSpPr>
        <p:spPr>
          <a:xfrm>
            <a:off x="4130565" y="4519136"/>
            <a:ext cx="7887261" cy="2169825"/>
          </a:xfrm>
          <a:prstGeom prst="rect">
            <a:avLst/>
          </a:prstGeom>
        </p:spPr>
        <p:txBody>
          <a:bodyPr wrap="square">
            <a:spAutoFit/>
          </a:bodyPr>
          <a:lstStyle/>
          <a:p>
            <a:pPr algn="just" fontAlgn="t">
              <a:lnSpc>
                <a:spcPct val="100000"/>
              </a:lnSpc>
              <a:spcBef>
                <a:spcPts val="0"/>
              </a:spcBef>
              <a:spcAft>
                <a:spcPts val="0"/>
              </a:spcAft>
            </a:pPr>
            <a:r>
              <a:rPr lang="vi-VN" sz="2700" dirty="0">
                <a:solidFill>
                  <a:srgbClr val="0070C0"/>
                </a:solidFill>
                <a:latin typeface="Times New Roman" panose="02020603050405020304" pitchFamily="18" charset="0"/>
                <a:ea typeface="Calibri" panose="020F0502020204030204" pitchFamily="34" charset="0"/>
                <a:cs typeface="Arial" panose="020B0604020202020204" pitchFamily="34" charset="0"/>
              </a:rPr>
              <a:t>- Lượm hi sinh nhưng hình ảnh của người anh hùng nhỏ tuổi tên Lượm, và tinh thần kiên cường, dũng cảm của em vẫn còn sống mãi cùng quê hương đất nước. Hình ảnh của em luôn hiện lên sự hồn nhiên, ngây thơ, lạc quan, yêu đời trong tâm trí những người ở lại. </a:t>
            </a:r>
            <a:endParaRPr lang="vi-VN" sz="2700" dirty="0"/>
          </a:p>
        </p:txBody>
      </p:sp>
    </p:spTree>
    <p:extLst>
      <p:ext uri="{BB962C8B-B14F-4D97-AF65-F5344CB8AC3E}">
        <p14:creationId xmlns:p14="http://schemas.microsoft.com/office/powerpoint/2010/main" val="183023384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2"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5 bài tóm tắt bài thơ Lượm Tố Hữu hàm súc và mạch lạc nhất - Văn mẫu 6">
            <a:extLst>
              <a:ext uri="{FF2B5EF4-FFF2-40B4-BE49-F238E27FC236}">
                <a16:creationId xmlns:a16="http://schemas.microsoft.com/office/drawing/2014/main" id="{26F50C26-DE05-404A-8EE0-D860D1E1F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95" r="13894"/>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E3E0D3F-A519-A844-BF3E-15F99D7896B4}"/>
              </a:ext>
            </a:extLst>
          </p:cNvPr>
          <p:cNvSpPr/>
          <p:nvPr/>
        </p:nvSpPr>
        <p:spPr>
          <a:xfrm>
            <a:off x="6094475" y="243240"/>
            <a:ext cx="5814496" cy="6614760"/>
          </a:xfrm>
          <a:prstGeom prst="rect">
            <a:avLst/>
          </a:prstGeom>
        </p:spPr>
        <p:txBody>
          <a:bodyPr vert="horz" lIns="91440" tIns="45720" rIns="91440" bIns="45720" rtlCol="0">
            <a:noAutofit/>
          </a:bodyPr>
          <a:lstStyle/>
          <a:p>
            <a:pPr algn="just">
              <a:lnSpc>
                <a:spcPct val="90000"/>
              </a:lnSpc>
              <a:spcBef>
                <a:spcPts val="600"/>
              </a:spcBef>
              <a:spcAft>
                <a:spcPts val="600"/>
              </a:spcAft>
              <a:tabLst>
                <a:tab pos="457200" algn="l"/>
              </a:tabLst>
            </a:pP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Khổ</a:t>
            </a:r>
            <a:r>
              <a:rPr lang="en-US" sz="2500" b="1" dirty="0">
                <a:latin typeface="Times New Roman" panose="02020603050405020304" pitchFamily="18" charset="0"/>
                <a:cs typeface="Times New Roman" panose="02020603050405020304" pitchFamily="18" charset="0"/>
              </a:rPr>
              <a:t> 13, 14: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Lượm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còn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sống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mãi</a:t>
            </a:r>
            <a:endParaRPr lang="en-US" sz="2500" dirty="0">
              <a:latin typeface="Times New Roman" panose="02020603050405020304" pitchFamily="18" charset="0"/>
              <a:cs typeface="Times New Roman" panose="02020603050405020304" pitchFamily="18" charset="0"/>
            </a:endParaRPr>
          </a:p>
          <a:p>
            <a:pPr algn="just">
              <a:lnSpc>
                <a:spcPct val="90000"/>
              </a:lnSpc>
              <a:spcBef>
                <a:spcPts val="600"/>
              </a:spcBef>
              <a:spcAft>
                <a:spcPts val="600"/>
              </a:spcAft>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hỏi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47: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phẩy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hỏi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nghẹn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xót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tiếc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ngậm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ngùi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tin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a:t>
            </a:r>
          </a:p>
          <a:p>
            <a:pPr algn="just">
              <a:lnSpc>
                <a:spcPct val="90000"/>
              </a:lnSpc>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lặp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miêu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hi </a:t>
            </a:r>
            <a:r>
              <a:rPr lang="en-US" sz="2500" dirty="0" err="1">
                <a:latin typeface="Times New Roman" panose="02020603050405020304" pitchFamily="18" charset="0"/>
                <a:cs typeface="Times New Roman" panose="02020603050405020304" pitchFamily="18" charset="0"/>
              </a:rPr>
              <a:t>sinh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nhỏ</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dũng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còn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quê</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ảnh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sự</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8140571"/>
      </p:ext>
    </p:extLst>
  </p:cSld>
  <p:clrMapOvr>
    <a:masterClrMapping/>
  </p:clrMapOvr>
  <p:transition spd="slow" advTm="0">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Rectangle 1">
            <a:extLst>
              <a:ext uri="{FF2B5EF4-FFF2-40B4-BE49-F238E27FC236}">
                <a16:creationId xmlns:a16="http://schemas.microsoft.com/office/drawing/2014/main" id="{09F7F958-1E08-6B49-B9AA-1EE887A5E491}"/>
              </a:ext>
            </a:extLst>
          </p:cNvPr>
          <p:cNvSpPr>
            <a:spLocks noChangeArrowheads="1"/>
          </p:cNvSpPr>
          <p:nvPr/>
        </p:nvSpPr>
        <p:spPr bwMode="auto">
          <a:xfrm>
            <a:off x="457201" y="723406"/>
            <a:ext cx="3234018" cy="38267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VN" sz="6400" b="1" i="0" u="none" strike="noStrike" kern="1200" cap="none" normalizeH="0" baseline="0" dirty="0">
                <a:ln>
                  <a:noFill/>
                </a:ln>
                <a:solidFill>
                  <a:schemeClr val="tx1"/>
                </a:solidFill>
                <a:effectLst/>
                <a:latin typeface="+mj-lt"/>
                <a:ea typeface="+mj-ea"/>
                <a:cs typeface="+mj-cs"/>
              </a:rPr>
              <a:t>PHIẾU HỌC TẬP SỐ 4</a:t>
            </a:r>
            <a:endParaRPr kumimoji="0" lang="en-US" altLang="en-VN" sz="6400" b="0" i="0" u="none" strike="noStrike" kern="1200" cap="none" normalizeH="0" baseline="0" dirty="0">
              <a:ln>
                <a:noFill/>
              </a:ln>
              <a:solidFill>
                <a:schemeClr val="tx1"/>
              </a:solidFill>
              <a:effectLst/>
              <a:latin typeface="+mj-lt"/>
              <a:ea typeface="+mj-ea"/>
              <a:cs typeface="+mj-cs"/>
            </a:endParaRPr>
          </a:p>
        </p:txBody>
      </p:sp>
      <p:graphicFrame>
        <p:nvGraphicFramePr>
          <p:cNvPr id="4" name="Table 3">
            <a:extLst>
              <a:ext uri="{FF2B5EF4-FFF2-40B4-BE49-F238E27FC236}">
                <a16:creationId xmlns:a16="http://schemas.microsoft.com/office/drawing/2014/main" id="{4446B18E-52E3-3940-B3C0-354557152A6E}"/>
              </a:ext>
            </a:extLst>
          </p:cNvPr>
          <p:cNvGraphicFramePr>
            <a:graphicFrameLocks noGrp="1"/>
          </p:cNvGraphicFramePr>
          <p:nvPr>
            <p:extLst>
              <p:ext uri="{D42A27DB-BD31-4B8C-83A1-F6EECF244321}">
                <p14:modId xmlns:p14="http://schemas.microsoft.com/office/powerpoint/2010/main" val="1540646037"/>
              </p:ext>
            </p:extLst>
          </p:nvPr>
        </p:nvGraphicFramePr>
        <p:xfrm>
          <a:off x="4874363" y="142116"/>
          <a:ext cx="6981306" cy="6573768"/>
        </p:xfrm>
        <a:graphic>
          <a:graphicData uri="http://schemas.openxmlformats.org/drawingml/2006/table">
            <a:tbl>
              <a:tblPr firstRow="1" firstCol="1" bandRow="1">
                <a:noFill/>
                <a:tableStyleId>{5C22544A-7EE6-4342-B048-85BDC9FD1C3A}</a:tableStyleId>
              </a:tblPr>
              <a:tblGrid>
                <a:gridCol w="1452245">
                  <a:extLst>
                    <a:ext uri="{9D8B030D-6E8A-4147-A177-3AD203B41FA5}">
                      <a16:colId xmlns:a16="http://schemas.microsoft.com/office/drawing/2014/main" val="3753508177"/>
                    </a:ext>
                  </a:extLst>
                </a:gridCol>
                <a:gridCol w="3651455">
                  <a:extLst>
                    <a:ext uri="{9D8B030D-6E8A-4147-A177-3AD203B41FA5}">
                      <a16:colId xmlns:a16="http://schemas.microsoft.com/office/drawing/2014/main" val="784977557"/>
                    </a:ext>
                  </a:extLst>
                </a:gridCol>
                <a:gridCol w="1877606">
                  <a:extLst>
                    <a:ext uri="{9D8B030D-6E8A-4147-A177-3AD203B41FA5}">
                      <a16:colId xmlns:a16="http://schemas.microsoft.com/office/drawing/2014/main" val="4130905963"/>
                    </a:ext>
                  </a:extLst>
                </a:gridCol>
              </a:tblGrid>
              <a:tr h="820266">
                <a:tc gridSpan="3">
                  <a:txBody>
                    <a:bodyPr/>
                    <a:lstStyle/>
                    <a:p>
                      <a:pPr algn="just">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Trong tác phẩm, tác giả gọi Lượm bằng nhiều từ ngữ xưng hô khác nhau. Hãy tìm và cho biết mỗi từ ngữ đó thể hiện thái độ và tình cảm gì?</a:t>
                      </a:r>
                      <a:endParaRPr lang="en-VN"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VN" sz="2400" b="0" cap="none" spc="0">
                        <a:solidFill>
                          <a:schemeClr val="tx1"/>
                        </a:solidFill>
                        <a:latin typeface="Times New Roman" panose="02020603050405020304" pitchFamily="18" charset="0"/>
                        <a:cs typeface="Times New Roman" panose="02020603050405020304" pitchFamily="18" charset="0"/>
                      </a:endParaRPr>
                    </a:p>
                  </a:txBody>
                  <a:tcPr marL="0" marR="53302" marT="21321" marB="159907">
                    <a:lnL w="12700" cmpd="sng">
                      <a:noFill/>
                    </a:lnL>
                    <a:lnR w="12700" cmpd="sng">
                      <a:noFill/>
                    </a:lnR>
                    <a:lnT w="28575" cap="flat" cmpd="sng" algn="ctr">
                      <a:solidFill>
                        <a:schemeClr val="tx1"/>
                      </a:solidFill>
                      <a:prstDash val="solid"/>
                    </a:lnT>
                    <a:lnB w="38100" cmpd="sng">
                      <a:noFill/>
                    </a:lnB>
                    <a:noFill/>
                  </a:tcPr>
                </a:tc>
                <a:tc hMerge="1">
                  <a:txBody>
                    <a:bodyPr/>
                    <a:lstStyle/>
                    <a:p>
                      <a:endParaRPr lang="en-VN" sz="2400" b="0" cap="none" spc="0" dirty="0">
                        <a:solidFill>
                          <a:schemeClr val="tx1"/>
                        </a:solidFill>
                        <a:latin typeface="Times New Roman" panose="02020603050405020304" pitchFamily="18" charset="0"/>
                        <a:cs typeface="Times New Roman" panose="02020603050405020304" pitchFamily="18" charset="0"/>
                      </a:endParaRPr>
                    </a:p>
                  </a:txBody>
                  <a:tcPr marL="0" marR="53302" marT="21321" marB="15990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746185741"/>
                  </a:ext>
                </a:extLst>
              </a:tr>
              <a:tr h="615940">
                <a:tc>
                  <a:txBody>
                    <a:bodyPr/>
                    <a:lstStyle/>
                    <a:p>
                      <a:pPr algn="just">
                        <a:lnSpc>
                          <a:spcPct val="100000"/>
                        </a:lnSpc>
                        <a:spcBef>
                          <a:spcPts val="0"/>
                        </a:spcBef>
                        <a:spcAft>
                          <a:spcPts val="0"/>
                        </a:spcAft>
                      </a:pPr>
                      <a:r>
                        <a:rPr lang="vi-VN" sz="2400" b="1" cap="none" spc="0" dirty="0">
                          <a:solidFill>
                            <a:schemeClr val="tx1"/>
                          </a:solidFill>
                          <a:effectLst/>
                          <a:latin typeface="Times New Roman" panose="02020603050405020304" pitchFamily="18" charset="0"/>
                          <a:cs typeface="Times New Roman" panose="02020603050405020304" pitchFamily="18" charset="0"/>
                        </a:rPr>
                        <a:t>Cách gọi</a:t>
                      </a:r>
                      <a:endParaRPr lang="en-VN"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Số lượng xuất hiện, phân bố</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Giá trị biểu cảm</a:t>
                      </a:r>
                      <a:endParaRPr lang="en-VN" sz="24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5526276"/>
                  </a:ext>
                </a:extLst>
              </a:tr>
              <a:tr h="2143943">
                <a:tc>
                  <a:txBody>
                    <a:bodyPr/>
                    <a:lstStyle/>
                    <a:p>
                      <a:pPr algn="just">
                        <a:lnSpc>
                          <a:spcPct val="100000"/>
                        </a:lnSpc>
                        <a:spcBef>
                          <a:spcPts val="0"/>
                        </a:spcBef>
                        <a:spcAft>
                          <a:spcPts val="0"/>
                        </a:spcAft>
                      </a:pPr>
                      <a:r>
                        <a:rPr lang="vi-VN" sz="2400" b="1" cap="none" spc="0" dirty="0">
                          <a:solidFill>
                            <a:schemeClr val="tx1"/>
                          </a:solidFill>
                          <a:effectLst/>
                          <a:latin typeface="Times New Roman" panose="02020603050405020304" pitchFamily="18" charset="0"/>
                          <a:cs typeface="Times New Roman" panose="02020603050405020304" pitchFamily="18" charset="0"/>
                        </a:rPr>
                        <a:t>Cháu	</a:t>
                      </a:r>
                      <a:endParaRPr lang="en-VN" sz="2400" b="1"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Dòng(D) 3: chú – cháu</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D17: Cháu cười híp mí</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D20: Cháu đi xa dần</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D21: Chúa đi đường cháu</a:t>
                      </a:r>
                      <a:endParaRPr lang="en-VN" sz="2400" b="0" cap="none" spc="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D43: Cháu nằm trên lúa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Quan hệ gần gũi, ruột thịt. Đây là quan hệ chủ đạo (xét về số lượng).</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9038201"/>
                  </a:ext>
                </a:extLst>
              </a:tr>
              <a:tr h="411614">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9470578"/>
                  </a:ext>
                </a:extLst>
              </a:tr>
              <a:tr h="411614">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367290"/>
                  </a:ext>
                </a:extLst>
              </a:tr>
              <a:tr h="694709">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a:solidFill>
                            <a:schemeClr val="tx1"/>
                          </a:solidFill>
                          <a:effectLst/>
                          <a:latin typeface="Times New Roman" panose="02020603050405020304" pitchFamily="18" charset="0"/>
                          <a:cs typeface="Times New Roman" panose="02020603050405020304" pitchFamily="18" charset="0"/>
                        </a:rPr>
                        <a:t> </a:t>
                      </a:r>
                      <a:endParaRPr lang="en-VN" sz="2400" b="0" cap="none" spc="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Bef>
                          <a:spcPts val="0"/>
                        </a:spcBef>
                        <a:spcAft>
                          <a:spcPts val="0"/>
                        </a:spcAft>
                      </a:pPr>
                      <a:r>
                        <a:rPr lang="vi-VN" sz="2400" b="0" cap="none" spc="0" dirty="0">
                          <a:solidFill>
                            <a:schemeClr val="tx1"/>
                          </a:solidFill>
                          <a:effectLst/>
                          <a:latin typeface="Times New Roman" panose="02020603050405020304" pitchFamily="18" charset="0"/>
                          <a:cs typeface="Times New Roman" panose="02020603050405020304" pitchFamily="18" charset="0"/>
                        </a:rPr>
                        <a:t> </a:t>
                      </a:r>
                      <a:endParaRPr lang="en-VN" sz="2400" b="0" cap="none" spc="0" dirty="0">
                        <a:solidFill>
                          <a:schemeClr val="tx1"/>
                        </a:solidFill>
                        <a:effectLst/>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VN" sz="2400" b="0" cap="none" spc="0" dirty="0">
                          <a:solidFill>
                            <a:schemeClr val="tx1"/>
                          </a:solidFill>
                          <a:effectLst/>
                          <a:latin typeface="Times New Roman" panose="02020603050405020304" pitchFamily="18" charset="0"/>
                          <a:cs typeface="Times New Roman" panose="02020603050405020304" pitchFamily="18" charset="0"/>
                        </a:rPr>
                        <a:t>    </a:t>
                      </a:r>
                    </a:p>
                  </a:txBody>
                  <a:tcPr marL="0" marR="53302" marT="21321" marB="159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1919079"/>
                  </a:ext>
                </a:extLst>
              </a:tr>
            </a:tbl>
          </a:graphicData>
        </a:graphic>
      </p:graphicFrame>
    </p:spTree>
    <p:extLst>
      <p:ext uri="{BB962C8B-B14F-4D97-AF65-F5344CB8AC3E}">
        <p14:creationId xmlns:p14="http://schemas.microsoft.com/office/powerpoint/2010/main" val="3314446484"/>
      </p:ext>
    </p:extLst>
  </p:cSld>
  <p:clrMapOvr>
    <a:masterClrMapping/>
  </p:clrMapOvr>
  <p:transition spd="slow" advTm="0">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20391A-ED2D-634B-9860-C47E5F8AA19D}"/>
              </a:ext>
            </a:extLst>
          </p:cNvPr>
          <p:cNvGraphicFramePr>
            <a:graphicFrameLocks noGrp="1"/>
          </p:cNvGraphicFramePr>
          <p:nvPr>
            <p:extLst>
              <p:ext uri="{D42A27DB-BD31-4B8C-83A1-F6EECF244321}">
                <p14:modId xmlns:p14="http://schemas.microsoft.com/office/powerpoint/2010/main" val="3309430271"/>
              </p:ext>
            </p:extLst>
          </p:nvPr>
        </p:nvGraphicFramePr>
        <p:xfrm>
          <a:off x="94593" y="76200"/>
          <a:ext cx="12002814" cy="6705600"/>
        </p:xfrm>
        <a:graphic>
          <a:graphicData uri="http://schemas.openxmlformats.org/drawingml/2006/table">
            <a:tbl>
              <a:tblPr firstRow="1" firstCol="1" bandRow="1">
                <a:tableStyleId>{5C22544A-7EE6-4342-B048-85BDC9FD1C3A}</a:tableStyleId>
              </a:tblPr>
              <a:tblGrid>
                <a:gridCol w="1040525">
                  <a:extLst>
                    <a:ext uri="{9D8B030D-6E8A-4147-A177-3AD203B41FA5}">
                      <a16:colId xmlns:a16="http://schemas.microsoft.com/office/drawing/2014/main" val="2111102131"/>
                    </a:ext>
                  </a:extLst>
                </a:gridCol>
                <a:gridCol w="4319453">
                  <a:extLst>
                    <a:ext uri="{9D8B030D-6E8A-4147-A177-3AD203B41FA5}">
                      <a16:colId xmlns:a16="http://schemas.microsoft.com/office/drawing/2014/main" val="2645963607"/>
                    </a:ext>
                  </a:extLst>
                </a:gridCol>
                <a:gridCol w="6642836">
                  <a:extLst>
                    <a:ext uri="{9D8B030D-6E8A-4147-A177-3AD203B41FA5}">
                      <a16:colId xmlns:a16="http://schemas.microsoft.com/office/drawing/2014/main" val="1749467721"/>
                    </a:ext>
                  </a:extLst>
                </a:gridCol>
              </a:tblGrid>
              <a:tr h="271676">
                <a:tc>
                  <a:txBody>
                    <a:bodyPr/>
                    <a:lstStyle/>
                    <a:p>
                      <a:pPr algn="ctr">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Cách gọi</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Số lượng xuất hiện, phân bố</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Giá trị biểu cảm</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155237"/>
                  </a:ext>
                </a:extLst>
              </a:tr>
              <a:tr h="1257393">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Cháu	</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Dòng(D) 3: chú – cháu</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D17: Cháu cười híp mí</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D20: Cháu đi xa dần</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D21: Chúa đi đường cháu</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D43: Cháu nằm trên lúa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Quan hệ gần gũi, ruột thịt. Đây là quan hệ chủ đạo (xét về số lượng).</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5324716"/>
                  </a:ext>
                </a:extLst>
              </a:tr>
              <a:tr h="1247147">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Chú bé</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 Chú bé loắt choắt</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D37: Ca lô chú bé</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D48: Chú bé loắt choắt	</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Gọi là chú bé để miêu tả hình dáng, tư thế cửa chỉ của một cậu bé nhỏ nhắn, đáng yêu từ cái nhìn từ xa khi chưa gần gũi, thân mật. Lượm hiện lên như một hình ảnh trong nội tâm của nhà thơ. Cách gọi chú bé xuất hiện ở đầu và cuối bài thơ, góp phần khẳng định sự sống mãi của Lượm trong tâm trí tác giả.</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2761410"/>
                  </a:ext>
                </a:extLst>
              </a:tr>
              <a:tr h="750200">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Đồng chí</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D19: Thôi, chào đồng chí!</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D29: Chú đồng chí nhỏ /Bỏ thư vào bao</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D41: Chú đồng chí nhỏ / Một dòng máu tươi.</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Quan hệ của những người cùng chung đội ngũ: được sử dụng khi tả Lượm lúc đang thực hiện nhiệm vụ và khi hi sinh; thể hiện sự vui đùa, thân mật.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611869"/>
                  </a:ext>
                </a:extLst>
              </a:tr>
              <a:tr h="1444977">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Lượm</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D26: Lượm ơi!</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D40: Thôi rồi, Lượm ơi!</a:t>
                      </a:r>
                      <a:endParaRPr lang="en-VN" sz="200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a:solidFill>
                            <a:schemeClr val="tx1"/>
                          </a:solidFill>
                          <a:effectLst/>
                          <a:latin typeface="Times New Roman" panose="02020603050405020304" pitchFamily="18" charset="0"/>
                          <a:cs typeface="Times New Roman" panose="02020603050405020304" pitchFamily="18" charset="0"/>
                        </a:rPr>
                        <a:t>D47: Lượm ơi, còn không?</a:t>
                      </a:r>
                      <a:endParaRPr lang="en-V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Gọi trực tiếp tên chứ không qua các đại từ xưng hô.</a:t>
                      </a:r>
                      <a:endParaRPr lang="en-VN" sz="20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0"/>
                        </a:spcBef>
                        <a:spcAft>
                          <a:spcPts val="0"/>
                        </a:spcAft>
                      </a:pPr>
                      <a:r>
                        <a:rPr lang="vi-VN" sz="2000" dirty="0">
                          <a:solidFill>
                            <a:schemeClr val="tx1"/>
                          </a:solidFill>
                          <a:effectLst/>
                          <a:latin typeface="Times New Roman" panose="02020603050405020304" pitchFamily="18" charset="0"/>
                          <a:cs typeface="Times New Roman" panose="02020603050405020304" pitchFamily="18" charset="0"/>
                        </a:rPr>
                        <a:t>Ý nghĩa: nhấn mạnh sự hi sinh của Lượm và tâm trạng đau đớn, ngỡ ngàng của nhà thơ (như đang trực tiếp chứng kiến). Lượm không còn là người cháu riêng của tác giả. Lượm đã là của mọi người, mọi nhà, đã thành một chiến sĩ nhỏ hi sinh vì quê hương, đất nước. </a:t>
                      </a:r>
                      <a:endParaRPr lang="en-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9183" marR="491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2756995"/>
                  </a:ext>
                </a:extLst>
              </a:tr>
            </a:tbl>
          </a:graphicData>
        </a:graphic>
      </p:graphicFrame>
    </p:spTree>
    <p:extLst>
      <p:ext uri="{BB962C8B-B14F-4D97-AF65-F5344CB8AC3E}">
        <p14:creationId xmlns:p14="http://schemas.microsoft.com/office/powerpoint/2010/main" val="2483134705"/>
      </p:ext>
    </p:extLst>
  </p:cSld>
  <p:clrMapOvr>
    <a:masterClrMapping/>
  </p:clrMapOvr>
  <p:transition spd="slow" advTm="0">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ình ảnh Lượm trong bài thơ cùng tên của Tố Hữu.">
            <a:extLst>
              <a:ext uri="{FF2B5EF4-FFF2-40B4-BE49-F238E27FC236}">
                <a16:creationId xmlns:a16="http://schemas.microsoft.com/office/drawing/2014/main" id="{6E811566-CA7A-E545-B68C-19415C25AA19}"/>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720" r="2690"/>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EF33CD-A51B-264A-8F05-CF321317E6E1}"/>
              </a:ext>
            </a:extLst>
          </p:cNvPr>
          <p:cNvSpPr/>
          <p:nvPr/>
        </p:nvSpPr>
        <p:spPr>
          <a:xfrm>
            <a:off x="664029" y="1109892"/>
            <a:ext cx="5127804" cy="4638215"/>
          </a:xfrm>
          <a:prstGeom prst="rect">
            <a:avLst/>
          </a:prstGeom>
        </p:spPr>
        <p:txBody>
          <a:bodyPr vert="horz" lIns="91440" tIns="45720" rIns="91440" bIns="45720" rtlCol="0">
            <a:noAutofit/>
          </a:bodyPr>
          <a:lstStyle/>
          <a:p>
            <a:pPr>
              <a:lnSpc>
                <a:spcPct val="90000"/>
              </a:lnSpc>
              <a:spcBef>
                <a:spcPts val="600"/>
              </a:spcBef>
              <a:spcAft>
                <a:spcPts val="600"/>
              </a:spcAft>
              <a:tabLst>
                <a:tab pos="457200" algn="l"/>
              </a:tabLst>
            </a:pPr>
            <a:r>
              <a:rPr lang="en-US" sz="3500" b="1" dirty="0">
                <a:solidFill>
                  <a:srgbClr val="FFFFFF"/>
                </a:solidFill>
                <a:latin typeface="Times New Roman" panose="02020603050405020304" pitchFamily="18" charset="0"/>
                <a:cs typeface="Times New Roman" panose="02020603050405020304" pitchFamily="18" charset="0"/>
              </a:rPr>
              <a:t>b. </a:t>
            </a:r>
            <a:r>
              <a:rPr lang="en-US" sz="3500" b="1" dirty="0" err="1">
                <a:solidFill>
                  <a:srgbClr val="FFFFFF"/>
                </a:solidFill>
                <a:latin typeface="Times New Roman" panose="02020603050405020304" pitchFamily="18" charset="0"/>
                <a:cs typeface="Times New Roman" panose="02020603050405020304" pitchFamily="18" charset="0"/>
              </a:rPr>
              <a:t>Tình</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cảm</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của</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tác</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giả</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dành</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cho</a:t>
            </a:r>
            <a:r>
              <a:rPr lang="en-US" sz="3500" b="1" dirty="0">
                <a:solidFill>
                  <a:srgbClr val="FFFFFF"/>
                </a:solidFill>
                <a:latin typeface="Times New Roman" panose="02020603050405020304" pitchFamily="18" charset="0"/>
                <a:cs typeface="Times New Roman" panose="02020603050405020304" pitchFamily="18" charset="0"/>
              </a:rPr>
              <a:t> </a:t>
            </a:r>
            <a:r>
              <a:rPr lang="en-US" sz="3500" b="1" dirty="0" err="1">
                <a:solidFill>
                  <a:srgbClr val="FFFFFF"/>
                </a:solidFill>
                <a:latin typeface="Times New Roman" panose="02020603050405020304" pitchFamily="18" charset="0"/>
                <a:cs typeface="Times New Roman" panose="02020603050405020304" pitchFamily="18" charset="0"/>
              </a:rPr>
              <a:t>Lượm</a:t>
            </a:r>
            <a:r>
              <a:rPr lang="en-US" sz="3500" b="1" dirty="0">
                <a:solidFill>
                  <a:srgbClr val="FFFFFF"/>
                </a:solidFill>
                <a:latin typeface="Times New Roman" panose="02020603050405020304" pitchFamily="18" charset="0"/>
                <a:cs typeface="Times New Roman" panose="02020603050405020304" pitchFamily="18" charset="0"/>
              </a:rPr>
              <a:t>:</a:t>
            </a:r>
            <a:endParaRPr lang="en-US" sz="3500" dirty="0">
              <a:solidFill>
                <a:srgbClr val="FFFFFF"/>
              </a:solidFill>
              <a:latin typeface="Times New Roman" panose="02020603050405020304" pitchFamily="18" charset="0"/>
              <a:cs typeface="Times New Roman" panose="02020603050405020304" pitchFamily="18" charset="0"/>
            </a:endParaRP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Các</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cách</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gọi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cháu</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chú</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bé</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đồng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chí</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Lượm</a:t>
            </a:r>
            <a:r>
              <a:rPr lang="en-US" sz="3500" dirty="0">
                <a:solidFill>
                  <a:srgbClr val="FFFFFF"/>
                </a:solidFill>
                <a:latin typeface="Times New Roman" panose="02020603050405020304" pitchFamily="18" charset="0"/>
                <a:cs typeface="Times New Roman" panose="02020603050405020304" pitchFamily="18" charset="0"/>
              </a:rPr>
              <a:t>. </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Tình</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cảm</a:t>
            </a:r>
            <a:r>
              <a:rPr lang="en-US" sz="3500" dirty="0">
                <a:solidFill>
                  <a:srgbClr val="FFFFFF"/>
                </a:solidFill>
                <a:latin typeface="Times New Roman" panose="02020603050405020304" pitchFamily="18" charset="0"/>
                <a:cs typeface="Times New Roman" panose="02020603050405020304" pitchFamily="18" charset="0"/>
              </a:rPr>
              <a:t>:</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Gần</a:t>
            </a:r>
            <a:r>
              <a:rPr lang="en-US" sz="3500" b="1"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gũi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thân</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thiết</a:t>
            </a:r>
            <a:r>
              <a:rPr lang="en-US" sz="3500" dirty="0">
                <a:solidFill>
                  <a:srgbClr val="FFFFFF"/>
                </a:solidFill>
                <a:latin typeface="Times New Roman" panose="02020603050405020304" pitchFamily="18" charset="0"/>
                <a:cs typeface="Times New Roman" panose="02020603050405020304" pitchFamily="18" charset="0"/>
              </a:rPr>
              <a:t>.</a:t>
            </a:r>
          </a:p>
          <a:p>
            <a:pPr>
              <a:lnSpc>
                <a:spcPct val="90000"/>
              </a:lnSpc>
              <a:spcBef>
                <a:spcPts val="600"/>
              </a:spcBef>
              <a:spcAft>
                <a:spcPts val="600"/>
              </a:spcAft>
              <a:tabLst>
                <a:tab pos="457200" algn="l"/>
              </a:tabLst>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Trân</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trọng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cảm</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phục</a:t>
            </a:r>
            <a:endParaRPr lang="en-US" sz="3500" dirty="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Xúc</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động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xót</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xa</a:t>
            </a:r>
            <a:r>
              <a:rPr lang="en-US" sz="3500" dirty="0">
                <a:solidFill>
                  <a:srgbClr val="FFFFFF"/>
                </a:solidFill>
                <a:effectLst/>
                <a:latin typeface="Times New Roman" panose="02020603050405020304" pitchFamily="18" charset="0"/>
                <a:cs typeface="Times New Roman" panose="02020603050405020304" pitchFamily="18" charset="0"/>
              </a:rPr>
              <a:t> </a:t>
            </a:r>
            <a:endParaRPr lang="en-US" sz="3500" dirty="0">
              <a:solidFill>
                <a:srgbClr val="FFFFFF"/>
              </a:solidFill>
              <a:latin typeface="Times New Roman" panose="02020603050405020304" pitchFamily="18" charset="0"/>
              <a:cs typeface="Times New Roman" panose="02020603050405020304" pitchFamily="18" charset="0"/>
            </a:endParaRPr>
          </a:p>
        </p:txBody>
      </p:sp>
      <p:pic>
        <p:nvPicPr>
          <p:cNvPr id="23556" name="Picture 4" descr="Phân tích bài thơ Lượm - Văn 6 (6 mẫu)">
            <a:extLst>
              <a:ext uri="{FF2B5EF4-FFF2-40B4-BE49-F238E27FC236}">
                <a16:creationId xmlns:a16="http://schemas.microsoft.com/office/drawing/2014/main" id="{CD4FC96A-178C-E643-9C32-ED397E023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52" r="3080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8498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3.</a:t>
            </a:r>
          </a:p>
          <a:p>
            <a:pPr algn="ctr"/>
            <a:r>
              <a:rPr lang="en-VN" sz="6500" b="1" dirty="0">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1611334904"/>
      </p:ext>
    </p:extLst>
  </p:cSld>
  <p:clrMapOvr>
    <a:masterClrMapping/>
  </p:clrMapOvr>
  <p:transition spd="slow" advTm="0">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6AA8C01-F763-3F40-B0BF-FF39C5BD5AEC}"/>
              </a:ext>
            </a:extLst>
          </p:cNvPr>
          <p:cNvSpPr/>
          <p:nvPr/>
        </p:nvSpPr>
        <p:spPr>
          <a:xfrm>
            <a:off x="942005" y="462458"/>
            <a:ext cx="5548448" cy="4384968"/>
          </a:xfrm>
          <a:custGeom>
            <a:avLst/>
            <a:gdLst>
              <a:gd name="connsiteX0" fmla="*/ 0 w 3802651"/>
              <a:gd name="connsiteY0" fmla="*/ 313639 h 3136392"/>
              <a:gd name="connsiteX1" fmla="*/ 313639 w 3802651"/>
              <a:gd name="connsiteY1" fmla="*/ 0 h 3136392"/>
              <a:gd name="connsiteX2" fmla="*/ 3489012 w 3802651"/>
              <a:gd name="connsiteY2" fmla="*/ 0 h 3136392"/>
              <a:gd name="connsiteX3" fmla="*/ 3802651 w 3802651"/>
              <a:gd name="connsiteY3" fmla="*/ 313639 h 3136392"/>
              <a:gd name="connsiteX4" fmla="*/ 3802651 w 3802651"/>
              <a:gd name="connsiteY4" fmla="*/ 2822753 h 3136392"/>
              <a:gd name="connsiteX5" fmla="*/ 3489012 w 3802651"/>
              <a:gd name="connsiteY5" fmla="*/ 3136392 h 3136392"/>
              <a:gd name="connsiteX6" fmla="*/ 313639 w 3802651"/>
              <a:gd name="connsiteY6" fmla="*/ 3136392 h 3136392"/>
              <a:gd name="connsiteX7" fmla="*/ 0 w 3802651"/>
              <a:gd name="connsiteY7" fmla="*/ 2822753 h 3136392"/>
              <a:gd name="connsiteX8" fmla="*/ 0 w 3802651"/>
              <a:gd name="connsiteY8" fmla="*/ 313639 h 313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651" h="3136392">
                <a:moveTo>
                  <a:pt x="0" y="313639"/>
                </a:moveTo>
                <a:cubicBezTo>
                  <a:pt x="0" y="140421"/>
                  <a:pt x="140421" y="0"/>
                  <a:pt x="313639" y="0"/>
                </a:cubicBezTo>
                <a:lnTo>
                  <a:pt x="3489012" y="0"/>
                </a:lnTo>
                <a:cubicBezTo>
                  <a:pt x="3662230" y="0"/>
                  <a:pt x="3802651" y="140421"/>
                  <a:pt x="3802651" y="313639"/>
                </a:cubicBezTo>
                <a:lnTo>
                  <a:pt x="3802651" y="2822753"/>
                </a:lnTo>
                <a:cubicBezTo>
                  <a:pt x="3802651" y="2995971"/>
                  <a:pt x="3662230" y="3136392"/>
                  <a:pt x="3489012" y="3136392"/>
                </a:cubicBezTo>
                <a:lnTo>
                  <a:pt x="313639" y="3136392"/>
                </a:lnTo>
                <a:cubicBezTo>
                  <a:pt x="140421" y="3136392"/>
                  <a:pt x="0" y="2995971"/>
                  <a:pt x="0" y="2822753"/>
                </a:cubicBezTo>
                <a:lnTo>
                  <a:pt x="0" y="313639"/>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6002" tIns="196002" rIns="196002" bIns="868086" numCol="1" spcCol="1270" anchor="t" anchorCtr="0">
            <a:noAutofit/>
          </a:bodyPr>
          <a:lstStyle/>
          <a:p>
            <a:pPr marL="285750" lvl="1" indent="-285750" algn="l" defTabSz="1244600">
              <a:lnSpc>
                <a:spcPct val="90000"/>
              </a:lnSpc>
              <a:spcBef>
                <a:spcPct val="0"/>
              </a:spcBef>
              <a:spcAft>
                <a:spcPct val="15000"/>
              </a:spcAft>
              <a:buChar char="•"/>
            </a:pPr>
            <a:r>
              <a:rPr lang="vi-VN" sz="2800" kern="1200" dirty="0">
                <a:latin typeface="Times New Roman" panose="02020603050405020304" pitchFamily="18" charset="0"/>
                <a:cs typeface="Times New Roman" panose="02020603050405020304" pitchFamily="18" charset="0"/>
              </a:rPr>
              <a:t>Bài thơ khắc hoạ hình ảnh chú bé hồn nhiên, dũng cảm hi sinh vì nhiệm vụ kháng chiến. Đó là một hình tượng cao đep trong thơ Tố Hữu. Đồng thời, bài thơ thể hiện chân thật tình cảm mến thương và cảm phục của tác giả dành cho chú bé Lượm nói riêng và những em bé yêu nước nói chung.</a:t>
            </a:r>
            <a:endParaRPr lang="en-US" sz="2800" kern="1200" dirty="0">
              <a:latin typeface="Times New Roman" panose="02020603050405020304" pitchFamily="18" charset="0"/>
              <a:cs typeface="Times New Roman" panose="02020603050405020304" pitchFamily="18" charset="0"/>
            </a:endParaRPr>
          </a:p>
        </p:txBody>
      </p:sp>
      <p:sp>
        <p:nvSpPr>
          <p:cNvPr id="7" name="Shape 6">
            <a:extLst>
              <a:ext uri="{FF2B5EF4-FFF2-40B4-BE49-F238E27FC236}">
                <a16:creationId xmlns:a16="http://schemas.microsoft.com/office/drawing/2014/main" id="{51394497-3770-5B49-BC7E-CC285D72957D}"/>
              </a:ext>
            </a:extLst>
          </p:cNvPr>
          <p:cNvSpPr/>
          <p:nvPr/>
        </p:nvSpPr>
        <p:spPr>
          <a:xfrm>
            <a:off x="4276634" y="2526218"/>
            <a:ext cx="4092876" cy="4092876"/>
          </a:xfrm>
          <a:prstGeom prst="leftCircularArrow">
            <a:avLst>
              <a:gd name="adj1" fmla="val 2910"/>
              <a:gd name="adj2" fmla="val 356053"/>
              <a:gd name="adj3" fmla="val 2131564"/>
              <a:gd name="adj4" fmla="val 9024489"/>
              <a:gd name="adj5" fmla="val 3395"/>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7">
            <a:extLst>
              <a:ext uri="{FF2B5EF4-FFF2-40B4-BE49-F238E27FC236}">
                <a16:creationId xmlns:a16="http://schemas.microsoft.com/office/drawing/2014/main" id="{54697ACF-14F7-AE43-BF8E-2B5EC7B01CA0}"/>
              </a:ext>
            </a:extLst>
          </p:cNvPr>
          <p:cNvSpPr/>
          <p:nvPr/>
        </p:nvSpPr>
        <p:spPr>
          <a:xfrm>
            <a:off x="2965690" y="4175342"/>
            <a:ext cx="3380134" cy="1344168"/>
          </a:xfrm>
          <a:custGeom>
            <a:avLst/>
            <a:gdLst>
              <a:gd name="connsiteX0" fmla="*/ 0 w 3380134"/>
              <a:gd name="connsiteY0" fmla="*/ 134417 h 1344168"/>
              <a:gd name="connsiteX1" fmla="*/ 134417 w 3380134"/>
              <a:gd name="connsiteY1" fmla="*/ 0 h 1344168"/>
              <a:gd name="connsiteX2" fmla="*/ 3245717 w 3380134"/>
              <a:gd name="connsiteY2" fmla="*/ 0 h 1344168"/>
              <a:gd name="connsiteX3" fmla="*/ 3380134 w 3380134"/>
              <a:gd name="connsiteY3" fmla="*/ 134417 h 1344168"/>
              <a:gd name="connsiteX4" fmla="*/ 3380134 w 3380134"/>
              <a:gd name="connsiteY4" fmla="*/ 1209751 h 1344168"/>
              <a:gd name="connsiteX5" fmla="*/ 3245717 w 3380134"/>
              <a:gd name="connsiteY5" fmla="*/ 1344168 h 1344168"/>
              <a:gd name="connsiteX6" fmla="*/ 134417 w 3380134"/>
              <a:gd name="connsiteY6" fmla="*/ 1344168 h 1344168"/>
              <a:gd name="connsiteX7" fmla="*/ 0 w 3380134"/>
              <a:gd name="connsiteY7" fmla="*/ 1209751 h 1344168"/>
              <a:gd name="connsiteX8" fmla="*/ 0 w 3380134"/>
              <a:gd name="connsiteY8" fmla="*/ 134417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34" h="1344168">
                <a:moveTo>
                  <a:pt x="0" y="134417"/>
                </a:moveTo>
                <a:cubicBezTo>
                  <a:pt x="0" y="60181"/>
                  <a:pt x="60181" y="0"/>
                  <a:pt x="134417" y="0"/>
                </a:cubicBezTo>
                <a:lnTo>
                  <a:pt x="3245717" y="0"/>
                </a:lnTo>
                <a:cubicBezTo>
                  <a:pt x="3319953" y="0"/>
                  <a:pt x="3380134" y="60181"/>
                  <a:pt x="3380134" y="134417"/>
                </a:cubicBezTo>
                <a:lnTo>
                  <a:pt x="3380134" y="1209751"/>
                </a:lnTo>
                <a:cubicBezTo>
                  <a:pt x="3380134" y="1283987"/>
                  <a:pt x="3319953" y="1344168"/>
                  <a:pt x="3245717" y="1344168"/>
                </a:cubicBezTo>
                <a:lnTo>
                  <a:pt x="134417" y="1344168"/>
                </a:lnTo>
                <a:cubicBezTo>
                  <a:pt x="60181" y="1344168"/>
                  <a:pt x="0" y="1283987"/>
                  <a:pt x="0" y="1209751"/>
                </a:cubicBezTo>
                <a:lnTo>
                  <a:pt x="0" y="1344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709" tIns="74929" rIns="92709" bIns="74929" numCol="1" spcCol="1270" anchor="ctr" anchorCtr="0">
            <a:noAutofit/>
          </a:bodyPr>
          <a:lstStyle/>
          <a:p>
            <a:pPr marL="0" lvl="0" indent="0" algn="ctr" defTabSz="1244600" rtl="0">
              <a:lnSpc>
                <a:spcPct val="90000"/>
              </a:lnSpc>
              <a:spcBef>
                <a:spcPct val="0"/>
              </a:spcBef>
              <a:spcAft>
                <a:spcPct val="35000"/>
              </a:spcAft>
              <a:buNone/>
            </a:pPr>
            <a:r>
              <a:rPr lang="en-US" sz="4500" b="1" kern="1200" dirty="0">
                <a:latin typeface="Times New Roman" panose="02020603050405020304" pitchFamily="18" charset="0"/>
                <a:cs typeface="Times New Roman" panose="02020603050405020304" pitchFamily="18" charset="0"/>
              </a:rPr>
              <a:t>a/ </a:t>
            </a:r>
            <a:r>
              <a:rPr lang="en-US" sz="4500" b="1" kern="1200" dirty="0" err="1">
                <a:latin typeface="Times New Roman" panose="02020603050405020304" pitchFamily="18" charset="0"/>
                <a:cs typeface="Times New Roman" panose="02020603050405020304" pitchFamily="18" charset="0"/>
              </a:rPr>
              <a:t>Nội</a:t>
            </a:r>
            <a:r>
              <a:rPr lang="en-US" sz="4500" b="1" kern="1200" dirty="0">
                <a:latin typeface="Times New Roman" panose="02020603050405020304" pitchFamily="18" charset="0"/>
                <a:cs typeface="Times New Roman" panose="02020603050405020304" pitchFamily="18" charset="0"/>
              </a:rPr>
              <a:t> dung</a:t>
            </a:r>
          </a:p>
        </p:txBody>
      </p:sp>
      <p:sp>
        <p:nvSpPr>
          <p:cNvPr id="9" name="Freeform 8">
            <a:extLst>
              <a:ext uri="{FF2B5EF4-FFF2-40B4-BE49-F238E27FC236}">
                <a16:creationId xmlns:a16="http://schemas.microsoft.com/office/drawing/2014/main" id="{A6D9A82F-F3C6-A942-8773-FE39B723901E}"/>
              </a:ext>
            </a:extLst>
          </p:cNvPr>
          <p:cNvSpPr/>
          <p:nvPr/>
        </p:nvSpPr>
        <p:spPr>
          <a:xfrm>
            <a:off x="6912970" y="1711034"/>
            <a:ext cx="3802651" cy="3136392"/>
          </a:xfrm>
          <a:custGeom>
            <a:avLst/>
            <a:gdLst>
              <a:gd name="connsiteX0" fmla="*/ 0 w 3802651"/>
              <a:gd name="connsiteY0" fmla="*/ 313639 h 3136392"/>
              <a:gd name="connsiteX1" fmla="*/ 313639 w 3802651"/>
              <a:gd name="connsiteY1" fmla="*/ 0 h 3136392"/>
              <a:gd name="connsiteX2" fmla="*/ 3489012 w 3802651"/>
              <a:gd name="connsiteY2" fmla="*/ 0 h 3136392"/>
              <a:gd name="connsiteX3" fmla="*/ 3802651 w 3802651"/>
              <a:gd name="connsiteY3" fmla="*/ 313639 h 3136392"/>
              <a:gd name="connsiteX4" fmla="*/ 3802651 w 3802651"/>
              <a:gd name="connsiteY4" fmla="*/ 2822753 h 3136392"/>
              <a:gd name="connsiteX5" fmla="*/ 3489012 w 3802651"/>
              <a:gd name="connsiteY5" fmla="*/ 3136392 h 3136392"/>
              <a:gd name="connsiteX6" fmla="*/ 313639 w 3802651"/>
              <a:gd name="connsiteY6" fmla="*/ 3136392 h 3136392"/>
              <a:gd name="connsiteX7" fmla="*/ 0 w 3802651"/>
              <a:gd name="connsiteY7" fmla="*/ 2822753 h 3136392"/>
              <a:gd name="connsiteX8" fmla="*/ 0 w 3802651"/>
              <a:gd name="connsiteY8" fmla="*/ 313639 h 313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651" h="3136392">
                <a:moveTo>
                  <a:pt x="0" y="313639"/>
                </a:moveTo>
                <a:cubicBezTo>
                  <a:pt x="0" y="140421"/>
                  <a:pt x="140421" y="0"/>
                  <a:pt x="313639" y="0"/>
                </a:cubicBezTo>
                <a:lnTo>
                  <a:pt x="3489012" y="0"/>
                </a:lnTo>
                <a:cubicBezTo>
                  <a:pt x="3662230" y="0"/>
                  <a:pt x="3802651" y="140421"/>
                  <a:pt x="3802651" y="313639"/>
                </a:cubicBezTo>
                <a:lnTo>
                  <a:pt x="3802651" y="2822753"/>
                </a:lnTo>
                <a:cubicBezTo>
                  <a:pt x="3802651" y="2995971"/>
                  <a:pt x="3662230" y="3136392"/>
                  <a:pt x="3489012" y="3136392"/>
                </a:cubicBezTo>
                <a:lnTo>
                  <a:pt x="313639" y="3136392"/>
                </a:lnTo>
                <a:cubicBezTo>
                  <a:pt x="140421" y="3136392"/>
                  <a:pt x="0" y="2995971"/>
                  <a:pt x="0" y="2822753"/>
                </a:cubicBezTo>
                <a:lnTo>
                  <a:pt x="0" y="313639"/>
                </a:ln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6002" tIns="868086" rIns="196002" bIns="196002" numCol="1" spcCol="1270" anchor="t" anchorCtr="0">
            <a:noAutofit/>
          </a:bodyPr>
          <a:lstStyle/>
          <a:p>
            <a:pPr marL="285750" lvl="1" indent="-285750" algn="l" defTabSz="1244600">
              <a:lnSpc>
                <a:spcPct val="90000"/>
              </a:lnSpc>
              <a:spcBef>
                <a:spcPct val="0"/>
              </a:spcBef>
              <a:spcAft>
                <a:spcPct val="15000"/>
              </a:spcAft>
              <a:buChar char="•"/>
            </a:pPr>
            <a:r>
              <a:rPr lang="vi-VN" sz="2800" kern="1200" dirty="0">
                <a:latin typeface="Times New Roman" panose="02020603050405020304" pitchFamily="18" charset="0"/>
                <a:cs typeface="Times New Roman" panose="02020603050405020304" pitchFamily="18" charset="0"/>
              </a:rPr>
              <a:t>Thể thơ bốn chữ, cách tổ chức câu thơ và ngắt nhịp độc đáo, sử dụng câu hỏi tu từ, biện pháp tu từ,…</a:t>
            </a:r>
            <a:endParaRPr lang="en-US" sz="2800" kern="1200" dirty="0">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D4CF950B-4CCA-3B44-B062-0AD13A14FD1B}"/>
              </a:ext>
            </a:extLst>
          </p:cNvPr>
          <p:cNvSpPr/>
          <p:nvPr/>
        </p:nvSpPr>
        <p:spPr>
          <a:xfrm>
            <a:off x="7758004" y="1038950"/>
            <a:ext cx="3380134" cy="1344168"/>
          </a:xfrm>
          <a:custGeom>
            <a:avLst/>
            <a:gdLst>
              <a:gd name="connsiteX0" fmla="*/ 0 w 3380134"/>
              <a:gd name="connsiteY0" fmla="*/ 134417 h 1344168"/>
              <a:gd name="connsiteX1" fmla="*/ 134417 w 3380134"/>
              <a:gd name="connsiteY1" fmla="*/ 0 h 1344168"/>
              <a:gd name="connsiteX2" fmla="*/ 3245717 w 3380134"/>
              <a:gd name="connsiteY2" fmla="*/ 0 h 1344168"/>
              <a:gd name="connsiteX3" fmla="*/ 3380134 w 3380134"/>
              <a:gd name="connsiteY3" fmla="*/ 134417 h 1344168"/>
              <a:gd name="connsiteX4" fmla="*/ 3380134 w 3380134"/>
              <a:gd name="connsiteY4" fmla="*/ 1209751 h 1344168"/>
              <a:gd name="connsiteX5" fmla="*/ 3245717 w 3380134"/>
              <a:gd name="connsiteY5" fmla="*/ 1344168 h 1344168"/>
              <a:gd name="connsiteX6" fmla="*/ 134417 w 3380134"/>
              <a:gd name="connsiteY6" fmla="*/ 1344168 h 1344168"/>
              <a:gd name="connsiteX7" fmla="*/ 0 w 3380134"/>
              <a:gd name="connsiteY7" fmla="*/ 1209751 h 1344168"/>
              <a:gd name="connsiteX8" fmla="*/ 0 w 3380134"/>
              <a:gd name="connsiteY8" fmla="*/ 134417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0134" h="1344168">
                <a:moveTo>
                  <a:pt x="0" y="134417"/>
                </a:moveTo>
                <a:cubicBezTo>
                  <a:pt x="0" y="60181"/>
                  <a:pt x="60181" y="0"/>
                  <a:pt x="134417" y="0"/>
                </a:cubicBezTo>
                <a:lnTo>
                  <a:pt x="3245717" y="0"/>
                </a:lnTo>
                <a:cubicBezTo>
                  <a:pt x="3319953" y="0"/>
                  <a:pt x="3380134" y="60181"/>
                  <a:pt x="3380134" y="134417"/>
                </a:cubicBezTo>
                <a:lnTo>
                  <a:pt x="3380134" y="1209751"/>
                </a:lnTo>
                <a:cubicBezTo>
                  <a:pt x="3380134" y="1283987"/>
                  <a:pt x="3319953" y="1344168"/>
                  <a:pt x="3245717" y="1344168"/>
                </a:cubicBezTo>
                <a:lnTo>
                  <a:pt x="134417" y="1344168"/>
                </a:lnTo>
                <a:cubicBezTo>
                  <a:pt x="60181" y="1344168"/>
                  <a:pt x="0" y="1283987"/>
                  <a:pt x="0" y="1209751"/>
                </a:cubicBezTo>
                <a:lnTo>
                  <a:pt x="0" y="134417"/>
                </a:lnTo>
                <a:close/>
              </a:path>
            </a:pathLst>
          </a:cu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92709" tIns="74929" rIns="92709" bIns="74929" numCol="1" spcCol="1270" anchor="ctr" anchorCtr="0">
            <a:noAutofit/>
          </a:bodyPr>
          <a:lstStyle/>
          <a:p>
            <a:pPr marL="0" lvl="0" indent="0" algn="ctr" defTabSz="1244600" rtl="0">
              <a:lnSpc>
                <a:spcPct val="90000"/>
              </a:lnSpc>
              <a:spcBef>
                <a:spcPct val="0"/>
              </a:spcBef>
              <a:spcAft>
                <a:spcPct val="35000"/>
              </a:spcAft>
              <a:buNone/>
            </a:pPr>
            <a:r>
              <a:rPr lang="en-US" sz="4500" b="1" kern="1200" dirty="0">
                <a:latin typeface="Times New Roman" panose="02020603050405020304" pitchFamily="18" charset="0"/>
                <a:cs typeface="Times New Roman" panose="02020603050405020304" pitchFamily="18" charset="0"/>
              </a:rPr>
              <a:t>b/ </a:t>
            </a:r>
            <a:r>
              <a:rPr lang="en-US" sz="4500" b="1" kern="1200" dirty="0" err="1">
                <a:latin typeface="Times New Roman" panose="02020603050405020304" pitchFamily="18" charset="0"/>
                <a:cs typeface="Times New Roman" panose="02020603050405020304" pitchFamily="18" charset="0"/>
              </a:rPr>
              <a:t>Nghệ</a:t>
            </a:r>
            <a:r>
              <a:rPr lang="en-US" sz="4500" b="1" kern="1200" dirty="0">
                <a:latin typeface="Times New Roman" panose="02020603050405020304" pitchFamily="18" charset="0"/>
                <a:cs typeface="Times New Roman" panose="02020603050405020304" pitchFamily="18" charset="0"/>
              </a:rPr>
              <a:t> </a:t>
            </a:r>
            <a:r>
              <a:rPr lang="en-US" sz="4500" b="1" kern="1200" dirty="0" err="1">
                <a:latin typeface="Times New Roman" panose="02020603050405020304" pitchFamily="18" charset="0"/>
                <a:cs typeface="Times New Roman" panose="02020603050405020304" pitchFamily="18" charset="0"/>
              </a:rPr>
              <a:t>thuật</a:t>
            </a:r>
            <a:endParaRPr lang="en-US" sz="45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2153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ite flower bouquet on wooden surface">
            <a:extLst>
              <a:ext uri="{FF2B5EF4-FFF2-40B4-BE49-F238E27FC236}">
                <a16:creationId xmlns:a16="http://schemas.microsoft.com/office/drawing/2014/main" id="{1FAA0D1C-A5E4-9146-A85B-16FA1C001E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07"/>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3FC8E-61D9-8349-B882-5FB2606629BB}"/>
              </a:ext>
            </a:extLst>
          </p:cNvPr>
          <p:cNvSpPr txBox="1"/>
          <p:nvPr/>
        </p:nvSpPr>
        <p:spPr>
          <a:xfrm>
            <a:off x="587827" y="2382559"/>
            <a:ext cx="6422571" cy="3093154"/>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4.</a:t>
            </a:r>
          </a:p>
          <a:p>
            <a:pPr algn="ctr"/>
            <a:r>
              <a:rPr lang="en-VN" sz="6500" b="1" dirty="0">
                <a:latin typeface="Times New Roman" panose="02020603050405020304" pitchFamily="18" charset="0"/>
                <a:cs typeface="Times New Roman" panose="02020603050405020304" pitchFamily="18" charset="0"/>
              </a:rPr>
              <a:t>Luyện tập, </a:t>
            </a:r>
          </a:p>
          <a:p>
            <a:pPr algn="ctr"/>
            <a:r>
              <a:rPr lang="en-VN" sz="6500" b="1" dirty="0">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510719764"/>
      </p:ext>
    </p:extLst>
  </p:cSld>
  <p:clrMapOvr>
    <a:masterClrMapping/>
  </p:clrMapOvr>
  <p:transition spd="slow" advTm="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203791" y="1052622"/>
            <a:ext cx="5858540" cy="5858540"/>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0"/>
              <a:ext cx="1616149" cy="1626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4584763" y="850604"/>
            <a:ext cx="6898397" cy="3610124"/>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39730" y="921111"/>
              <a:ext cx="5652767" cy="4074827"/>
            </a:xfrm>
            <a:prstGeom prst="rect">
              <a:avLst/>
            </a:prstGeom>
            <a:noFill/>
          </p:spPr>
          <p:txBody>
            <a:bodyPr wrap="square">
              <a:spAutoFit/>
            </a:bodyPr>
            <a:lstStyle/>
            <a:p>
              <a:pPr algn="ctr"/>
              <a:r>
                <a:rPr lang="vi-VN" sz="3200" i="1" dirty="0">
                  <a:latin typeface="Times New Roman" panose="02020603050405020304" pitchFamily="18" charset="0"/>
                  <a:cs typeface="Times New Roman" panose="02020603050405020304" pitchFamily="18" charset="0"/>
                </a:rPr>
                <a:t>Trong cuộc sống và trong tác phẩm văn học có rất nhiều tấm gương thiếu niên dũng cảm như nhân vật Lượm. Hãy viết 3 – 4 dòng giới thiệu về một người mà em biết.</a:t>
              </a:r>
              <a:r>
                <a:rPr lang="en-VN" sz="3200" dirty="0">
                  <a:effectLst/>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15229361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9574E-E922-1C4F-8E78-361F9CE7FD50}"/>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TRẦN QUỐC TOẢN</a:t>
            </a:r>
          </a:p>
        </p:txBody>
      </p:sp>
      <p:pic>
        <p:nvPicPr>
          <p:cNvPr id="4098" name="Picture 2" descr="Sai, vua ban cho Trần Quốc Toản một cam quý - VnExpress">
            <a:extLst>
              <a:ext uri="{FF2B5EF4-FFF2-40B4-BE49-F238E27FC236}">
                <a16:creationId xmlns:a16="http://schemas.microsoft.com/office/drawing/2014/main" id="{6061E5F2-4334-344C-BAD1-FF9A492FA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9" r="-1" b="-1"/>
          <a:stretch/>
        </p:blipFill>
        <p:spPr bwMode="auto">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Trần Quốc Toản không tử trận, uy vũ chấn động Trung Nguyên - Pháp Luân Công  và Sự Thật">
            <a:extLst>
              <a:ext uri="{FF2B5EF4-FFF2-40B4-BE49-F238E27FC236}">
                <a16:creationId xmlns:a16="http://schemas.microsoft.com/office/drawing/2014/main" id="{B2A6BD0E-206A-3F4B-802B-1A64B79972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76" b="24403"/>
          <a:stretch/>
        </p:blipFill>
        <p:spPr bwMode="auto">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5127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6ACF7F-0121-9647-BA68-05936E75CE1A}"/>
              </a:ext>
            </a:extLst>
          </p:cNvPr>
          <p:cNvSpPr/>
          <p:nvPr/>
        </p:nvSpPr>
        <p:spPr>
          <a:xfrm>
            <a:off x="0" y="152400"/>
            <a:ext cx="12192000" cy="6484083"/>
          </a:xfrm>
          <a:prstGeom prst="rect">
            <a:avLst/>
          </a:prstGeom>
        </p:spPr>
        <p:txBody>
          <a:bodyPr wrap="square">
            <a:spAutoFit/>
          </a:bodyPr>
          <a:lstStyle/>
          <a:p>
            <a:pPr algn="ctr">
              <a:lnSpc>
                <a:spcPct val="115000"/>
              </a:lnSpc>
              <a:spcBef>
                <a:spcPts val="600"/>
              </a:spcBef>
              <a:spcAft>
                <a:spcPts val="600"/>
              </a:spcAft>
              <a:tabLst>
                <a:tab pos="457200" algn="l"/>
              </a:tabLst>
            </a:pPr>
            <a:r>
              <a:rPr lang="vi-VN" sz="2900" b="1" spc="-30" dirty="0">
                <a:solidFill>
                  <a:srgbClr val="000000"/>
                </a:solidFill>
                <a:latin typeface="Times New Roman" panose="02020603050405020304" pitchFamily="18" charset="0"/>
                <a:ea typeface="Calibri" panose="020F0502020204030204" pitchFamily="34" charset="0"/>
              </a:rPr>
              <a:t>Đoạn văn tham khảo: </a:t>
            </a:r>
            <a:endParaRPr lang="en-VN" sz="2900" b="1" dirty="0">
              <a:solidFill>
                <a:srgbClr val="000000"/>
              </a:solidFill>
              <a:latin typeface="Times New Roman" panose="02020603050405020304" pitchFamily="18" charset="0"/>
              <a:ea typeface="Calibri" panose="020F0502020204030204" pitchFamily="34" charset="0"/>
            </a:endParaRPr>
          </a:p>
          <a:p>
            <a:pPr algn="just"/>
            <a:r>
              <a:rPr lang="vi-VN" sz="2900" i="1" spc="-30" dirty="0">
                <a:solidFill>
                  <a:srgbClr val="000000"/>
                </a:solidFill>
                <a:latin typeface="Times New Roman" panose="02020603050405020304" pitchFamily="18" charset="0"/>
                <a:ea typeface="Calibri" panose="020F0502020204030204" pitchFamily="34" charset="0"/>
              </a:rPr>
              <a:t>	Trong lịch sử Việt Nam và qua tác phẩm “Lá cờ thêu sáu chữ vàng” của Nguyễn Huy Tưởng, em được biết đến người anh hùng trẻ tuổi Hoài Văn Hầu Trần Quốc Toản. Khi mới 15 tuổi, Trần Quốc Toản đã hừng hực chí lớn muốn diệt giặc bạo tàn, bảo vệ sự toàn vẹn của non sông nước Việt. Chàng thiếu niên dũng mãnh ấy đã từng bóp nát quả cam vua ban vì không được dự bàn việc nước, dốc lòng tự chiêu binh đánh giặc, xông pha trận mạc với lá cờ thêu sáu chữ vàng “Phá cường địch, báo hoàng ân” nổi danh sử sách. Trong cuộc kháng chiến chống quân Mông Nguyên xâm lược Đại Việt 1285, Trần Quốc Toản luôn anh dũng đi đầu diệt giặc. Trong lúc truy đuổi quân giặc, Trần Quốc Toản không may hi sinh. Tuy tử trận nhưng Trần Quốc Toản đã góp công không nhỏ trong chiến thắng của quân dân ta. Nhận được tin, vua Trần Nhân Tông vô cùng thương tiếc. Khi đất nước sạch bóng giặc, nhà vua cho cử hành tang lễ rất trọng thể, đích thân làm văn tế và truy tặng Trần Quốc Toản là Hoài Văn Vương.</a:t>
            </a:r>
            <a:r>
              <a:rPr lang="en-VN" sz="2900" dirty="0">
                <a:effectLst/>
              </a:rPr>
              <a:t> </a:t>
            </a:r>
            <a:endParaRPr lang="en-VN" sz="2900" dirty="0"/>
          </a:p>
        </p:txBody>
      </p:sp>
    </p:spTree>
    <p:extLst>
      <p:ext uri="{BB962C8B-B14F-4D97-AF65-F5344CB8AC3E}">
        <p14:creationId xmlns:p14="http://schemas.microsoft.com/office/powerpoint/2010/main" val="1970300203"/>
      </p:ext>
    </p:extLst>
  </p:cSld>
  <p:clrMapOvr>
    <a:masterClrMapping/>
  </p:clrMapOvr>
  <p:transition spd="slow" advTm="0">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CB19FB-7C96-4FEC-9331-E826E4E36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pencils on white panel">
            <a:extLst>
              <a:ext uri="{FF2B5EF4-FFF2-40B4-BE49-F238E27FC236}">
                <a16:creationId xmlns:a16="http://schemas.microsoft.com/office/drawing/2014/main" id="{95BE983F-F999-3C41-B3FE-AAA95D366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59" b="-2"/>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F071BB7-867E-46A9-A7C2-3FCB28CB8F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10"/>
            <a:ext cx="12192000" cy="6858000"/>
            <a:chOff x="0" y="-3810"/>
            <a:chExt cx="12192000" cy="6858000"/>
          </a:xfrm>
        </p:grpSpPr>
        <p:sp>
          <p:nvSpPr>
            <p:cNvPr id="74" name="Freeform: Shape 73">
              <a:extLst>
                <a:ext uri="{FF2B5EF4-FFF2-40B4-BE49-F238E27FC236}">
                  <a16:creationId xmlns:a16="http://schemas.microsoft.com/office/drawing/2014/main" id="{6FF0FCAE-6984-42EA-83CB-9F69F24A3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4102025 w 8273365"/>
                <a:gd name="connsiteY0" fmla="*/ 169161 h 6858000"/>
                <a:gd name="connsiteX1" fmla="*/ 1827641 w 8273365"/>
                <a:gd name="connsiteY1" fmla="*/ 1129498 h 6858000"/>
                <a:gd name="connsiteX2" fmla="*/ 1132950 w 8273365"/>
                <a:gd name="connsiteY2" fmla="*/ 2178191 h 6858000"/>
                <a:gd name="connsiteX3" fmla="*/ 877835 w 8273365"/>
                <a:gd name="connsiteY3" fmla="*/ 3466345 h 6858000"/>
                <a:gd name="connsiteX4" fmla="*/ 1089650 w 8273365"/>
                <a:gd name="connsiteY4" fmla="*/ 4644934 h 6858000"/>
                <a:gd name="connsiteX5" fmla="*/ 1672144 w 8273365"/>
                <a:gd name="connsiteY5" fmla="*/ 5633505 h 6858000"/>
                <a:gd name="connsiteX6" fmla="*/ 2747751 w 8273365"/>
                <a:gd name="connsiteY6" fmla="*/ 6459556 h 6858000"/>
                <a:gd name="connsiteX7" fmla="*/ 4102171 w 8273365"/>
                <a:gd name="connsiteY7" fmla="*/ 6763529 h 6858000"/>
                <a:gd name="connsiteX8" fmla="*/ 5506765 w 8273365"/>
                <a:gd name="connsiteY8" fmla="*/ 5818405 h 6858000"/>
                <a:gd name="connsiteX9" fmla="*/ 5914160 w 8273365"/>
                <a:gd name="connsiteY9" fmla="*/ 5382925 h 6858000"/>
                <a:gd name="connsiteX10" fmla="*/ 6891758 w 8273365"/>
                <a:gd name="connsiteY10" fmla="*/ 4677848 h 6858000"/>
                <a:gd name="connsiteX11" fmla="*/ 7158868 w 8273365"/>
                <a:gd name="connsiteY11" fmla="*/ 4511965 h 6858000"/>
                <a:gd name="connsiteX12" fmla="*/ 7306320 w 8273365"/>
                <a:gd name="connsiteY12" fmla="*/ 4179467 h 6858000"/>
                <a:gd name="connsiteX13" fmla="*/ 7315828 w 8273365"/>
                <a:gd name="connsiteY13" fmla="*/ 2884730 h 6858000"/>
                <a:gd name="connsiteX14" fmla="*/ 6704519 w 8273365"/>
                <a:gd name="connsiteY14" fmla="*/ 1640752 h 6858000"/>
                <a:gd name="connsiteX15" fmla="*/ 5471805 w 8273365"/>
                <a:gd name="connsiteY15" fmla="*/ 563096 h 6858000"/>
                <a:gd name="connsiteX16" fmla="*/ 4102025 w 8273365"/>
                <a:gd name="connsiteY16" fmla="*/ 169161 h 6858000"/>
                <a:gd name="connsiteX17" fmla="*/ 1815426 w 8273365"/>
                <a:gd name="connsiteY17" fmla="*/ 0 h 6858000"/>
                <a:gd name="connsiteX18" fmla="*/ 6228114 w 8273365"/>
                <a:gd name="connsiteY18" fmla="*/ 0 h 6858000"/>
                <a:gd name="connsiteX19" fmla="*/ 6378838 w 8273365"/>
                <a:gd name="connsiteY19" fmla="*/ 104569 h 6858000"/>
                <a:gd name="connsiteX20" fmla="*/ 8151535 w 8273365"/>
                <a:gd name="connsiteY20" fmla="*/ 4415712 h 6858000"/>
                <a:gd name="connsiteX21" fmla="*/ 6540097 w 8273365"/>
                <a:gd name="connsiteY21" fmla="*/ 5998038 h 6858000"/>
                <a:gd name="connsiteX22" fmla="*/ 5741125 w 8273365"/>
                <a:gd name="connsiteY22" fmla="*/ 6849976 h 6858000"/>
                <a:gd name="connsiteX23" fmla="*/ 5732797 w 8273365"/>
                <a:gd name="connsiteY23" fmla="*/ 6858000 h 6858000"/>
                <a:gd name="connsiteX24" fmla="*/ 1711956 w 8273365"/>
                <a:gd name="connsiteY24" fmla="*/ 6858000 h 6858000"/>
                <a:gd name="connsiteX25" fmla="*/ 1631859 w 8273365"/>
                <a:gd name="connsiteY25" fmla="*/ 6799706 h 6858000"/>
                <a:gd name="connsiteX26" fmla="*/ 1004515 w 8273365"/>
                <a:gd name="connsiteY26" fmla="*/ 6203417 h 6858000"/>
                <a:gd name="connsiteX27" fmla="*/ 0 w 8273365"/>
                <a:gd name="connsiteY27" fmla="*/ 3466345 h 6858000"/>
                <a:gd name="connsiteX28" fmla="*/ 1808555 w 8273365"/>
                <a:gd name="connsiteY28" fmla="*/ 4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73365" h="6858000">
                  <a:moveTo>
                    <a:pt x="4102025" y="169161"/>
                  </a:moveTo>
                  <a:cubicBezTo>
                    <a:pt x="3243792" y="169161"/>
                    <a:pt x="2435879" y="510143"/>
                    <a:pt x="1827641" y="1129498"/>
                  </a:cubicBezTo>
                  <a:cubicBezTo>
                    <a:pt x="1529958" y="1432447"/>
                    <a:pt x="1296200" y="1785278"/>
                    <a:pt x="1132950" y="2178191"/>
                  </a:cubicBezTo>
                  <a:cubicBezTo>
                    <a:pt x="963703" y="2585585"/>
                    <a:pt x="877835" y="3019017"/>
                    <a:pt x="877835" y="3466345"/>
                  </a:cubicBezTo>
                  <a:cubicBezTo>
                    <a:pt x="877835" y="3873007"/>
                    <a:pt x="949074" y="4269431"/>
                    <a:pt x="1089650" y="4644934"/>
                  </a:cubicBezTo>
                  <a:cubicBezTo>
                    <a:pt x="1225254" y="5007127"/>
                    <a:pt x="1421271" y="5339626"/>
                    <a:pt x="1672144" y="5633505"/>
                  </a:cubicBezTo>
                  <a:cubicBezTo>
                    <a:pt x="1968657" y="5980924"/>
                    <a:pt x="2340649" y="6266465"/>
                    <a:pt x="2747751" y="6459556"/>
                  </a:cubicBezTo>
                  <a:cubicBezTo>
                    <a:pt x="3172991" y="6661277"/>
                    <a:pt x="3628659" y="6763529"/>
                    <a:pt x="4102171" y="6763529"/>
                  </a:cubicBezTo>
                  <a:cubicBezTo>
                    <a:pt x="4621030" y="6763529"/>
                    <a:pt x="4940657" y="6439515"/>
                    <a:pt x="5506765" y="5818405"/>
                  </a:cubicBezTo>
                  <a:cubicBezTo>
                    <a:pt x="5636225" y="5676365"/>
                    <a:pt x="5770072" y="5529498"/>
                    <a:pt x="5914160" y="5382925"/>
                  </a:cubicBezTo>
                  <a:cubicBezTo>
                    <a:pt x="6290981" y="4999374"/>
                    <a:pt x="6638252" y="4813450"/>
                    <a:pt x="6891758" y="4677848"/>
                  </a:cubicBezTo>
                  <a:cubicBezTo>
                    <a:pt x="7016098" y="4611144"/>
                    <a:pt x="7114398" y="4558629"/>
                    <a:pt x="7158868" y="4511965"/>
                  </a:cubicBezTo>
                  <a:cubicBezTo>
                    <a:pt x="7208604" y="4459742"/>
                    <a:pt x="7260974" y="4341693"/>
                    <a:pt x="7306320" y="4179467"/>
                  </a:cubicBezTo>
                  <a:cubicBezTo>
                    <a:pt x="7422466" y="3764174"/>
                    <a:pt x="7425540" y="3328547"/>
                    <a:pt x="7315828" y="2884730"/>
                  </a:cubicBezTo>
                  <a:cubicBezTo>
                    <a:pt x="7210506" y="2459197"/>
                    <a:pt x="6999129" y="2028984"/>
                    <a:pt x="6704519" y="1640752"/>
                  </a:cubicBezTo>
                  <a:cubicBezTo>
                    <a:pt x="6369826" y="1199861"/>
                    <a:pt x="5943562" y="827136"/>
                    <a:pt x="5471805" y="563096"/>
                  </a:cubicBezTo>
                  <a:cubicBezTo>
                    <a:pt x="5011311" y="305349"/>
                    <a:pt x="4537651" y="169161"/>
                    <a:pt x="4102025" y="169161"/>
                  </a:cubicBezTo>
                  <a:close/>
                  <a:moveTo>
                    <a:pt x="1815426" y="0"/>
                  </a:moveTo>
                  <a:lnTo>
                    <a:pt x="6228114" y="0"/>
                  </a:lnTo>
                  <a:lnTo>
                    <a:pt x="6378838" y="104569"/>
                  </a:lnTo>
                  <a:cubicBezTo>
                    <a:pt x="7701449" y="1070221"/>
                    <a:pt x="8614337" y="2759472"/>
                    <a:pt x="8151535" y="4415712"/>
                  </a:cubicBezTo>
                  <a:cubicBezTo>
                    <a:pt x="7841710" y="5524525"/>
                    <a:pt x="7282330" y="5242495"/>
                    <a:pt x="6540097" y="5998038"/>
                  </a:cubicBezTo>
                  <a:cubicBezTo>
                    <a:pt x="6261706" y="6281367"/>
                    <a:pt x="6008555" y="6583271"/>
                    <a:pt x="5741125" y="6849976"/>
                  </a:cubicBezTo>
                  <a:lnTo>
                    <a:pt x="5732797" y="6858000"/>
                  </a:lnTo>
                  <a:lnTo>
                    <a:pt x="1711956" y="6858000"/>
                  </a:lnTo>
                  <a:lnTo>
                    <a:pt x="1631859" y="6799706"/>
                  </a:lnTo>
                  <a:cubicBezTo>
                    <a:pt x="1402830" y="6623620"/>
                    <a:pt x="1192523" y="6423644"/>
                    <a:pt x="1004515" y="6203417"/>
                  </a:cubicBezTo>
                  <a:cubicBezTo>
                    <a:pt x="378870" y="5470546"/>
                    <a:pt x="0" y="4513427"/>
                    <a:pt x="0" y="3466345"/>
                  </a:cubicBezTo>
                  <a:cubicBezTo>
                    <a:pt x="0" y="2025290"/>
                    <a:pt x="717408" y="754744"/>
                    <a:pt x="1808555" y="44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EEDAA96-38BD-4AC0-8E5F-CF74F5C71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0219" y="-3810"/>
              <a:ext cx="8273365" cy="6858000"/>
            </a:xfrm>
            <a:custGeom>
              <a:avLst/>
              <a:gdLst>
                <a:gd name="connsiteX0" fmla="*/ 1616062 w 8273365"/>
                <a:gd name="connsiteY0" fmla="*/ 0 h 6858000"/>
                <a:gd name="connsiteX1" fmla="*/ 3206514 w 8273365"/>
                <a:gd name="connsiteY1" fmla="*/ 0 h 6858000"/>
                <a:gd name="connsiteX2" fmla="*/ 3122517 w 8273365"/>
                <a:gd name="connsiteY2" fmla="*/ 23655 h 6858000"/>
                <a:gd name="connsiteX3" fmla="*/ 1723196 w 8273365"/>
                <a:gd name="connsiteY3" fmla="*/ 880747 h 6858000"/>
                <a:gd name="connsiteX4" fmla="*/ 997786 w 8273365"/>
                <a:gd name="connsiteY4" fmla="*/ 1975811 h 6858000"/>
                <a:gd name="connsiteX5" fmla="*/ 731408 w 8273365"/>
                <a:gd name="connsiteY5" fmla="*/ 3320136 h 6858000"/>
                <a:gd name="connsiteX6" fmla="*/ 952731 w 8273365"/>
                <a:gd name="connsiteY6" fmla="*/ 4550071 h 6858000"/>
                <a:gd name="connsiteX7" fmla="*/ 1560970 w 8273365"/>
                <a:gd name="connsiteY7" fmla="*/ 5582379 h 6858000"/>
                <a:gd name="connsiteX8" fmla="*/ 2685142 w 8273365"/>
                <a:gd name="connsiteY8" fmla="*/ 6445587 h 6858000"/>
                <a:gd name="connsiteX9" fmla="*/ 4102171 w 8273365"/>
                <a:gd name="connsiteY9" fmla="*/ 6763602 h 6858000"/>
                <a:gd name="connsiteX10" fmla="*/ 4840307 w 8273365"/>
                <a:gd name="connsiteY10" fmla="*/ 6518434 h 6858000"/>
                <a:gd name="connsiteX11" fmla="*/ 5614867 w 8273365"/>
                <a:gd name="connsiteY11" fmla="*/ 5770643 h 6858000"/>
                <a:gd name="connsiteX12" fmla="*/ 6018458 w 8273365"/>
                <a:gd name="connsiteY12" fmla="*/ 5339114 h 6858000"/>
                <a:gd name="connsiteX13" fmla="*/ 6960802 w 8273365"/>
                <a:gd name="connsiteY13" fmla="*/ 4660514 h 6858000"/>
                <a:gd name="connsiteX14" fmla="*/ 7264776 w 8273365"/>
                <a:gd name="connsiteY14" fmla="*/ 4466544 h 6858000"/>
                <a:gd name="connsiteX15" fmla="*/ 7447190 w 8273365"/>
                <a:gd name="connsiteY15" fmla="*/ 4072462 h 6858000"/>
                <a:gd name="connsiteX16" fmla="*/ 7457722 w 8273365"/>
                <a:gd name="connsiteY16" fmla="*/ 2703268 h 6858000"/>
                <a:gd name="connsiteX17" fmla="*/ 6820959 w 8273365"/>
                <a:gd name="connsiteY17" fmla="*/ 1406044 h 6858000"/>
                <a:gd name="connsiteX18" fmla="*/ 5543190 w 8273365"/>
                <a:gd name="connsiteY18" fmla="*/ 289185 h 6858000"/>
                <a:gd name="connsiteX19" fmla="*/ 4996775 w 8273365"/>
                <a:gd name="connsiteY19" fmla="*/ 40060 h 6858000"/>
                <a:gd name="connsiteX20" fmla="*/ 4871645 w 8273365"/>
                <a:gd name="connsiteY20" fmla="*/ 0 h 6858000"/>
                <a:gd name="connsiteX21" fmla="*/ 6433093 w 8273365"/>
                <a:gd name="connsiteY21" fmla="*/ 0 h 6858000"/>
                <a:gd name="connsiteX22" fmla="*/ 6564891 w 8273365"/>
                <a:gd name="connsiteY22" fmla="*/ 101152 h 6858000"/>
                <a:gd name="connsiteX23" fmla="*/ 8151535 w 8273365"/>
                <a:gd name="connsiteY23" fmla="*/ 4269504 h 6858000"/>
                <a:gd name="connsiteX24" fmla="*/ 6540097 w 8273365"/>
                <a:gd name="connsiteY24" fmla="*/ 5851830 h 6858000"/>
                <a:gd name="connsiteX25" fmla="*/ 5606037 w 8273365"/>
                <a:gd name="connsiteY25" fmla="*/ 6833938 h 6858000"/>
                <a:gd name="connsiteX26" fmla="*/ 5578888 w 8273365"/>
                <a:gd name="connsiteY26" fmla="*/ 6858000 h 6858000"/>
                <a:gd name="connsiteX27" fmla="*/ 1925521 w 8273365"/>
                <a:gd name="connsiteY27" fmla="*/ 6858000 h 6858000"/>
                <a:gd name="connsiteX28" fmla="*/ 1807085 w 8273365"/>
                <a:gd name="connsiteY28" fmla="*/ 6781026 h 6858000"/>
                <a:gd name="connsiteX29" fmla="*/ 1004515 w 8273365"/>
                <a:gd name="connsiteY29" fmla="*/ 6057209 h 6858000"/>
                <a:gd name="connsiteX30" fmla="*/ 0 w 8273365"/>
                <a:gd name="connsiteY30" fmla="*/ 3320136 h 6858000"/>
                <a:gd name="connsiteX31" fmla="*/ 1492767 w 8273365"/>
                <a:gd name="connsiteY31" fmla="*/ 98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73365" h="6858000">
                  <a:moveTo>
                    <a:pt x="1616062" y="0"/>
                  </a:moveTo>
                  <a:lnTo>
                    <a:pt x="3206514" y="0"/>
                  </a:lnTo>
                  <a:lnTo>
                    <a:pt x="3122517" y="23655"/>
                  </a:lnTo>
                  <a:cubicBezTo>
                    <a:pt x="2599902" y="185042"/>
                    <a:pt x="2120807" y="476097"/>
                    <a:pt x="1723196" y="880747"/>
                  </a:cubicBezTo>
                  <a:cubicBezTo>
                    <a:pt x="1412348" y="1197008"/>
                    <a:pt x="1168351" y="1565490"/>
                    <a:pt x="997786" y="1975811"/>
                  </a:cubicBezTo>
                  <a:cubicBezTo>
                    <a:pt x="821078" y="2401050"/>
                    <a:pt x="731408" y="2853352"/>
                    <a:pt x="731408" y="3320136"/>
                  </a:cubicBezTo>
                  <a:cubicBezTo>
                    <a:pt x="731408" y="3744353"/>
                    <a:pt x="805864" y="4158182"/>
                    <a:pt x="952731" y="4550071"/>
                  </a:cubicBezTo>
                  <a:cubicBezTo>
                    <a:pt x="1094331" y="4928208"/>
                    <a:pt x="1298980" y="5275627"/>
                    <a:pt x="1560970" y="5582379"/>
                  </a:cubicBezTo>
                  <a:cubicBezTo>
                    <a:pt x="1870793" y="5945304"/>
                    <a:pt x="2259610" y="6243718"/>
                    <a:pt x="2685142" y="6445587"/>
                  </a:cubicBezTo>
                  <a:cubicBezTo>
                    <a:pt x="3130131" y="6656669"/>
                    <a:pt x="3606861" y="6763602"/>
                    <a:pt x="4102171" y="6763602"/>
                  </a:cubicBezTo>
                  <a:cubicBezTo>
                    <a:pt x="4371914" y="6763602"/>
                    <a:pt x="4599528" y="6687974"/>
                    <a:pt x="4840307" y="6518434"/>
                  </a:cubicBezTo>
                  <a:cubicBezTo>
                    <a:pt x="5099811" y="6335729"/>
                    <a:pt x="5349951" y="6061159"/>
                    <a:pt x="5614867" y="5770643"/>
                  </a:cubicBezTo>
                  <a:cubicBezTo>
                    <a:pt x="5743449" y="5629628"/>
                    <a:pt x="5876273" y="5483786"/>
                    <a:pt x="6018458" y="5339114"/>
                  </a:cubicBezTo>
                  <a:cubicBezTo>
                    <a:pt x="6379773" y="4971361"/>
                    <a:pt x="6715635" y="4791728"/>
                    <a:pt x="6960802" y="4660514"/>
                  </a:cubicBezTo>
                  <a:cubicBezTo>
                    <a:pt x="7116154" y="4577280"/>
                    <a:pt x="7206994" y="4527251"/>
                    <a:pt x="7264776" y="4466544"/>
                  </a:cubicBezTo>
                  <a:cubicBezTo>
                    <a:pt x="7332650" y="4395306"/>
                    <a:pt x="7394089" y="4262628"/>
                    <a:pt x="7447190" y="4072462"/>
                  </a:cubicBezTo>
                  <a:cubicBezTo>
                    <a:pt x="7570066" y="3632594"/>
                    <a:pt x="7573576" y="3171954"/>
                    <a:pt x="7457722" y="2703268"/>
                  </a:cubicBezTo>
                  <a:cubicBezTo>
                    <a:pt x="7347718" y="2258572"/>
                    <a:pt x="7127565" y="1810073"/>
                    <a:pt x="6820959" y="1406044"/>
                  </a:cubicBezTo>
                  <a:cubicBezTo>
                    <a:pt x="6474271" y="949207"/>
                    <a:pt x="6032355" y="563024"/>
                    <a:pt x="5543190" y="289185"/>
                  </a:cubicBezTo>
                  <a:cubicBezTo>
                    <a:pt x="5362386" y="187977"/>
                    <a:pt x="5179299" y="104665"/>
                    <a:pt x="4996775" y="40060"/>
                  </a:cubicBezTo>
                  <a:lnTo>
                    <a:pt x="4871645" y="0"/>
                  </a:lnTo>
                  <a:lnTo>
                    <a:pt x="6433093" y="0"/>
                  </a:lnTo>
                  <a:lnTo>
                    <a:pt x="6564891" y="101152"/>
                  </a:lnTo>
                  <a:cubicBezTo>
                    <a:pt x="7785271" y="1084819"/>
                    <a:pt x="8592299" y="2692132"/>
                    <a:pt x="8151535" y="4269504"/>
                  </a:cubicBezTo>
                  <a:cubicBezTo>
                    <a:pt x="7841710" y="5378317"/>
                    <a:pt x="7282330" y="5096287"/>
                    <a:pt x="6540097" y="5851830"/>
                  </a:cubicBezTo>
                  <a:cubicBezTo>
                    <a:pt x="6215307" y="6182380"/>
                    <a:pt x="5924872" y="6538214"/>
                    <a:pt x="5606037" y="6833938"/>
                  </a:cubicBezTo>
                  <a:lnTo>
                    <a:pt x="5578888" y="6858000"/>
                  </a:lnTo>
                  <a:lnTo>
                    <a:pt x="1925521" y="6858000"/>
                  </a:lnTo>
                  <a:lnTo>
                    <a:pt x="1807085" y="6781026"/>
                  </a:lnTo>
                  <a:cubicBezTo>
                    <a:pt x="1509378" y="6576133"/>
                    <a:pt x="1239525" y="6332492"/>
                    <a:pt x="1004515" y="6057209"/>
                  </a:cubicBezTo>
                  <a:cubicBezTo>
                    <a:pt x="378870" y="5324338"/>
                    <a:pt x="0" y="4367220"/>
                    <a:pt x="0" y="3320136"/>
                  </a:cubicBezTo>
                  <a:cubicBezTo>
                    <a:pt x="0" y="2023187"/>
                    <a:pt x="581101" y="864350"/>
                    <a:pt x="1492767" y="98612"/>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D000679E-B592-4134-AC05-8EC80BBC4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37594" y="-3810"/>
              <a:ext cx="8219860" cy="6858000"/>
            </a:xfrm>
            <a:custGeom>
              <a:avLst/>
              <a:gdLst>
                <a:gd name="connsiteX0" fmla="*/ 5534366 w 8219860"/>
                <a:gd name="connsiteY0" fmla="*/ 0 h 6858000"/>
                <a:gd name="connsiteX1" fmla="*/ 6263243 w 8219860"/>
                <a:gd name="connsiteY1" fmla="*/ 0 h 6858000"/>
                <a:gd name="connsiteX2" fmla="*/ 6295307 w 8219860"/>
                <a:gd name="connsiteY2" fmla="*/ 21377 h 6858000"/>
                <a:gd name="connsiteX3" fmla="*/ 6907056 w 8219860"/>
                <a:gd name="connsiteY3" fmla="*/ 522976 h 6858000"/>
                <a:gd name="connsiteX4" fmla="*/ 7434107 w 8219860"/>
                <a:gd name="connsiteY4" fmla="*/ 1119513 h 6858000"/>
                <a:gd name="connsiteX5" fmla="*/ 7856130 w 8219860"/>
                <a:gd name="connsiteY5" fmla="*/ 1802940 h 6858000"/>
                <a:gd name="connsiteX6" fmla="*/ 8019380 w 8219860"/>
                <a:gd name="connsiteY6" fmla="*/ 2174201 h 6858000"/>
                <a:gd name="connsiteX7" fmla="*/ 8054634 w 8219860"/>
                <a:gd name="connsiteY7" fmla="*/ 2269723 h 6858000"/>
                <a:gd name="connsiteX8" fmla="*/ 8086962 w 8219860"/>
                <a:gd name="connsiteY8" fmla="*/ 2366562 h 6858000"/>
                <a:gd name="connsiteX9" fmla="*/ 8115633 w 8219860"/>
                <a:gd name="connsiteY9" fmla="*/ 2464717 h 6858000"/>
                <a:gd name="connsiteX10" fmla="*/ 8140794 w 8219860"/>
                <a:gd name="connsiteY10" fmla="*/ 2563895 h 6858000"/>
                <a:gd name="connsiteX11" fmla="*/ 8218615 w 8219860"/>
                <a:gd name="connsiteY11" fmla="*/ 3378975 h 6858000"/>
                <a:gd name="connsiteX12" fmla="*/ 8175170 w 8219860"/>
                <a:gd name="connsiteY12" fmla="*/ 3786370 h 6858000"/>
                <a:gd name="connsiteX13" fmla="*/ 8073943 w 8219860"/>
                <a:gd name="connsiteY13" fmla="*/ 4180891 h 6858000"/>
                <a:gd name="connsiteX14" fmla="*/ 7939071 w 8219860"/>
                <a:gd name="connsiteY14" fmla="*/ 4562246 h 6858000"/>
                <a:gd name="connsiteX15" fmla="*/ 7854229 w 8219860"/>
                <a:gd name="connsiteY15" fmla="*/ 4751828 h 6858000"/>
                <a:gd name="connsiteX16" fmla="*/ 7745102 w 8219860"/>
                <a:gd name="connsiteY16" fmla="*/ 4936435 h 6858000"/>
                <a:gd name="connsiteX17" fmla="*/ 7605403 w 8219860"/>
                <a:gd name="connsiteY17" fmla="*/ 5106852 h 6858000"/>
                <a:gd name="connsiteX18" fmla="*/ 7524949 w 8219860"/>
                <a:gd name="connsiteY18" fmla="*/ 5182481 h 6858000"/>
                <a:gd name="connsiteX19" fmla="*/ 7440106 w 8219860"/>
                <a:gd name="connsiteY19" fmla="*/ 5250208 h 6858000"/>
                <a:gd name="connsiteX20" fmla="*/ 7101758 w 8219860"/>
                <a:gd name="connsiteY20" fmla="*/ 5463633 h 6858000"/>
                <a:gd name="connsiteX21" fmla="*/ 6804366 w 8219860"/>
                <a:gd name="connsiteY21" fmla="*/ 5657895 h 6858000"/>
                <a:gd name="connsiteX22" fmla="*/ 6671103 w 8219860"/>
                <a:gd name="connsiteY22" fmla="*/ 5765704 h 6858000"/>
                <a:gd name="connsiteX23" fmla="*/ 6545887 w 8219860"/>
                <a:gd name="connsiteY23" fmla="*/ 5882583 h 6858000"/>
                <a:gd name="connsiteX24" fmla="*/ 6485473 w 8219860"/>
                <a:gd name="connsiteY24" fmla="*/ 5945046 h 6858000"/>
                <a:gd name="connsiteX25" fmla="*/ 6423303 w 8219860"/>
                <a:gd name="connsiteY25" fmla="*/ 6011604 h 6858000"/>
                <a:gd name="connsiteX26" fmla="*/ 6298672 w 8219860"/>
                <a:gd name="connsiteY26" fmla="*/ 6146768 h 6858000"/>
                <a:gd name="connsiteX27" fmla="*/ 6040923 w 8219860"/>
                <a:gd name="connsiteY27" fmla="*/ 6418997 h 6858000"/>
                <a:gd name="connsiteX28" fmla="*/ 5907662 w 8219860"/>
                <a:gd name="connsiteY28" fmla="*/ 6555769 h 6858000"/>
                <a:gd name="connsiteX29" fmla="*/ 5769864 w 8219860"/>
                <a:gd name="connsiteY29" fmla="*/ 6691081 h 6858000"/>
                <a:gd name="connsiteX30" fmla="*/ 5581270 w 8219860"/>
                <a:gd name="connsiteY30" fmla="*/ 6858000 h 6858000"/>
                <a:gd name="connsiteX31" fmla="*/ 5057635 w 8219860"/>
                <a:gd name="connsiteY31" fmla="*/ 6858000 h 6858000"/>
                <a:gd name="connsiteX32" fmla="*/ 5112401 w 8219860"/>
                <a:gd name="connsiteY32" fmla="*/ 6812805 h 6858000"/>
                <a:gd name="connsiteX33" fmla="*/ 5241495 w 8219860"/>
                <a:gd name="connsiteY33" fmla="*/ 6689617 h 6858000"/>
                <a:gd name="connsiteX34" fmla="*/ 5485639 w 8219860"/>
                <a:gd name="connsiteY34" fmla="*/ 6421192 h 6858000"/>
                <a:gd name="connsiteX35" fmla="*/ 5603981 w 8219860"/>
                <a:gd name="connsiteY35" fmla="*/ 6279592 h 6858000"/>
                <a:gd name="connsiteX36" fmla="*/ 5722615 w 8219860"/>
                <a:gd name="connsiteY36" fmla="*/ 6135503 h 6858000"/>
                <a:gd name="connsiteX37" fmla="*/ 5967636 w 8219860"/>
                <a:gd name="connsiteY37" fmla="*/ 5845135 h 6858000"/>
                <a:gd name="connsiteX38" fmla="*/ 6099583 w 8219860"/>
                <a:gd name="connsiteY38" fmla="*/ 5703828 h 6858000"/>
                <a:gd name="connsiteX39" fmla="*/ 6168189 w 8219860"/>
                <a:gd name="connsiteY39" fmla="*/ 5634490 h 6858000"/>
                <a:gd name="connsiteX40" fmla="*/ 6241769 w 8219860"/>
                <a:gd name="connsiteY40" fmla="*/ 5564129 h 6858000"/>
                <a:gd name="connsiteX41" fmla="*/ 6567684 w 8219860"/>
                <a:gd name="connsiteY41" fmla="*/ 5312962 h 6858000"/>
                <a:gd name="connsiteX42" fmla="*/ 6918466 w 8219860"/>
                <a:gd name="connsiteY42" fmla="*/ 5121628 h 6858000"/>
                <a:gd name="connsiteX43" fmla="*/ 7084202 w 8219860"/>
                <a:gd name="connsiteY43" fmla="*/ 5039856 h 6858000"/>
                <a:gd name="connsiteX44" fmla="*/ 7231508 w 8219860"/>
                <a:gd name="connsiteY44" fmla="*/ 4955159 h 6858000"/>
                <a:gd name="connsiteX45" fmla="*/ 7455757 w 8219860"/>
                <a:gd name="connsiteY45" fmla="*/ 4736907 h 6858000"/>
                <a:gd name="connsiteX46" fmla="*/ 7597796 w 8219860"/>
                <a:gd name="connsiteY46" fmla="*/ 4437761 h 6858000"/>
                <a:gd name="connsiteX47" fmla="*/ 7667720 w 8219860"/>
                <a:gd name="connsiteY47" fmla="*/ 4093562 h 6858000"/>
                <a:gd name="connsiteX48" fmla="*/ 7680008 w 8219860"/>
                <a:gd name="connsiteY48" fmla="*/ 3742632 h 6858000"/>
                <a:gd name="connsiteX49" fmla="*/ 7657188 w 8219860"/>
                <a:gd name="connsiteY49" fmla="*/ 3396237 h 6858000"/>
                <a:gd name="connsiteX50" fmla="*/ 7604818 w 8219860"/>
                <a:gd name="connsiteY50" fmla="*/ 3055255 h 6858000"/>
                <a:gd name="connsiteX51" fmla="*/ 7522900 w 8219860"/>
                <a:gd name="connsiteY51" fmla="*/ 2720270 h 6858000"/>
                <a:gd name="connsiteX52" fmla="*/ 7299968 w 8219860"/>
                <a:gd name="connsiteY52" fmla="*/ 2062442 h 6858000"/>
                <a:gd name="connsiteX53" fmla="*/ 6971566 w 8219860"/>
                <a:gd name="connsiteY53" fmla="*/ 1438698 h 6858000"/>
                <a:gd name="connsiteX54" fmla="*/ 6771307 w 8219860"/>
                <a:gd name="connsiteY54" fmla="*/ 1144380 h 6858000"/>
                <a:gd name="connsiteX55" fmla="*/ 6547935 w 8219860"/>
                <a:gd name="connsiteY55" fmla="*/ 865129 h 6858000"/>
                <a:gd name="connsiteX56" fmla="*/ 6037997 w 8219860"/>
                <a:gd name="connsiteY56" fmla="*/ 359872 h 6858000"/>
                <a:gd name="connsiteX57" fmla="*/ 5602369 w 8219860"/>
                <a:gd name="connsiteY57" fmla="*/ 40572 h 6858000"/>
                <a:gd name="connsiteX58" fmla="*/ 1689206 w 8219860"/>
                <a:gd name="connsiteY58" fmla="*/ 0 h 6858000"/>
                <a:gd name="connsiteX59" fmla="*/ 2580244 w 8219860"/>
                <a:gd name="connsiteY59" fmla="*/ 0 h 6858000"/>
                <a:gd name="connsiteX60" fmla="*/ 2556490 w 8219860"/>
                <a:gd name="connsiteY60" fmla="*/ 13997 h 6858000"/>
                <a:gd name="connsiteX61" fmla="*/ 2125407 w 8219860"/>
                <a:gd name="connsiteY61" fmla="*/ 323156 h 6858000"/>
                <a:gd name="connsiteX62" fmla="*/ 1859322 w 8219860"/>
                <a:gd name="connsiteY62" fmla="*/ 553842 h 6858000"/>
                <a:gd name="connsiteX63" fmla="*/ 1607425 w 8219860"/>
                <a:gd name="connsiteY63" fmla="*/ 799741 h 6858000"/>
                <a:gd name="connsiteX64" fmla="*/ 861829 w 8219860"/>
                <a:gd name="connsiteY64" fmla="*/ 1987400 h 6858000"/>
                <a:gd name="connsiteX65" fmla="*/ 661422 w 8219860"/>
                <a:gd name="connsiteY65" fmla="*/ 2660149 h 6858000"/>
                <a:gd name="connsiteX66" fmla="*/ 608323 w 8219860"/>
                <a:gd name="connsiteY66" fmla="*/ 3006544 h 6858000"/>
                <a:gd name="connsiteX67" fmla="*/ 584625 w 8219860"/>
                <a:gd name="connsiteY67" fmla="*/ 3355571 h 6858000"/>
                <a:gd name="connsiteX68" fmla="*/ 589891 w 8219860"/>
                <a:gd name="connsiteY68" fmla="*/ 3705330 h 6858000"/>
                <a:gd name="connsiteX69" fmla="*/ 623389 w 8219860"/>
                <a:gd name="connsiteY69" fmla="*/ 4053626 h 6858000"/>
                <a:gd name="connsiteX70" fmla="*/ 787078 w 8219860"/>
                <a:gd name="connsiteY70" fmla="*/ 4735736 h 6858000"/>
                <a:gd name="connsiteX71" fmla="*/ 1081251 w 8219860"/>
                <a:gd name="connsiteY71" fmla="*/ 5376742 h 6858000"/>
                <a:gd name="connsiteX72" fmla="*/ 1274196 w 8219860"/>
                <a:gd name="connsiteY72" fmla="*/ 5674278 h 6858000"/>
                <a:gd name="connsiteX73" fmla="*/ 1381274 w 8219860"/>
                <a:gd name="connsiteY73" fmla="*/ 5816170 h 6858000"/>
                <a:gd name="connsiteX74" fmla="*/ 1495959 w 8219860"/>
                <a:gd name="connsiteY74" fmla="*/ 5953677 h 6858000"/>
                <a:gd name="connsiteX75" fmla="*/ 2013356 w 8219860"/>
                <a:gd name="connsiteY75" fmla="*/ 6450448 h 6858000"/>
                <a:gd name="connsiteX76" fmla="*/ 2083865 w 8219860"/>
                <a:gd name="connsiteY76" fmla="*/ 6506327 h 6858000"/>
                <a:gd name="connsiteX77" fmla="*/ 2155688 w 8219860"/>
                <a:gd name="connsiteY77" fmla="*/ 6560744 h 6858000"/>
                <a:gd name="connsiteX78" fmla="*/ 2228537 w 8219860"/>
                <a:gd name="connsiteY78" fmla="*/ 6613844 h 6858000"/>
                <a:gd name="connsiteX79" fmla="*/ 2302700 w 8219860"/>
                <a:gd name="connsiteY79" fmla="*/ 6665190 h 6858000"/>
                <a:gd name="connsiteX80" fmla="*/ 2610915 w 8219860"/>
                <a:gd name="connsiteY80" fmla="*/ 6853454 h 6858000"/>
                <a:gd name="connsiteX81" fmla="*/ 2619731 w 8219860"/>
                <a:gd name="connsiteY81" fmla="*/ 6858000 h 6858000"/>
                <a:gd name="connsiteX82" fmla="*/ 1931408 w 8219860"/>
                <a:gd name="connsiteY82" fmla="*/ 6858000 h 6858000"/>
                <a:gd name="connsiteX83" fmla="*/ 1782231 w 8219860"/>
                <a:gd name="connsiteY83" fmla="*/ 6759101 h 6858000"/>
                <a:gd name="connsiteX84" fmla="*/ 1179844 w 8219860"/>
                <a:gd name="connsiteY84" fmla="*/ 6247262 h 6858000"/>
                <a:gd name="connsiteX85" fmla="*/ 677221 w 8219860"/>
                <a:gd name="connsiteY85" fmla="*/ 5628784 h 6858000"/>
                <a:gd name="connsiteX86" fmla="*/ 302740 w 8219860"/>
                <a:gd name="connsiteY86" fmla="*/ 4919612 h 6858000"/>
                <a:gd name="connsiteX87" fmla="*/ 71615 w 8219860"/>
                <a:gd name="connsiteY87" fmla="*/ 4147685 h 6858000"/>
                <a:gd name="connsiteX88" fmla="*/ 14420 w 8219860"/>
                <a:gd name="connsiteY88" fmla="*/ 3747313 h 6858000"/>
                <a:gd name="connsiteX89" fmla="*/ 815 w 8219860"/>
                <a:gd name="connsiteY89" fmla="*/ 3342991 h 6858000"/>
                <a:gd name="connsiteX90" fmla="*/ 29340 w 8219860"/>
                <a:gd name="connsiteY90" fmla="*/ 2939692 h 6858000"/>
                <a:gd name="connsiteX91" fmla="*/ 97946 w 8219860"/>
                <a:gd name="connsiteY91" fmla="*/ 2541660 h 6858000"/>
                <a:gd name="connsiteX92" fmla="*/ 341358 w 8219860"/>
                <a:gd name="connsiteY92" fmla="*/ 1774268 h 6858000"/>
                <a:gd name="connsiteX93" fmla="*/ 1212758 w 8219860"/>
                <a:gd name="connsiteY93" fmla="*/ 432721 h 6858000"/>
                <a:gd name="connsiteX94" fmla="*/ 1499908 w 8219860"/>
                <a:gd name="connsiteY94" fmla="*/ 150982 h 6858000"/>
                <a:gd name="connsiteX95" fmla="*/ 1655863 w 8219860"/>
                <a:gd name="connsiteY95" fmla="*/ 23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219860" h="6858000">
                  <a:moveTo>
                    <a:pt x="5534366" y="0"/>
                  </a:moveTo>
                  <a:lnTo>
                    <a:pt x="6263243" y="0"/>
                  </a:lnTo>
                  <a:lnTo>
                    <a:pt x="6295307" y="21377"/>
                  </a:lnTo>
                  <a:cubicBezTo>
                    <a:pt x="6511218" y="172340"/>
                    <a:pt x="6716597" y="339247"/>
                    <a:pt x="6907056" y="522976"/>
                  </a:cubicBezTo>
                  <a:cubicBezTo>
                    <a:pt x="7097514" y="706706"/>
                    <a:pt x="7274807" y="905503"/>
                    <a:pt x="7434107" y="1119513"/>
                  </a:cubicBezTo>
                  <a:cubicBezTo>
                    <a:pt x="7593992" y="1333084"/>
                    <a:pt x="7735155" y="1562014"/>
                    <a:pt x="7856130" y="1802940"/>
                  </a:cubicBezTo>
                  <a:cubicBezTo>
                    <a:pt x="7916105" y="1923621"/>
                    <a:pt x="7970376" y="2047668"/>
                    <a:pt x="8019380" y="2174201"/>
                  </a:cubicBezTo>
                  <a:cubicBezTo>
                    <a:pt x="8031375" y="2205944"/>
                    <a:pt x="8043808" y="2237541"/>
                    <a:pt x="8054634" y="2269723"/>
                  </a:cubicBezTo>
                  <a:lnTo>
                    <a:pt x="8086962" y="2366562"/>
                  </a:lnTo>
                  <a:lnTo>
                    <a:pt x="8115633" y="2464717"/>
                  </a:lnTo>
                  <a:cubicBezTo>
                    <a:pt x="8124995" y="2497484"/>
                    <a:pt x="8132602" y="2530836"/>
                    <a:pt x="8140794" y="2563895"/>
                  </a:cubicBezTo>
                  <a:cubicBezTo>
                    <a:pt x="8203402" y="2829836"/>
                    <a:pt x="8225636" y="3105576"/>
                    <a:pt x="8218615" y="3378975"/>
                  </a:cubicBezTo>
                  <a:cubicBezTo>
                    <a:pt x="8214958" y="3515749"/>
                    <a:pt x="8200476" y="3652229"/>
                    <a:pt x="8175170" y="3786370"/>
                  </a:cubicBezTo>
                  <a:cubicBezTo>
                    <a:pt x="8149716" y="3920510"/>
                    <a:pt x="8114462" y="4052163"/>
                    <a:pt x="8073943" y="4180891"/>
                  </a:cubicBezTo>
                  <a:cubicBezTo>
                    <a:pt x="8033570" y="4309911"/>
                    <a:pt x="7990270" y="4435421"/>
                    <a:pt x="7939071" y="4562246"/>
                  </a:cubicBezTo>
                  <a:cubicBezTo>
                    <a:pt x="7913472" y="4625587"/>
                    <a:pt x="7885678" y="4688926"/>
                    <a:pt x="7854229" y="4751828"/>
                  </a:cubicBezTo>
                  <a:cubicBezTo>
                    <a:pt x="7822193" y="4814437"/>
                    <a:pt x="7786792" y="4876752"/>
                    <a:pt x="7745102" y="4936435"/>
                  </a:cubicBezTo>
                  <a:cubicBezTo>
                    <a:pt x="7703998" y="4996411"/>
                    <a:pt x="7657040" y="5053899"/>
                    <a:pt x="7605403" y="5106852"/>
                  </a:cubicBezTo>
                  <a:cubicBezTo>
                    <a:pt x="7579512" y="5133183"/>
                    <a:pt x="7552596" y="5158489"/>
                    <a:pt x="7524949" y="5182481"/>
                  </a:cubicBezTo>
                  <a:cubicBezTo>
                    <a:pt x="7497301" y="5206323"/>
                    <a:pt x="7468776" y="5228704"/>
                    <a:pt x="7440106" y="5250208"/>
                  </a:cubicBezTo>
                  <a:cubicBezTo>
                    <a:pt x="7324836" y="5335930"/>
                    <a:pt x="7208103" y="5400146"/>
                    <a:pt x="7101758" y="5463633"/>
                  </a:cubicBezTo>
                  <a:cubicBezTo>
                    <a:pt x="6994825" y="5526533"/>
                    <a:pt x="6896230" y="5588996"/>
                    <a:pt x="6804366" y="5657895"/>
                  </a:cubicBezTo>
                  <a:cubicBezTo>
                    <a:pt x="6758141" y="5691978"/>
                    <a:pt x="6713965" y="5728110"/>
                    <a:pt x="6671103" y="5765704"/>
                  </a:cubicBezTo>
                  <a:cubicBezTo>
                    <a:pt x="6627952" y="5802860"/>
                    <a:pt x="6586408" y="5842209"/>
                    <a:pt x="6545887" y="5882583"/>
                  </a:cubicBezTo>
                  <a:cubicBezTo>
                    <a:pt x="6525407" y="5903062"/>
                    <a:pt x="6506245" y="5923103"/>
                    <a:pt x="6485473" y="5945046"/>
                  </a:cubicBezTo>
                  <a:lnTo>
                    <a:pt x="6423303" y="6011604"/>
                  </a:lnTo>
                  <a:lnTo>
                    <a:pt x="6298672" y="6146768"/>
                  </a:lnTo>
                  <a:cubicBezTo>
                    <a:pt x="6214853" y="6237315"/>
                    <a:pt x="6128400" y="6327572"/>
                    <a:pt x="6040923" y="6418997"/>
                  </a:cubicBezTo>
                  <a:cubicBezTo>
                    <a:pt x="5997186" y="6464637"/>
                    <a:pt x="5952569" y="6510130"/>
                    <a:pt x="5907662" y="6555769"/>
                  </a:cubicBezTo>
                  <a:cubicBezTo>
                    <a:pt x="5862460" y="6601118"/>
                    <a:pt x="5816528" y="6646172"/>
                    <a:pt x="5769864" y="6691081"/>
                  </a:cubicBezTo>
                  <a:lnTo>
                    <a:pt x="5581270" y="6858000"/>
                  </a:lnTo>
                  <a:lnTo>
                    <a:pt x="5057635" y="6858000"/>
                  </a:lnTo>
                  <a:lnTo>
                    <a:pt x="5112401" y="6812805"/>
                  </a:lnTo>
                  <a:cubicBezTo>
                    <a:pt x="5156505" y="6773364"/>
                    <a:pt x="5199439" y="6732113"/>
                    <a:pt x="5241495" y="6689617"/>
                  </a:cubicBezTo>
                  <a:cubicBezTo>
                    <a:pt x="5325753" y="6604628"/>
                    <a:pt x="5405916" y="6513934"/>
                    <a:pt x="5485639" y="6421192"/>
                  </a:cubicBezTo>
                  <a:cubicBezTo>
                    <a:pt x="5525427" y="6374674"/>
                    <a:pt x="5564631" y="6327425"/>
                    <a:pt x="5603981" y="6279592"/>
                  </a:cubicBezTo>
                  <a:lnTo>
                    <a:pt x="5722615" y="6135503"/>
                  </a:lnTo>
                  <a:cubicBezTo>
                    <a:pt x="5802339" y="6038957"/>
                    <a:pt x="5882062" y="5940510"/>
                    <a:pt x="5967636" y="5845135"/>
                  </a:cubicBezTo>
                  <a:cubicBezTo>
                    <a:pt x="6010496" y="5797446"/>
                    <a:pt x="6054381" y="5750345"/>
                    <a:pt x="6099583" y="5703828"/>
                  </a:cubicBezTo>
                  <a:lnTo>
                    <a:pt x="6168189" y="5634490"/>
                  </a:lnTo>
                  <a:cubicBezTo>
                    <a:pt x="6191300" y="5611524"/>
                    <a:pt x="6216754" y="5587094"/>
                    <a:pt x="6241769" y="5564129"/>
                  </a:cubicBezTo>
                  <a:cubicBezTo>
                    <a:pt x="6342117" y="5470948"/>
                    <a:pt x="6452414" y="5386688"/>
                    <a:pt x="6567684" y="5312962"/>
                  </a:cubicBezTo>
                  <a:cubicBezTo>
                    <a:pt x="6682806" y="5238945"/>
                    <a:pt x="6803635" y="5177360"/>
                    <a:pt x="6918466" y="5121628"/>
                  </a:cubicBezTo>
                  <a:cubicBezTo>
                    <a:pt x="6975808" y="5093833"/>
                    <a:pt x="7031688" y="5067211"/>
                    <a:pt x="7084202" y="5039856"/>
                  </a:cubicBezTo>
                  <a:cubicBezTo>
                    <a:pt x="7136864" y="5012793"/>
                    <a:pt x="7186453" y="4985439"/>
                    <a:pt x="7231508" y="4955159"/>
                  </a:cubicBezTo>
                  <a:cubicBezTo>
                    <a:pt x="7322202" y="4895476"/>
                    <a:pt x="7395635" y="4824530"/>
                    <a:pt x="7455757" y="4736907"/>
                  </a:cubicBezTo>
                  <a:cubicBezTo>
                    <a:pt x="7515440" y="4649431"/>
                    <a:pt x="7562543" y="4547326"/>
                    <a:pt x="7597796" y="4437761"/>
                  </a:cubicBezTo>
                  <a:cubicBezTo>
                    <a:pt x="7632758" y="4328343"/>
                    <a:pt x="7655139" y="4210293"/>
                    <a:pt x="7667720" y="4093562"/>
                  </a:cubicBezTo>
                  <a:cubicBezTo>
                    <a:pt x="7679860" y="3976389"/>
                    <a:pt x="7682494" y="3858925"/>
                    <a:pt x="7680008" y="3742632"/>
                  </a:cubicBezTo>
                  <a:cubicBezTo>
                    <a:pt x="7676350" y="3626192"/>
                    <a:pt x="7668451" y="3510776"/>
                    <a:pt x="7657188" y="3396237"/>
                  </a:cubicBezTo>
                  <a:cubicBezTo>
                    <a:pt x="7645923" y="3281699"/>
                    <a:pt x="7628808" y="3167745"/>
                    <a:pt x="7604818" y="3055255"/>
                  </a:cubicBezTo>
                  <a:cubicBezTo>
                    <a:pt x="7581120" y="2942618"/>
                    <a:pt x="7552888" y="2831298"/>
                    <a:pt x="7522900" y="2720270"/>
                  </a:cubicBezTo>
                  <a:cubicBezTo>
                    <a:pt x="7462926" y="2498361"/>
                    <a:pt x="7392418" y="2277038"/>
                    <a:pt x="7299968" y="2062442"/>
                  </a:cubicBezTo>
                  <a:cubicBezTo>
                    <a:pt x="7207518" y="1847847"/>
                    <a:pt x="7097514" y="1639104"/>
                    <a:pt x="6971566" y="1438698"/>
                  </a:cubicBezTo>
                  <a:cubicBezTo>
                    <a:pt x="6908226" y="1338642"/>
                    <a:pt x="6841668" y="1240340"/>
                    <a:pt x="6771307" y="1144380"/>
                  </a:cubicBezTo>
                  <a:cubicBezTo>
                    <a:pt x="6700945" y="1048419"/>
                    <a:pt x="6625903" y="955677"/>
                    <a:pt x="6547935" y="865129"/>
                  </a:cubicBezTo>
                  <a:cubicBezTo>
                    <a:pt x="6392438" y="683740"/>
                    <a:pt x="6221873" y="514199"/>
                    <a:pt x="6037997" y="359872"/>
                  </a:cubicBezTo>
                  <a:cubicBezTo>
                    <a:pt x="5900420" y="243689"/>
                    <a:pt x="5754861" y="136638"/>
                    <a:pt x="5602369" y="40572"/>
                  </a:cubicBezTo>
                  <a:close/>
                  <a:moveTo>
                    <a:pt x="1689206" y="0"/>
                  </a:moveTo>
                  <a:lnTo>
                    <a:pt x="2580244" y="0"/>
                  </a:lnTo>
                  <a:lnTo>
                    <a:pt x="2556490" y="13997"/>
                  </a:lnTo>
                  <a:cubicBezTo>
                    <a:pt x="2405637" y="107875"/>
                    <a:pt x="2262108" y="212018"/>
                    <a:pt x="2125407" y="323156"/>
                  </a:cubicBezTo>
                  <a:cubicBezTo>
                    <a:pt x="2033982" y="397174"/>
                    <a:pt x="1946944" y="475874"/>
                    <a:pt x="1859322" y="553842"/>
                  </a:cubicBezTo>
                  <a:cubicBezTo>
                    <a:pt x="1771699" y="631664"/>
                    <a:pt x="1686271" y="712557"/>
                    <a:pt x="1607425" y="799741"/>
                  </a:cubicBezTo>
                  <a:cubicBezTo>
                    <a:pt x="1289847" y="1146281"/>
                    <a:pt x="1036342" y="1551627"/>
                    <a:pt x="861829" y="1987400"/>
                  </a:cubicBezTo>
                  <a:cubicBezTo>
                    <a:pt x="774499" y="2205213"/>
                    <a:pt x="707062" y="2430780"/>
                    <a:pt x="661422" y="2660149"/>
                  </a:cubicBezTo>
                  <a:cubicBezTo>
                    <a:pt x="638750" y="2774834"/>
                    <a:pt x="621196" y="2890541"/>
                    <a:pt x="608323" y="3006544"/>
                  </a:cubicBezTo>
                  <a:cubicBezTo>
                    <a:pt x="595888" y="3122545"/>
                    <a:pt x="587990" y="3239131"/>
                    <a:pt x="584625" y="3355571"/>
                  </a:cubicBezTo>
                  <a:cubicBezTo>
                    <a:pt x="581699" y="3472156"/>
                    <a:pt x="582578" y="3588890"/>
                    <a:pt x="589891" y="3705330"/>
                  </a:cubicBezTo>
                  <a:cubicBezTo>
                    <a:pt x="595742" y="3821770"/>
                    <a:pt x="607591" y="3937917"/>
                    <a:pt x="623389" y="4053626"/>
                  </a:cubicBezTo>
                  <a:cubicBezTo>
                    <a:pt x="655864" y="4284896"/>
                    <a:pt x="709988" y="4513828"/>
                    <a:pt x="787078" y="4735736"/>
                  </a:cubicBezTo>
                  <a:cubicBezTo>
                    <a:pt x="864023" y="4957499"/>
                    <a:pt x="962324" y="5172825"/>
                    <a:pt x="1081251" y="5376742"/>
                  </a:cubicBezTo>
                  <a:cubicBezTo>
                    <a:pt x="1140934" y="5478553"/>
                    <a:pt x="1205152" y="5578172"/>
                    <a:pt x="1274196" y="5674278"/>
                  </a:cubicBezTo>
                  <a:cubicBezTo>
                    <a:pt x="1308571" y="5722552"/>
                    <a:pt x="1344557" y="5769654"/>
                    <a:pt x="1381274" y="5816170"/>
                  </a:cubicBezTo>
                  <a:cubicBezTo>
                    <a:pt x="1418575" y="5862543"/>
                    <a:pt x="1456608" y="5908622"/>
                    <a:pt x="1495959" y="5953677"/>
                  </a:cubicBezTo>
                  <a:cubicBezTo>
                    <a:pt x="1652919" y="6133894"/>
                    <a:pt x="1826555" y="6300071"/>
                    <a:pt x="2013356" y="6450448"/>
                  </a:cubicBezTo>
                  <a:cubicBezTo>
                    <a:pt x="2037053" y="6468879"/>
                    <a:pt x="2060020" y="6488188"/>
                    <a:pt x="2083865" y="6506327"/>
                  </a:cubicBezTo>
                  <a:lnTo>
                    <a:pt x="2155688" y="6560744"/>
                  </a:lnTo>
                  <a:lnTo>
                    <a:pt x="2228537" y="6613844"/>
                  </a:lnTo>
                  <a:lnTo>
                    <a:pt x="2302700" y="6665190"/>
                  </a:lnTo>
                  <a:cubicBezTo>
                    <a:pt x="2402465" y="6732186"/>
                    <a:pt x="2505008" y="6795525"/>
                    <a:pt x="2610915" y="6853454"/>
                  </a:cubicBezTo>
                  <a:lnTo>
                    <a:pt x="2619731" y="6858000"/>
                  </a:lnTo>
                  <a:lnTo>
                    <a:pt x="1931408" y="6858000"/>
                  </a:lnTo>
                  <a:lnTo>
                    <a:pt x="1782231" y="6759101"/>
                  </a:lnTo>
                  <a:cubicBezTo>
                    <a:pt x="1566612" y="6607846"/>
                    <a:pt x="1365329" y="6435527"/>
                    <a:pt x="1179844" y="6247262"/>
                  </a:cubicBezTo>
                  <a:cubicBezTo>
                    <a:pt x="994506" y="6059437"/>
                    <a:pt x="824235" y="5851280"/>
                    <a:pt x="677221" y="5628784"/>
                  </a:cubicBezTo>
                  <a:cubicBezTo>
                    <a:pt x="530062" y="5405851"/>
                    <a:pt x="404700" y="5167998"/>
                    <a:pt x="302740" y="4919612"/>
                  </a:cubicBezTo>
                  <a:cubicBezTo>
                    <a:pt x="200636" y="4671373"/>
                    <a:pt x="123692" y="4412162"/>
                    <a:pt x="71615" y="4147685"/>
                  </a:cubicBezTo>
                  <a:cubicBezTo>
                    <a:pt x="45285" y="4015446"/>
                    <a:pt x="26854" y="3881599"/>
                    <a:pt x="14420" y="3747313"/>
                  </a:cubicBezTo>
                  <a:cubicBezTo>
                    <a:pt x="3595" y="3612880"/>
                    <a:pt x="-2256" y="3477862"/>
                    <a:pt x="815" y="3342991"/>
                  </a:cubicBezTo>
                  <a:cubicBezTo>
                    <a:pt x="3156" y="3208119"/>
                    <a:pt x="12811" y="3073394"/>
                    <a:pt x="29340" y="2939692"/>
                  </a:cubicBezTo>
                  <a:cubicBezTo>
                    <a:pt x="45578" y="2805845"/>
                    <a:pt x="68690" y="2673022"/>
                    <a:pt x="97946" y="2541660"/>
                  </a:cubicBezTo>
                  <a:cubicBezTo>
                    <a:pt x="156167" y="2278939"/>
                    <a:pt x="237791" y="2021777"/>
                    <a:pt x="341358" y="1774268"/>
                  </a:cubicBezTo>
                  <a:cubicBezTo>
                    <a:pt x="548640" y="1279252"/>
                    <a:pt x="844567" y="822415"/>
                    <a:pt x="1212758" y="432721"/>
                  </a:cubicBezTo>
                  <a:cubicBezTo>
                    <a:pt x="1305208" y="335736"/>
                    <a:pt x="1399705" y="240506"/>
                    <a:pt x="1499908" y="150982"/>
                  </a:cubicBezTo>
                  <a:cubicBezTo>
                    <a:pt x="1550010" y="106294"/>
                    <a:pt x="1602232" y="64018"/>
                    <a:pt x="1655863" y="2359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7" name="Freeform: Shape 76">
              <a:extLst>
                <a:ext uri="{FF2B5EF4-FFF2-40B4-BE49-F238E27FC236}">
                  <a16:creationId xmlns:a16="http://schemas.microsoft.com/office/drawing/2014/main" id="{EC2EF310-93E6-4F72-B482-07BF5CFBB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65807" y="-3810"/>
              <a:ext cx="8870393" cy="6858000"/>
            </a:xfrm>
            <a:custGeom>
              <a:avLst/>
              <a:gdLst>
                <a:gd name="connsiteX0" fmla="*/ 6200652 w 8899328"/>
                <a:gd name="connsiteY0" fmla="*/ 0 h 6858000"/>
                <a:gd name="connsiteX1" fmla="*/ 7036991 w 8899328"/>
                <a:gd name="connsiteY1" fmla="*/ 0 h 6858000"/>
                <a:gd name="connsiteX2" fmla="*/ 7111956 w 8899328"/>
                <a:gd name="connsiteY2" fmla="*/ 52444 h 6858000"/>
                <a:gd name="connsiteX3" fmla="*/ 8899328 w 8899328"/>
                <a:gd name="connsiteY3" fmla="*/ 3560285 h 6858000"/>
                <a:gd name="connsiteX4" fmla="*/ 7441506 w 8899328"/>
                <a:gd name="connsiteY4" fmla="*/ 6800585 h 6858000"/>
                <a:gd name="connsiteX5" fmla="*/ 7374130 w 8899328"/>
                <a:gd name="connsiteY5" fmla="*/ 6858000 h 6858000"/>
                <a:gd name="connsiteX6" fmla="*/ 5835221 w 8899328"/>
                <a:gd name="connsiteY6" fmla="*/ 6858000 h 6858000"/>
                <a:gd name="connsiteX7" fmla="*/ 5891385 w 8899328"/>
                <a:gd name="connsiteY7" fmla="*/ 6810175 h 6858000"/>
                <a:gd name="connsiteX8" fmla="*/ 6032854 w 8899328"/>
                <a:gd name="connsiteY8" fmla="*/ 6677494 h 6858000"/>
                <a:gd name="connsiteX9" fmla="*/ 6170584 w 8899328"/>
                <a:gd name="connsiteY9" fmla="*/ 6539762 h 6858000"/>
                <a:gd name="connsiteX10" fmla="*/ 6305296 w 8899328"/>
                <a:gd name="connsiteY10" fmla="*/ 6398150 h 6858000"/>
                <a:gd name="connsiteX11" fmla="*/ 6572709 w 8899328"/>
                <a:gd name="connsiteY11" fmla="*/ 6110468 h 6858000"/>
                <a:gd name="connsiteX12" fmla="*/ 6707707 w 8899328"/>
                <a:gd name="connsiteY12" fmla="*/ 5966410 h 6858000"/>
                <a:gd name="connsiteX13" fmla="*/ 6846876 w 8899328"/>
                <a:gd name="connsiteY13" fmla="*/ 5823934 h 6858000"/>
                <a:gd name="connsiteX14" fmla="*/ 7497863 w 8899328"/>
                <a:gd name="connsiteY14" fmla="*/ 5348633 h 6858000"/>
                <a:gd name="connsiteX15" fmla="*/ 7825226 w 8899328"/>
                <a:gd name="connsiteY15" fmla="*/ 5147788 h 6858000"/>
                <a:gd name="connsiteX16" fmla="*/ 8071216 w 8899328"/>
                <a:gd name="connsiteY16" fmla="*/ 4893890 h 6858000"/>
                <a:gd name="connsiteX17" fmla="*/ 8224043 w 8899328"/>
                <a:gd name="connsiteY17" fmla="*/ 4570985 h 6858000"/>
                <a:gd name="connsiteX18" fmla="*/ 8315049 w 8899328"/>
                <a:gd name="connsiteY18" fmla="*/ 4212279 h 6858000"/>
                <a:gd name="connsiteX19" fmla="*/ 8330721 w 8899328"/>
                <a:gd name="connsiteY19" fmla="*/ 4120699 h 6858000"/>
                <a:gd name="connsiteX20" fmla="*/ 8343947 w 8899328"/>
                <a:gd name="connsiteY20" fmla="*/ 4028973 h 6858000"/>
                <a:gd name="connsiteX21" fmla="*/ 8353867 w 8899328"/>
                <a:gd name="connsiteY21" fmla="*/ 3936961 h 6858000"/>
                <a:gd name="connsiteX22" fmla="*/ 8361055 w 8899328"/>
                <a:gd name="connsiteY22" fmla="*/ 3844661 h 6858000"/>
                <a:gd name="connsiteX23" fmla="*/ 8365083 w 8899328"/>
                <a:gd name="connsiteY23" fmla="*/ 3475748 h 6858000"/>
                <a:gd name="connsiteX24" fmla="*/ 8359475 w 8899328"/>
                <a:gd name="connsiteY24" fmla="*/ 3383736 h 6858000"/>
                <a:gd name="connsiteX25" fmla="*/ 8350992 w 8899328"/>
                <a:gd name="connsiteY25" fmla="*/ 3292012 h 6858000"/>
                <a:gd name="connsiteX26" fmla="*/ 8340497 w 8899328"/>
                <a:gd name="connsiteY26" fmla="*/ 3200431 h 6858000"/>
                <a:gd name="connsiteX27" fmla="*/ 8327557 w 8899328"/>
                <a:gd name="connsiteY27" fmla="*/ 3109137 h 6858000"/>
                <a:gd name="connsiteX28" fmla="*/ 8252222 w 8899328"/>
                <a:gd name="connsiteY28" fmla="*/ 2747843 h 6858000"/>
                <a:gd name="connsiteX29" fmla="*/ 7998038 w 8899328"/>
                <a:gd name="connsiteY29" fmla="*/ 2051137 h 6858000"/>
                <a:gd name="connsiteX30" fmla="*/ 7825803 w 8899328"/>
                <a:gd name="connsiteY30" fmla="*/ 1719174 h 6858000"/>
                <a:gd name="connsiteX31" fmla="*/ 7627401 w 8899328"/>
                <a:gd name="connsiteY31" fmla="*/ 1399431 h 6858000"/>
                <a:gd name="connsiteX32" fmla="*/ 7404557 w 8899328"/>
                <a:gd name="connsiteY32" fmla="*/ 1093490 h 6858000"/>
                <a:gd name="connsiteX33" fmla="*/ 7157849 w 8899328"/>
                <a:gd name="connsiteY33" fmla="*/ 803362 h 6858000"/>
                <a:gd name="connsiteX34" fmla="*/ 6889001 w 8899328"/>
                <a:gd name="connsiteY34" fmla="*/ 530489 h 6858000"/>
                <a:gd name="connsiteX35" fmla="*/ 6597149 w 8899328"/>
                <a:gd name="connsiteY35" fmla="*/ 279180 h 6858000"/>
                <a:gd name="connsiteX36" fmla="*/ 6283731 w 8899328"/>
                <a:gd name="connsiteY36" fmla="*/ 51736 h 6858000"/>
                <a:gd name="connsiteX37" fmla="*/ 1862338 w 8899328"/>
                <a:gd name="connsiteY37" fmla="*/ 0 h 6858000"/>
                <a:gd name="connsiteX38" fmla="*/ 2555184 w 8899328"/>
                <a:gd name="connsiteY38" fmla="*/ 0 h 6858000"/>
                <a:gd name="connsiteX39" fmla="*/ 2420890 w 8899328"/>
                <a:gd name="connsiteY39" fmla="*/ 86030 h 6858000"/>
                <a:gd name="connsiteX40" fmla="*/ 1703381 w 8899328"/>
                <a:gd name="connsiteY40" fmla="*/ 715375 h 6858000"/>
                <a:gd name="connsiteX41" fmla="*/ 923719 w 8899328"/>
                <a:gd name="connsiteY41" fmla="*/ 1986010 h 6858000"/>
                <a:gd name="connsiteX42" fmla="*/ 717122 w 8899328"/>
                <a:gd name="connsiteY42" fmla="*/ 2694936 h 6858000"/>
                <a:gd name="connsiteX43" fmla="*/ 646244 w 8899328"/>
                <a:gd name="connsiteY43" fmla="*/ 3427730 h 6858000"/>
                <a:gd name="connsiteX44" fmla="*/ 707346 w 8899328"/>
                <a:gd name="connsiteY44" fmla="*/ 4160522 h 6858000"/>
                <a:gd name="connsiteX45" fmla="*/ 902872 w 8899328"/>
                <a:gd name="connsiteY45" fmla="*/ 4869880 h 6858000"/>
                <a:gd name="connsiteX46" fmla="*/ 1677359 w 8899328"/>
                <a:gd name="connsiteY46" fmla="*/ 6124701 h 6858000"/>
                <a:gd name="connsiteX47" fmla="*/ 2547624 w 8899328"/>
                <a:gd name="connsiteY47" fmla="*/ 6829930 h 6858000"/>
                <a:gd name="connsiteX48" fmla="*/ 2596857 w 8899328"/>
                <a:gd name="connsiteY48" fmla="*/ 6858000 h 6858000"/>
                <a:gd name="connsiteX49" fmla="*/ 1525198 w 8899328"/>
                <a:gd name="connsiteY49" fmla="*/ 6858000 h 6858000"/>
                <a:gd name="connsiteX50" fmla="*/ 1457823 w 8899328"/>
                <a:gd name="connsiteY50" fmla="*/ 6800585 h 6858000"/>
                <a:gd name="connsiteX51" fmla="*/ 0 w 8899328"/>
                <a:gd name="connsiteY51" fmla="*/ 3560285 h 6858000"/>
                <a:gd name="connsiteX52" fmla="*/ 1787372 w 8899328"/>
                <a:gd name="connsiteY52" fmla="*/ 52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899328" h="6858000">
                  <a:moveTo>
                    <a:pt x="6200652" y="0"/>
                  </a:moveTo>
                  <a:lnTo>
                    <a:pt x="7036991" y="0"/>
                  </a:lnTo>
                  <a:lnTo>
                    <a:pt x="7111956" y="52444"/>
                  </a:lnTo>
                  <a:cubicBezTo>
                    <a:pt x="8196995" y="850732"/>
                    <a:pt x="8899328" y="2124819"/>
                    <a:pt x="8899328" y="3560285"/>
                  </a:cubicBezTo>
                  <a:cubicBezTo>
                    <a:pt x="8899328" y="4844649"/>
                    <a:pt x="8337073" y="5999820"/>
                    <a:pt x="7441506" y="6800585"/>
                  </a:cubicBezTo>
                  <a:lnTo>
                    <a:pt x="7374130" y="6858000"/>
                  </a:lnTo>
                  <a:lnTo>
                    <a:pt x="5835221" y="6858000"/>
                  </a:lnTo>
                  <a:lnTo>
                    <a:pt x="5891385" y="6810175"/>
                  </a:lnTo>
                  <a:cubicBezTo>
                    <a:pt x="5939440" y="6767098"/>
                    <a:pt x="5986561" y="6722781"/>
                    <a:pt x="6032854" y="6677494"/>
                  </a:cubicBezTo>
                  <a:cubicBezTo>
                    <a:pt x="6079290" y="6632350"/>
                    <a:pt x="6125297" y="6586487"/>
                    <a:pt x="6170584" y="6539762"/>
                  </a:cubicBezTo>
                  <a:cubicBezTo>
                    <a:pt x="6215872" y="6493038"/>
                    <a:pt x="6260585" y="6445738"/>
                    <a:pt x="6305296" y="6398150"/>
                  </a:cubicBezTo>
                  <a:cubicBezTo>
                    <a:pt x="6394865" y="6303119"/>
                    <a:pt x="6483283" y="6206649"/>
                    <a:pt x="6572709" y="6110468"/>
                  </a:cubicBezTo>
                  <a:lnTo>
                    <a:pt x="6707707" y="5966410"/>
                  </a:lnTo>
                  <a:cubicBezTo>
                    <a:pt x="6752995" y="5918535"/>
                    <a:pt x="6798426" y="5871090"/>
                    <a:pt x="6846876" y="5823934"/>
                  </a:cubicBezTo>
                  <a:cubicBezTo>
                    <a:pt x="7037227" y="5634303"/>
                    <a:pt x="7265821" y="5478169"/>
                    <a:pt x="7497863" y="5348633"/>
                  </a:cubicBezTo>
                  <a:cubicBezTo>
                    <a:pt x="7612735" y="5282499"/>
                    <a:pt x="7726745" y="5220534"/>
                    <a:pt x="7825226" y="5147788"/>
                  </a:cubicBezTo>
                  <a:cubicBezTo>
                    <a:pt x="7924139" y="5075471"/>
                    <a:pt x="8006807" y="4992085"/>
                    <a:pt x="8071216" y="4893890"/>
                  </a:cubicBezTo>
                  <a:cubicBezTo>
                    <a:pt x="8136631" y="4796702"/>
                    <a:pt x="8185081" y="4686430"/>
                    <a:pt x="8224043" y="4570985"/>
                  </a:cubicBezTo>
                  <a:cubicBezTo>
                    <a:pt x="8263005" y="4455537"/>
                    <a:pt x="8292046" y="4334053"/>
                    <a:pt x="8315049" y="4212279"/>
                  </a:cubicBezTo>
                  <a:cubicBezTo>
                    <a:pt x="8320225" y="4181657"/>
                    <a:pt x="8326407" y="4151321"/>
                    <a:pt x="8330721" y="4120699"/>
                  </a:cubicBezTo>
                  <a:lnTo>
                    <a:pt x="8343947" y="4028973"/>
                  </a:lnTo>
                  <a:lnTo>
                    <a:pt x="8353867" y="3936961"/>
                  </a:lnTo>
                  <a:cubicBezTo>
                    <a:pt x="8357605" y="3906338"/>
                    <a:pt x="8358468" y="3875427"/>
                    <a:pt x="8361055" y="3844661"/>
                  </a:cubicBezTo>
                  <a:cubicBezTo>
                    <a:pt x="8369825" y="3721738"/>
                    <a:pt x="8369969" y="3598527"/>
                    <a:pt x="8365083" y="3475748"/>
                  </a:cubicBezTo>
                  <a:lnTo>
                    <a:pt x="8359475" y="3383736"/>
                  </a:lnTo>
                  <a:cubicBezTo>
                    <a:pt x="8357031" y="3353114"/>
                    <a:pt x="8353723" y="3322634"/>
                    <a:pt x="8350992" y="3292012"/>
                  </a:cubicBezTo>
                  <a:cubicBezTo>
                    <a:pt x="8348549" y="3261388"/>
                    <a:pt x="8343947" y="3230909"/>
                    <a:pt x="8340497" y="3200431"/>
                  </a:cubicBezTo>
                  <a:cubicBezTo>
                    <a:pt x="8337333" y="3169807"/>
                    <a:pt x="8332301" y="3139471"/>
                    <a:pt x="8327557" y="3109137"/>
                  </a:cubicBezTo>
                  <a:cubicBezTo>
                    <a:pt x="8308293" y="2987651"/>
                    <a:pt x="8283133" y="2867173"/>
                    <a:pt x="8252222" y="2747843"/>
                  </a:cubicBezTo>
                  <a:cubicBezTo>
                    <a:pt x="8188963" y="2509618"/>
                    <a:pt x="8103565" y="2276424"/>
                    <a:pt x="7998038" y="2051137"/>
                  </a:cubicBezTo>
                  <a:cubicBezTo>
                    <a:pt x="7945131" y="1938709"/>
                    <a:pt x="7887767" y="1827864"/>
                    <a:pt x="7825803" y="1719174"/>
                  </a:cubicBezTo>
                  <a:cubicBezTo>
                    <a:pt x="7764413" y="1610196"/>
                    <a:pt x="7697704" y="1503807"/>
                    <a:pt x="7627401" y="1399431"/>
                  </a:cubicBezTo>
                  <a:cubicBezTo>
                    <a:pt x="7557241" y="1295054"/>
                    <a:pt x="7482337" y="1193408"/>
                    <a:pt x="7404557" y="1093490"/>
                  </a:cubicBezTo>
                  <a:cubicBezTo>
                    <a:pt x="7326203" y="994145"/>
                    <a:pt x="7243824" y="897388"/>
                    <a:pt x="7157849" y="803362"/>
                  </a:cubicBezTo>
                  <a:cubicBezTo>
                    <a:pt x="7071731" y="709624"/>
                    <a:pt x="6982739" y="617755"/>
                    <a:pt x="6889001" y="530489"/>
                  </a:cubicBezTo>
                  <a:cubicBezTo>
                    <a:pt x="6795407" y="443077"/>
                    <a:pt x="6698076" y="359115"/>
                    <a:pt x="6597149" y="279180"/>
                  </a:cubicBezTo>
                  <a:cubicBezTo>
                    <a:pt x="6496223" y="199244"/>
                    <a:pt x="6391846" y="122902"/>
                    <a:pt x="6283731" y="51736"/>
                  </a:cubicBezTo>
                  <a:close/>
                  <a:moveTo>
                    <a:pt x="1862338" y="0"/>
                  </a:moveTo>
                  <a:lnTo>
                    <a:pt x="2555184" y="0"/>
                  </a:lnTo>
                  <a:lnTo>
                    <a:pt x="2420890" y="86030"/>
                  </a:lnTo>
                  <a:cubicBezTo>
                    <a:pt x="2154693" y="266478"/>
                    <a:pt x="1913733" y="479863"/>
                    <a:pt x="1703381" y="715375"/>
                  </a:cubicBezTo>
                  <a:cubicBezTo>
                    <a:pt x="1365810" y="1092339"/>
                    <a:pt x="1104149" y="1525660"/>
                    <a:pt x="923719" y="1986010"/>
                  </a:cubicBezTo>
                  <a:cubicBezTo>
                    <a:pt x="833720" y="2216041"/>
                    <a:pt x="763129" y="2453260"/>
                    <a:pt x="717122" y="2694936"/>
                  </a:cubicBezTo>
                  <a:cubicBezTo>
                    <a:pt x="671259" y="2936614"/>
                    <a:pt x="647538" y="3182027"/>
                    <a:pt x="646244" y="3427730"/>
                  </a:cubicBezTo>
                  <a:cubicBezTo>
                    <a:pt x="644376" y="3673432"/>
                    <a:pt x="665077" y="3918845"/>
                    <a:pt x="707346" y="4160522"/>
                  </a:cubicBezTo>
                  <a:cubicBezTo>
                    <a:pt x="749183" y="4402342"/>
                    <a:pt x="816035" y="4639849"/>
                    <a:pt x="902872" y="4869880"/>
                  </a:cubicBezTo>
                  <a:cubicBezTo>
                    <a:pt x="1077984" y="5329367"/>
                    <a:pt x="1339500" y="5759239"/>
                    <a:pt x="1677359" y="6124701"/>
                  </a:cubicBezTo>
                  <a:cubicBezTo>
                    <a:pt x="1930752" y="6398797"/>
                    <a:pt x="2225066" y="6636097"/>
                    <a:pt x="2547624" y="6829930"/>
                  </a:cubicBezTo>
                  <a:lnTo>
                    <a:pt x="2596857" y="6858000"/>
                  </a:lnTo>
                  <a:lnTo>
                    <a:pt x="1525198" y="6858000"/>
                  </a:lnTo>
                  <a:lnTo>
                    <a:pt x="1457823" y="6800585"/>
                  </a:lnTo>
                  <a:cubicBezTo>
                    <a:pt x="562255" y="5999820"/>
                    <a:pt x="0" y="4844649"/>
                    <a:pt x="0" y="3560285"/>
                  </a:cubicBezTo>
                  <a:cubicBezTo>
                    <a:pt x="0" y="2124819"/>
                    <a:pt x="702333" y="850732"/>
                    <a:pt x="1787372" y="524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8" name="Freeform: Shape 77">
              <a:extLst>
                <a:ext uri="{FF2B5EF4-FFF2-40B4-BE49-F238E27FC236}">
                  <a16:creationId xmlns:a16="http://schemas.microsoft.com/office/drawing/2014/main" id="{100AB910-B0C2-495C-AFD9-34F51C9D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10"/>
              <a:ext cx="12192000" cy="6858000"/>
            </a:xfrm>
            <a:custGeom>
              <a:avLst/>
              <a:gdLst>
                <a:gd name="connsiteX0" fmla="*/ 8201697 w 12192000"/>
                <a:gd name="connsiteY0" fmla="*/ 0 h 6858001"/>
                <a:gd name="connsiteX1" fmla="*/ 12192000 w 12192000"/>
                <a:gd name="connsiteY1" fmla="*/ 0 h 6858001"/>
                <a:gd name="connsiteX2" fmla="*/ 12192000 w 12192000"/>
                <a:gd name="connsiteY2" fmla="*/ 6858001 h 6858001"/>
                <a:gd name="connsiteX3" fmla="*/ 8460487 w 12192000"/>
                <a:gd name="connsiteY3" fmla="*/ 6858001 h 6858001"/>
                <a:gd name="connsiteX4" fmla="*/ 8553921 w 12192000"/>
                <a:gd name="connsiteY4" fmla="*/ 6784577 h 6858001"/>
                <a:gd name="connsiteX5" fmla="*/ 10092281 w 12192000"/>
                <a:gd name="connsiteY5" fmla="*/ 3522553 h 6858001"/>
                <a:gd name="connsiteX6" fmla="*/ 8228486 w 12192000"/>
                <a:gd name="connsiteY6" fmla="*/ 17174 h 6858001"/>
                <a:gd name="connsiteX7" fmla="*/ 0 w 12192000"/>
                <a:gd name="connsiteY7" fmla="*/ 0 h 6858001"/>
                <a:gd name="connsiteX8" fmla="*/ 3528179 w 12192000"/>
                <a:gd name="connsiteY8" fmla="*/ 0 h 6858001"/>
                <a:gd name="connsiteX9" fmla="*/ 3501391 w 12192000"/>
                <a:gd name="connsiteY9" fmla="*/ 17174 h 6858001"/>
                <a:gd name="connsiteX10" fmla="*/ 1637595 w 12192000"/>
                <a:gd name="connsiteY10" fmla="*/ 3522553 h 6858001"/>
                <a:gd name="connsiteX11" fmla="*/ 3175956 w 12192000"/>
                <a:gd name="connsiteY11" fmla="*/ 6784577 h 6858001"/>
                <a:gd name="connsiteX12" fmla="*/ 3269390 w 12192000"/>
                <a:gd name="connsiteY12" fmla="*/ 6858001 h 6858001"/>
                <a:gd name="connsiteX13" fmla="*/ 0 w 12192000"/>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1">
                  <a:moveTo>
                    <a:pt x="8201697" y="0"/>
                  </a:moveTo>
                  <a:lnTo>
                    <a:pt x="12192000" y="0"/>
                  </a:lnTo>
                  <a:lnTo>
                    <a:pt x="12192000" y="6858001"/>
                  </a:lnTo>
                  <a:lnTo>
                    <a:pt x="8460487" y="6858001"/>
                  </a:lnTo>
                  <a:lnTo>
                    <a:pt x="8553921" y="6784577"/>
                  </a:lnTo>
                  <a:cubicBezTo>
                    <a:pt x="9493436" y="6009220"/>
                    <a:pt x="10092281" y="4835820"/>
                    <a:pt x="10092281" y="3522553"/>
                  </a:cubicBezTo>
                  <a:cubicBezTo>
                    <a:pt x="10092281" y="2063368"/>
                    <a:pt x="9352966" y="776858"/>
                    <a:pt x="8228486" y="17174"/>
                  </a:cubicBezTo>
                  <a:close/>
                  <a:moveTo>
                    <a:pt x="0" y="0"/>
                  </a:moveTo>
                  <a:lnTo>
                    <a:pt x="3528179" y="0"/>
                  </a:lnTo>
                  <a:lnTo>
                    <a:pt x="3501391" y="17174"/>
                  </a:lnTo>
                  <a:cubicBezTo>
                    <a:pt x="2376910" y="776858"/>
                    <a:pt x="1637595" y="2063368"/>
                    <a:pt x="1637595" y="3522553"/>
                  </a:cubicBezTo>
                  <a:cubicBezTo>
                    <a:pt x="1637595" y="4835820"/>
                    <a:pt x="2236440" y="6009220"/>
                    <a:pt x="3175956" y="6784577"/>
                  </a:cubicBezTo>
                  <a:lnTo>
                    <a:pt x="326939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2D824D0D-561A-C441-B9EC-0A8E8A5E7471}"/>
              </a:ext>
            </a:extLst>
          </p:cNvPr>
          <p:cNvSpPr txBox="1"/>
          <p:nvPr/>
        </p:nvSpPr>
        <p:spPr>
          <a:xfrm>
            <a:off x="2536238" y="2878886"/>
            <a:ext cx="6422571" cy="1092607"/>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THANK YOU</a:t>
            </a:r>
          </a:p>
        </p:txBody>
      </p:sp>
      <p:sp>
        <p:nvSpPr>
          <p:cNvPr id="13" name="Subtitle 2">
            <a:extLst>
              <a:ext uri="{FF2B5EF4-FFF2-40B4-BE49-F238E27FC236}">
                <a16:creationId xmlns:a16="http://schemas.microsoft.com/office/drawing/2014/main" id="{DE086E70-9825-4749-B936-1A4B1A284C3E}"/>
              </a:ext>
            </a:extLst>
          </p:cNvPr>
          <p:cNvSpPr txBox="1">
            <a:spLocks/>
          </p:cNvSpPr>
          <p:nvPr/>
        </p:nvSpPr>
        <p:spPr>
          <a:xfrm>
            <a:off x="7782910" y="5242675"/>
            <a:ext cx="4330262" cy="683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G</a:t>
            </a:r>
            <a:r>
              <a:rPr lang="en-VN" sz="2000" b="1" dirty="0">
                <a:latin typeface="Times New Roman" panose="02020603050405020304" pitchFamily="18" charset="0"/>
                <a:cs typeface="Times New Roman" panose="02020603050405020304" pitchFamily="18" charset="0"/>
              </a:rPr>
              <a:t>V: PHẠM THỊ KIM DUNG</a:t>
            </a:r>
          </a:p>
        </p:txBody>
      </p:sp>
    </p:spTree>
    <p:extLst>
      <p:ext uri="{BB962C8B-B14F-4D97-AF65-F5344CB8AC3E}">
        <p14:creationId xmlns:p14="http://schemas.microsoft.com/office/powerpoint/2010/main" val="3810436211"/>
      </p:ext>
    </p:extLst>
  </p:cSld>
  <p:clrMapOvr>
    <a:masterClrMapping/>
  </p:clrMapOvr>
  <p:transition spd="slow" advTm="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4031873"/>
          </a:xfrm>
          <a:prstGeom prst="rect">
            <a:avLst/>
          </a:prstGeom>
          <a:solidFill>
            <a:schemeClr val="accent6">
              <a:lumMod val="20000"/>
              <a:lumOff val="80000"/>
            </a:schemeClr>
          </a:solid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Tên thật là Lê Hữu Trọng, là Việt kiều tại Thái Lan, tham gia hoạt động cách mạng từ khi lên 10 tuổi. Trong một buổi mít tinh tại Sài Gòn, để bảo vệ đồng chí của mình, anh đã bắn chết mật thám Le Grand. Bị bắt và bị thực dân Pháp kết án tử hình khi mới 17 tuổi.</a:t>
            </a:r>
            <a:r>
              <a:rPr lang="en-VN" sz="3200" dirty="0">
                <a:effectLst/>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37138"/>
      </p:ext>
    </p:extLst>
  </p:cSld>
  <p:clrMapOvr>
    <a:masterClrMapping/>
  </p:clrMapOvr>
  <p:transition spd="slow" advTm="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0E78-E4B4-1440-98CD-24A2C75A93E4}"/>
              </a:ext>
            </a:extLst>
          </p:cNvPr>
          <p:cNvSpPr>
            <a:spLocks noGrp="1"/>
          </p:cNvSpPr>
          <p:nvPr>
            <p:ph type="title"/>
          </p:nvPr>
        </p:nvSpPr>
        <p:spPr>
          <a:xfrm>
            <a:off x="1073944" y="708025"/>
            <a:ext cx="5022056" cy="1325563"/>
          </a:xfrm>
        </p:spPr>
        <p:txBody>
          <a:bodyPr/>
          <a:lstStyle/>
          <a:p>
            <a:r>
              <a:rPr lang="en-VN" b="1" dirty="0">
                <a:latin typeface="Times New Roman" panose="02020603050405020304" pitchFamily="18" charset="0"/>
                <a:cs typeface="Times New Roman" panose="02020603050405020304" pitchFamily="18" charset="0"/>
              </a:rPr>
              <a:t>LÝ TỰ TRỌNG</a:t>
            </a:r>
          </a:p>
        </p:txBody>
      </p:sp>
      <p:pic>
        <p:nvPicPr>
          <p:cNvPr id="5122" name="Picture 2" descr="Lý Tự Trọng, người Anh hùng sống mãi trong lòng đất Việt">
            <a:extLst>
              <a:ext uri="{FF2B5EF4-FFF2-40B4-BE49-F238E27FC236}">
                <a16:creationId xmlns:a16="http://schemas.microsoft.com/office/drawing/2014/main" id="{0844048C-7115-2747-B077-1BD2FB92D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943" y="0"/>
            <a:ext cx="46085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nh hùng Lý Tự Trọng - một tấm gương sáng cho các thế hệ thanh niên noi  theo | Tỉnh Đoàn tỉnh Bến Tre">
            <a:extLst>
              <a:ext uri="{FF2B5EF4-FFF2-40B4-BE49-F238E27FC236}">
                <a16:creationId xmlns:a16="http://schemas.microsoft.com/office/drawing/2014/main" id="{B7A714E4-B7A9-FB47-AAA0-3DCB03F2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301081"/>
            <a:ext cx="65024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755401"/>
      </p:ext>
    </p:extLst>
  </p:cSld>
  <p:clrMapOvr>
    <a:masterClrMapping/>
  </p:clrMapOvr>
  <p:transition spd="slow" advTm="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3862596"/>
          </a:xfrm>
          <a:prstGeom prst="rect">
            <a:avLst/>
          </a:prstGeom>
          <a:solidFill>
            <a:schemeClr val="accent6">
              <a:lumMod val="20000"/>
              <a:lumOff val="80000"/>
            </a:schemeClr>
          </a:solidFill>
        </p:spPr>
        <p:txBody>
          <a:bodyPr wrap="square">
            <a:spAutoFit/>
          </a:bodyPr>
          <a:lstStyle/>
          <a:p>
            <a:pPr algn="ctr"/>
            <a:r>
              <a:rPr lang="vi-VN" sz="3500" dirty="0">
                <a:latin typeface="Times New Roman" panose="02020603050405020304" pitchFamily="18" charset="0"/>
                <a:cs typeface="Times New Roman" panose="02020603050405020304" pitchFamily="18" charset="0"/>
              </a:rPr>
              <a:t>Người dân tộc Nùng, tên thật là Nông Văn Dền, làm liên lạc cho cách mạng. Trong một lần phát hiện quân Pháp bao vây cơ sở của cách mạng, anh đã đánh lạc hướng chúng và hi sinh khi mới 14 tuổi.</a:t>
            </a:r>
            <a:r>
              <a:rPr lang="en-VN" sz="3500" dirty="0">
                <a:effectLst/>
                <a:latin typeface="Times New Roman" panose="02020603050405020304" pitchFamily="18" charset="0"/>
                <a:cs typeface="Times New Roman" panose="02020603050405020304" pitchFamily="18" charset="0"/>
              </a:rPr>
              <a:t> </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061853"/>
      </p:ext>
    </p:extLst>
  </p:cSld>
  <p:clrMapOvr>
    <a:masterClrMapping/>
  </p:clrMapOvr>
  <p:transition spd="slow" advTm="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Truyện ngắn Kim Đồng _ Tô Hoài">
            <a:extLst>
              <a:ext uri="{FF2B5EF4-FFF2-40B4-BE49-F238E27FC236}">
                <a16:creationId xmlns:a16="http://schemas.microsoft.com/office/drawing/2014/main" id="{D8D66063-23E6-2B40-8F9F-3804694984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37"/>
          <a:stretch/>
        </p:blipFill>
        <p:spPr bwMode="auto">
          <a:xfrm>
            <a:off x="-6507" y="1183339"/>
            <a:ext cx="4046132" cy="57075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Kim Đồng&amp;quot; Tô Hoài chương 4">
            <a:extLst>
              <a:ext uri="{FF2B5EF4-FFF2-40B4-BE49-F238E27FC236}">
                <a16:creationId xmlns:a16="http://schemas.microsoft.com/office/drawing/2014/main" id="{53C6B13C-D3B0-934F-89E2-58CD0A4F5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33" r="16424"/>
          <a:stretch/>
        </p:blipFill>
        <p:spPr bwMode="auto">
          <a:xfrm>
            <a:off x="4094960" y="10"/>
            <a:ext cx="4029005" cy="570752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ương một số anh hùng dân tộc nhỏ tuổi của nước Việt Nam ...">
            <a:extLst>
              <a:ext uri="{FF2B5EF4-FFF2-40B4-BE49-F238E27FC236}">
                <a16:creationId xmlns:a16="http://schemas.microsoft.com/office/drawing/2014/main" id="{ED3775C1-BDD5-2F44-AF05-55120D3BEF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883" b="1"/>
          <a:stretch/>
        </p:blipFill>
        <p:spPr bwMode="auto">
          <a:xfrm>
            <a:off x="8179347" y="1183339"/>
            <a:ext cx="4012654" cy="570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979025"/>
      </p:ext>
    </p:extLst>
  </p:cSld>
  <p:clrMapOvr>
    <a:masterClrMapping/>
  </p:clrMapOvr>
  <p:transition spd="slow" advTm="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oy, doll, vector graphics&#10;&#10;Description automatically generated">
            <a:extLst>
              <a:ext uri="{FF2B5EF4-FFF2-40B4-BE49-F238E27FC236}">
                <a16:creationId xmlns:a16="http://schemas.microsoft.com/office/drawing/2014/main" id="{E8A11638-BF34-4744-8C50-A6DE31FCD297}"/>
              </a:ext>
            </a:extLst>
          </p:cNvPr>
          <p:cNvPicPr>
            <a:picLocks noChangeAspect="1"/>
          </p:cNvPicPr>
          <p:nvPr/>
        </p:nvPicPr>
        <p:blipFill>
          <a:blip r:embed="rId2"/>
          <a:stretch>
            <a:fillRect/>
          </a:stretch>
        </p:blipFill>
        <p:spPr>
          <a:xfrm>
            <a:off x="-423636" y="1144815"/>
            <a:ext cx="6159500" cy="6527800"/>
          </a:xfrm>
          <a:prstGeom prst="rect">
            <a:avLst/>
          </a:prstGeom>
        </p:spPr>
      </p:pic>
      <p:sp>
        <p:nvSpPr>
          <p:cNvPr id="6" name="Rectangle 5">
            <a:extLst>
              <a:ext uri="{FF2B5EF4-FFF2-40B4-BE49-F238E27FC236}">
                <a16:creationId xmlns:a16="http://schemas.microsoft.com/office/drawing/2014/main" id="{FD729C68-A9DB-D54B-8209-A60F73B27A86}"/>
              </a:ext>
            </a:extLst>
          </p:cNvPr>
          <p:cNvSpPr/>
          <p:nvPr/>
        </p:nvSpPr>
        <p:spPr>
          <a:xfrm>
            <a:off x="5235121" y="805906"/>
            <a:ext cx="6159500" cy="2785378"/>
          </a:xfrm>
          <a:prstGeom prst="rect">
            <a:avLst/>
          </a:prstGeom>
          <a:solidFill>
            <a:schemeClr val="accent6">
              <a:lumMod val="20000"/>
              <a:lumOff val="80000"/>
            </a:schemeClr>
          </a:solidFill>
        </p:spPr>
        <p:txBody>
          <a:bodyPr wrap="square">
            <a:spAutoFit/>
          </a:bodyPr>
          <a:lstStyle/>
          <a:p>
            <a:pPr algn="ctr"/>
            <a:r>
              <a:rPr lang="vi-VN" sz="3500" dirty="0">
                <a:latin typeface="Times New Roman" panose="02020603050405020304" pitchFamily="18" charset="0"/>
                <a:cs typeface="Times New Roman" panose="02020603050405020304" pitchFamily="18" charset="0"/>
              </a:rPr>
              <a:t>Sinh năm 1933, quê tại Bà Rịa, là liên lạc viên sau đó là đội viên Đội công an xung phong Đất Đỏ. Bị bắt, đày ra Côn Đảo và bị giặc Pháp bí mật xử từ năm 1952. </a:t>
            </a:r>
            <a:endParaRPr lang="en-VN"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461422"/>
      </p:ext>
    </p:extLst>
  </p:cSld>
  <p:clrMapOvr>
    <a:masterClrMapping/>
  </p:clrMapOvr>
  <p:transition spd="slow" advTm="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3924</Words>
  <Application>Microsoft Macintosh PowerPoint</Application>
  <PresentationFormat>Widescreen</PresentationFormat>
  <Paragraphs>426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#9Slide05 SVNBulgary</vt:lpstr>
      <vt:lpstr>Arial</vt:lpstr>
      <vt:lpstr>Calibri</vt:lpstr>
      <vt:lpstr>Calibri Light</vt:lpstr>
      <vt:lpstr>Times New Roman</vt:lpstr>
      <vt:lpstr>Office Theme</vt:lpstr>
      <vt:lpstr>Chào mừng các em học sinh yêu quý!</vt:lpstr>
      <vt:lpstr>PowerPoint Presentation</vt:lpstr>
      <vt:lpstr>PowerPoint Presentation</vt:lpstr>
      <vt:lpstr>TRẦN QUỐC TOẢN</vt:lpstr>
      <vt:lpstr>PowerPoint Presentation</vt:lpstr>
      <vt:lpstr>LÝ TỰ TRỌNG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Hình ảnh Lượm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office014</cp:lastModifiedBy>
  <cp:revision>29</cp:revision>
  <dcterms:created xsi:type="dcterms:W3CDTF">2021-11-22T13:42:39Z</dcterms:created>
  <dcterms:modified xsi:type="dcterms:W3CDTF">2021-12-06T10:29:59Z</dcterms:modified>
</cp:coreProperties>
</file>