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 id="2147483700" r:id="rId5"/>
    <p:sldMasterId id="2147483713" r:id="rId6"/>
  </p:sldMasterIdLst>
  <p:notesMasterIdLst>
    <p:notesMasterId r:id="rId32"/>
  </p:notesMasterIdLst>
  <p:sldIdLst>
    <p:sldId id="285" r:id="rId7"/>
    <p:sldId id="268" r:id="rId8"/>
    <p:sldId id="264" r:id="rId9"/>
    <p:sldId id="265" r:id="rId10"/>
    <p:sldId id="276" r:id="rId11"/>
    <p:sldId id="267" r:id="rId12"/>
    <p:sldId id="278" r:id="rId13"/>
    <p:sldId id="277" r:id="rId14"/>
    <p:sldId id="289" r:id="rId15"/>
    <p:sldId id="275" r:id="rId16"/>
    <p:sldId id="263" r:id="rId17"/>
    <p:sldId id="274" r:id="rId18"/>
    <p:sldId id="256" r:id="rId19"/>
    <p:sldId id="273" r:id="rId20"/>
    <p:sldId id="272" r:id="rId21"/>
    <p:sldId id="271" r:id="rId22"/>
    <p:sldId id="280" r:id="rId23"/>
    <p:sldId id="281" r:id="rId24"/>
    <p:sldId id="290" r:id="rId25"/>
    <p:sldId id="291" r:id="rId26"/>
    <p:sldId id="292" r:id="rId27"/>
    <p:sldId id="293" r:id="rId28"/>
    <p:sldId id="294" r:id="rId29"/>
    <p:sldId id="287"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0" d="100"/>
          <a:sy n="70" d="100"/>
        </p:scale>
        <p:origin x="-13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4361D-C37C-4981-90A9-CAEE271AC807}" type="datetimeFigureOut">
              <a:rPr lang="en-US" smtClean="0"/>
              <a:pPr/>
              <a:t>08/02/202323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7111E-FE38-4AFE-BEBE-904346431609}" type="slidenum">
              <a:rPr lang="en-US" smtClean="0"/>
              <a:pPr/>
              <a:t>‹#›</a:t>
            </a:fld>
            <a:endParaRPr lang="en-US"/>
          </a:p>
        </p:txBody>
      </p:sp>
    </p:spTree>
    <p:extLst>
      <p:ext uri="{BB962C8B-B14F-4D97-AF65-F5344CB8AC3E}">
        <p14:creationId xmlns:p14="http://schemas.microsoft.com/office/powerpoint/2010/main" val="271739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7111E-FE38-4AFE-BEBE-904346431609}" type="slidenum">
              <a:rPr lang="en-US" smtClean="0"/>
              <a:pPr/>
              <a:t>16</a:t>
            </a:fld>
            <a:endParaRPr lang="en-US"/>
          </a:p>
        </p:txBody>
      </p:sp>
    </p:spTree>
    <p:extLst>
      <p:ext uri="{BB962C8B-B14F-4D97-AF65-F5344CB8AC3E}">
        <p14:creationId xmlns:p14="http://schemas.microsoft.com/office/powerpoint/2010/main" val="278653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7111E-FE38-4AFE-BEBE-904346431609}" type="slidenum">
              <a:rPr lang="en-US" smtClean="0"/>
              <a:pPr/>
              <a:t>17</a:t>
            </a:fld>
            <a:endParaRPr lang="en-US"/>
          </a:p>
        </p:txBody>
      </p:sp>
    </p:spTree>
    <p:extLst>
      <p:ext uri="{BB962C8B-B14F-4D97-AF65-F5344CB8AC3E}">
        <p14:creationId xmlns:p14="http://schemas.microsoft.com/office/powerpoint/2010/main" val="252463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08/02/202323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08/02/202323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08/02/202323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F539E182-CA16-426E-AB8A-E37E5C2520E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F1DEE5-C201-4317-A14D-DA56FA589A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3967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D5BCC6-54FC-405B-B9C0-25477FC3DF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5561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AC423A-6C82-439A-B9CD-38356515A3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5709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4DC77B-14DE-4D6B-A26C-6C665B0EBE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56530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9A78E5-AD69-4E7F-8769-47A0443C5A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93656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ADBB35-C63D-49FC-9425-6A70BFC0564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8840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1B656AC-A2DC-4DA0-A963-770AA1BA4A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7704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08/02/202323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1F166-9211-473B-8A5E-0D2A49A662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99823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17542D-7A8C-47C3-A1FA-57B9A5749B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1976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5E35BA-B2E9-4D73-84CB-6366FC3CB96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540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9D86FA-4834-45B2-932C-5D82855130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15557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59FBD4-140C-456F-9B3C-4909AFE5315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13425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F1DEE5-C201-4317-A14D-DA56FA589A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6514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D5BCC6-54FC-405B-B9C0-25477FC3DF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658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AC423A-6C82-439A-B9CD-38356515A3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52517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4DC77B-14DE-4D6B-A26C-6C665B0EBE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70273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9A78E5-AD69-4E7F-8769-47A0443C5A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5069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08/02/202323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ADBB35-C63D-49FC-9425-6A70BFC0564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0412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1B656AC-A2DC-4DA0-A963-770AA1BA4A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4456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1F166-9211-473B-8A5E-0D2A49A662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42556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17542D-7A8C-47C3-A1FA-57B9A5749B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19985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5E35BA-B2E9-4D73-84CB-6366FC3CB96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0860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9D86FA-4834-45B2-932C-5D82855130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0960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59FBD4-140C-456F-9B3C-4909AFE5315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68900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F1DEE5-C201-4317-A14D-DA56FA589A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42018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D5BCC6-54FC-405B-B9C0-25477FC3DF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7519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AC423A-6C82-439A-B9CD-38356515A3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8485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08/02/202323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4DC77B-14DE-4D6B-A26C-6C665B0EBE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00606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9A78E5-AD69-4E7F-8769-47A0443C5A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29729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ADBB35-C63D-49FC-9425-6A70BFC0564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20578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1B656AC-A2DC-4DA0-A963-770AA1BA4A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27010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1F166-9211-473B-8A5E-0D2A49A662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1669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17542D-7A8C-47C3-A1FA-57B9A5749B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4343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5E35BA-B2E9-4D73-84CB-6366FC3CB96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16061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9D86FA-4834-45B2-932C-5D82855130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1590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59FBD4-140C-456F-9B3C-4909AFE5315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14660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F1DEE5-C201-4317-A14D-DA56FA589A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868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08/02/202323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D5BCC6-54FC-405B-B9C0-25477FC3DF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1391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AC423A-6C82-439A-B9CD-38356515A3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99470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4DC77B-14DE-4D6B-A26C-6C665B0EBE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508293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9A78E5-AD69-4E7F-8769-47A0443C5A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25594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ADBB35-C63D-49FC-9425-6A70BFC0564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51207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1B656AC-A2DC-4DA0-A963-770AA1BA4A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8281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1F166-9211-473B-8A5E-0D2A49A662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294689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17542D-7A8C-47C3-A1FA-57B9A5749B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011735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5E35BA-B2E9-4D73-84CB-6366FC3CB96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40422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9D86FA-4834-45B2-932C-5D82855130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566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08/02/202323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59FBD4-140C-456F-9B3C-4909AFE5315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40270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F1DEE5-C201-4317-A14D-DA56FA589A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95635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D5BCC6-54FC-405B-B9C0-25477FC3DF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540414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AC423A-6C82-439A-B9CD-38356515A3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14463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4DC77B-14DE-4D6B-A26C-6C665B0EBE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972400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9A78E5-AD69-4E7F-8769-47A0443C5A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417077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ADBB35-C63D-49FC-9425-6A70BFC0564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6301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1B656AC-A2DC-4DA0-A963-770AA1BA4A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749387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1F166-9211-473B-8A5E-0D2A49A662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10759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17542D-7A8C-47C3-A1FA-57B9A5749B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5943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08/02/202323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5E35BA-B2E9-4D73-84CB-6366FC3CB96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5646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9D86FA-4834-45B2-932C-5D82855130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958783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59FBD4-140C-456F-9B3C-4909AFE5315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5824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08/02/202323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08/02/202323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08/02/202323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fontAlgn="base">
              <a:spcBef>
                <a:spcPct val="0"/>
              </a:spcBef>
              <a:spcAft>
                <a:spcPct val="0"/>
              </a:spcAft>
              <a:defRPr/>
            </a:pPr>
            <a:fld id="{D01FBC33-63DF-4FD5-A6E5-AC851C6C350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44994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fontAlgn="base">
              <a:spcBef>
                <a:spcPct val="0"/>
              </a:spcBef>
              <a:spcAft>
                <a:spcPct val="0"/>
              </a:spcAft>
              <a:defRPr/>
            </a:pPr>
            <a:fld id="{D01FBC33-63DF-4FD5-A6E5-AC851C6C350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603821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fontAlgn="base">
              <a:spcBef>
                <a:spcPct val="0"/>
              </a:spcBef>
              <a:spcAft>
                <a:spcPct val="0"/>
              </a:spcAft>
              <a:defRPr/>
            </a:pPr>
            <a:fld id="{D01FBC33-63DF-4FD5-A6E5-AC851C6C350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474303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fontAlgn="base">
              <a:spcBef>
                <a:spcPct val="0"/>
              </a:spcBef>
              <a:spcAft>
                <a:spcPct val="0"/>
              </a:spcAft>
              <a:defRPr/>
            </a:pPr>
            <a:fld id="{D01FBC33-63DF-4FD5-A6E5-AC851C6C350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5951788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fontAlgn="base">
              <a:spcBef>
                <a:spcPct val="0"/>
              </a:spcBef>
              <a:spcAft>
                <a:spcPct val="0"/>
              </a:spcAft>
              <a:defRPr/>
            </a:pPr>
            <a:fld id="{D01FBC33-63DF-4FD5-A6E5-AC851C6C350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722568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5.png"/><Relationship Id="rId2" Type="http://schemas.openxmlformats.org/officeDocument/2006/relationships/slideLayout" Target="../slideLayouts/slideLayout50.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9.jpeg"/><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jpeg"/><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1.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0"/>
            <a:ext cx="6096000" cy="646331"/>
          </a:xfrm>
          <a:prstGeom prst="rect">
            <a:avLst/>
          </a:prstGeom>
          <a:solidFill>
            <a:srgbClr val="FFFF00"/>
          </a:solid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KIỂM TRA BÀI CŨ:</a:t>
            </a:r>
            <a:endParaRPr lang="en-US" sz="36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1752600"/>
            <a:ext cx="9144000" cy="3908762"/>
          </a:xfrm>
          <a:prstGeom prst="rect">
            <a:avLst/>
          </a:prstGeom>
          <a:noFill/>
        </p:spPr>
        <p:txBody>
          <a:bodyPr wrap="square" rtlCol="0">
            <a:spAutoFit/>
          </a:bodyPr>
          <a:lstStyle/>
          <a:p>
            <a:r>
              <a:rPr lang="en-US" sz="3200" u="sng" dirty="0" smtClean="0">
                <a:latin typeface="Times New Roman" panose="02020603050405020304" pitchFamily="18" charset="0"/>
                <a:cs typeface="Times New Roman" panose="02020603050405020304" pitchFamily="18" charset="0"/>
              </a:rPr>
              <a:t>CÂU HỎI: </a:t>
            </a:r>
          </a:p>
          <a:p>
            <a:endParaRPr lang="en-US" sz="3600" dirty="0" smtClean="0">
              <a:solidFill>
                <a:srgbClr val="FF0000"/>
              </a:solidFill>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1.Giải </a:t>
            </a:r>
            <a:r>
              <a:rPr lang="en-US" sz="3600" dirty="0" err="1" smtClean="0">
                <a:latin typeface="Times New Roman" panose="02020603050405020304" pitchFamily="18" charset="0"/>
                <a:cs typeface="Times New Roman" panose="02020603050405020304" pitchFamily="18" charset="0"/>
              </a:rPr>
              <a:t>thích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loài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hươu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theo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quan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điểm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ĐacUyn</a:t>
            </a:r>
            <a:r>
              <a:rPr lang="en-US" sz="3600" dirty="0" smtClean="0">
                <a:latin typeface="Times New Roman" panose="02020603050405020304" pitchFamily="18" charset="0"/>
                <a:cs typeface="Times New Roman" panose="02020603050405020304" pitchFamily="18" charset="0"/>
              </a:rPr>
              <a:t>? </a:t>
            </a:r>
          </a:p>
          <a:p>
            <a:endParaRPr lang="en-US" sz="3600" dirty="0" smtClean="0">
              <a:solidFill>
                <a:srgbClr val="FF0000"/>
              </a:solidFill>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2.Theo </a:t>
            </a:r>
            <a:r>
              <a:rPr lang="en-US" sz="3600" dirty="0" err="1" smtClean="0">
                <a:latin typeface="Times New Roman" panose="02020603050405020304" pitchFamily="18" charset="0"/>
                <a:cs typeface="Times New Roman" panose="02020603050405020304" pitchFamily="18" charset="0"/>
              </a:rPr>
              <a:t>ĐacUyn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chế</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CLTN </a:t>
            </a:r>
            <a:r>
              <a:rPr lang="en-US" sz="3600" dirty="0" err="1" smtClean="0">
                <a:latin typeface="Times New Roman" panose="02020603050405020304" pitchFamily="18" charset="0"/>
                <a:cs typeface="Times New Roman" panose="02020603050405020304" pitchFamily="18" charset="0"/>
              </a:rPr>
              <a:t>dẫn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loài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xảy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như</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thế</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609600" y="3581400"/>
            <a:ext cx="5410200" cy="519113"/>
          </a:xfrm>
          <a:prstGeom prst="rect">
            <a:avLst/>
          </a:prstGeom>
          <a:noFill/>
          <a:ln w="9525">
            <a:noFill/>
            <a:miter lim="800000"/>
            <a:headEnd/>
            <a:tailEnd/>
          </a:ln>
        </p:spPr>
        <p:txBody>
          <a:bodyPr>
            <a:spAutoFit/>
          </a:bodyPr>
          <a:lstStyle/>
          <a:p>
            <a:pPr algn="l">
              <a:spcBef>
                <a:spcPct val="50000"/>
              </a:spcBef>
            </a:pPr>
            <a:endParaRPr lang="en-US"/>
          </a:p>
        </p:txBody>
      </p:sp>
      <p:sp>
        <p:nvSpPr>
          <p:cNvPr id="7171" name="Text Box 3"/>
          <p:cNvSpPr txBox="1">
            <a:spLocks noChangeArrowheads="1"/>
          </p:cNvSpPr>
          <p:nvPr/>
        </p:nvSpPr>
        <p:spPr bwMode="auto">
          <a:xfrm>
            <a:off x="-30480" y="-21826"/>
            <a:ext cx="9829800" cy="461665"/>
          </a:xfrm>
          <a:prstGeom prst="rect">
            <a:avLst/>
          </a:prstGeom>
          <a:noFill/>
          <a:ln w="9525">
            <a:noFill/>
            <a:miter lim="800000"/>
            <a:headEnd/>
            <a:tailEnd/>
          </a:ln>
        </p:spPr>
        <p:txBody>
          <a:bodyPr wrap="square">
            <a:spAutoFit/>
          </a:bodyPr>
          <a:lstStyle/>
          <a:p>
            <a:pPr algn="l">
              <a:spcBef>
                <a:spcPct val="50000"/>
              </a:spcBef>
            </a:pPr>
            <a:r>
              <a:rPr lang="en-US" sz="2400" b="1" dirty="0" smtClean="0">
                <a:latin typeface="Times New Roman" panose="02020603050405020304" pitchFamily="18" charset="0"/>
                <a:cs typeface="Times New Roman" panose="02020603050405020304" pitchFamily="18" charset="0"/>
              </a:rPr>
              <a:t>I.QUAN </a:t>
            </a:r>
            <a:r>
              <a:rPr lang="en-US" sz="2400" b="1" dirty="0">
                <a:latin typeface="Times New Roman" panose="02020603050405020304" pitchFamily="18" charset="0"/>
                <a:cs typeface="Times New Roman" panose="02020603050405020304" pitchFamily="18" charset="0"/>
              </a:rPr>
              <a:t>NIỆM TIẾN HOÁ VÀ NGUỒN NGUYÊN LIỆU TIẾN HOÁ</a:t>
            </a:r>
          </a:p>
        </p:txBody>
      </p:sp>
      <p:sp>
        <p:nvSpPr>
          <p:cNvPr id="7172" name="Text Box 39"/>
          <p:cNvSpPr txBox="1">
            <a:spLocks noChangeArrowheads="1"/>
          </p:cNvSpPr>
          <p:nvPr/>
        </p:nvSpPr>
        <p:spPr bwMode="auto">
          <a:xfrm>
            <a:off x="0" y="690563"/>
            <a:ext cx="5181600" cy="523220"/>
          </a:xfrm>
          <a:prstGeom prst="rect">
            <a:avLst/>
          </a:prstGeom>
          <a:noFill/>
          <a:ln w="9525">
            <a:noFill/>
            <a:miter lim="800000"/>
            <a:headEnd/>
            <a:tailEnd/>
          </a:ln>
        </p:spPr>
        <p:txBody>
          <a:bodyPr wrap="square">
            <a:spAutoFit/>
          </a:bodyPr>
          <a:lstStyle/>
          <a:p>
            <a:pPr algn="l">
              <a:spcBef>
                <a:spcPct val="50000"/>
              </a:spcBef>
            </a:pPr>
            <a:r>
              <a:rPr lang="en-US" sz="2800" b="1" i="1" dirty="0">
                <a:latin typeface="Times New Roman" panose="02020603050405020304" pitchFamily="18" charset="0"/>
                <a:cs typeface="Times New Roman" panose="02020603050405020304" pitchFamily="18" charset="0"/>
              </a:rPr>
              <a:t>1. </a:t>
            </a:r>
            <a:r>
              <a:rPr lang="en-US" sz="2800" b="1" i="1" dirty="0" err="1">
                <a:latin typeface="Times New Roman" panose="02020603050405020304" pitchFamily="18" charset="0"/>
                <a:cs typeface="Times New Roman" panose="02020603050405020304" pitchFamily="18" charset="0"/>
              </a:rPr>
              <a:t>Tiến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nhỏ</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lớn</a:t>
            </a:r>
            <a:endParaRPr lang="en-US" sz="2800" b="1" i="1" dirty="0">
              <a:latin typeface="Times New Roman" panose="02020603050405020304" pitchFamily="18" charset="0"/>
              <a:cs typeface="Times New Roman" panose="02020603050405020304" pitchFamily="18" charset="0"/>
            </a:endParaRPr>
          </a:p>
        </p:txBody>
      </p:sp>
      <p:sp>
        <p:nvSpPr>
          <p:cNvPr id="7173" name="Text Box 4"/>
          <p:cNvSpPr txBox="1">
            <a:spLocks noChangeArrowheads="1"/>
          </p:cNvSpPr>
          <p:nvPr/>
        </p:nvSpPr>
        <p:spPr bwMode="auto">
          <a:xfrm>
            <a:off x="-30480" y="1404456"/>
            <a:ext cx="6324600" cy="523220"/>
          </a:xfrm>
          <a:prstGeom prst="rect">
            <a:avLst/>
          </a:prstGeom>
          <a:noFill/>
          <a:ln w="9525">
            <a:noFill/>
            <a:miter lim="800000"/>
            <a:headEnd/>
            <a:tailEnd/>
          </a:ln>
        </p:spPr>
        <p:txBody>
          <a:bodyPr>
            <a:spAutoFit/>
          </a:bodyPr>
          <a:lstStyle/>
          <a:p>
            <a:pPr algn="l">
              <a:spcBef>
                <a:spcPct val="50000"/>
              </a:spcBef>
            </a:pPr>
            <a:r>
              <a:rPr lang="en-US" sz="2800" b="1" i="1" dirty="0">
                <a:latin typeface="Times New Roman" panose="02020603050405020304" pitchFamily="18" charset="0"/>
                <a:cs typeface="Times New Roman" panose="02020603050405020304" pitchFamily="18" charset="0"/>
              </a:rPr>
              <a:t>2. </a:t>
            </a:r>
            <a:r>
              <a:rPr lang="en-US" sz="2800" b="1" i="1" dirty="0" err="1">
                <a:latin typeface="Times New Roman" panose="02020603050405020304" pitchFamily="18" charset="0"/>
                <a:cs typeface="Times New Roman" panose="02020603050405020304" pitchFamily="18" charset="0"/>
              </a:rPr>
              <a:t>Nguồn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dị</a:t>
            </a:r>
            <a:r>
              <a:rPr lang="en-US" sz="2800" b="1" i="1" dirty="0">
                <a:latin typeface="Times New Roman" panose="02020603050405020304" pitchFamily="18" charset="0"/>
                <a:cs typeface="Times New Roman" panose="02020603050405020304" pitchFamily="18" charset="0"/>
              </a:rPr>
              <a:t> di </a:t>
            </a:r>
            <a:r>
              <a:rPr lang="en-US" sz="2800" b="1" i="1" dirty="0" err="1">
                <a:latin typeface="Times New Roman" panose="02020603050405020304" pitchFamily="18" charset="0"/>
                <a:cs typeface="Times New Roman" panose="02020603050405020304" pitchFamily="18" charset="0"/>
              </a:rPr>
              <a:t>truyền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thể</a:t>
            </a:r>
            <a:endParaRPr lang="en-US" sz="2800" b="1" i="1" dirty="0">
              <a:latin typeface="Times New Roman" panose="02020603050405020304" pitchFamily="18" charset="0"/>
              <a:cs typeface="Times New Roman" panose="02020603050405020304" pitchFamily="18" charset="0"/>
            </a:endParaRPr>
          </a:p>
        </p:txBody>
      </p:sp>
      <p:sp>
        <p:nvSpPr>
          <p:cNvPr id="9" name="Text Box 5"/>
          <p:cNvSpPr txBox="1">
            <a:spLocks noChangeArrowheads="1"/>
          </p:cNvSpPr>
          <p:nvPr/>
        </p:nvSpPr>
        <p:spPr bwMode="auto">
          <a:xfrm>
            <a:off x="197427" y="3484534"/>
            <a:ext cx="8153400" cy="461962"/>
          </a:xfrm>
          <a:prstGeom prst="rect">
            <a:avLst/>
          </a:prstGeom>
          <a:noFill/>
          <a:ln w="9525">
            <a:noFill/>
            <a:miter lim="800000"/>
            <a:headEnd/>
            <a:tailEnd/>
          </a:ln>
        </p:spPr>
        <p:txBody>
          <a:bodyPr>
            <a:spAutoFit/>
          </a:bodyPr>
          <a:lstStyle/>
          <a:p>
            <a:pPr algn="l">
              <a:spcBef>
                <a:spcPct val="50000"/>
              </a:spcBef>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hoá</a:t>
            </a:r>
            <a:r>
              <a:rPr lang="en-US" sz="2400" b="1" dirty="0">
                <a:latin typeface="Times New Roman" panose="02020603050405020304" pitchFamily="18" charset="0"/>
                <a:cs typeface="Times New Roman" panose="02020603050405020304" pitchFamily="18" charset="0"/>
              </a:rPr>
              <a:t>. </a:t>
            </a:r>
          </a:p>
        </p:txBody>
      </p:sp>
      <p:sp>
        <p:nvSpPr>
          <p:cNvPr id="20" name="Text Box 6"/>
          <p:cNvSpPr txBox="1">
            <a:spLocks noChangeArrowheads="1"/>
          </p:cNvSpPr>
          <p:nvPr/>
        </p:nvSpPr>
        <p:spPr bwMode="auto">
          <a:xfrm>
            <a:off x="381000" y="4248150"/>
            <a:ext cx="6705600" cy="1200329"/>
          </a:xfrm>
          <a:prstGeom prst="rect">
            <a:avLst/>
          </a:prstGeom>
          <a:noFill/>
          <a:ln w="9525">
            <a:noFill/>
            <a:miter lim="800000"/>
            <a:headEnd/>
            <a:tailEnd/>
          </a:ln>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cấp</a:t>
            </a:r>
            <a:r>
              <a:rPr lang="en-US" sz="2400" b="1" dirty="0" smtClean="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đột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gen </a:t>
            </a:r>
            <a:r>
              <a:rPr lang="en-US" sz="2400" b="1" dirty="0" err="1" smtClean="0">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NST)</a:t>
            </a:r>
          </a:p>
          <a:p>
            <a:pPr algn="just"/>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cấp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tổ</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hợp</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nhập</a:t>
            </a:r>
            <a:r>
              <a:rPr lang="en-US" sz="2400" b="1" dirty="0" smtClean="0">
                <a:latin typeface="Times New Roman" panose="02020603050405020304" pitchFamily="18" charset="0"/>
                <a:cs typeface="Times New Roman" panose="02020603050405020304" pitchFamily="18" charset="0"/>
              </a:rPr>
              <a:t> gen.</a:t>
            </a:r>
            <a:endParaRPr lang="en-US" sz="2400" b="1" dirty="0">
              <a:latin typeface="Times New Roman" panose="02020603050405020304" pitchFamily="18" charset="0"/>
              <a:cs typeface="Times New Roman" panose="02020603050405020304" pitchFamily="18" charset="0"/>
            </a:endParaRPr>
          </a:p>
        </p:txBody>
      </p:sp>
      <p:sp>
        <p:nvSpPr>
          <p:cNvPr id="7178" name="Rectangle 20"/>
          <p:cNvSpPr>
            <a:spLocks noChangeArrowheads="1"/>
          </p:cNvSpPr>
          <p:nvPr/>
        </p:nvSpPr>
        <p:spPr bwMode="auto">
          <a:xfrm>
            <a:off x="123998" y="2410633"/>
            <a:ext cx="8648700" cy="830263"/>
          </a:xfrm>
          <a:prstGeom prst="rect">
            <a:avLst/>
          </a:prstGeom>
          <a:noFill/>
          <a:ln w="9525">
            <a:noFill/>
            <a:miter lim="800000"/>
            <a:headEnd/>
            <a:tailEnd/>
          </a:ln>
        </p:spPr>
        <p:txBody>
          <a:bodyPr>
            <a:spAutoFit/>
          </a:bodyPr>
          <a:lstStyle/>
          <a:p>
            <a:pPr algn="just">
              <a:spcBef>
                <a:spcPct val="50000"/>
              </a:spcBef>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truyền</a:t>
            </a:r>
            <a:r>
              <a:rPr lang="en-US" sz="2400" b="1" dirty="0">
                <a:latin typeface="Times New Roman" panose="02020603050405020304" pitchFamily="18" charset="0"/>
                <a:cs typeface="Times New Roman" panose="02020603050405020304" pitchFamily="18" charset="0"/>
              </a:rPr>
              <a:t>.</a:t>
            </a:r>
          </a:p>
        </p:txBody>
      </p:sp>
      <p:sp>
        <p:nvSpPr>
          <p:cNvPr id="10" name="AutoShape 13"/>
          <p:cNvSpPr>
            <a:spLocks noChangeArrowheads="1"/>
          </p:cNvSpPr>
          <p:nvPr/>
        </p:nvSpPr>
        <p:spPr bwMode="auto">
          <a:xfrm>
            <a:off x="4495800" y="838200"/>
            <a:ext cx="3962400" cy="2667000"/>
          </a:xfrm>
          <a:prstGeom prst="cloudCallout">
            <a:avLst>
              <a:gd name="adj1" fmla="val -103401"/>
              <a:gd name="adj2" fmla="val 112939"/>
            </a:avLst>
          </a:prstGeom>
          <a:solidFill>
            <a:srgbClr val="FFFF00"/>
          </a:solidFill>
          <a:ln w="9525">
            <a:solidFill>
              <a:schemeClr val="tx1"/>
            </a:solidFill>
            <a:round/>
            <a:headEnd/>
            <a:tailEnd/>
          </a:ln>
          <a:effectLst/>
        </p:spPr>
        <p:txBody>
          <a:bodyPr/>
          <a:lstStyle/>
          <a:p>
            <a:pPr algn="ctr"/>
            <a:r>
              <a:rPr lang="en-US" sz="2400" b="1" dirty="0" smtClean="0">
                <a:latin typeface="Times New Roman" pitchFamily="18" charset="0"/>
                <a:cs typeface="Times New Roman" pitchFamily="18" charset="0"/>
              </a:rPr>
              <a:t>Theo </a:t>
            </a:r>
            <a:r>
              <a:rPr lang="en-US" sz="2400" b="1" dirty="0" err="1" smtClean="0">
                <a:latin typeface="Times New Roman" pitchFamily="18" charset="0"/>
                <a:cs typeface="Times New Roman" pitchFamily="18" charset="0"/>
              </a:rPr>
              <a:t>quan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hóa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sẽ</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xảy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nếu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thiếu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gì</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8"/>
                                        </p:tgtEl>
                                        <p:attrNameLst>
                                          <p:attrName>style.visibility</p:attrName>
                                        </p:attrNameLst>
                                      </p:cBhvr>
                                      <p:to>
                                        <p:strVal val="visible"/>
                                      </p:to>
                                    </p:set>
                                    <p:animEffect transition="in" filter="blinds(horizontal)">
                                      <p:cBhvr>
                                        <p:cTn id="17" dur="500"/>
                                        <p:tgtEl>
                                          <p:spTgt spid="71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7178" grpId="0"/>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39700" y="228600"/>
            <a:ext cx="6870700" cy="609600"/>
          </a:xfrm>
        </p:spPr>
        <p:txBody>
          <a:bodyPr/>
          <a:lstStyle/>
          <a:p>
            <a:pPr algn="l"/>
            <a:r>
              <a:rPr lang="en-US" sz="2800" b="1" dirty="0" smtClean="0">
                <a:latin typeface="Times New Roman" pitchFamily="18" charset="0"/>
              </a:rPr>
              <a:t>II. CÁC NHÂN TỐ TIẾN HÓA</a:t>
            </a:r>
            <a:endParaRPr lang="en-US" sz="2800" b="1" dirty="0">
              <a:latin typeface="Times New Roman" pitchFamily="18" charset="0"/>
            </a:endParaRPr>
          </a:p>
        </p:txBody>
      </p:sp>
      <p:sp>
        <p:nvSpPr>
          <p:cNvPr id="37891" name="Rectangle 3"/>
          <p:cNvSpPr>
            <a:spLocks noGrp="1" noChangeArrowheads="1"/>
          </p:cNvSpPr>
          <p:nvPr>
            <p:ph type="body" idx="1"/>
          </p:nvPr>
        </p:nvSpPr>
        <p:spPr>
          <a:xfrm>
            <a:off x="685800" y="1219200"/>
            <a:ext cx="8153400" cy="5334000"/>
          </a:xfrm>
          <a:solidFill>
            <a:schemeClr val="bg1"/>
          </a:solidFill>
        </p:spPr>
        <p:txBody>
          <a:bodyPr/>
          <a:lstStyle/>
          <a:p>
            <a:pPr>
              <a:buNone/>
            </a:pPr>
            <a:endParaRPr lang="en-US" sz="2800" dirty="0">
              <a:latin typeface="Times New Roman" pitchFamily="18" charset="0"/>
            </a:endParaRPr>
          </a:p>
          <a:p>
            <a:endParaRPr lang="en-US" sz="2800" dirty="0">
              <a:latin typeface="Times New Roman" pitchFamily="18" charset="0"/>
            </a:endParaRPr>
          </a:p>
        </p:txBody>
      </p:sp>
      <p:sp>
        <p:nvSpPr>
          <p:cNvPr id="5" name="Rectangle 2"/>
          <p:cNvSpPr txBox="1">
            <a:spLocks noChangeArrowheads="1"/>
          </p:cNvSpPr>
          <p:nvPr/>
        </p:nvSpPr>
        <p:spPr>
          <a:xfrm>
            <a:off x="381000" y="5181600"/>
            <a:ext cx="8089900" cy="1447800"/>
          </a:xfrm>
          <a:prstGeom prst="rect">
            <a:avLst/>
          </a:prstGeom>
          <a:solidFill>
            <a:srgbClr val="FFFF00"/>
          </a:solidFill>
        </p:spPr>
        <p:txBody>
          <a:bodyPr vert="horz" lIns="91440" tIns="45720" rIns="91440" bIns="45720" rtlCol="0" anchor="ctr">
            <a:normAutofit/>
          </a:bodyPr>
          <a:lstStyle/>
          <a:p>
            <a:pPr algn="ctr"/>
            <a:r>
              <a:rPr lang="en-US" sz="2800" b="1" dirty="0" smtClean="0">
                <a:latin typeface="Times New Roman" pitchFamily="18" charset="0"/>
              </a:rPr>
              <a:t>KL: </a:t>
            </a:r>
            <a:r>
              <a:rPr lang="en-US" sz="2800" b="1" dirty="0" err="1" smtClean="0">
                <a:latin typeface="Times New Roman" pitchFamily="18" charset="0"/>
              </a:rPr>
              <a:t>Nhân</a:t>
            </a:r>
            <a:r>
              <a:rPr lang="en-US" sz="2800" b="1" dirty="0" smtClean="0">
                <a:latin typeface="Times New Roman" pitchFamily="18" charset="0"/>
              </a:rPr>
              <a:t> </a:t>
            </a:r>
            <a:r>
              <a:rPr lang="en-US" sz="2800" b="1" dirty="0" err="1" smtClean="0">
                <a:latin typeface="Times New Roman" pitchFamily="18" charset="0"/>
              </a:rPr>
              <a:t>tố</a:t>
            </a:r>
            <a:r>
              <a:rPr lang="en-US" sz="2800" b="1" dirty="0" smtClean="0">
                <a:latin typeface="Times New Roman" pitchFamily="18" charset="0"/>
              </a:rPr>
              <a:t> </a:t>
            </a:r>
            <a:r>
              <a:rPr lang="en-US" sz="2800" b="1" dirty="0" err="1" smtClean="0">
                <a:latin typeface="Times New Roman" pitchFamily="18" charset="0"/>
              </a:rPr>
              <a:t>tiến</a:t>
            </a:r>
            <a:r>
              <a:rPr lang="en-US" sz="2800" b="1" dirty="0" smtClean="0">
                <a:latin typeface="Times New Roman" pitchFamily="18" charset="0"/>
              </a:rPr>
              <a:t> </a:t>
            </a:r>
            <a:r>
              <a:rPr lang="en-US" sz="2800" b="1" dirty="0" err="1" smtClean="0">
                <a:latin typeface="Times New Roman" pitchFamily="18" charset="0"/>
              </a:rPr>
              <a:t>hóa</a:t>
            </a:r>
            <a:r>
              <a:rPr lang="en-US" sz="2800" b="1" dirty="0" smtClean="0">
                <a:latin typeface="Times New Roman" pitchFamily="18" charset="0"/>
              </a:rPr>
              <a:t>: </a:t>
            </a:r>
            <a:r>
              <a:rPr lang="en-US" sz="2800" b="1" dirty="0" err="1" smtClean="0">
                <a:latin typeface="Times New Roman" pitchFamily="18" charset="0"/>
              </a:rPr>
              <a:t>là</a:t>
            </a:r>
            <a:r>
              <a:rPr lang="en-US" sz="2800" b="1" dirty="0" smtClean="0">
                <a:latin typeface="Times New Roman" pitchFamily="18" charset="0"/>
              </a:rPr>
              <a:t> </a:t>
            </a:r>
            <a:r>
              <a:rPr lang="en-US" sz="2800" b="1" dirty="0" err="1" smtClean="0">
                <a:latin typeface="Times New Roman" pitchFamily="18" charset="0"/>
              </a:rPr>
              <a:t>nhân</a:t>
            </a:r>
            <a:r>
              <a:rPr lang="en-US" sz="2800" b="1" dirty="0" smtClean="0">
                <a:latin typeface="Times New Roman" pitchFamily="18" charset="0"/>
              </a:rPr>
              <a:t> </a:t>
            </a:r>
            <a:r>
              <a:rPr lang="en-US" sz="2800" b="1" dirty="0" err="1" smtClean="0">
                <a:latin typeface="Times New Roman" pitchFamily="18" charset="0"/>
              </a:rPr>
              <a:t>tố</a:t>
            </a:r>
            <a:r>
              <a:rPr lang="en-US" sz="2800" b="1" dirty="0" smtClean="0">
                <a:latin typeface="Times New Roman" pitchFamily="18" charset="0"/>
              </a:rPr>
              <a:t> </a:t>
            </a:r>
            <a:r>
              <a:rPr lang="en-US" sz="2800" b="1" dirty="0" err="1" smtClean="0">
                <a:latin typeface="Times New Roman" pitchFamily="18" charset="0"/>
              </a:rPr>
              <a:t>làm</a:t>
            </a:r>
            <a:r>
              <a:rPr lang="en-US" sz="2800" b="1" dirty="0" smtClean="0">
                <a:latin typeface="Times New Roman" pitchFamily="18" charset="0"/>
              </a:rPr>
              <a:t> </a:t>
            </a:r>
            <a:r>
              <a:rPr lang="en-US" sz="2800" b="1" u="sng" dirty="0" err="1" smtClean="0">
                <a:latin typeface="Times New Roman" pitchFamily="18" charset="0"/>
              </a:rPr>
              <a:t>biến</a:t>
            </a:r>
            <a:r>
              <a:rPr lang="en-US" sz="2800" b="1" u="sng" dirty="0" smtClean="0">
                <a:latin typeface="Times New Roman" pitchFamily="18" charset="0"/>
              </a:rPr>
              <a:t> </a:t>
            </a:r>
            <a:r>
              <a:rPr lang="en-US" sz="2800" b="1" u="sng" dirty="0" err="1" smtClean="0">
                <a:latin typeface="Times New Roman" pitchFamily="18" charset="0"/>
              </a:rPr>
              <a:t>đổi</a:t>
            </a:r>
            <a:r>
              <a:rPr lang="en-US" sz="2800" b="1" u="sng" dirty="0" smtClean="0">
                <a:latin typeface="Times New Roman" pitchFamily="18" charset="0"/>
              </a:rPr>
              <a:t> </a:t>
            </a:r>
            <a:r>
              <a:rPr lang="en-US" sz="2800" b="1" u="sng" dirty="0" err="1" smtClean="0">
                <a:latin typeface="Times New Roman" pitchFamily="18" charset="0"/>
              </a:rPr>
              <a:t>tần</a:t>
            </a:r>
            <a:r>
              <a:rPr lang="en-US" sz="2800" b="1" u="sng" dirty="0" smtClean="0">
                <a:latin typeface="Times New Roman" pitchFamily="18" charset="0"/>
              </a:rPr>
              <a:t> </a:t>
            </a:r>
            <a:r>
              <a:rPr lang="en-US" sz="2800" b="1" u="sng" dirty="0" err="1" smtClean="0">
                <a:latin typeface="Times New Roman" pitchFamily="18" charset="0"/>
              </a:rPr>
              <a:t>số</a:t>
            </a:r>
            <a:r>
              <a:rPr lang="en-US" sz="2800" b="1" u="sng" dirty="0" smtClean="0">
                <a:latin typeface="Times New Roman" pitchFamily="18" charset="0"/>
              </a:rPr>
              <a:t> </a:t>
            </a:r>
            <a:r>
              <a:rPr lang="en-US" sz="2800" b="1" u="sng" dirty="0" err="1" smtClean="0">
                <a:latin typeface="Times New Roman" pitchFamily="18" charset="0"/>
              </a:rPr>
              <a:t>alen</a:t>
            </a:r>
            <a:r>
              <a:rPr lang="en-US" sz="2800" b="1" u="sng" dirty="0" smtClean="0">
                <a:latin typeface="Times New Roman" pitchFamily="18" charset="0"/>
              </a:rPr>
              <a:t> </a:t>
            </a:r>
            <a:r>
              <a:rPr lang="en-US" sz="2800" b="1" u="sng" dirty="0" err="1" smtClean="0">
                <a:latin typeface="Times New Roman" pitchFamily="18" charset="0"/>
              </a:rPr>
              <a:t>và</a:t>
            </a:r>
            <a:r>
              <a:rPr lang="en-US" sz="2800" b="1" u="sng" dirty="0" smtClean="0">
                <a:latin typeface="Times New Roman" pitchFamily="18" charset="0"/>
              </a:rPr>
              <a:t> </a:t>
            </a:r>
            <a:r>
              <a:rPr lang="en-US" sz="2800" b="1" u="sng" dirty="0" err="1" smtClean="0">
                <a:latin typeface="Times New Roman" pitchFamily="18" charset="0"/>
              </a:rPr>
              <a:t>thành</a:t>
            </a:r>
            <a:r>
              <a:rPr lang="en-US" sz="2800" b="1" u="sng" dirty="0" smtClean="0">
                <a:latin typeface="Times New Roman" pitchFamily="18" charset="0"/>
              </a:rPr>
              <a:t> </a:t>
            </a:r>
            <a:r>
              <a:rPr lang="en-US" sz="2800" b="1" u="sng" dirty="0" err="1" smtClean="0">
                <a:latin typeface="Times New Roman" pitchFamily="18" charset="0"/>
              </a:rPr>
              <a:t>phần</a:t>
            </a:r>
            <a:r>
              <a:rPr lang="en-US" sz="2800" b="1" u="sng" dirty="0" smtClean="0">
                <a:latin typeface="Times New Roman" pitchFamily="18" charset="0"/>
              </a:rPr>
              <a:t> </a:t>
            </a:r>
            <a:r>
              <a:rPr lang="en-US" sz="2800" b="1" u="sng" dirty="0" err="1" smtClean="0">
                <a:latin typeface="Times New Roman" pitchFamily="18" charset="0"/>
              </a:rPr>
              <a:t>kiểu</a:t>
            </a:r>
            <a:r>
              <a:rPr lang="en-US" sz="2800" b="1" u="sng" dirty="0" smtClean="0">
                <a:latin typeface="Times New Roman" pitchFamily="18" charset="0"/>
              </a:rPr>
              <a:t> gen</a:t>
            </a:r>
            <a:r>
              <a:rPr lang="en-US" sz="2800" b="1" dirty="0" smtClean="0">
                <a:latin typeface="Times New Roman" pitchFamily="18" charset="0"/>
              </a:rPr>
              <a:t> </a:t>
            </a:r>
            <a:r>
              <a:rPr lang="en-US" sz="2800" b="1" dirty="0" err="1" smtClean="0">
                <a:latin typeface="Times New Roman" pitchFamily="18" charset="0"/>
              </a:rPr>
              <a:t>của</a:t>
            </a:r>
            <a:r>
              <a:rPr lang="en-US" sz="2800" b="1" dirty="0" smtClean="0">
                <a:latin typeface="Times New Roman" pitchFamily="18" charset="0"/>
              </a:rPr>
              <a:t> </a:t>
            </a:r>
            <a:r>
              <a:rPr lang="en-US" sz="2800" b="1" dirty="0" err="1" smtClean="0">
                <a:latin typeface="Times New Roman" pitchFamily="18" charset="0"/>
              </a:rPr>
              <a:t>quần</a:t>
            </a:r>
            <a:r>
              <a:rPr lang="en-US" sz="2800" b="1" dirty="0" smtClean="0">
                <a:latin typeface="Times New Roman" pitchFamily="18" charset="0"/>
              </a:rPr>
              <a:t> </a:t>
            </a:r>
            <a:r>
              <a:rPr lang="en-US" sz="2800" b="1" dirty="0" err="1" smtClean="0">
                <a:latin typeface="Times New Roman" pitchFamily="18" charset="0"/>
              </a:rPr>
              <a:t>thể</a:t>
            </a:r>
            <a:r>
              <a:rPr lang="en-US" sz="2800" b="1" dirty="0" smtClean="0">
                <a:latin typeface="Times New Roman" pitchFamily="18" charset="0"/>
              </a:rPr>
              <a:t>.</a:t>
            </a:r>
          </a:p>
        </p:txBody>
      </p:sp>
      <p:pic>
        <p:nvPicPr>
          <p:cNvPr id="6" name="Picture 7" descr="ScreenHunter_038"/>
          <p:cNvPicPr>
            <a:picLocks noChangeAspect="1" noChangeArrowheads="1"/>
          </p:cNvPicPr>
          <p:nvPr/>
        </p:nvPicPr>
        <p:blipFill>
          <a:blip r:embed="rId2" cstate="print"/>
          <a:srcRect/>
          <a:stretch>
            <a:fillRect/>
          </a:stretch>
        </p:blipFill>
        <p:spPr bwMode="auto">
          <a:xfrm>
            <a:off x="0" y="838200"/>
            <a:ext cx="8686800" cy="4038600"/>
          </a:xfrm>
          <a:prstGeom prst="rect">
            <a:avLst/>
          </a:prstGeom>
          <a:noFill/>
        </p:spPr>
      </p:pic>
      <p:sp>
        <p:nvSpPr>
          <p:cNvPr id="7" name="AutoShape 13"/>
          <p:cNvSpPr>
            <a:spLocks noChangeArrowheads="1"/>
          </p:cNvSpPr>
          <p:nvPr/>
        </p:nvSpPr>
        <p:spPr bwMode="auto">
          <a:xfrm>
            <a:off x="5181600" y="0"/>
            <a:ext cx="3962400" cy="1143000"/>
          </a:xfrm>
          <a:prstGeom prst="cloudCallout">
            <a:avLst>
              <a:gd name="adj1" fmla="val 18750"/>
              <a:gd name="adj2" fmla="val 409355"/>
            </a:avLst>
          </a:prstGeom>
          <a:solidFill>
            <a:srgbClr val="FFFF00"/>
          </a:solidFill>
          <a:ln w="9525">
            <a:solidFill>
              <a:schemeClr val="tx1"/>
            </a:solidFill>
            <a:round/>
            <a:headEnd/>
            <a:tailEnd/>
          </a:ln>
          <a:effectLst/>
        </p:spPr>
        <p:txBody>
          <a:bodyPr/>
          <a:lstStyle/>
          <a:p>
            <a:pPr algn="ctr"/>
            <a:r>
              <a:rPr lang="en-US" sz="2400" b="1" dirty="0" err="1" smtClean="0">
                <a:latin typeface="Times New Roman" pitchFamily="18" charset="0"/>
                <a:cs typeface="Times New Roman" pitchFamily="18" charset="0"/>
              </a:rPr>
              <a:t>Thế</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hóa</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2008" y="4571797"/>
            <a:ext cx="1157287" cy="41930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609600" y="3581400"/>
            <a:ext cx="5410200" cy="519113"/>
          </a:xfrm>
          <a:prstGeom prst="rect">
            <a:avLst/>
          </a:prstGeom>
          <a:noFill/>
          <a:ln w="9525">
            <a:noFill/>
            <a:miter lim="800000"/>
            <a:headEnd/>
            <a:tailEnd/>
          </a:ln>
        </p:spPr>
        <p:txBody>
          <a:bodyPr>
            <a:spAutoFit/>
          </a:bodyPr>
          <a:lstStyle/>
          <a:p>
            <a:pPr algn="l">
              <a:spcBef>
                <a:spcPct val="50000"/>
              </a:spcBef>
            </a:pPr>
            <a:endParaRPr lang="en-US"/>
          </a:p>
        </p:txBody>
      </p:sp>
      <p:sp>
        <p:nvSpPr>
          <p:cNvPr id="10" name="Text Box 9"/>
          <p:cNvSpPr txBox="1">
            <a:spLocks noChangeArrowheads="1"/>
          </p:cNvSpPr>
          <p:nvPr/>
        </p:nvSpPr>
        <p:spPr bwMode="auto">
          <a:xfrm>
            <a:off x="330200" y="838200"/>
            <a:ext cx="4699000" cy="5693866"/>
          </a:xfrm>
          <a:prstGeom prst="rect">
            <a:avLst/>
          </a:prstGeom>
          <a:noFill/>
          <a:ln w="9525">
            <a:noFill/>
            <a:miter lim="800000"/>
            <a:headEnd/>
            <a:tailEnd/>
          </a:ln>
        </p:spPr>
        <p:txBody>
          <a:bodyPr wrap="square">
            <a:spAutoFit/>
          </a:bodyPr>
          <a:lstStyle/>
          <a:p>
            <a:pPr algn="l"/>
            <a:r>
              <a:rPr lang="en-US" sz="2800" b="1" dirty="0">
                <a:solidFill>
                  <a:srgbClr val="0000FF"/>
                </a:solidFill>
                <a:latin typeface="Times New Roman" pitchFamily="18" charset="0"/>
                <a:cs typeface="Times New Roman" pitchFamily="18" charset="0"/>
              </a:rPr>
              <a:t>P: </a:t>
            </a:r>
            <a:r>
              <a:rPr lang="en-US" sz="2800" b="1" dirty="0" smtClean="0">
                <a:solidFill>
                  <a:srgbClr val="0000FF"/>
                </a:solidFill>
                <a:latin typeface="Times New Roman" pitchFamily="18" charset="0"/>
                <a:cs typeface="Times New Roman" pitchFamily="18" charset="0"/>
              </a:rPr>
              <a:t>         AA    x      </a:t>
            </a:r>
            <a:r>
              <a:rPr lang="en-US" sz="2800" b="1" dirty="0">
                <a:solidFill>
                  <a:srgbClr val="0000FF"/>
                </a:solidFill>
                <a:latin typeface="Times New Roman" pitchFamily="18" charset="0"/>
                <a:cs typeface="Times New Roman" pitchFamily="18" charset="0"/>
              </a:rPr>
              <a:t>AA</a:t>
            </a:r>
          </a:p>
          <a:p>
            <a:pPr algn="l"/>
            <a:r>
              <a:rPr lang="en-US" sz="2800" b="1" dirty="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ĐỘT </a:t>
            </a:r>
            <a:r>
              <a:rPr lang="en-US" b="1" dirty="0">
                <a:solidFill>
                  <a:srgbClr val="FF0000"/>
                </a:solidFill>
                <a:latin typeface="Times New Roman" pitchFamily="18" charset="0"/>
                <a:cs typeface="Times New Roman" pitchFamily="18" charset="0"/>
              </a:rPr>
              <a:t>BIẾN</a:t>
            </a:r>
          </a:p>
          <a:p>
            <a:pPr algn="l"/>
            <a:r>
              <a:rPr lang="en-US" sz="2800" b="1" dirty="0" err="1">
                <a:solidFill>
                  <a:srgbClr val="0000FF"/>
                </a:solidFill>
                <a:latin typeface="Times New Roman" pitchFamily="18" charset="0"/>
                <a:cs typeface="Times New Roman" pitchFamily="18" charset="0"/>
              </a:rPr>
              <a:t>Gp</a:t>
            </a:r>
            <a:r>
              <a:rPr lang="en-US" sz="2800" b="1" dirty="0">
                <a:solidFill>
                  <a:srgbClr val="0000FF"/>
                </a:solidFill>
                <a:latin typeface="Times New Roman" pitchFamily="18" charset="0"/>
                <a:cs typeface="Times New Roman" pitchFamily="18" charset="0"/>
              </a:rPr>
              <a:t>:        A           </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A</a:t>
            </a:r>
            <a:r>
              <a:rPr lang="en-US" sz="2800" b="1" dirty="0" smtClean="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sym typeface="Wingdings" pitchFamily="2" charset="2"/>
              </a:rPr>
              <a:t>→    a</a:t>
            </a:r>
            <a:endParaRPr lang="en-US" sz="2800" b="1" dirty="0">
              <a:solidFill>
                <a:srgbClr val="0000FF"/>
              </a:solidFill>
              <a:latin typeface="Times New Roman" pitchFamily="18" charset="0"/>
              <a:cs typeface="Times New Roman" pitchFamily="18" charset="0"/>
              <a:sym typeface="Wingdings" pitchFamily="2" charset="2"/>
            </a:endParaRPr>
          </a:p>
          <a:p>
            <a:pPr algn="l"/>
            <a:endParaRPr lang="en-US" sz="2800" b="1" dirty="0">
              <a:solidFill>
                <a:srgbClr val="0000FF"/>
              </a:solidFill>
              <a:latin typeface="Times New Roman" pitchFamily="18" charset="0"/>
              <a:cs typeface="Times New Roman" pitchFamily="18" charset="0"/>
            </a:endParaRPr>
          </a:p>
          <a:p>
            <a:pPr algn="l"/>
            <a:r>
              <a:rPr lang="en-US" sz="2800" b="1" dirty="0">
                <a:solidFill>
                  <a:srgbClr val="0000FF"/>
                </a:solidFill>
                <a:latin typeface="Times New Roman" pitchFamily="18" charset="0"/>
                <a:cs typeface="Times New Roman" pitchFamily="18" charset="0"/>
              </a:rPr>
              <a:t>F1:                 </a:t>
            </a:r>
            <a:r>
              <a:rPr lang="en-US" sz="2800" b="1" dirty="0" err="1">
                <a:solidFill>
                  <a:srgbClr val="0000FF"/>
                </a:solidFill>
                <a:latin typeface="Times New Roman" pitchFamily="18" charset="0"/>
                <a:cs typeface="Times New Roman" pitchFamily="18" charset="0"/>
              </a:rPr>
              <a:t>Aa</a:t>
            </a:r>
            <a:endParaRPr lang="en-US" sz="2800" b="1" dirty="0">
              <a:solidFill>
                <a:srgbClr val="0000FF"/>
              </a:solidFill>
              <a:latin typeface="Times New Roman" pitchFamily="18" charset="0"/>
              <a:cs typeface="Times New Roman" pitchFamily="18" charset="0"/>
            </a:endParaRPr>
          </a:p>
          <a:p>
            <a:pPr algn="l"/>
            <a:endParaRPr lang="en-US" sz="2800" b="1" dirty="0">
              <a:solidFill>
                <a:srgbClr val="0000FF"/>
              </a:solidFill>
              <a:latin typeface="Times New Roman" pitchFamily="18" charset="0"/>
              <a:cs typeface="Times New Roman" pitchFamily="18" charset="0"/>
            </a:endParaRPr>
          </a:p>
          <a:p>
            <a:pPr algn="l"/>
            <a:r>
              <a:rPr lang="en-US" sz="2800" b="1" dirty="0">
                <a:solidFill>
                  <a:srgbClr val="0000FF"/>
                </a:solidFill>
                <a:latin typeface="Times New Roman" pitchFamily="18" charset="0"/>
                <a:cs typeface="Times New Roman" pitchFamily="18" charset="0"/>
              </a:rPr>
              <a:t>F1 x F1:   </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Aa</a:t>
            </a:r>
            <a:r>
              <a:rPr lang="en-US" sz="2800" b="1" dirty="0" smtClean="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x      </a:t>
            </a:r>
            <a:r>
              <a:rPr lang="en-US" sz="2800" b="1" dirty="0" err="1">
                <a:solidFill>
                  <a:srgbClr val="0000FF"/>
                </a:solidFill>
                <a:latin typeface="Times New Roman" pitchFamily="18" charset="0"/>
                <a:cs typeface="Times New Roman" pitchFamily="18" charset="0"/>
              </a:rPr>
              <a:t>Aa</a:t>
            </a:r>
            <a:endParaRPr lang="en-US" sz="2800" b="1" dirty="0">
              <a:solidFill>
                <a:srgbClr val="0000FF"/>
              </a:solidFill>
              <a:latin typeface="Times New Roman" pitchFamily="18" charset="0"/>
              <a:cs typeface="Times New Roman" pitchFamily="18" charset="0"/>
            </a:endParaRPr>
          </a:p>
          <a:p>
            <a:pPr algn="l"/>
            <a:endParaRPr lang="en-US" sz="2800" b="1" dirty="0">
              <a:solidFill>
                <a:srgbClr val="0000FF"/>
              </a:solidFill>
              <a:latin typeface="Times New Roman" pitchFamily="18" charset="0"/>
              <a:cs typeface="Times New Roman" pitchFamily="18" charset="0"/>
            </a:endParaRPr>
          </a:p>
          <a:p>
            <a:pPr algn="l"/>
            <a:r>
              <a:rPr lang="en-US" sz="2800" b="1" dirty="0">
                <a:solidFill>
                  <a:srgbClr val="0000FF"/>
                </a:solidFill>
                <a:latin typeface="Times New Roman" pitchFamily="18" charset="0"/>
                <a:cs typeface="Times New Roman" pitchFamily="18" charset="0"/>
              </a:rPr>
              <a:t>GF1: </a:t>
            </a:r>
            <a:r>
              <a:rPr lang="en-US" sz="2800" b="1" dirty="0" smtClean="0">
                <a:solidFill>
                  <a:srgbClr val="0000FF"/>
                </a:solidFill>
                <a:latin typeface="Times New Roman" pitchFamily="18" charset="0"/>
                <a:cs typeface="Times New Roman" pitchFamily="18" charset="0"/>
              </a:rPr>
              <a:t>1/2A:1/2 </a:t>
            </a:r>
            <a:r>
              <a:rPr lang="en-US" sz="2800" b="1" dirty="0">
                <a:solidFill>
                  <a:srgbClr val="0000FF"/>
                </a:solidFill>
                <a:latin typeface="Times New Roman" pitchFamily="18" charset="0"/>
                <a:cs typeface="Times New Roman" pitchFamily="18" charset="0"/>
              </a:rPr>
              <a:t>a       </a:t>
            </a:r>
            <a:r>
              <a:rPr lang="en-US" sz="2800" b="1" dirty="0" smtClean="0">
                <a:solidFill>
                  <a:srgbClr val="0000FF"/>
                </a:solidFill>
                <a:latin typeface="Times New Roman" pitchFamily="18" charset="0"/>
                <a:cs typeface="Times New Roman" pitchFamily="18" charset="0"/>
              </a:rPr>
              <a:t>1/2A:1/2a</a:t>
            </a:r>
            <a:endParaRPr lang="en-US" sz="2800" b="1" dirty="0">
              <a:solidFill>
                <a:srgbClr val="0000FF"/>
              </a:solidFill>
              <a:latin typeface="Times New Roman" pitchFamily="18" charset="0"/>
              <a:cs typeface="Times New Roman" pitchFamily="18" charset="0"/>
            </a:endParaRPr>
          </a:p>
          <a:p>
            <a:pPr algn="l"/>
            <a:endParaRPr lang="en-US" sz="2800" b="1" dirty="0">
              <a:solidFill>
                <a:srgbClr val="0000FF"/>
              </a:solidFill>
              <a:latin typeface="Times New Roman" pitchFamily="18" charset="0"/>
              <a:cs typeface="Times New Roman" pitchFamily="18" charset="0"/>
            </a:endParaRPr>
          </a:p>
          <a:p>
            <a:pPr algn="l"/>
            <a:r>
              <a:rPr lang="en-US" sz="2800" b="1" dirty="0">
                <a:solidFill>
                  <a:srgbClr val="0000FF"/>
                </a:solidFill>
                <a:latin typeface="Times New Roman" pitchFamily="18" charset="0"/>
                <a:cs typeface="Times New Roman" pitchFamily="18" charset="0"/>
              </a:rPr>
              <a:t>F2: </a:t>
            </a:r>
            <a:r>
              <a:rPr lang="en-US" sz="2800" b="1" dirty="0" smtClean="0">
                <a:solidFill>
                  <a:srgbClr val="0000FF"/>
                </a:solidFill>
                <a:latin typeface="Times New Roman" pitchFamily="18" charset="0"/>
                <a:cs typeface="Times New Roman" pitchFamily="18" charset="0"/>
              </a:rPr>
              <a:t> 1/4AA </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2/4Aa </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1/4aa</a:t>
            </a:r>
            <a:r>
              <a:rPr lang="en-US" sz="2800" b="1" dirty="0" smtClean="0">
                <a:solidFill>
                  <a:srgbClr val="FF0000"/>
                </a:solidFill>
                <a:latin typeface="Times New Roman" pitchFamily="18" charset="0"/>
                <a:cs typeface="Times New Roman" pitchFamily="18" charset="0"/>
              </a:rPr>
              <a:t> </a:t>
            </a:r>
          </a:p>
          <a:p>
            <a:pPr algn="l"/>
            <a:endParaRPr lang="en-US" sz="2800" b="1" dirty="0" smtClean="0">
              <a:solidFill>
                <a:srgbClr val="FF0000"/>
              </a:solidFill>
              <a:latin typeface="Times New Roman" pitchFamily="18" charset="0"/>
              <a:cs typeface="Times New Roman" pitchFamily="18" charset="0"/>
            </a:endParaRPr>
          </a:p>
          <a:p>
            <a:pPr algn="l"/>
            <a:r>
              <a:rPr lang="en-US" sz="2800" b="1" dirty="0" smtClean="0">
                <a:solidFill>
                  <a:srgbClr val="0000FF"/>
                </a:solidFill>
                <a:latin typeface="Times New Roman" pitchFamily="18" charset="0"/>
                <a:cs typeface="Times New Roman" pitchFamily="18" charset="0"/>
              </a:rPr>
              <a:t>KH:</a:t>
            </a:r>
            <a:r>
              <a:rPr lang="en-US" sz="2800" b="1" dirty="0" smtClean="0">
                <a:solidFill>
                  <a:srgbClr val="FF0000"/>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3/4          : 1/4</a:t>
            </a:r>
            <a:endParaRPr lang="en-US" sz="2800" b="1" dirty="0">
              <a:solidFill>
                <a:srgbClr val="0000FF"/>
              </a:solidFill>
              <a:latin typeface="Times New Roman" pitchFamily="18" charset="0"/>
              <a:cs typeface="Times New Roman" pitchFamily="18" charset="0"/>
            </a:endParaRPr>
          </a:p>
        </p:txBody>
      </p:sp>
      <p:cxnSp>
        <p:nvCxnSpPr>
          <p:cNvPr id="18" name="Straight Connector 17"/>
          <p:cNvCxnSpPr/>
          <p:nvPr/>
        </p:nvCxnSpPr>
        <p:spPr bwMode="auto">
          <a:xfrm rot="5400000">
            <a:off x="2248694" y="3694906"/>
            <a:ext cx="5410200"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rot="5400000">
            <a:off x="1562894" y="1561306"/>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315494" y="1561306"/>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904206" y="2210594"/>
            <a:ext cx="533400" cy="3794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2819400" y="2133600"/>
            <a:ext cx="1830388" cy="609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 Box 6"/>
          <p:cNvSpPr txBox="1">
            <a:spLocks noChangeArrowheads="1"/>
          </p:cNvSpPr>
          <p:nvPr/>
        </p:nvSpPr>
        <p:spPr bwMode="auto">
          <a:xfrm>
            <a:off x="4724400" y="152400"/>
            <a:ext cx="1447800" cy="461665"/>
          </a:xfrm>
          <a:prstGeom prst="rect">
            <a:avLst/>
          </a:prstGeom>
          <a:noFill/>
          <a:ln w="9525">
            <a:noFill/>
            <a:miter lim="800000"/>
            <a:headEnd/>
            <a:tailEnd/>
          </a:ln>
        </p:spPr>
        <p:txBody>
          <a:bodyPr wrap="square">
            <a:spAutoFit/>
          </a:bodyPr>
          <a:lstStyle/>
          <a:p>
            <a:pPr algn="just"/>
            <a:r>
              <a:rPr lang="en-US" sz="2400" b="1" dirty="0" smtClean="0">
                <a:solidFill>
                  <a:srgbClr val="0000FF"/>
                </a:solidFill>
              </a:rPr>
              <a:t>+ </a:t>
            </a:r>
            <a:r>
              <a:rPr lang="en-US" sz="2400" b="1" dirty="0" err="1" smtClean="0">
                <a:solidFill>
                  <a:srgbClr val="0000FF"/>
                </a:solidFill>
              </a:rPr>
              <a:t>Alen</a:t>
            </a:r>
            <a:r>
              <a:rPr lang="en-US" sz="2400" b="1" dirty="0" smtClean="0">
                <a:solidFill>
                  <a:srgbClr val="0000FF"/>
                </a:solidFill>
              </a:rPr>
              <a:t> A:</a:t>
            </a:r>
            <a:endParaRPr lang="en-US" sz="2400" b="1" dirty="0">
              <a:solidFill>
                <a:srgbClr val="0000FF"/>
              </a:solidFill>
            </a:endParaRPr>
          </a:p>
        </p:txBody>
      </p:sp>
      <p:pic>
        <p:nvPicPr>
          <p:cNvPr id="36" name="Picture 7" descr="hoa do"/>
          <p:cNvPicPr>
            <a:picLocks noChangeAspect="1" noChangeArrowheads="1"/>
          </p:cNvPicPr>
          <p:nvPr/>
        </p:nvPicPr>
        <p:blipFill>
          <a:blip r:embed="rId2" cstate="print">
            <a:lum bright="-12000"/>
          </a:blip>
          <a:srcRect/>
          <a:stretch>
            <a:fillRect/>
          </a:stretch>
        </p:blipFill>
        <p:spPr bwMode="auto">
          <a:xfrm>
            <a:off x="5980113" y="76200"/>
            <a:ext cx="496887" cy="671848"/>
          </a:xfrm>
          <a:prstGeom prst="rect">
            <a:avLst/>
          </a:prstGeom>
          <a:noFill/>
          <a:ln w="9525">
            <a:noFill/>
            <a:miter lim="800000"/>
            <a:headEnd/>
            <a:tailEnd/>
          </a:ln>
        </p:spPr>
      </p:pic>
      <p:pic>
        <p:nvPicPr>
          <p:cNvPr id="37" name="Picture 8" descr="hoa trang"/>
          <p:cNvPicPr>
            <a:picLocks noChangeAspect="1" noChangeArrowheads="1"/>
          </p:cNvPicPr>
          <p:nvPr/>
        </p:nvPicPr>
        <p:blipFill>
          <a:blip r:embed="rId3" cstate="print">
            <a:lum bright="-6000"/>
          </a:blip>
          <a:srcRect/>
          <a:stretch>
            <a:fillRect/>
          </a:stretch>
        </p:blipFill>
        <p:spPr bwMode="auto">
          <a:xfrm>
            <a:off x="8382000" y="76200"/>
            <a:ext cx="533400" cy="690282"/>
          </a:xfrm>
          <a:prstGeom prst="rect">
            <a:avLst/>
          </a:prstGeom>
          <a:noFill/>
          <a:ln w="9525">
            <a:noFill/>
            <a:miter lim="800000"/>
            <a:headEnd/>
            <a:tailEnd/>
          </a:ln>
        </p:spPr>
      </p:pic>
      <p:pic>
        <p:nvPicPr>
          <p:cNvPr id="22" name="Picture 7" descr="hoa do"/>
          <p:cNvPicPr>
            <a:picLocks noChangeAspect="1" noChangeArrowheads="1"/>
          </p:cNvPicPr>
          <p:nvPr/>
        </p:nvPicPr>
        <p:blipFill>
          <a:blip r:embed="rId2" cstate="print">
            <a:lum bright="-12000"/>
          </a:blip>
          <a:srcRect/>
          <a:stretch>
            <a:fillRect/>
          </a:stretch>
        </p:blipFill>
        <p:spPr bwMode="auto">
          <a:xfrm>
            <a:off x="1066800" y="609600"/>
            <a:ext cx="496887" cy="671848"/>
          </a:xfrm>
          <a:prstGeom prst="rect">
            <a:avLst/>
          </a:prstGeom>
          <a:noFill/>
          <a:ln w="9525">
            <a:noFill/>
            <a:miter lim="800000"/>
            <a:headEnd/>
            <a:tailEnd/>
          </a:ln>
        </p:spPr>
      </p:pic>
      <p:pic>
        <p:nvPicPr>
          <p:cNvPr id="29" name="Picture 7" descr="hoa do"/>
          <p:cNvPicPr>
            <a:picLocks noChangeAspect="1" noChangeArrowheads="1"/>
          </p:cNvPicPr>
          <p:nvPr/>
        </p:nvPicPr>
        <p:blipFill>
          <a:blip r:embed="rId2" cstate="print">
            <a:lum bright="-12000"/>
          </a:blip>
          <a:srcRect/>
          <a:stretch>
            <a:fillRect/>
          </a:stretch>
        </p:blipFill>
        <p:spPr bwMode="auto">
          <a:xfrm>
            <a:off x="3846513" y="609600"/>
            <a:ext cx="496887" cy="671848"/>
          </a:xfrm>
          <a:prstGeom prst="rect">
            <a:avLst/>
          </a:prstGeom>
          <a:noFill/>
          <a:ln w="9525">
            <a:noFill/>
            <a:miter lim="800000"/>
            <a:headEnd/>
            <a:tailEnd/>
          </a:ln>
        </p:spPr>
      </p:pic>
      <p:pic>
        <p:nvPicPr>
          <p:cNvPr id="30" name="Picture 7" descr="hoa do"/>
          <p:cNvPicPr>
            <a:picLocks noChangeAspect="1" noChangeArrowheads="1"/>
          </p:cNvPicPr>
          <p:nvPr/>
        </p:nvPicPr>
        <p:blipFill>
          <a:blip r:embed="rId2" cstate="print">
            <a:lum bright="-12000"/>
          </a:blip>
          <a:srcRect/>
          <a:stretch>
            <a:fillRect/>
          </a:stretch>
        </p:blipFill>
        <p:spPr bwMode="auto">
          <a:xfrm>
            <a:off x="1524000" y="2362200"/>
            <a:ext cx="496887" cy="671848"/>
          </a:xfrm>
          <a:prstGeom prst="rect">
            <a:avLst/>
          </a:prstGeom>
          <a:noFill/>
          <a:ln w="9525">
            <a:noFill/>
            <a:miter lim="800000"/>
            <a:headEnd/>
            <a:tailEnd/>
          </a:ln>
        </p:spPr>
      </p:pic>
      <p:pic>
        <p:nvPicPr>
          <p:cNvPr id="32" name="Picture 7" descr="hoa do"/>
          <p:cNvPicPr>
            <a:picLocks noChangeAspect="1" noChangeArrowheads="1"/>
          </p:cNvPicPr>
          <p:nvPr/>
        </p:nvPicPr>
        <p:blipFill>
          <a:blip r:embed="rId2" cstate="print">
            <a:lum bright="-12000"/>
          </a:blip>
          <a:srcRect/>
          <a:stretch>
            <a:fillRect/>
          </a:stretch>
        </p:blipFill>
        <p:spPr bwMode="auto">
          <a:xfrm>
            <a:off x="1712913" y="3138152"/>
            <a:ext cx="496887" cy="671848"/>
          </a:xfrm>
          <a:prstGeom prst="rect">
            <a:avLst/>
          </a:prstGeom>
          <a:noFill/>
          <a:ln w="9525">
            <a:noFill/>
            <a:miter lim="800000"/>
            <a:headEnd/>
            <a:tailEnd/>
          </a:ln>
        </p:spPr>
      </p:pic>
      <p:pic>
        <p:nvPicPr>
          <p:cNvPr id="33" name="Picture 7" descr="hoa do"/>
          <p:cNvPicPr>
            <a:picLocks noChangeAspect="1" noChangeArrowheads="1"/>
          </p:cNvPicPr>
          <p:nvPr/>
        </p:nvPicPr>
        <p:blipFill>
          <a:blip r:embed="rId2" cstate="print">
            <a:lum bright="-12000"/>
          </a:blip>
          <a:srcRect/>
          <a:stretch>
            <a:fillRect/>
          </a:stretch>
        </p:blipFill>
        <p:spPr bwMode="auto">
          <a:xfrm>
            <a:off x="4419600" y="3048000"/>
            <a:ext cx="496887" cy="671848"/>
          </a:xfrm>
          <a:prstGeom prst="rect">
            <a:avLst/>
          </a:prstGeom>
          <a:noFill/>
          <a:ln w="9525">
            <a:noFill/>
            <a:miter lim="800000"/>
            <a:headEnd/>
            <a:tailEnd/>
          </a:ln>
        </p:spPr>
      </p:pic>
      <p:pic>
        <p:nvPicPr>
          <p:cNvPr id="38" name="Picture 8" descr="hoa trang"/>
          <p:cNvPicPr>
            <a:picLocks noChangeAspect="1" noChangeArrowheads="1"/>
          </p:cNvPicPr>
          <p:nvPr/>
        </p:nvPicPr>
        <p:blipFill>
          <a:blip r:embed="rId3" cstate="print">
            <a:lum bright="-6000"/>
          </a:blip>
          <a:srcRect/>
          <a:stretch>
            <a:fillRect/>
          </a:stretch>
        </p:blipFill>
        <p:spPr bwMode="auto">
          <a:xfrm>
            <a:off x="3886200" y="5710518"/>
            <a:ext cx="533400" cy="690282"/>
          </a:xfrm>
          <a:prstGeom prst="rect">
            <a:avLst/>
          </a:prstGeom>
          <a:noFill/>
          <a:ln w="9525">
            <a:noFill/>
            <a:miter lim="800000"/>
            <a:headEnd/>
            <a:tailEnd/>
          </a:ln>
        </p:spPr>
      </p:pic>
      <p:pic>
        <p:nvPicPr>
          <p:cNvPr id="39" name="Picture 7" descr="hoa do"/>
          <p:cNvPicPr>
            <a:picLocks noChangeAspect="1" noChangeArrowheads="1"/>
          </p:cNvPicPr>
          <p:nvPr/>
        </p:nvPicPr>
        <p:blipFill>
          <a:blip r:embed="rId2" cstate="print">
            <a:lum bright="-12000"/>
          </a:blip>
          <a:srcRect/>
          <a:stretch>
            <a:fillRect/>
          </a:stretch>
        </p:blipFill>
        <p:spPr bwMode="auto">
          <a:xfrm>
            <a:off x="2362200" y="5715000"/>
            <a:ext cx="496887" cy="671848"/>
          </a:xfrm>
          <a:prstGeom prst="rect">
            <a:avLst/>
          </a:prstGeom>
          <a:noFill/>
          <a:ln w="9525">
            <a:noFill/>
            <a:miter lim="800000"/>
            <a:headEnd/>
            <a:tailEnd/>
          </a:ln>
        </p:spPr>
      </p:pic>
      <p:cxnSp>
        <p:nvCxnSpPr>
          <p:cNvPr id="40" name="Straight Arrow Connector 39"/>
          <p:cNvCxnSpPr/>
          <p:nvPr/>
        </p:nvCxnSpPr>
        <p:spPr>
          <a:xfrm rot="5400000">
            <a:off x="2094706" y="4152106"/>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3694905" y="4152106"/>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 Box 9"/>
          <p:cNvSpPr txBox="1">
            <a:spLocks noChangeArrowheads="1"/>
          </p:cNvSpPr>
          <p:nvPr/>
        </p:nvSpPr>
        <p:spPr bwMode="auto">
          <a:xfrm>
            <a:off x="4953000" y="1137821"/>
            <a:ext cx="4191000" cy="5262979"/>
          </a:xfrm>
          <a:prstGeom prst="rect">
            <a:avLst/>
          </a:prstGeom>
          <a:noFill/>
          <a:ln w="9525">
            <a:noFill/>
            <a:miter lim="800000"/>
            <a:headEnd/>
            <a:tailEnd/>
          </a:ln>
        </p:spPr>
        <p:txBody>
          <a:bodyPr wrap="square">
            <a:spAutoFit/>
          </a:bodyPr>
          <a:lstStyle/>
          <a:p>
            <a:pPr algn="l"/>
            <a:r>
              <a:rPr lang="en-US" sz="2800" b="1" dirty="0">
                <a:solidFill>
                  <a:srgbClr val="0000FF"/>
                </a:solidFill>
                <a:latin typeface="Times New Roman" pitchFamily="18" charset="0"/>
                <a:cs typeface="Times New Roman" pitchFamily="18" charset="0"/>
              </a:rPr>
              <a:t>P: </a:t>
            </a:r>
            <a:r>
              <a:rPr lang="en-US" sz="2800" b="1" dirty="0" smtClean="0">
                <a:solidFill>
                  <a:srgbClr val="0000FF"/>
                </a:solidFill>
                <a:latin typeface="Times New Roman" pitchFamily="18" charset="0"/>
                <a:cs typeface="Times New Roman" pitchFamily="18" charset="0"/>
              </a:rPr>
              <a:t>         AA    x      </a:t>
            </a:r>
            <a:r>
              <a:rPr lang="en-US" sz="2800" b="1" dirty="0">
                <a:solidFill>
                  <a:srgbClr val="0000FF"/>
                </a:solidFill>
                <a:latin typeface="Times New Roman" pitchFamily="18" charset="0"/>
                <a:cs typeface="Times New Roman" pitchFamily="18" charset="0"/>
              </a:rPr>
              <a:t>AA</a:t>
            </a:r>
          </a:p>
          <a:p>
            <a:pPr algn="l"/>
            <a:r>
              <a:rPr lang="en-US" sz="2800" b="1" dirty="0">
                <a:solidFill>
                  <a:srgbClr val="0000FF"/>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a:p>
            <a:pPr algn="l"/>
            <a:r>
              <a:rPr lang="en-US" sz="2800" b="1" dirty="0" err="1">
                <a:solidFill>
                  <a:srgbClr val="0000FF"/>
                </a:solidFill>
                <a:latin typeface="Times New Roman" pitchFamily="18" charset="0"/>
                <a:cs typeface="Times New Roman" pitchFamily="18" charset="0"/>
              </a:rPr>
              <a:t>Gp</a:t>
            </a:r>
            <a:r>
              <a:rPr lang="en-US" sz="2800" b="1" dirty="0">
                <a:solidFill>
                  <a:srgbClr val="0000FF"/>
                </a:solidFill>
                <a:latin typeface="Times New Roman" pitchFamily="18" charset="0"/>
                <a:cs typeface="Times New Roman" pitchFamily="18" charset="0"/>
              </a:rPr>
              <a:t>:        A           </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A</a:t>
            </a:r>
            <a:endParaRPr lang="en-US" sz="2800" b="1" dirty="0">
              <a:solidFill>
                <a:srgbClr val="0000FF"/>
              </a:solidFill>
              <a:latin typeface="Times New Roman" pitchFamily="18" charset="0"/>
              <a:cs typeface="Times New Roman" pitchFamily="18" charset="0"/>
              <a:sym typeface="Wingdings" pitchFamily="2" charset="2"/>
            </a:endParaRPr>
          </a:p>
          <a:p>
            <a:pPr algn="l"/>
            <a:endParaRPr lang="en-US" sz="2800" b="1" dirty="0">
              <a:solidFill>
                <a:srgbClr val="0000FF"/>
              </a:solidFill>
              <a:latin typeface="Times New Roman" pitchFamily="18" charset="0"/>
              <a:cs typeface="Times New Roman" pitchFamily="18" charset="0"/>
            </a:endParaRPr>
          </a:p>
          <a:p>
            <a:pPr algn="l"/>
            <a:r>
              <a:rPr lang="en-US" sz="2800" b="1" dirty="0">
                <a:solidFill>
                  <a:srgbClr val="0000FF"/>
                </a:solidFill>
                <a:latin typeface="Times New Roman" pitchFamily="18" charset="0"/>
                <a:cs typeface="Times New Roman" pitchFamily="18" charset="0"/>
              </a:rPr>
              <a:t>F1:                 </a:t>
            </a:r>
            <a:r>
              <a:rPr lang="en-US" sz="2800" b="1" dirty="0" smtClean="0">
                <a:solidFill>
                  <a:srgbClr val="0000FF"/>
                </a:solidFill>
                <a:latin typeface="Times New Roman" pitchFamily="18" charset="0"/>
                <a:cs typeface="Times New Roman" pitchFamily="18" charset="0"/>
              </a:rPr>
              <a:t>AA</a:t>
            </a:r>
            <a:endParaRPr lang="en-US" sz="2800" b="1" dirty="0">
              <a:solidFill>
                <a:srgbClr val="0000FF"/>
              </a:solidFill>
              <a:latin typeface="Times New Roman" pitchFamily="18" charset="0"/>
              <a:cs typeface="Times New Roman" pitchFamily="18" charset="0"/>
            </a:endParaRPr>
          </a:p>
          <a:p>
            <a:pPr algn="l"/>
            <a:endParaRPr lang="en-US" sz="2800" b="1" dirty="0">
              <a:solidFill>
                <a:srgbClr val="0000FF"/>
              </a:solidFill>
              <a:latin typeface="Times New Roman" pitchFamily="18" charset="0"/>
              <a:cs typeface="Times New Roman" pitchFamily="18" charset="0"/>
            </a:endParaRPr>
          </a:p>
          <a:p>
            <a:pPr algn="l"/>
            <a:r>
              <a:rPr lang="en-US" sz="2800" b="1" dirty="0">
                <a:solidFill>
                  <a:srgbClr val="0000FF"/>
                </a:solidFill>
                <a:latin typeface="Times New Roman" pitchFamily="18" charset="0"/>
                <a:cs typeface="Times New Roman" pitchFamily="18" charset="0"/>
              </a:rPr>
              <a:t>F1 x F1:   </a:t>
            </a:r>
            <a:r>
              <a:rPr lang="en-US" sz="2800" b="1" dirty="0" smtClean="0">
                <a:solidFill>
                  <a:srgbClr val="0000FF"/>
                </a:solidFill>
                <a:latin typeface="Times New Roman" pitchFamily="18" charset="0"/>
                <a:cs typeface="Times New Roman" pitchFamily="18" charset="0"/>
              </a:rPr>
              <a:t>   AA   </a:t>
            </a:r>
            <a:r>
              <a:rPr lang="en-US" sz="2800" b="1" dirty="0">
                <a:solidFill>
                  <a:srgbClr val="0000FF"/>
                </a:solidFill>
                <a:latin typeface="Times New Roman" pitchFamily="18" charset="0"/>
                <a:cs typeface="Times New Roman" pitchFamily="18" charset="0"/>
              </a:rPr>
              <a:t>x </a:t>
            </a:r>
            <a:r>
              <a:rPr lang="en-US" sz="2800" b="1" dirty="0" smtClean="0">
                <a:solidFill>
                  <a:srgbClr val="0000FF"/>
                </a:solidFill>
                <a:latin typeface="Times New Roman" pitchFamily="18" charset="0"/>
                <a:cs typeface="Times New Roman" pitchFamily="18" charset="0"/>
              </a:rPr>
              <a:t> AA</a:t>
            </a:r>
            <a:endParaRPr lang="en-US" sz="2800" b="1" dirty="0">
              <a:solidFill>
                <a:srgbClr val="0000FF"/>
              </a:solidFill>
              <a:latin typeface="Times New Roman" pitchFamily="18" charset="0"/>
              <a:cs typeface="Times New Roman" pitchFamily="18" charset="0"/>
            </a:endParaRPr>
          </a:p>
          <a:p>
            <a:pPr algn="l"/>
            <a:endParaRPr lang="en-US" sz="2800" b="1" dirty="0">
              <a:solidFill>
                <a:srgbClr val="0000FF"/>
              </a:solidFill>
              <a:latin typeface="Times New Roman" pitchFamily="18" charset="0"/>
              <a:cs typeface="Times New Roman" pitchFamily="18" charset="0"/>
            </a:endParaRPr>
          </a:p>
          <a:p>
            <a:pPr algn="l"/>
            <a:r>
              <a:rPr lang="en-US" sz="2800" b="1" dirty="0">
                <a:solidFill>
                  <a:srgbClr val="0000FF"/>
                </a:solidFill>
                <a:latin typeface="Times New Roman" pitchFamily="18" charset="0"/>
                <a:cs typeface="Times New Roman" pitchFamily="18" charset="0"/>
              </a:rPr>
              <a:t>GF1:       </a:t>
            </a:r>
            <a:r>
              <a:rPr lang="en-US" sz="2800" b="1" dirty="0" smtClean="0">
                <a:solidFill>
                  <a:srgbClr val="0000FF"/>
                </a:solidFill>
                <a:latin typeface="Times New Roman" pitchFamily="18" charset="0"/>
                <a:cs typeface="Times New Roman" pitchFamily="18" charset="0"/>
              </a:rPr>
              <a:t>      A           </a:t>
            </a:r>
            <a:r>
              <a:rPr lang="en-US" sz="2800" b="1" dirty="0" err="1" smtClean="0">
                <a:solidFill>
                  <a:srgbClr val="0000FF"/>
                </a:solidFill>
                <a:latin typeface="Times New Roman" pitchFamily="18" charset="0"/>
                <a:cs typeface="Times New Roman" pitchFamily="18" charset="0"/>
              </a:rPr>
              <a:t>A</a:t>
            </a:r>
            <a:endParaRPr lang="en-US" sz="2800" b="1" dirty="0">
              <a:solidFill>
                <a:srgbClr val="0000FF"/>
              </a:solidFill>
              <a:latin typeface="Times New Roman" pitchFamily="18" charset="0"/>
              <a:cs typeface="Times New Roman" pitchFamily="18" charset="0"/>
            </a:endParaRPr>
          </a:p>
          <a:p>
            <a:pPr algn="l"/>
            <a:endParaRPr lang="en-US" sz="2800" b="1" dirty="0">
              <a:solidFill>
                <a:srgbClr val="0000FF"/>
              </a:solidFill>
              <a:latin typeface="Times New Roman" pitchFamily="18" charset="0"/>
              <a:cs typeface="Times New Roman" pitchFamily="18" charset="0"/>
            </a:endParaRPr>
          </a:p>
          <a:p>
            <a:pPr algn="l"/>
            <a:r>
              <a:rPr lang="en-US" sz="2800" b="1" dirty="0">
                <a:solidFill>
                  <a:srgbClr val="0000FF"/>
                </a:solidFill>
                <a:latin typeface="Times New Roman" pitchFamily="18" charset="0"/>
                <a:cs typeface="Times New Roman" pitchFamily="18" charset="0"/>
              </a:rPr>
              <a:t>F2: </a:t>
            </a:r>
            <a:r>
              <a:rPr lang="en-US" sz="2800" b="1" dirty="0" smtClean="0">
                <a:solidFill>
                  <a:srgbClr val="0000FF"/>
                </a:solidFill>
                <a:latin typeface="Times New Roman" pitchFamily="18" charset="0"/>
                <a:cs typeface="Times New Roman" pitchFamily="18" charset="0"/>
              </a:rPr>
              <a:t> 100% AA</a:t>
            </a:r>
            <a:endParaRPr lang="en-US" sz="2800" b="1" dirty="0" smtClean="0">
              <a:solidFill>
                <a:srgbClr val="FF0000"/>
              </a:solidFill>
              <a:latin typeface="Times New Roman" pitchFamily="18" charset="0"/>
              <a:cs typeface="Times New Roman" pitchFamily="18" charset="0"/>
            </a:endParaRPr>
          </a:p>
          <a:p>
            <a:pPr algn="l"/>
            <a:endParaRPr lang="en-US" sz="2800" b="1" dirty="0" smtClean="0">
              <a:solidFill>
                <a:srgbClr val="FF0000"/>
              </a:solidFill>
              <a:latin typeface="Times New Roman" pitchFamily="18" charset="0"/>
              <a:cs typeface="Times New Roman" pitchFamily="18" charset="0"/>
            </a:endParaRPr>
          </a:p>
        </p:txBody>
      </p:sp>
      <p:cxnSp>
        <p:nvCxnSpPr>
          <p:cNvPr id="45" name="Straight Arrow Connector 44"/>
          <p:cNvCxnSpPr/>
          <p:nvPr/>
        </p:nvCxnSpPr>
        <p:spPr>
          <a:xfrm rot="5400000">
            <a:off x="6209506" y="1866106"/>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7885906" y="1866106"/>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478588" y="2590800"/>
            <a:ext cx="684212"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flipV="1">
            <a:off x="7543800" y="2590800"/>
            <a:ext cx="6096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6896894" y="4533106"/>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8039894" y="4456906"/>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6819106" y="5295106"/>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flipV="1">
            <a:off x="7086600" y="5105399"/>
            <a:ext cx="11430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8" name="Picture 7" descr="hoa do"/>
          <p:cNvPicPr>
            <a:picLocks noChangeAspect="1" noChangeArrowheads="1"/>
          </p:cNvPicPr>
          <p:nvPr/>
        </p:nvPicPr>
        <p:blipFill>
          <a:blip r:embed="rId2" cstate="print">
            <a:lum bright="-12000"/>
          </a:blip>
          <a:srcRect/>
          <a:stretch>
            <a:fillRect/>
          </a:stretch>
        </p:blipFill>
        <p:spPr bwMode="auto">
          <a:xfrm>
            <a:off x="5715000" y="1080752"/>
            <a:ext cx="496887" cy="671848"/>
          </a:xfrm>
          <a:prstGeom prst="rect">
            <a:avLst/>
          </a:prstGeom>
          <a:noFill/>
          <a:ln w="9525">
            <a:noFill/>
            <a:miter lim="800000"/>
            <a:headEnd/>
            <a:tailEnd/>
          </a:ln>
        </p:spPr>
      </p:pic>
      <p:pic>
        <p:nvPicPr>
          <p:cNvPr id="59" name="Picture 7" descr="hoa do"/>
          <p:cNvPicPr>
            <a:picLocks noChangeAspect="1" noChangeArrowheads="1"/>
          </p:cNvPicPr>
          <p:nvPr/>
        </p:nvPicPr>
        <p:blipFill>
          <a:blip r:embed="rId2" cstate="print">
            <a:lum bright="-12000"/>
          </a:blip>
          <a:srcRect/>
          <a:stretch>
            <a:fillRect/>
          </a:stretch>
        </p:blipFill>
        <p:spPr bwMode="auto">
          <a:xfrm>
            <a:off x="8418513" y="1143000"/>
            <a:ext cx="496887" cy="671848"/>
          </a:xfrm>
          <a:prstGeom prst="rect">
            <a:avLst/>
          </a:prstGeom>
          <a:noFill/>
          <a:ln w="9525">
            <a:noFill/>
            <a:miter lim="800000"/>
            <a:headEnd/>
            <a:tailEnd/>
          </a:ln>
        </p:spPr>
      </p:pic>
      <p:pic>
        <p:nvPicPr>
          <p:cNvPr id="60" name="Picture 7" descr="hoa do"/>
          <p:cNvPicPr>
            <a:picLocks noChangeAspect="1" noChangeArrowheads="1"/>
          </p:cNvPicPr>
          <p:nvPr/>
        </p:nvPicPr>
        <p:blipFill>
          <a:blip r:embed="rId2" cstate="print">
            <a:lum bright="-12000"/>
          </a:blip>
          <a:srcRect/>
          <a:stretch>
            <a:fillRect/>
          </a:stretch>
        </p:blipFill>
        <p:spPr bwMode="auto">
          <a:xfrm>
            <a:off x="6132513" y="2909552"/>
            <a:ext cx="496887" cy="671848"/>
          </a:xfrm>
          <a:prstGeom prst="rect">
            <a:avLst/>
          </a:prstGeom>
          <a:noFill/>
          <a:ln w="9525">
            <a:noFill/>
            <a:miter lim="800000"/>
            <a:headEnd/>
            <a:tailEnd/>
          </a:ln>
        </p:spPr>
      </p:pic>
      <p:pic>
        <p:nvPicPr>
          <p:cNvPr id="61" name="Picture 7" descr="hoa do"/>
          <p:cNvPicPr>
            <a:picLocks noChangeAspect="1" noChangeArrowheads="1"/>
          </p:cNvPicPr>
          <p:nvPr/>
        </p:nvPicPr>
        <p:blipFill>
          <a:blip r:embed="rId2" cstate="print">
            <a:lum bright="-12000"/>
          </a:blip>
          <a:srcRect/>
          <a:stretch>
            <a:fillRect/>
          </a:stretch>
        </p:blipFill>
        <p:spPr bwMode="auto">
          <a:xfrm>
            <a:off x="6284913" y="3823952"/>
            <a:ext cx="496887" cy="671848"/>
          </a:xfrm>
          <a:prstGeom prst="rect">
            <a:avLst/>
          </a:prstGeom>
          <a:noFill/>
          <a:ln w="9525">
            <a:noFill/>
            <a:miter lim="800000"/>
            <a:headEnd/>
            <a:tailEnd/>
          </a:ln>
        </p:spPr>
      </p:pic>
      <p:pic>
        <p:nvPicPr>
          <p:cNvPr id="62" name="Picture 7" descr="hoa do"/>
          <p:cNvPicPr>
            <a:picLocks noChangeAspect="1" noChangeArrowheads="1"/>
          </p:cNvPicPr>
          <p:nvPr/>
        </p:nvPicPr>
        <p:blipFill>
          <a:blip r:embed="rId2" cstate="print">
            <a:lum bright="-12000"/>
          </a:blip>
          <a:srcRect/>
          <a:stretch>
            <a:fillRect/>
          </a:stretch>
        </p:blipFill>
        <p:spPr bwMode="auto">
          <a:xfrm>
            <a:off x="8534400" y="3900152"/>
            <a:ext cx="496887" cy="671848"/>
          </a:xfrm>
          <a:prstGeom prst="rect">
            <a:avLst/>
          </a:prstGeom>
          <a:noFill/>
          <a:ln w="9525">
            <a:noFill/>
            <a:miter lim="800000"/>
            <a:headEnd/>
            <a:tailEnd/>
          </a:ln>
        </p:spPr>
      </p:pic>
      <p:pic>
        <p:nvPicPr>
          <p:cNvPr id="63" name="Picture 7" descr="hoa do"/>
          <p:cNvPicPr>
            <a:picLocks noChangeAspect="1" noChangeArrowheads="1"/>
          </p:cNvPicPr>
          <p:nvPr/>
        </p:nvPicPr>
        <p:blipFill>
          <a:blip r:embed="rId2" cstate="print">
            <a:lum bright="-12000"/>
          </a:blip>
          <a:srcRect/>
          <a:stretch>
            <a:fillRect/>
          </a:stretch>
        </p:blipFill>
        <p:spPr bwMode="auto">
          <a:xfrm>
            <a:off x="7504113" y="5500352"/>
            <a:ext cx="496887" cy="671848"/>
          </a:xfrm>
          <a:prstGeom prst="rect">
            <a:avLst/>
          </a:prstGeom>
          <a:noFill/>
          <a:ln w="9525">
            <a:noFill/>
            <a:miter lim="800000"/>
            <a:headEnd/>
            <a:tailEnd/>
          </a:ln>
        </p:spPr>
      </p:pic>
      <p:sp>
        <p:nvSpPr>
          <p:cNvPr id="64" name="Oval 63"/>
          <p:cNvSpPr>
            <a:spLocks noChangeArrowheads="1"/>
          </p:cNvSpPr>
          <p:nvPr/>
        </p:nvSpPr>
        <p:spPr bwMode="auto">
          <a:xfrm>
            <a:off x="3733800" y="5638800"/>
            <a:ext cx="914400" cy="914400"/>
          </a:xfrm>
          <a:prstGeom prst="ellipse">
            <a:avLst/>
          </a:prstGeom>
          <a:noFill/>
          <a:ln w="57150">
            <a:solidFill>
              <a:srgbClr val="FF0000"/>
            </a:solidFill>
            <a:round/>
            <a:headEnd/>
            <a:tailEnd/>
          </a:ln>
        </p:spPr>
        <p:txBody>
          <a:bodyPr wrap="none" anchor="ctr"/>
          <a:lstStyle/>
          <a:p>
            <a:endParaRPr lang="en-US"/>
          </a:p>
        </p:txBody>
      </p:sp>
      <p:sp>
        <p:nvSpPr>
          <p:cNvPr id="65" name="Oval 64"/>
          <p:cNvSpPr>
            <a:spLocks noChangeArrowheads="1"/>
          </p:cNvSpPr>
          <p:nvPr/>
        </p:nvSpPr>
        <p:spPr bwMode="auto">
          <a:xfrm>
            <a:off x="4419600" y="1752600"/>
            <a:ext cx="381000" cy="457200"/>
          </a:xfrm>
          <a:prstGeom prst="ellipse">
            <a:avLst/>
          </a:prstGeom>
          <a:noFill/>
          <a:ln w="57150">
            <a:solidFill>
              <a:srgbClr val="FF0000"/>
            </a:solidFill>
            <a:round/>
            <a:headEnd/>
            <a:tailEnd/>
          </a:ln>
        </p:spPr>
        <p:txBody>
          <a:bodyPr wrap="none" anchor="ctr"/>
          <a:lstStyle/>
          <a:p>
            <a:endParaRPr lang="en-US"/>
          </a:p>
        </p:txBody>
      </p:sp>
      <p:sp>
        <p:nvSpPr>
          <p:cNvPr id="66" name="TextBox 65"/>
          <p:cNvSpPr txBox="1"/>
          <p:nvPr/>
        </p:nvSpPr>
        <p:spPr>
          <a:xfrm>
            <a:off x="152400" y="609600"/>
            <a:ext cx="4876800" cy="618630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7" name="Text Box 4"/>
          <p:cNvSpPr txBox="1">
            <a:spLocks noChangeArrowheads="1"/>
          </p:cNvSpPr>
          <p:nvPr/>
        </p:nvSpPr>
        <p:spPr bwMode="auto">
          <a:xfrm>
            <a:off x="0" y="0"/>
            <a:ext cx="4419600" cy="584775"/>
          </a:xfrm>
          <a:prstGeom prst="rect">
            <a:avLst/>
          </a:prstGeom>
          <a:solidFill>
            <a:srgbClr val="FFFF00"/>
          </a:solidFill>
          <a:ln w="9525">
            <a:noFill/>
            <a:miter lim="800000"/>
            <a:headEnd/>
            <a:tailEnd/>
          </a:ln>
        </p:spPr>
        <p:txBody>
          <a:bodyPr wrap="square">
            <a:spAutoFit/>
          </a:bodyPr>
          <a:lstStyle/>
          <a:p>
            <a:pPr algn="l">
              <a:spcBef>
                <a:spcPct val="50000"/>
              </a:spcBef>
            </a:pPr>
            <a:r>
              <a:rPr lang="en-US" sz="3200" b="1" i="1" dirty="0" smtClean="0">
                <a:latin typeface="Times New Roman" pitchFamily="18" charset="0"/>
                <a:cs typeface="Times New Roman" pitchFamily="18" charset="0"/>
              </a:rPr>
              <a:t>1. </a:t>
            </a:r>
            <a:r>
              <a:rPr lang="en-US" sz="3200" b="1" i="1" dirty="0" err="1" smtClean="0">
                <a:latin typeface="Times New Roman" pitchFamily="18" charset="0"/>
                <a:cs typeface="Times New Roman" pitchFamily="18" charset="0"/>
              </a:rPr>
              <a:t>Đột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biến</a:t>
            </a:r>
            <a:r>
              <a:rPr lang="en-US" sz="3200" b="1" i="1" dirty="0" smtClean="0">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
        <p:nvSpPr>
          <p:cNvPr id="43" name="TextBox 42"/>
          <p:cNvSpPr txBox="1"/>
          <p:nvPr/>
        </p:nvSpPr>
        <p:spPr>
          <a:xfrm>
            <a:off x="6705600" y="147935"/>
            <a:ext cx="1752600" cy="461665"/>
          </a:xfrm>
          <a:prstGeom prst="rect">
            <a:avLst/>
          </a:prstGeom>
          <a:noFill/>
        </p:spPr>
        <p:txBody>
          <a:bodyPr wrap="square" rtlCol="0">
            <a:spAutoFit/>
          </a:bodyPr>
          <a:lstStyle/>
          <a:p>
            <a:r>
              <a:rPr lang="en-US" sz="2400" b="1" dirty="0" smtClean="0">
                <a:solidFill>
                  <a:srgbClr val="0000FF"/>
                </a:solidFill>
              </a:rPr>
              <a:t>+ </a:t>
            </a:r>
            <a:r>
              <a:rPr lang="en-US" sz="2400" b="1" dirty="0" err="1" smtClean="0">
                <a:solidFill>
                  <a:srgbClr val="0000FF"/>
                </a:solidFill>
              </a:rPr>
              <a:t>Alen</a:t>
            </a:r>
            <a:r>
              <a:rPr lang="en-US" sz="2400" b="1" dirty="0" smtClean="0">
                <a:solidFill>
                  <a:srgbClr val="0000FF"/>
                </a:solidFill>
              </a:rPr>
              <a:t> ĐB a:</a:t>
            </a:r>
          </a:p>
        </p:txBody>
      </p:sp>
      <p:sp>
        <p:nvSpPr>
          <p:cNvPr id="48" name="TextBox 47"/>
          <p:cNvSpPr txBox="1"/>
          <p:nvPr/>
        </p:nvSpPr>
        <p:spPr>
          <a:xfrm>
            <a:off x="4953000" y="671691"/>
            <a:ext cx="4419600" cy="618630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6" name="Text Box 4"/>
          <p:cNvSpPr txBox="1">
            <a:spLocks noChangeArrowheads="1"/>
          </p:cNvSpPr>
          <p:nvPr/>
        </p:nvSpPr>
        <p:spPr bwMode="auto">
          <a:xfrm>
            <a:off x="152400" y="5638800"/>
            <a:ext cx="8991600" cy="1077218"/>
          </a:xfrm>
          <a:prstGeom prst="rect">
            <a:avLst/>
          </a:prstGeom>
          <a:solidFill>
            <a:srgbClr val="FFFF00"/>
          </a:solidFill>
          <a:ln w="9525">
            <a:noFill/>
            <a:miter lim="800000"/>
            <a:headEnd/>
            <a:tailEnd/>
          </a:ln>
        </p:spPr>
        <p:txBody>
          <a:bodyPr wrap="square">
            <a:spAutoFit/>
          </a:bodyPr>
          <a:lstStyle/>
          <a:p>
            <a:pPr algn="l">
              <a:spcBef>
                <a:spcPct val="50000"/>
              </a:spcBef>
            </a:pPr>
            <a:r>
              <a:rPr lang="en-US" sz="3200" b="1" i="1" dirty="0" smtClean="0">
                <a:latin typeface="Times New Roman" pitchFamily="18" charset="0"/>
                <a:cs typeface="Times New Roman" pitchFamily="18" charset="0"/>
              </a:rPr>
              <a:t>KL: </a:t>
            </a:r>
            <a:r>
              <a:rPr lang="en-US" sz="3200" b="1" dirty="0" err="1" smtClean="0">
                <a:latin typeface="Times New Roman" pitchFamily="18" charset="0"/>
                <a:cs typeface="Times New Roman" pitchFamily="18" charset="0"/>
              </a:rPr>
              <a:t>Đột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thay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đổi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alen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thành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phần</a:t>
            </a:r>
            <a:r>
              <a:rPr lang="en-US" sz="3200" b="1" dirty="0" smtClean="0">
                <a:latin typeface="Times New Roman" pitchFamily="18" charset="0"/>
                <a:cs typeface="Times New Roman" pitchFamily="18" charset="0"/>
              </a:rPr>
              <a:t> KG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=&gt;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tố</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hóa</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pic>
        <p:nvPicPr>
          <p:cNvPr id="5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79570" y="5267461"/>
            <a:ext cx="1157287" cy="41930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par>
                                <p:cTn id="8" presetID="3" presetClass="entr" presetSubtype="1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linds(horizontal)">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linds(horizontal)">
                                      <p:cBhvr>
                                        <p:cTn id="15" dur="500"/>
                                        <p:tgtEl>
                                          <p:spTgt spid="60"/>
                                        </p:tgtEl>
                                      </p:cBhvr>
                                    </p:animEffect>
                                  </p:childTnLst>
                                </p:cTn>
                              </p:par>
                              <p:par>
                                <p:cTn id="16" presetID="3" presetClass="entr" presetSubtype="10" fill="hold"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blinds(horizontal)">
                                      <p:cBhvr>
                                        <p:cTn id="18" dur="500"/>
                                        <p:tgtEl>
                                          <p:spTgt spid="61"/>
                                        </p:tgtEl>
                                      </p:cBhvr>
                                    </p:animEffect>
                                  </p:childTnLst>
                                </p:cTn>
                              </p:par>
                              <p:par>
                                <p:cTn id="19" presetID="3" presetClass="entr" presetSubtype="1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blinds(horizontal)">
                                      <p:cBhvr>
                                        <p:cTn id="21" dur="500"/>
                                        <p:tgtEl>
                                          <p:spTgt spid="62"/>
                                        </p:tgtEl>
                                      </p:cBhvr>
                                    </p:animEffect>
                                  </p:childTnLst>
                                </p:cTn>
                              </p:par>
                              <p:par>
                                <p:cTn id="22" presetID="3" presetClass="entr" presetSubtype="1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blinds(horizontal)">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1"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linds(horizontal)">
                                      <p:cBhvr>
                                        <p:cTn id="29" dur="500"/>
                                        <p:tgtEl>
                                          <p:spTgt spid="43"/>
                                        </p:tgtEl>
                                      </p:cBhvr>
                                    </p:animEffect>
                                  </p:childTnLst>
                                </p:cTn>
                              </p:par>
                              <p:par>
                                <p:cTn id="30" presetID="3" presetClass="entr" presetSubtype="1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66"/>
                                        </p:tgtEl>
                                      </p:cBhvr>
                                    </p:animEffect>
                                    <p:set>
                                      <p:cBhvr>
                                        <p:cTn id="37" dur="1" fill="hold">
                                          <p:stCondLst>
                                            <p:cond delay="499"/>
                                          </p:stCondLst>
                                        </p:cTn>
                                        <p:tgtEl>
                                          <p:spTgt spid="66"/>
                                        </p:tgtEl>
                                        <p:attrNameLst>
                                          <p:attrName>style.visibility</p:attrName>
                                        </p:attrNameLst>
                                      </p:cBhvr>
                                      <p:to>
                                        <p:strVal val="hidden"/>
                                      </p:to>
                                    </p:set>
                                  </p:childTnLst>
                                </p:cTn>
                              </p:par>
                              <p:par>
                                <p:cTn id="38" presetID="3" presetClass="entr" presetSubtype="10" fill="hold" grpId="1"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linds(horizontal)">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linds(horizontal)">
                                      <p:cBhvr>
                                        <p:cTn id="45" dur="500"/>
                                        <p:tgtEl>
                                          <p:spTgt spid="30"/>
                                        </p:tgtEl>
                                      </p:cBhvr>
                                    </p:animEffect>
                                  </p:childTnLst>
                                </p:cTn>
                              </p:par>
                              <p:par>
                                <p:cTn id="46" presetID="3" presetClass="entr" presetSubtype="1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linds(horizontal)">
                                      <p:cBhvr>
                                        <p:cTn id="48" dur="500"/>
                                        <p:tgtEl>
                                          <p:spTgt spid="32"/>
                                        </p:tgtEl>
                                      </p:cBhvr>
                                    </p:animEffect>
                                  </p:childTnLst>
                                </p:cTn>
                              </p:par>
                              <p:par>
                                <p:cTn id="49" presetID="3" presetClass="entr" presetSubtype="1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blinds(horizontal)">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blinds(horizontal)">
                                      <p:cBhvr>
                                        <p:cTn id="56" dur="500"/>
                                        <p:tgtEl>
                                          <p:spTgt spid="39"/>
                                        </p:tgtEl>
                                      </p:cBhvr>
                                    </p:animEffect>
                                  </p:childTnLst>
                                </p:cTn>
                              </p:par>
                              <p:par>
                                <p:cTn id="57" presetID="3" presetClass="entr" presetSubtype="1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blinds(horizontal)">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linds(horizont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0" nodeType="clickEffect">
                                  <p:stCondLst>
                                    <p:cond delay="0"/>
                                  </p:stCondLst>
                                  <p:childTnLst>
                                    <p:animEffect transition="out" filter="blinds(horizontal)">
                                      <p:cBhvr>
                                        <p:cTn id="68" dur="500"/>
                                        <p:tgtEl>
                                          <p:spTgt spid="48"/>
                                        </p:tgtEl>
                                      </p:cBhvr>
                                    </p:animEffect>
                                    <p:set>
                                      <p:cBhvr>
                                        <p:cTn id="69" dur="1" fill="hold">
                                          <p:stCondLst>
                                            <p:cond delay="499"/>
                                          </p:stCondLst>
                                        </p:cTn>
                                        <p:tgtEl>
                                          <p:spTgt spid="4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blinds(horizontal)">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1000"/>
                                        <p:tgtEl>
                                          <p:spTgt spid="50"/>
                                        </p:tgtEl>
                                      </p:cBhvr>
                                    </p:animEffect>
                                    <p:anim calcmode="lin" valueType="num">
                                      <p:cBhvr>
                                        <p:cTn id="80" dur="1000" fill="hold"/>
                                        <p:tgtEl>
                                          <p:spTgt spid="50"/>
                                        </p:tgtEl>
                                        <p:attrNameLst>
                                          <p:attrName>ppt_x</p:attrName>
                                        </p:attrNameLst>
                                      </p:cBhvr>
                                      <p:tavLst>
                                        <p:tav tm="0">
                                          <p:val>
                                            <p:strVal val="#ppt_x"/>
                                          </p:val>
                                        </p:tav>
                                        <p:tav tm="100000">
                                          <p:val>
                                            <p:strVal val="#ppt_x"/>
                                          </p:val>
                                        </p:tav>
                                      </p:tavLst>
                                    </p:anim>
                                    <p:anim calcmode="lin" valueType="num">
                                      <p:cBhvr>
                                        <p:cTn id="8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P spid="43" grpId="1"/>
      <p:bldP spid="48" grpId="0" animBg="1"/>
      <p:bldP spid="48" grpId="1" animBg="1"/>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609600" y="3581400"/>
            <a:ext cx="5410200" cy="519113"/>
          </a:xfrm>
          <a:prstGeom prst="rect">
            <a:avLst/>
          </a:prstGeom>
          <a:noFill/>
          <a:ln w="9525">
            <a:noFill/>
            <a:miter lim="800000"/>
            <a:headEnd/>
            <a:tailEnd/>
          </a:ln>
        </p:spPr>
        <p:txBody>
          <a:bodyPr>
            <a:spAutoFit/>
          </a:bodyPr>
          <a:lstStyle/>
          <a:p>
            <a:pPr algn="l">
              <a:spcBef>
                <a:spcPct val="50000"/>
              </a:spcBef>
            </a:pPr>
            <a:endParaRPr lang="en-US"/>
          </a:p>
        </p:txBody>
      </p:sp>
      <p:pic>
        <p:nvPicPr>
          <p:cNvPr id="8196" name="Picture 2" descr="Bien di hinh dang mao ga"/>
          <p:cNvPicPr>
            <a:picLocks noChangeAspect="1" noChangeArrowheads="1"/>
          </p:cNvPicPr>
          <p:nvPr/>
        </p:nvPicPr>
        <p:blipFill>
          <a:blip r:embed="rId2" cstate="print"/>
          <a:srcRect/>
          <a:stretch>
            <a:fillRect/>
          </a:stretch>
        </p:blipFill>
        <p:spPr bwMode="auto">
          <a:xfrm>
            <a:off x="3962401" y="381000"/>
            <a:ext cx="5105400" cy="6477000"/>
          </a:xfrm>
          <a:prstGeom prst="rect">
            <a:avLst/>
          </a:prstGeom>
          <a:solidFill>
            <a:schemeClr val="accent1"/>
          </a:solidFill>
          <a:ln w="9525">
            <a:noFill/>
            <a:miter lim="800000"/>
            <a:headEnd/>
            <a:tailEnd/>
          </a:ln>
        </p:spPr>
      </p:pic>
      <p:sp>
        <p:nvSpPr>
          <p:cNvPr id="12" name="Rectangle 11"/>
          <p:cNvSpPr>
            <a:spLocks noChangeArrowheads="1"/>
          </p:cNvSpPr>
          <p:nvPr/>
        </p:nvSpPr>
        <p:spPr bwMode="auto">
          <a:xfrm>
            <a:off x="-94211" y="2065228"/>
            <a:ext cx="4038600" cy="3108543"/>
          </a:xfrm>
          <a:prstGeom prst="rect">
            <a:avLst/>
          </a:prstGeom>
          <a:solidFill>
            <a:srgbClr val="FFFF00"/>
          </a:solidFill>
          <a:ln w="9525">
            <a:noFill/>
            <a:miter lim="800000"/>
            <a:headEnd/>
            <a:tailEnd/>
          </a:ln>
        </p:spPr>
        <p:txBody>
          <a:bodyPr wrap="square">
            <a:spAutoFit/>
          </a:bodyPr>
          <a:lstStyle/>
          <a:p>
            <a:r>
              <a:rPr lang="en-US" sz="2800" b="1" u="sng" dirty="0" smtClean="0">
                <a:latin typeface="Times New Roman" pitchFamily="18" charset="0"/>
                <a:cs typeface="Times New Roman" pitchFamily="18" charset="0"/>
              </a:rPr>
              <a:t>KL: </a:t>
            </a:r>
            <a:r>
              <a:rPr lang="en-US" sz="2800" dirty="0" err="1" smtClean="0">
                <a:latin typeface="Times New Roman" pitchFamily="18" charset="0"/>
                <a:cs typeface="Times New Roman" pitchFamily="18" charset="0"/>
              </a:rPr>
              <a:t>Gây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b="1" i="1" u="sng" dirty="0" err="1" smtClean="0">
                <a:latin typeface="Times New Roman" pitchFamily="18" charset="0"/>
                <a:cs typeface="Times New Roman" pitchFamily="18" charset="0"/>
              </a:rPr>
              <a:t>biến</a:t>
            </a:r>
            <a:r>
              <a:rPr lang="en-US" sz="2800" b="1" i="1" u="sng" dirty="0" smtClean="0">
                <a:latin typeface="Times New Roman" pitchFamily="18" charset="0"/>
                <a:cs typeface="Times New Roman" pitchFamily="18" charset="0"/>
              </a:rPr>
              <a:t> </a:t>
            </a:r>
            <a:r>
              <a:rPr lang="en-US" sz="2800" b="1" i="1" u="sng" dirty="0" err="1" smtClean="0">
                <a:latin typeface="Times New Roman" pitchFamily="18" charset="0"/>
                <a:cs typeface="Times New Roman" pitchFamily="18" charset="0"/>
              </a:rPr>
              <a:t>dị</a:t>
            </a:r>
            <a:r>
              <a:rPr lang="en-US" sz="2800" b="1" i="1" u="sng" dirty="0" smtClean="0">
                <a:latin typeface="Times New Roman" pitchFamily="18" charset="0"/>
                <a:cs typeface="Times New Roman" pitchFamily="18" charset="0"/>
              </a:rPr>
              <a:t> </a:t>
            </a:r>
            <a:r>
              <a:rPr lang="en-US" sz="2800" b="1" i="1" u="sng" dirty="0" err="1" smtClean="0">
                <a:latin typeface="Times New Roman" pitchFamily="18" charset="0"/>
                <a:cs typeface="Times New Roman" pitchFamily="18" charset="0"/>
              </a:rPr>
              <a:t>di</a:t>
            </a:r>
            <a:r>
              <a:rPr lang="en-US" sz="2800" b="1" i="1" u="sng" dirty="0" smtClean="0">
                <a:latin typeface="Times New Roman" pitchFamily="18" charset="0"/>
                <a:cs typeface="Times New Roman" pitchFamily="18" charset="0"/>
              </a:rPr>
              <a:t> </a:t>
            </a:r>
            <a:r>
              <a:rPr lang="en-US" sz="2800" b="1" i="1" u="sng" dirty="0" err="1" smtClean="0">
                <a:latin typeface="Times New Roman" pitchFamily="18" charset="0"/>
                <a:cs typeface="Times New Roman" pitchFamily="18" charset="0"/>
              </a:rPr>
              <a:t>truyền</a:t>
            </a:r>
            <a:r>
              <a:rPr lang="en-US" sz="2800" b="1" i="1" dirty="0" smtClean="0">
                <a:latin typeface="Times New Roman" pitchFamily="18" charset="0"/>
                <a:cs typeface="Times New Roman" pitchFamily="18" charset="0"/>
              </a:rPr>
              <a:t> (ĐBG </a:t>
            </a:r>
            <a:r>
              <a:rPr lang="en-US" sz="2800" b="1" i="1" dirty="0" err="1" smtClean="0">
                <a:latin typeface="Times New Roman" pitchFamily="18" charset="0"/>
                <a:cs typeface="Times New Roman" pitchFamily="18" charset="0"/>
              </a:rPr>
              <a:t>và</a:t>
            </a:r>
            <a:r>
              <a:rPr lang="en-US" sz="2800" b="1" i="1" dirty="0" smtClean="0">
                <a:latin typeface="Times New Roman" pitchFamily="18" charset="0"/>
                <a:cs typeface="Times New Roman" pitchFamily="18" charset="0"/>
              </a:rPr>
              <a:t> ĐB </a:t>
            </a:r>
            <a:r>
              <a:rPr lang="en-US" sz="2800" b="1" i="1" dirty="0" err="1" smtClean="0">
                <a:latin typeface="Times New Roman" pitchFamily="18" charset="0"/>
                <a:cs typeface="Times New Roman" pitchFamily="18" charset="0"/>
              </a:rPr>
              <a:t>nhiễm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sắc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thể</a:t>
            </a:r>
            <a:r>
              <a:rPr lang="en-US" sz="2800" i="1" dirty="0" smtClean="0">
                <a:latin typeface="Times New Roman" pitchFamily="18" charset="0"/>
                <a:cs typeface="Times New Roman" pitchFamily="18" charset="0"/>
              </a:rPr>
              <a:t>)</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ở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=&gt;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b="1" i="1" u="sng" dirty="0" err="1" smtClean="0">
                <a:latin typeface="Times New Roman" pitchFamily="18" charset="0"/>
                <a:cs typeface="Times New Roman" pitchFamily="18" charset="0"/>
              </a:rPr>
              <a:t>biến</a:t>
            </a:r>
            <a:r>
              <a:rPr lang="en-US" sz="2800" b="1" i="1" u="sng" dirty="0" smtClean="0">
                <a:latin typeface="Times New Roman" pitchFamily="18" charset="0"/>
                <a:cs typeface="Times New Roman" pitchFamily="18" charset="0"/>
              </a:rPr>
              <a:t> </a:t>
            </a:r>
            <a:r>
              <a:rPr lang="en-US" sz="2800" b="1" i="1" u="sng" dirty="0" err="1" smtClean="0">
                <a:latin typeface="Times New Roman" pitchFamily="18" charset="0"/>
                <a:cs typeface="Times New Roman" pitchFamily="18" charset="0"/>
              </a:rPr>
              <a:t>dị</a:t>
            </a:r>
            <a:r>
              <a:rPr lang="en-US" sz="2800" b="1" i="1" u="sng" dirty="0" smtClean="0">
                <a:latin typeface="Times New Roman" pitchFamily="18" charset="0"/>
                <a:cs typeface="Times New Roman" pitchFamily="18" charset="0"/>
              </a:rPr>
              <a:t> </a:t>
            </a:r>
            <a:r>
              <a:rPr lang="en-US" sz="2800" b="1" i="1" u="sng" dirty="0" err="1" smtClean="0">
                <a:latin typeface="Times New Roman" pitchFamily="18" charset="0"/>
                <a:cs typeface="Times New Roman" pitchFamily="18" charset="0"/>
              </a:rPr>
              <a:t>sơ</a:t>
            </a:r>
            <a:r>
              <a:rPr lang="en-US" sz="2800" b="1" i="1" u="sng" dirty="0" smtClean="0">
                <a:latin typeface="Times New Roman" pitchFamily="18" charset="0"/>
                <a:cs typeface="Times New Roman" pitchFamily="18" charset="0"/>
              </a:rPr>
              <a:t> </a:t>
            </a:r>
            <a:r>
              <a:rPr lang="en-US" sz="2800" b="1" i="1" u="sng" dirty="0" err="1" smtClean="0">
                <a:latin typeface="Times New Roman" pitchFamily="18" charset="0"/>
                <a:cs typeface="Times New Roman" pitchFamily="18" charset="0"/>
              </a:rPr>
              <a:t>cấp</a:t>
            </a:r>
            <a:r>
              <a:rPr lang="en-US" sz="2800" u="sng"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9" name="Text Box 4"/>
          <p:cNvSpPr txBox="1">
            <a:spLocks noChangeArrowheads="1"/>
          </p:cNvSpPr>
          <p:nvPr/>
        </p:nvSpPr>
        <p:spPr bwMode="auto">
          <a:xfrm>
            <a:off x="0" y="76200"/>
            <a:ext cx="2362200" cy="584775"/>
          </a:xfrm>
          <a:prstGeom prst="rect">
            <a:avLst/>
          </a:prstGeom>
          <a:solidFill>
            <a:srgbClr val="FFFF00"/>
          </a:solidFill>
          <a:ln w="9525">
            <a:noFill/>
            <a:miter lim="800000"/>
            <a:headEnd/>
            <a:tailEnd/>
          </a:ln>
        </p:spPr>
        <p:txBody>
          <a:bodyPr wrap="square">
            <a:spAutoFit/>
          </a:bodyPr>
          <a:lstStyle/>
          <a:p>
            <a:pPr algn="l">
              <a:spcBef>
                <a:spcPct val="50000"/>
              </a:spcBef>
            </a:pPr>
            <a:r>
              <a:rPr lang="en-US" sz="3200" b="1" i="1" dirty="0" smtClean="0">
                <a:latin typeface="Times New Roman" pitchFamily="18" charset="0"/>
                <a:cs typeface="Times New Roman" pitchFamily="18" charset="0"/>
              </a:rPr>
              <a:t>1. </a:t>
            </a:r>
            <a:r>
              <a:rPr lang="en-US" sz="3200" b="1" i="1" dirty="0" err="1" smtClean="0">
                <a:latin typeface="Times New Roman" pitchFamily="18" charset="0"/>
                <a:cs typeface="Times New Roman" pitchFamily="18" charset="0"/>
              </a:rPr>
              <a:t>Đột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biến</a:t>
            </a:r>
            <a:r>
              <a:rPr lang="en-US" sz="3200" b="1" i="1" dirty="0" smtClean="0">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
        <p:nvSpPr>
          <p:cNvPr id="7" name="AutoShape 13"/>
          <p:cNvSpPr>
            <a:spLocks noChangeArrowheads="1"/>
          </p:cNvSpPr>
          <p:nvPr/>
        </p:nvSpPr>
        <p:spPr bwMode="auto">
          <a:xfrm>
            <a:off x="0" y="2065228"/>
            <a:ext cx="3962400" cy="1905000"/>
          </a:xfrm>
          <a:prstGeom prst="cloudCallout">
            <a:avLst>
              <a:gd name="adj1" fmla="val 18750"/>
              <a:gd name="adj2" fmla="val 409355"/>
            </a:avLst>
          </a:prstGeom>
          <a:solidFill>
            <a:srgbClr val="FFFF00"/>
          </a:solidFill>
          <a:ln w="9525">
            <a:solidFill>
              <a:schemeClr val="tx1"/>
            </a:solidFill>
            <a:round/>
            <a:headEnd/>
            <a:tailEnd/>
          </a:ln>
          <a:effectLst/>
        </p:spPr>
        <p:txBody>
          <a:bodyPr/>
          <a:lstStyle/>
          <a:p>
            <a:pPr algn="ctr"/>
            <a:r>
              <a:rPr lang="en-US" sz="2400" b="1" dirty="0" err="1" smtClean="0">
                <a:latin typeface="Times New Roman" panose="02020603050405020304" pitchFamily="18" charset="0"/>
                <a:cs typeface="Times New Roman" panose="02020603050405020304" pitchFamily="18" charset="0"/>
              </a:rPr>
              <a:t>Nguyên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dẫn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mào</a:t>
            </a:r>
            <a:r>
              <a:rPr lang="en-US" sz="2400" b="1" dirty="0" smtClean="0">
                <a:latin typeface="Times New Roman" panose="02020603050405020304" pitchFamily="18" charset="0"/>
                <a:cs typeface="Times New Roman" panose="02020603050405020304" pitchFamily="18" charset="0"/>
              </a:rPr>
              <a:t> ở </a:t>
            </a:r>
            <a:r>
              <a:rPr lang="en-US" sz="2400" b="1" dirty="0" err="1" smtClean="0">
                <a:latin typeface="Times New Roman" panose="02020603050405020304" pitchFamily="18" charset="0"/>
                <a:cs typeface="Times New Roman" panose="02020603050405020304" pitchFamily="18" charset="0"/>
              </a:rPr>
              <a:t>gà</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p>
        </p:txBody>
      </p:sp>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15640"/>
            <a:ext cx="1157287" cy="41930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ChangeArrowheads="1"/>
          </p:cNvSpPr>
          <p:nvPr/>
        </p:nvSpPr>
        <p:spPr bwMode="auto">
          <a:xfrm>
            <a:off x="152400" y="4114800"/>
            <a:ext cx="4876800" cy="1015663"/>
          </a:xfrm>
          <a:prstGeom prst="rect">
            <a:avLst/>
          </a:prstGeom>
          <a:noFill/>
          <a:ln w="9525">
            <a:noFill/>
            <a:miter lim="800000"/>
            <a:headEnd/>
            <a:tailEnd/>
          </a:ln>
          <a:effectLst/>
        </p:spPr>
        <p:txBody>
          <a:bodyPr wrap="square">
            <a:spAutoFit/>
          </a:bodyPr>
          <a:lstStyle/>
          <a:p>
            <a:r>
              <a:rPr lang="en-US" sz="2000" b="1" dirty="0" err="1">
                <a:solidFill>
                  <a:srgbClr val="0000FF"/>
                </a:solidFill>
                <a:latin typeface="Times New Roman" panose="02020603050405020304" pitchFamily="18" charset="0"/>
                <a:cs typeface="Times New Roman" panose="02020603050405020304" pitchFamily="18" charset="0"/>
              </a:rPr>
              <a:t>Bệnh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thiếu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máu</a:t>
            </a:r>
            <a:r>
              <a:rPr lang="en-US" sz="2000" b="1" dirty="0">
                <a:solidFill>
                  <a:srgbClr val="0000FF"/>
                </a:solidFill>
                <a:latin typeface="Times New Roman" panose="02020603050405020304" pitchFamily="18" charset="0"/>
                <a:cs typeface="Times New Roman" panose="02020603050405020304" pitchFamily="18" charset="0"/>
              </a:rPr>
              <a:t> do </a:t>
            </a:r>
            <a:r>
              <a:rPr lang="en-US" sz="2000" b="1" dirty="0" err="1">
                <a:solidFill>
                  <a:srgbClr val="0000FF"/>
                </a:solidFill>
                <a:latin typeface="Times New Roman" panose="02020603050405020304" pitchFamily="18" charset="0"/>
                <a:cs typeface="Times New Roman" panose="02020603050405020304" pitchFamily="18" charset="0"/>
              </a:rPr>
              <a:t>hồng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cầu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hình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liềm</a:t>
            </a:r>
            <a:endParaRPr lang="en-US" sz="2000" b="1" dirty="0">
              <a:solidFill>
                <a:srgbClr val="0000FF"/>
              </a:solidFill>
              <a:latin typeface="Times New Roman" panose="02020603050405020304" pitchFamily="18" charset="0"/>
              <a:cs typeface="Times New Roman" panose="02020603050405020304" pitchFamily="18" charset="0"/>
            </a:endParaRPr>
          </a:p>
          <a:p>
            <a:r>
              <a:rPr lang="en-US" sz="2000" b="1" dirty="0" smtClean="0">
                <a:solidFill>
                  <a:srgbClr val="0000FF"/>
                </a:solidFill>
                <a:latin typeface="Times New Roman" panose="02020603050405020304" pitchFamily="18" charset="0"/>
                <a:cs typeface="Times New Roman" panose="02020603050405020304" pitchFamily="18" charset="0"/>
              </a:rPr>
              <a:t>(</a:t>
            </a:r>
            <a:r>
              <a:rPr lang="en-US" sz="2000" b="1" dirty="0" err="1" smtClean="0">
                <a:solidFill>
                  <a:srgbClr val="0000FF"/>
                </a:solidFill>
                <a:latin typeface="Times New Roman" panose="02020603050405020304" pitchFamily="18" charset="0"/>
                <a:cs typeface="Times New Roman" panose="02020603050405020304" pitchFamily="18" charset="0"/>
              </a:rPr>
              <a:t>người</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bệnh</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thiếu</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máu</a:t>
            </a:r>
            <a:r>
              <a:rPr lang="en-US" sz="2000" b="1" dirty="0" smtClean="0">
                <a:solidFill>
                  <a:srgbClr val="0000FF"/>
                </a:solidFill>
                <a:latin typeface="Times New Roman" panose="02020603050405020304" pitchFamily="18" charset="0"/>
                <a:cs typeface="Times New Roman" panose="02020603050405020304" pitchFamily="18" charset="0"/>
              </a:rPr>
              <a:t> do </a:t>
            </a:r>
            <a:r>
              <a:rPr lang="en-US" sz="2000" b="1" dirty="0" err="1" smtClean="0">
                <a:solidFill>
                  <a:srgbClr val="0000FF"/>
                </a:solidFill>
                <a:latin typeface="Times New Roman" panose="02020603050405020304" pitchFamily="18" charset="0"/>
                <a:cs typeface="Times New Roman" panose="02020603050405020304" pitchFamily="18" charset="0"/>
              </a:rPr>
              <a:t>hồng</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cầu</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không</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có</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khả</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năng</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vận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chuyển</a:t>
            </a:r>
            <a:r>
              <a:rPr lang="en-US" sz="2000" b="1" dirty="0" smtClean="0">
                <a:solidFill>
                  <a:srgbClr val="0000FF"/>
                </a:solidFill>
                <a:latin typeface="Times New Roman" panose="02020603050405020304" pitchFamily="18" charset="0"/>
                <a:cs typeface="Times New Roman" panose="02020603050405020304" pitchFamily="18" charset="0"/>
              </a:rPr>
              <a:t> O2 </a:t>
            </a:r>
            <a:r>
              <a:rPr lang="en-US" sz="2000" b="1" dirty="0" err="1" smtClean="0">
                <a:solidFill>
                  <a:srgbClr val="0000FF"/>
                </a:solidFill>
                <a:latin typeface="Times New Roman" panose="02020603050405020304" pitchFamily="18" charset="0"/>
                <a:cs typeface="Times New Roman" panose="02020603050405020304" pitchFamily="18" charset="0"/>
              </a:rPr>
              <a:t>và</a:t>
            </a:r>
            <a:r>
              <a:rPr lang="en-US" sz="2000" b="1" dirty="0" smtClean="0">
                <a:solidFill>
                  <a:srgbClr val="0000FF"/>
                </a:solidFill>
                <a:latin typeface="Times New Roman" panose="02020603050405020304" pitchFamily="18" charset="0"/>
                <a:cs typeface="Times New Roman" panose="02020603050405020304" pitchFamily="18" charset="0"/>
              </a:rPr>
              <a:t> CO2)</a:t>
            </a:r>
            <a:endParaRPr lang="en-US" sz="2000" b="1" dirty="0">
              <a:solidFill>
                <a:srgbClr val="0000FF"/>
              </a:solidFill>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2" cstate="print">
            <a:clrChange>
              <a:clrFrom>
                <a:srgbClr val="FAFAFA"/>
              </a:clrFrom>
              <a:clrTo>
                <a:srgbClr val="FAFAFA">
                  <a:alpha val="0"/>
                </a:srgbClr>
              </a:clrTo>
            </a:clrChange>
          </a:blip>
          <a:srcRect b="27258"/>
          <a:stretch>
            <a:fillRect/>
          </a:stretch>
        </p:blipFill>
        <p:spPr bwMode="auto">
          <a:xfrm>
            <a:off x="228600" y="0"/>
            <a:ext cx="4876800" cy="4114800"/>
          </a:xfrm>
          <a:prstGeom prst="rect">
            <a:avLst/>
          </a:prstGeom>
          <a:noFill/>
          <a:ln w="9525">
            <a:noFill/>
            <a:miter lim="800000"/>
            <a:headEnd/>
            <a:tailEnd/>
          </a:ln>
        </p:spPr>
      </p:pic>
      <p:sp>
        <p:nvSpPr>
          <p:cNvPr id="7170" name="AutoShape 2" descr="data:image/jpeg;base64,/9j/4AAQSkZJRgABAQAAAQABAAD/2wCEAAkGBxITEhUUEhQUFBQUFBQUFBYVEBQUFBQQFBQWFhQVFBQYHCggGBolHBQUITEhJSkrLi4uFx8zODQsNygtLisBCgoKDg0OGhAQGisfHBwsLCwsLCwsLCwsLCwsLCwsLCwsLCwsLCwsLCwsLCwsLCwsLCwsNywsLCwsOCw3LCwsK//AABEIAQMAwwMBIgACEQEDEQH/xAAcAAABBQEBAQAAAAAAAAAAAAAEAAIDBQYBBwj/xABAEAABAwIEAwUFBQUHBQAAAAABAAIDBBEFEiExBkFREyJhcYEHMpGhsUJScsHwFLLR4fEVFiMzYoKiJVNzksL/xAAZAQADAQEBAAAAAAAAAAAAAAABAgMABAX/xAAkEQACAgICAgIDAQEAAAAAAAAAAQIRAyESMRNBBDIiUWFxUv/aAAwDAQACEQMRAD8A9wVXiWINYbFWTzos5i8BcSVzfIzeOOiOaTRXVOIGSRrWjS61dHCMoVDg9FbUjVaOnOllH42TyfkxMW3skDQuR22TZ32Chgbc5gu610VbqVIMSXEiUSgPU1TWWupBOCNFneIpb3HJBU+KOaLbpmkQ5u2a2OcE2U6w9TVvD2vLueg5LYUNQHsB8EGNCd6YQkuXTe0HVApY9JNzhdBWDZ1JJJYwkkx8gC52o6oWgckSJJnaDqE2Soa0XJA9UTckSIarrmRi7is9jvFYYC2EZndeQXm+NYxO4lz3m/IDb4KcssYuiUsn/J6sOJYTzSXhxxib75+SSPlj+hbkfRMh0VbUBFyyIN68X5efk6RTKrOQmyOiQLGqxg2VvhRfRPH2ckjun07bBSIXtsq724wlbKOouwxRzHRBT4qxu6o63ioahouQq+WC3YHkXog4prmR2Djq4gKibiDOqouJ6t8js8hygbXNgLrIvxOPNbtgAN7B59BYILK5dIRJnq0tY2UAMN7b+atqCsfE3XUeK8lw/iimhIOdzuuVp/NaNnHtHJp2haf9bHAfG1kjc+6A4s29XxM7LoLHzTsKqHvGa+6xrJe0PdN2nmDofJbzBKYBg8kPN6Yu7LKIHmjYXclA1ia59kOfHbHi+Ow5MkdYIdtR4oDEMRDQdbqvkTVod5FWivxbGcjrFVQxh7zZpVNxFiYOvio+FqsFxuuRNueyBoZJpre9ZZjEKuYPs97iOWui15IWU4rka2x5roknxC1RDSNc/UnRMraBpGoUOFYk3UH0RstSCoRqjaM5JgwubJK2JKSe4hs9gbHdcMCljKTnrghjhqzraVEeVEM0Q5eEnyrtxtRWiKdE73oGWQAXJAHUnRZTiL2i0lNJ2WbO4e+W6hp+7pufovIeKuM5qp7jmc1mrWtB0Db/AFRlilke9IzuR6fxbxtR092l3aPykhrBfXYBztmrzXEOPpnf5TGRk8/eI9DosZI4k66p4CtjwQh/QqCRLWV0sri6R7nk9XE/LkoAE4NXQFYc40J4Z+uq4ApWLGC8MxSaA3ieQPu3uPgV6bw17VGgBtVHY/8Acj1BHUsOx9V5W1oOycNDrzU544y7FcUz6fwvGoahgdC8PBF9N/Ubow6r5twLF5qWTPC7mC5p91wHXx8QvcODuKoq2PukiRgGdh3F9LjqFy5ISj/UJKLLuoj6LNY3E6xIWqeVSYs24N1y+biyUtHlmIxyOcST5IWnq3ROuNFp6yAXKz2JwbrohJNgTLRnFTrKpqq90rruKqgl2ll0SegstWlWuH6gk8lnYqm6MgxHKCFxTv0AuTMks+7EjdJT4SMe6isHVRGtF1Rsrb7bKd0gS+CmO5SLJ0nNeS+0n2gyPe6mpXlsbCWyPadXvB1a08mg6eJv6v4545IL4Kd3ugh7wd3bZWfmV5YSvSwY6VspFDnOv9V2y4AnHZdBQYBqiGMuCoFZYULuynmPmhJhSAAFI5nNGy0Ra/KR/TkrWLCMzB109R/FByGUGzPJzXfNW9fg7mtzNBuN9FVuhI1sbc9PmipJgcWjjm/yKcHX0PxTWMdtYnp/JTmlfocpsedjzWtG4sKoISQT93fw6HyVrhdZJR1LJmC2U3LfvMPvN9RsfJH8OYRIHtcW3a68btL+RI6ckfxJgpDWlo93u+TeQPlqPQJG09Mbho9Zw/EGTxMljN2vaHDwvyPQjZVeMS2BWK9neLmIup3Hum7meDh7w/XRaDGJi64Xk5cDjOjiyRaZQVNTqVTV77q+gw3OdU+pwVll1Qg6FjFswzwh5XK5xehyHRUNQV0LoahnaJ7XoO+qLaNFKUNmo5crqjJSTcQ8Te4fxILC4+ah4g4sLYX5NHEFrfBx0v6LJ0NI48yheJhkDWczqfJGMU5UU4oo3uuok4FNIXUUHJ6ZzTisY40ahWjKVwsRuO8D1CrAtxgtO2aEA7i9jzSzHgrOMphUMa4e8NPHxBVpQQFrbOG1v6hcw3DzG4nXp4HpfxVzT0WY66BROhIr9CbZSfIKM4QD9iwPVaiOJjBt8km1DL20RDTKOi4cjFjl2FtvFX1Hg0YHuj4IhrLeSMgCahQTIGnugfzQdU57wW9ncHmrowa3VdUYo1jiNTY62aTr00C3QKsweJsMFSwju3IIPQjQ/JaqprBYHqicapI6yndksZGDPGRb3hrb1tZYb+0bsbc8reoSTipbIZY/s2uGVIKIlKwEOOujNwipOK3uGwW0RVIN4icNlj6lisZKpzyS43QNQ5ERgkbNUc0IG+qsInCy1oBE6MJKYpI8kMaLA6PMNAshx2CKotItlaz5i/5heycKYYAwG3JeTe1JlsRmHQR28uzbZJhX5WVSMlddSt+S6ukJwJ6axObsP1qFgnQFqODq7I/KdiqfCafO8D681r4+FQcskZy9R4qcpeikI+zYxxAi6Ka2wUOHwlrADqUS5qmi5VYtWNa3vE+DRu49NOSyUWPF83ZthDiQcoDg1xy5j3fHfc62C3Iom5g77Q2Kgi4apjIJCzvB5eLOIGd1sx08honVexXy9BnDFYKmnDubTld8Lg+oIVtTssU7DqOOIO7NoZmtcDQGwsEppg03R6BdsLczmvLMSw+udWvYQ8Q5n5XtYHMyEEtNjq69wDtqSF6ZBXA6aqV8YdsimgNGW4cppWEZhlOVp0YRuLkP/wBQPP6rCcTUfYyyxjQNlc5v4HnOAPIOt6L2iMaWK8+9qGH2LJgNCMjvxNN2/EEj0StC5LaPPBqpmNTGBEMCQ42ObdRzhEsIUcxCYBVkm6sKVt0I9uqscPjSSRicQpKzbDokkoHI9P4ZnbkGvJeO+15v/UpT1bGf+AWhwPiTsxYrKe0KsE1QJBsWNH/rp/BbA/yosmZRd/X8VzmngLsGOJwP8VwBK6wTU8M0gdqPeBuPkvR6Ad0LAcFv79ivRIlzy7OqPQQ1OLVEHKVjkBqHsjREUZTIgiWI2Bjy6w3VVNJmJJNmtuSTpoN1YVAuNFVy0udj43Xyva5psbGzhY2KLAuyuwnimmmeWRPu4a2IIuBzFxqFdVPFMMT4o3nvyWAAGw2u7wvoqLBuFKamJyZsxFi4uu4jz5K0/siklka98bXvYBlddwcANRexsd1v8CqfZqYngqr4pwzt6aRg1dbM38TdQPWxHqjYhYC2ynJTE2r0fP7mEJBX3F1AIamRo0aTmb+F+o+pHos3JIkOSqYQHqN8iH7RNDk9DUTsKNpZMpQCeySyRkmjRsq22SVEKhJLQvEFZVmyFr3lwuugpkwu0+GqpGNOzoorrfJPC6Bqk4WVgjohc+f1XamAt8lE02KuqOPtQGHnv6JW6HjGw/hTUgg6g/EdF6VA7QeS80wzD5YJerb7+HVei0rrtBUJdl49BYKnbHzQrHao6NAclYU8OUL3WTmO0RNROX6KBzl0uQlZPlCKFaBsRqg0HXzWcfxIGOzA6DmNk3EXmc9nrkObOW76bAef5KP+6kbhY93utBOYuII3trt4InRBVpKzW8P8Qtk3Pz5LVh2i8ww/hWaEAwv7Vt9nd1w126Feg4Y5wY0P3tqirJ5opO0YX2rw5XxSD7TXMPmw3H7x+C83eSvV/au0GCLr2p/cP8l5a5iJwyjsjjTrJ7GJ4atZhoKY9Slqa4LC0RZ0lJkSWoHERgXJoe78T+vijA1dlbpbrf5opjGbJsfJdebrlWLO9bFR5k7MTiO/kN7I/CqsxyAkbfMdQoMKqQH66A6G+yvJcKFwWuYQRcWcCPFvgVOT/ZaEb2ja04a7W2hARkGmgWdw+va0NaCTbcjUD1VwJeYULL0WsSLYq6mkuj43JkAIuugqJr1wuTBJi5Bzsunl6je5CwMCkuAdrlCftJvYj5hWfZXUkFKznlPmBf4rbKKbRBh1S/kDbxOnwWhgdYJkEbQNLaeFkx8gCJOUnJ7Mp7UJ7sgZzLnv9AAPzXnpYtJxXiAnnJGrWDI3xAvc+pJ+SoHqlHK3siaxdAXCU0OQATBqTmJRlSkI0AgyLqmyJLUYiDCpewcbedkcyHVWUFLdv65IIxgMVhLXuB/V9bqva7ktXxnR5XscNnsI/wBzfz73yWUe3n8VQx12ikpXgO0truFGwrjo1qCnR6DgETXBaRsNhZYzg6rFsrt/Nb+Nui5mtnXF2gWGTKVZQzhASwqNry1Cwlz2yY6ZVoqUx9QtYUiwNQuiUKqzlODygmai0NQFH+0nkq7Mpoorgk6AC5PgjYOixbiFhuqPGccJaWRnfRzh05gfxQdbWF2jdG/M+aCezRWjE5p5L6Kmpksqx86PrwqV+6cRBXapZlAwqUJQk8b1M15QrVPEsMkEglJPaNF1E1B/aaqxpKqwVNmT2VFkGiVknFTu0hvbVjhIPo763WIqGWcbbO1HkVspakOFuRWXr4LAj7h0/AdkUEri3mNvouajVvwT2G3lzXHuAKcwdg9T/itFy0np1XrODyXjaOnU3Xi8dybjdve+C9P4axDNG0+HzUMi3ZfE9UaaRqGfGpQ9Mc5SLIHfEoxGiC9NKAUyLKuZFLdOY1YwqeC5RWLsy07iP9IPldS0jEbUUvaRPZ95pA8Hcj8bJo9k59Hn75lBJUKtqKhzXFpFi0kEdCDYhQOqVdHISVj7qnl3R0jroZ8N0wSFjlM1yi7IqRjEApkjXImBQMjRULVhuQW3ZJIFJEFkBqFFJUrlTEQgHyIE0EPrCmSzZrH0PiDuEG9yPwfCZ6jN2TC4N3OzQTyueaNNjFQW5XW5fkmV0QB0V/jfDdRDH2kjA0Age8DubD5oajwozuaAdLamxNvDxKamCyso6fNfWxH0W3wJhY0BB0eDWNgO6CRfmbbErRU9HYAKGR+joxxrZbUzrgJ8jCosO00KPfEpJFbAsqXZowQppYjQbBmsU7Y1I2NOstQLJqZqtKdVsCsICjQGZDjzh296iMf+QAf8wPqsEWL3YC+hXn/FfCLmuz07HPa46saC5zXHoB9n6KsXZzzjWzDBTtiulLTOY4hwLSNCHAgg+IOyJgamJgzqVcZTqz7NcEKxgLsUiLI/9nKY+nWDYAZF1E/sy4sYixQhZ6STVbniHhCrbIWBma+zgRYhS8N+zOVzg+pNmjXKPtHxPRMk0IjI4Tgc9Qf8Nvd5uOjR6817fwbgIpqWOM2LrZnkC13u1v8ACwRFNgscbQAAABYACwCO/abCw5Cypj07ZptVoDx3Ao6iJ0bvtDfx3HzVVhnCLIIyGgFwaQPPkrp07ipY3PCo5WItGai4ZcAB0VjS8OjmVfw1IOjhZIkA6FR8cSnlkZvFcF7Kzm6jmo423C09VZ7CCqBsVlLJBRei+KbktgzY04wohrEnBIVBCxM7NH9kl2QQoANE2yLhK4I1KxqNGJWu1AAuToB1K0FLEI2gbuO58f4KrwWDUynldrP/AKP5Kz7QbldWKFK2cuWVukB4tw9S1P8AnRNc7bMO64f7gszW+zeG/wDhSuZ4ObnHxuCtoyXmoKypsLD3iNPAdVSSS2ycbbpHmOOcJvp2Zw9srWmz8oILCdrg8lQxsXpjMPILgTnZIC14O9nbnx6rAVVMWPc0/ZcR8CufT2iklxGsiXJIlMxy45yAAQwrqnISWAetnXfVNe+yjbJfVQPuVcmNmlumwwFxTooSTZW0UAAQMDw0oCnDE9xSYiYRgaRsqrLZxCu1W1bLOus0FHAFWTss4q0Cr633lLItFsL3QOQlZILqgdQ1dTrJZURRqQaXENG7jb05ldcj8Fp95Dz0b5cynhHk6EnLirLJjAAGjYAD4JPZyXW9Vxd1Lo47Iny5QS7QAXPkqZk5c4uO5+Q5BE4xNszr3neQPdB9dfRBwlcuaXo6cUfZZROWf4owcOBlYNRq8dR1V3E9SE3CinRSUbR5g8JrQVZ47RdlIR9k6t/CUFC1MmQaOdmki8qSYB6Jkun5Bsu3sFG5ysSC4I2gJznqHPYaqI1QWCEtU7Ago6hEsmRAycoOqF0QZUPLsgZEACq693fVrEVU4wzK8Hqp5PqXw/YhDk8OQ3aLrZVznSwoFOLkM2RKScIgCImZ3Bo5nXwHMrRxMAAaNABYeSpcPiLBmPvHl0b0VhE8gG+5+i68UeKs5crthbm2CiBvqo2zWBJ/pooah5yHldp1HLRVskkUU9Rnc5/Um34RoPpf1TGyqvpZ7sHLQLpmXnuVuzvjGkXEdQio5VQxTI+CVLY1EmK4cJgAdwdD4FDQ8M25qzjeraB4sE8WQnHZnv7veKS02YJJ7FoAe65UZOqqaXEwSTdHwzgroOcnqHqBqdM5NYUAoIiRTULGiAVjEgcuSHRcuu5LrGIot0HxDH3A7orJrFHiEOaNw8FpK4tDQlUkzH9ontcoPBOzrhs7mTulsjMLpM3fdt9kHmevkoKGhLjd+gH2eZ8/BXrBZdGLHe2QnP0giFvMqSQAnVRRuunPdqutHOIRjXmoap/cd+F30KkY7VDyHcefwKDMjC0tR3APAKVsqztLV6lvNun5fkrSCa68t9npJaLON6OgkVTG9GwOWAXdO9R4hUvZax0P1UVM9TYhHnYRzAuPMKkXsnkjaAP7Wk6pKqukr8TkKzB53G2pWwonmySSqibJHPPVSwOKSSxiygRIXElgjwlfVJJEBIE523okkiAwdcbSPt1KtcOgaA11tSN9/wCi4kuOH2O+f1DaX3iipEkl2R6OWXZJT7rsu6SSZdCnI1BUbpJLGPF6k2rHgfek/fKvqYpJLzJdnox6D4UbCUkkAssaUqyYuJIoVmYqR33eZSSSXUjhf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data:image/jpeg;base64,/9j/4AAQSkZJRgABAQAAAQABAAD/2wCEAAkGBxITEhUUEhQUFBQUFBQUFBYVEBQUFBQQFBQWFhQVFBQYHCggGBolHBQUITEhJSkrLi4uFx8zODQsNygtLisBCgoKDg0OGhAQGisfHBwsLCwsLCwsLCwsLCwsLCwsLCwsLCwsLCwsLCwsLCwsLCwsLCwsNywsLCwsOCw3LCwsK//AABEIAQMAwwMBIgACEQEDEQH/xAAcAAABBQEBAQAAAAAAAAAAAAAEAAIDBQYBBwj/xABAEAABAwIEAwUFBQUHBQAAAAABAAIDBBEFEiExBkFREyJhcYEHMpGhsUJScsHwFLLR4fEVFiMzYoKiJVNzksL/xAAZAQADAQEBAAAAAAAAAAAAAAABAgMABAX/xAAkEQACAgICAgIDAQEAAAAAAAAAAQIRAyESMRNBBDIiUWFxUv/aAAwDAQACEQMRAD8A9wVXiWINYbFWTzos5i8BcSVzfIzeOOiOaTRXVOIGSRrWjS61dHCMoVDg9FbUjVaOnOllH42TyfkxMW3skDQuR22TZ32Chgbc5gu610VbqVIMSXEiUSgPU1TWWupBOCNFneIpb3HJBU+KOaLbpmkQ5u2a2OcE2U6w9TVvD2vLueg5LYUNQHsB8EGNCd6YQkuXTe0HVApY9JNzhdBWDZ1JJJYwkkx8gC52o6oWgckSJJnaDqE2Soa0XJA9UTckSIarrmRi7is9jvFYYC2EZndeQXm+NYxO4lz3m/IDb4KcssYuiUsn/J6sOJYTzSXhxxib75+SSPlj+hbkfRMh0VbUBFyyIN68X5efk6RTKrOQmyOiQLGqxg2VvhRfRPH2ckjun07bBSIXtsq724wlbKOouwxRzHRBT4qxu6o63ioahouQq+WC3YHkXog4prmR2Djq4gKibiDOqouJ6t8js8hygbXNgLrIvxOPNbtgAN7B59BYILK5dIRJnq0tY2UAMN7b+atqCsfE3XUeK8lw/iimhIOdzuuVp/NaNnHtHJp2haf9bHAfG1kjc+6A4s29XxM7LoLHzTsKqHvGa+6xrJe0PdN2nmDofJbzBKYBg8kPN6Yu7LKIHmjYXclA1ia59kOfHbHi+Ow5MkdYIdtR4oDEMRDQdbqvkTVod5FWivxbGcjrFVQxh7zZpVNxFiYOvio+FqsFxuuRNueyBoZJpre9ZZjEKuYPs97iOWui15IWU4rka2x5roknxC1RDSNc/UnRMraBpGoUOFYk3UH0RstSCoRqjaM5JgwubJK2JKSe4hs9gbHdcMCljKTnrghjhqzraVEeVEM0Q5eEnyrtxtRWiKdE73oGWQAXJAHUnRZTiL2i0lNJ2WbO4e+W6hp+7pufovIeKuM5qp7jmc1mrWtB0Db/AFRlilke9IzuR6fxbxtR092l3aPykhrBfXYBztmrzXEOPpnf5TGRk8/eI9DosZI4k66p4CtjwQh/QqCRLWV0sri6R7nk9XE/LkoAE4NXQFYc40J4Z+uq4ApWLGC8MxSaA3ieQPu3uPgV6bw17VGgBtVHY/8Acj1BHUsOx9V5W1oOycNDrzU544y7FcUz6fwvGoahgdC8PBF9N/Ubow6r5twLF5qWTPC7mC5p91wHXx8QvcODuKoq2PukiRgGdh3F9LjqFy5ISj/UJKLLuoj6LNY3E6xIWqeVSYs24N1y+biyUtHlmIxyOcST5IWnq3ROuNFp6yAXKz2JwbrohJNgTLRnFTrKpqq90rruKqgl2ll0SegstWlWuH6gk8lnYqm6MgxHKCFxTv0AuTMks+7EjdJT4SMe6isHVRGtF1Rsrb7bKd0gS+CmO5SLJ0nNeS+0n2gyPe6mpXlsbCWyPadXvB1a08mg6eJv6v4545IL4Kd3ugh7wd3bZWfmV5YSvSwY6VspFDnOv9V2y4AnHZdBQYBqiGMuCoFZYULuynmPmhJhSAAFI5nNGy0Ra/KR/TkrWLCMzB109R/FByGUGzPJzXfNW9fg7mtzNBuN9FVuhI1sbc9PmipJgcWjjm/yKcHX0PxTWMdtYnp/JTmlfocpsedjzWtG4sKoISQT93fw6HyVrhdZJR1LJmC2U3LfvMPvN9RsfJH8OYRIHtcW3a68btL+RI6ckfxJgpDWlo93u+TeQPlqPQJG09Mbho9Zw/EGTxMljN2vaHDwvyPQjZVeMS2BWK9neLmIup3Hum7meDh7w/XRaDGJi64Xk5cDjOjiyRaZQVNTqVTV77q+gw3OdU+pwVll1Qg6FjFswzwh5XK5xehyHRUNQV0LoahnaJ7XoO+qLaNFKUNmo5crqjJSTcQ8Te4fxILC4+ah4g4sLYX5NHEFrfBx0v6LJ0NI48yheJhkDWczqfJGMU5UU4oo3uuok4FNIXUUHJ6ZzTisY40ahWjKVwsRuO8D1CrAtxgtO2aEA7i9jzSzHgrOMphUMa4e8NPHxBVpQQFrbOG1v6hcw3DzG4nXp4HpfxVzT0WY66BROhIr9CbZSfIKM4QD9iwPVaiOJjBt8km1DL20RDTKOi4cjFjl2FtvFX1Hg0YHuj4IhrLeSMgCahQTIGnugfzQdU57wW9ncHmrowa3VdUYo1jiNTY62aTr00C3QKsweJsMFSwju3IIPQjQ/JaqprBYHqicapI6yndksZGDPGRb3hrb1tZYb+0bsbc8reoSTipbIZY/s2uGVIKIlKwEOOujNwipOK3uGwW0RVIN4icNlj6lisZKpzyS43QNQ5ERgkbNUc0IG+qsInCy1oBE6MJKYpI8kMaLA6PMNAshx2CKotItlaz5i/5heycKYYAwG3JeTe1JlsRmHQR28uzbZJhX5WVSMlddSt+S6ukJwJ6axObsP1qFgnQFqODq7I/KdiqfCafO8D681r4+FQcskZy9R4qcpeikI+zYxxAi6Ka2wUOHwlrADqUS5qmi5VYtWNa3vE+DRu49NOSyUWPF83ZthDiQcoDg1xy5j3fHfc62C3Iom5g77Q2Kgi4apjIJCzvB5eLOIGd1sx08honVexXy9BnDFYKmnDubTld8Lg+oIVtTssU7DqOOIO7NoZmtcDQGwsEppg03R6BdsLczmvLMSw+udWvYQ8Q5n5XtYHMyEEtNjq69wDtqSF6ZBXA6aqV8YdsimgNGW4cppWEZhlOVp0YRuLkP/wBQPP6rCcTUfYyyxjQNlc5v4HnOAPIOt6L2iMaWK8+9qGH2LJgNCMjvxNN2/EEj0StC5LaPPBqpmNTGBEMCQ42ObdRzhEsIUcxCYBVkm6sKVt0I9uqscPjSSRicQpKzbDokkoHI9P4ZnbkGvJeO+15v/UpT1bGf+AWhwPiTsxYrKe0KsE1QJBsWNH/rp/BbA/yosmZRd/X8VzmngLsGOJwP8VwBK6wTU8M0gdqPeBuPkvR6Ad0LAcFv79ivRIlzy7OqPQQ1OLVEHKVjkBqHsjREUZTIgiWI2Bjy6w3VVNJmJJNmtuSTpoN1YVAuNFVy0udj43Xyva5psbGzhY2KLAuyuwnimmmeWRPu4a2IIuBzFxqFdVPFMMT4o3nvyWAAGw2u7wvoqLBuFKamJyZsxFi4uu4jz5K0/siklka98bXvYBlddwcANRexsd1v8CqfZqYngqr4pwzt6aRg1dbM38TdQPWxHqjYhYC2ynJTE2r0fP7mEJBX3F1AIamRo0aTmb+F+o+pHos3JIkOSqYQHqN8iH7RNDk9DUTsKNpZMpQCeySyRkmjRsq22SVEKhJLQvEFZVmyFr3lwuugpkwu0+GqpGNOzoorrfJPC6Bqk4WVgjohc+f1XamAt8lE02KuqOPtQGHnv6JW6HjGw/hTUgg6g/EdF6VA7QeS80wzD5YJerb7+HVei0rrtBUJdl49BYKnbHzQrHao6NAclYU8OUL3WTmO0RNROX6KBzl0uQlZPlCKFaBsRqg0HXzWcfxIGOzA6DmNk3EXmc9nrkObOW76bAef5KP+6kbhY93utBOYuII3trt4InRBVpKzW8P8Qtk3Pz5LVh2i8ww/hWaEAwv7Vt9nd1w126Feg4Y5wY0P3tqirJ5opO0YX2rw5XxSD7TXMPmw3H7x+C83eSvV/au0GCLr2p/cP8l5a5iJwyjsjjTrJ7GJ4atZhoKY9Slqa4LC0RZ0lJkSWoHERgXJoe78T+vijA1dlbpbrf5opjGbJsfJdebrlWLO9bFR5k7MTiO/kN7I/CqsxyAkbfMdQoMKqQH66A6G+yvJcKFwWuYQRcWcCPFvgVOT/ZaEb2ja04a7W2hARkGmgWdw+va0NaCTbcjUD1VwJeYULL0WsSLYq6mkuj43JkAIuugqJr1wuTBJi5Bzsunl6je5CwMCkuAdrlCftJvYj5hWfZXUkFKznlPmBf4rbKKbRBh1S/kDbxOnwWhgdYJkEbQNLaeFkx8gCJOUnJ7Mp7UJ7sgZzLnv9AAPzXnpYtJxXiAnnJGrWDI3xAvc+pJ+SoHqlHK3siaxdAXCU0OQATBqTmJRlSkI0AgyLqmyJLUYiDCpewcbedkcyHVWUFLdv65IIxgMVhLXuB/V9bqva7ktXxnR5XscNnsI/wBzfz73yWUe3n8VQx12ikpXgO0truFGwrjo1qCnR6DgETXBaRsNhZYzg6rFsrt/Nb+Nui5mtnXF2gWGTKVZQzhASwqNry1Cwlz2yY6ZVoqUx9QtYUiwNQuiUKqzlODygmai0NQFH+0nkq7Mpoorgk6AC5PgjYOixbiFhuqPGccJaWRnfRzh05gfxQdbWF2jdG/M+aCezRWjE5p5L6Kmpksqx86PrwqV+6cRBXapZlAwqUJQk8b1M15QrVPEsMkEglJPaNF1E1B/aaqxpKqwVNmT2VFkGiVknFTu0hvbVjhIPo763WIqGWcbbO1HkVspakOFuRWXr4LAj7h0/AdkUEri3mNvouajVvwT2G3lzXHuAKcwdg9T/itFy0np1XrODyXjaOnU3Xi8dybjdve+C9P4axDNG0+HzUMi3ZfE9UaaRqGfGpQ9Mc5SLIHfEoxGiC9NKAUyLKuZFLdOY1YwqeC5RWLsy07iP9IPldS0jEbUUvaRPZ95pA8Hcj8bJo9k59Hn75lBJUKtqKhzXFpFi0kEdCDYhQOqVdHISVj7qnl3R0jroZ8N0wSFjlM1yi7IqRjEApkjXImBQMjRULVhuQW3ZJIFJEFkBqFFJUrlTEQgHyIE0EPrCmSzZrH0PiDuEG9yPwfCZ6jN2TC4N3OzQTyueaNNjFQW5XW5fkmV0QB0V/jfDdRDH2kjA0Age8DubD5oajwozuaAdLamxNvDxKamCyso6fNfWxH0W3wJhY0BB0eDWNgO6CRfmbbErRU9HYAKGR+joxxrZbUzrgJ8jCosO00KPfEpJFbAsqXZowQppYjQbBmsU7Y1I2NOstQLJqZqtKdVsCsICjQGZDjzh296iMf+QAf8wPqsEWL3YC+hXn/FfCLmuz07HPa46saC5zXHoB9n6KsXZzzjWzDBTtiulLTOY4hwLSNCHAgg+IOyJgamJgzqVcZTqz7NcEKxgLsUiLI/9nKY+nWDYAZF1E/sy4sYixQhZ6STVbniHhCrbIWBma+zgRYhS8N+zOVzg+pNmjXKPtHxPRMk0IjI4Tgc9Qf8Nvd5uOjR6817fwbgIpqWOM2LrZnkC13u1v8ACwRFNgscbQAAABYACwCO/abCw5Cypj07ZptVoDx3Ao6iJ0bvtDfx3HzVVhnCLIIyGgFwaQPPkrp07ipY3PCo5WItGai4ZcAB0VjS8OjmVfw1IOjhZIkA6FR8cSnlkZvFcF7Kzm6jmo423C09VZ7CCqBsVlLJBRei+KbktgzY04wohrEnBIVBCxM7NH9kl2QQoANE2yLhK4I1KxqNGJWu1AAuToB1K0FLEI2gbuO58f4KrwWDUynldrP/AKP5Kz7QbldWKFK2cuWVukB4tw9S1P8AnRNc7bMO64f7gszW+zeG/wDhSuZ4ObnHxuCtoyXmoKypsLD3iNPAdVSSS2ycbbpHmOOcJvp2Zw9srWmz8oILCdrg8lQxsXpjMPILgTnZIC14O9nbnx6rAVVMWPc0/ZcR8CufT2iklxGsiXJIlMxy45yAAQwrqnISWAetnXfVNe+yjbJfVQPuVcmNmlumwwFxTooSTZW0UAAQMDw0oCnDE9xSYiYRgaRsqrLZxCu1W1bLOus0FHAFWTss4q0Cr633lLItFsL3QOQlZILqgdQ1dTrJZURRqQaXENG7jb05ldcj8Fp95Dz0b5cynhHk6EnLirLJjAAGjYAD4JPZyXW9Vxd1Lo47Iny5QS7QAXPkqZk5c4uO5+Q5BE4xNszr3neQPdB9dfRBwlcuaXo6cUfZZROWf4owcOBlYNRq8dR1V3E9SE3CinRSUbR5g8JrQVZ47RdlIR9k6t/CUFC1MmQaOdmki8qSYB6Jkun5Bsu3sFG5ysSC4I2gJznqHPYaqI1QWCEtU7Ago6hEsmRAycoOqF0QZUPLsgZEACq693fVrEVU4wzK8Hqp5PqXw/YhDk8OQ3aLrZVznSwoFOLkM2RKScIgCImZ3Bo5nXwHMrRxMAAaNABYeSpcPiLBmPvHl0b0VhE8gG+5+i68UeKs5crthbm2CiBvqo2zWBJ/pooah5yHldp1HLRVskkUU9Rnc5/Um34RoPpf1TGyqvpZ7sHLQLpmXnuVuzvjGkXEdQio5VQxTI+CVLY1EmK4cJgAdwdD4FDQ8M25qzjeraB4sE8WQnHZnv7veKS02YJJ7FoAe65UZOqqaXEwSTdHwzgroOcnqHqBqdM5NYUAoIiRTULGiAVjEgcuSHRcuu5LrGIot0HxDH3A7orJrFHiEOaNw8FpK4tDQlUkzH9ontcoPBOzrhs7mTulsjMLpM3fdt9kHmevkoKGhLjd+gH2eZ8/BXrBZdGLHe2QnP0giFvMqSQAnVRRuunPdqutHOIRjXmoap/cd+F30KkY7VDyHcefwKDMjC0tR3APAKVsqztLV6lvNun5fkrSCa68t9npJaLON6OgkVTG9GwOWAXdO9R4hUvZax0P1UVM9TYhHnYRzAuPMKkXsnkjaAP7Wk6pKqukr8TkKzB53G2pWwonmySSqibJHPPVSwOKSSxiygRIXElgjwlfVJJEBIE523okkiAwdcbSPt1KtcOgaA11tSN9/wCi4kuOH2O+f1DaX3iipEkl2R6OWXZJT7rsu6SSZdCnI1BUbpJLGPF6k2rHgfek/fKvqYpJLzJdnox6D4UbCUkkAssaUqyYuJIoVmYqR33eZSSSXUjhf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4" name="AutoShape 6" descr="data:image/jpeg;base64,/9j/4AAQSkZJRgABAQAAAQABAAD/2wCEAAkGBxITEhUUEhQUFBQUFBQUFBYVEBQUFBQQFBQWFhQVFBQYHCggGBolHBQUITEhJSkrLi4uFx8zODQsNygtLisBCgoKDg0OGhAQGisfHBwsLCwsLCwsLCwsLCwsLCwsLCwsLCwsLCwsLCwsLCwsLCwsLCwsNywsLCwsOCw3LCwsK//AABEIAQMAwwMBIgACEQEDEQH/xAAcAAABBQEBAQAAAAAAAAAAAAAEAAIDBQYBBwj/xABAEAABAwIEAwUFBQUHBQAAAAABAAIDBBEFEiExBkFREyJhcYEHMpGhsUJScsHwFLLR4fEVFiMzYoKiJVNzksL/xAAZAQADAQEBAAAAAAAAAAAAAAABAgMABAX/xAAkEQACAgICAgIDAQEAAAAAAAAAAQIRAyESMRNBBDIiUWFxUv/aAAwDAQACEQMRAD8A9wVXiWINYbFWTzos5i8BcSVzfIzeOOiOaTRXVOIGSRrWjS61dHCMoVDg9FbUjVaOnOllH42TyfkxMW3skDQuR22TZ32Chgbc5gu610VbqVIMSXEiUSgPU1TWWupBOCNFneIpb3HJBU+KOaLbpmkQ5u2a2OcE2U6w9TVvD2vLueg5LYUNQHsB8EGNCd6YQkuXTe0HVApY9JNzhdBWDZ1JJJYwkkx8gC52o6oWgckSJJnaDqE2Soa0XJA9UTckSIarrmRi7is9jvFYYC2EZndeQXm+NYxO4lz3m/IDb4KcssYuiUsn/J6sOJYTzSXhxxib75+SSPlj+hbkfRMh0VbUBFyyIN68X5efk6RTKrOQmyOiQLGqxg2VvhRfRPH2ckjun07bBSIXtsq724wlbKOouwxRzHRBT4qxu6o63ioahouQq+WC3YHkXog4prmR2Djq4gKibiDOqouJ6t8js8hygbXNgLrIvxOPNbtgAN7B59BYILK5dIRJnq0tY2UAMN7b+atqCsfE3XUeK8lw/iimhIOdzuuVp/NaNnHtHJp2haf9bHAfG1kjc+6A4s29XxM7LoLHzTsKqHvGa+6xrJe0PdN2nmDofJbzBKYBg8kPN6Yu7LKIHmjYXclA1ia59kOfHbHi+Ow5MkdYIdtR4oDEMRDQdbqvkTVod5FWivxbGcjrFVQxh7zZpVNxFiYOvio+FqsFxuuRNueyBoZJpre9ZZjEKuYPs97iOWui15IWU4rka2x5roknxC1RDSNc/UnRMraBpGoUOFYk3UH0RstSCoRqjaM5JgwubJK2JKSe4hs9gbHdcMCljKTnrghjhqzraVEeVEM0Q5eEnyrtxtRWiKdE73oGWQAXJAHUnRZTiL2i0lNJ2WbO4e+W6hp+7pufovIeKuM5qp7jmc1mrWtB0Db/AFRlilke9IzuR6fxbxtR092l3aPykhrBfXYBztmrzXEOPpnf5TGRk8/eI9DosZI4k66p4CtjwQh/QqCRLWV0sri6R7nk9XE/LkoAE4NXQFYc40J4Z+uq4ApWLGC8MxSaA3ieQPu3uPgV6bw17VGgBtVHY/8Acj1BHUsOx9V5W1oOycNDrzU544y7FcUz6fwvGoahgdC8PBF9N/Ubow6r5twLF5qWTPC7mC5p91wHXx8QvcODuKoq2PukiRgGdh3F9LjqFy5ISj/UJKLLuoj6LNY3E6xIWqeVSYs24N1y+biyUtHlmIxyOcST5IWnq3ROuNFp6yAXKz2JwbrohJNgTLRnFTrKpqq90rruKqgl2ll0SegstWlWuH6gk8lnYqm6MgxHKCFxTv0AuTMks+7EjdJT4SMe6isHVRGtF1Rsrb7bKd0gS+CmO5SLJ0nNeS+0n2gyPe6mpXlsbCWyPadXvB1a08mg6eJv6v4545IL4Kd3ugh7wd3bZWfmV5YSvSwY6VspFDnOv9V2y4AnHZdBQYBqiGMuCoFZYULuynmPmhJhSAAFI5nNGy0Ra/KR/TkrWLCMzB109R/FByGUGzPJzXfNW9fg7mtzNBuN9FVuhI1sbc9PmipJgcWjjm/yKcHX0PxTWMdtYnp/JTmlfocpsedjzWtG4sKoISQT93fw6HyVrhdZJR1LJmC2U3LfvMPvN9RsfJH8OYRIHtcW3a68btL+RI6ckfxJgpDWlo93u+TeQPlqPQJG09Mbho9Zw/EGTxMljN2vaHDwvyPQjZVeMS2BWK9neLmIup3Hum7meDh7w/XRaDGJi64Xk5cDjOjiyRaZQVNTqVTV77q+gw3OdU+pwVll1Qg6FjFswzwh5XK5xehyHRUNQV0LoahnaJ7XoO+qLaNFKUNmo5crqjJSTcQ8Te4fxILC4+ah4g4sLYX5NHEFrfBx0v6LJ0NI48yheJhkDWczqfJGMU5UU4oo3uuok4FNIXUUHJ6ZzTisY40ahWjKVwsRuO8D1CrAtxgtO2aEA7i9jzSzHgrOMphUMa4e8NPHxBVpQQFrbOG1v6hcw3DzG4nXp4HpfxVzT0WY66BROhIr9CbZSfIKM4QD9iwPVaiOJjBt8km1DL20RDTKOi4cjFjl2FtvFX1Hg0YHuj4IhrLeSMgCahQTIGnugfzQdU57wW9ncHmrowa3VdUYo1jiNTY62aTr00C3QKsweJsMFSwju3IIPQjQ/JaqprBYHqicapI6yndksZGDPGRb3hrb1tZYb+0bsbc8reoSTipbIZY/s2uGVIKIlKwEOOujNwipOK3uGwW0RVIN4icNlj6lisZKpzyS43QNQ5ERgkbNUc0IG+qsInCy1oBE6MJKYpI8kMaLA6PMNAshx2CKotItlaz5i/5heycKYYAwG3JeTe1JlsRmHQR28uzbZJhX5WVSMlddSt+S6ukJwJ6axObsP1qFgnQFqODq7I/KdiqfCafO8D681r4+FQcskZy9R4qcpeikI+zYxxAi6Ka2wUOHwlrADqUS5qmi5VYtWNa3vE+DRu49NOSyUWPF83ZthDiQcoDg1xy5j3fHfc62C3Iom5g77Q2Kgi4apjIJCzvB5eLOIGd1sx08honVexXy9BnDFYKmnDubTld8Lg+oIVtTssU7DqOOIO7NoZmtcDQGwsEppg03R6BdsLczmvLMSw+udWvYQ8Q5n5XtYHMyEEtNjq69wDtqSF6ZBXA6aqV8YdsimgNGW4cppWEZhlOVp0YRuLkP/wBQPP6rCcTUfYyyxjQNlc5v4HnOAPIOt6L2iMaWK8+9qGH2LJgNCMjvxNN2/EEj0StC5LaPPBqpmNTGBEMCQ42ObdRzhEsIUcxCYBVkm6sKVt0I9uqscPjSSRicQpKzbDokkoHI9P4ZnbkGvJeO+15v/UpT1bGf+AWhwPiTsxYrKe0KsE1QJBsWNH/rp/BbA/yosmZRd/X8VzmngLsGOJwP8VwBK6wTU8M0gdqPeBuPkvR6Ad0LAcFv79ivRIlzy7OqPQQ1OLVEHKVjkBqHsjREUZTIgiWI2Bjy6w3VVNJmJJNmtuSTpoN1YVAuNFVy0udj43Xyva5psbGzhY2KLAuyuwnimmmeWRPu4a2IIuBzFxqFdVPFMMT4o3nvyWAAGw2u7wvoqLBuFKamJyZsxFi4uu4jz5K0/siklka98bXvYBlddwcANRexsd1v8CqfZqYngqr4pwzt6aRg1dbM38TdQPWxHqjYhYC2ynJTE2r0fP7mEJBX3F1AIamRo0aTmb+F+o+pHos3JIkOSqYQHqN8iH7RNDk9DUTsKNpZMpQCeySyRkmjRsq22SVEKhJLQvEFZVmyFr3lwuugpkwu0+GqpGNOzoorrfJPC6Bqk4WVgjohc+f1XamAt8lE02KuqOPtQGHnv6JW6HjGw/hTUgg6g/EdF6VA7QeS80wzD5YJerb7+HVei0rrtBUJdl49BYKnbHzQrHao6NAclYU8OUL3WTmO0RNROX6KBzl0uQlZPlCKFaBsRqg0HXzWcfxIGOzA6DmNk3EXmc9nrkObOW76bAef5KP+6kbhY93utBOYuII3trt4InRBVpKzW8P8Qtk3Pz5LVh2i8ww/hWaEAwv7Vt9nd1w126Feg4Y5wY0P3tqirJ5opO0YX2rw5XxSD7TXMPmw3H7x+C83eSvV/au0GCLr2p/cP8l5a5iJwyjsjjTrJ7GJ4atZhoKY9Slqa4LC0RZ0lJkSWoHERgXJoe78T+vijA1dlbpbrf5opjGbJsfJdebrlWLO9bFR5k7MTiO/kN7I/CqsxyAkbfMdQoMKqQH66A6G+yvJcKFwWuYQRcWcCPFvgVOT/ZaEb2ja04a7W2hARkGmgWdw+va0NaCTbcjUD1VwJeYULL0WsSLYq6mkuj43JkAIuugqJr1wuTBJi5Bzsunl6je5CwMCkuAdrlCftJvYj5hWfZXUkFKznlPmBf4rbKKbRBh1S/kDbxOnwWhgdYJkEbQNLaeFkx8gCJOUnJ7Mp7UJ7sgZzLnv9AAPzXnpYtJxXiAnnJGrWDI3xAvc+pJ+SoHqlHK3siaxdAXCU0OQATBqTmJRlSkI0AgyLqmyJLUYiDCpewcbedkcyHVWUFLdv65IIxgMVhLXuB/V9bqva7ktXxnR5XscNnsI/wBzfz73yWUe3n8VQx12ikpXgO0truFGwrjo1qCnR6DgETXBaRsNhZYzg6rFsrt/Nb+Nui5mtnXF2gWGTKVZQzhASwqNry1Cwlz2yY6ZVoqUx9QtYUiwNQuiUKqzlODygmai0NQFH+0nkq7Mpoorgk6AC5PgjYOixbiFhuqPGccJaWRnfRzh05gfxQdbWF2jdG/M+aCezRWjE5p5L6Kmpksqx86PrwqV+6cRBXapZlAwqUJQk8b1M15QrVPEsMkEglJPaNF1E1B/aaqxpKqwVNmT2VFkGiVknFTu0hvbVjhIPo763WIqGWcbbO1HkVspakOFuRWXr4LAj7h0/AdkUEri3mNvouajVvwT2G3lzXHuAKcwdg9T/itFy0np1XrODyXjaOnU3Xi8dybjdve+C9P4axDNG0+HzUMi3ZfE9UaaRqGfGpQ9Mc5SLIHfEoxGiC9NKAUyLKuZFLdOY1YwqeC5RWLsy07iP9IPldS0jEbUUvaRPZ95pA8Hcj8bJo9k59Hn75lBJUKtqKhzXFpFi0kEdCDYhQOqVdHISVj7qnl3R0jroZ8N0wSFjlM1yi7IqRjEApkjXImBQMjRULVhuQW3ZJIFJEFkBqFFJUrlTEQgHyIE0EPrCmSzZrH0PiDuEG9yPwfCZ6jN2TC4N3OzQTyueaNNjFQW5XW5fkmV0QB0V/jfDdRDH2kjA0Age8DubD5oajwozuaAdLamxNvDxKamCyso6fNfWxH0W3wJhY0BB0eDWNgO6CRfmbbErRU9HYAKGR+joxxrZbUzrgJ8jCosO00KPfEpJFbAsqXZowQppYjQbBmsU7Y1I2NOstQLJqZqtKdVsCsICjQGZDjzh296iMf+QAf8wPqsEWL3YC+hXn/FfCLmuz07HPa46saC5zXHoB9n6KsXZzzjWzDBTtiulLTOY4hwLSNCHAgg+IOyJgamJgzqVcZTqz7NcEKxgLsUiLI/9nKY+nWDYAZF1E/sy4sYixQhZ6STVbniHhCrbIWBma+zgRYhS8N+zOVzg+pNmjXKPtHxPRMk0IjI4Tgc9Qf8Nvd5uOjR6817fwbgIpqWOM2LrZnkC13u1v8ACwRFNgscbQAAABYACwCO/abCw5Cypj07ZptVoDx3Ao6iJ0bvtDfx3HzVVhnCLIIyGgFwaQPPkrp07ipY3PCo5WItGai4ZcAB0VjS8OjmVfw1IOjhZIkA6FR8cSnlkZvFcF7Kzm6jmo423C09VZ7CCqBsVlLJBRei+KbktgzY04wohrEnBIVBCxM7NH9kl2QQoANE2yLhK4I1KxqNGJWu1AAuToB1K0FLEI2gbuO58f4KrwWDUynldrP/AKP5Kz7QbldWKFK2cuWVukB4tw9S1P8AnRNc7bMO64f7gszW+zeG/wDhSuZ4ObnHxuCtoyXmoKypsLD3iNPAdVSSS2ycbbpHmOOcJvp2Zw9srWmz8oILCdrg8lQxsXpjMPILgTnZIC14O9nbnx6rAVVMWPc0/ZcR8CufT2iklxGsiXJIlMxy45yAAQwrqnISWAetnXfVNe+yjbJfVQPuVcmNmlumwwFxTooSTZW0UAAQMDw0oCnDE9xSYiYRgaRsqrLZxCu1W1bLOus0FHAFWTss4q0Cr633lLItFsL3QOQlZILqgdQ1dTrJZURRqQaXENG7jb05ldcj8Fp95Dz0b5cynhHk6EnLirLJjAAGjYAD4JPZyXW9Vxd1Lo47Iny5QS7QAXPkqZk5c4uO5+Q5BE4xNszr3neQPdB9dfRBwlcuaXo6cUfZZROWf4owcOBlYNRq8dR1V3E9SE3CinRSUbR5g8JrQVZ47RdlIR9k6t/CUFC1MmQaOdmki8qSYB6Jkun5Bsu3sFG5ysSC4I2gJznqHPYaqI1QWCEtU7Ago6hEsmRAycoOqF0QZUPLsgZEACq693fVrEVU4wzK8Hqp5PqXw/YhDk8OQ3aLrZVznSwoFOLkM2RKScIgCImZ3Bo5nXwHMrRxMAAaNABYeSpcPiLBmPvHl0b0VhE8gG+5+i68UeKs5crthbm2CiBvqo2zWBJ/pooah5yHldp1HLRVskkUU9Rnc5/Um34RoPpf1TGyqvpZ7sHLQLpmXnuVuzvjGkXEdQio5VQxTI+CVLY1EmK4cJgAdwdD4FDQ8M25qzjeraB4sE8WQnHZnv7veKS02YJJ7FoAe65UZOqqaXEwSTdHwzgroOcnqHqBqdM5NYUAoIiRTULGiAVjEgcuSHRcuu5LrGIot0HxDH3A7orJrFHiEOaNw8FpK4tDQlUkzH9ontcoPBOzrhs7mTulsjMLpM3fdt9kHmevkoKGhLjd+gH2eZ8/BXrBZdGLHe2QnP0giFvMqSQAnVRRuunPdqutHOIRjXmoap/cd+F30KkY7VDyHcefwKDMjC0tR3APAKVsqztLV6lvNun5fkrSCa68t9npJaLON6OgkVTG9GwOWAXdO9R4hUvZax0P1UVM9TYhHnYRzAuPMKkXsnkjaAP7Wk6pKqukr8TkKzB53G2pWwonmySSqibJHPPVSwOKSSxiygRIXElgjwlfVJJEBIE523okkiAwdcbSPt1KtcOgaA11tSN9/wCi4kuOH2O+f1DaX3iipEkl2R6OWXZJT7rsu6SSZdCnI1BUbpJLGPF6k2rHgfek/fKvqYpJLzJdnox6D4UbCUkkAssaUqyYuJIoVmYqR33eZSSSXUjhf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5" name="Picture 7" descr="C:\Users\Administrator.SDC-20141103ZMR\Desktop\tải xuống.jpg"/>
          <p:cNvPicPr>
            <a:picLocks noChangeAspect="1" noChangeArrowheads="1"/>
          </p:cNvPicPr>
          <p:nvPr/>
        </p:nvPicPr>
        <p:blipFill>
          <a:blip r:embed="rId3" cstate="print"/>
          <a:srcRect/>
          <a:stretch>
            <a:fillRect/>
          </a:stretch>
        </p:blipFill>
        <p:spPr bwMode="auto">
          <a:xfrm>
            <a:off x="5791200" y="1295400"/>
            <a:ext cx="2667000" cy="2819400"/>
          </a:xfrm>
          <a:prstGeom prst="rect">
            <a:avLst/>
          </a:prstGeom>
          <a:noFill/>
        </p:spPr>
      </p:pic>
      <p:sp>
        <p:nvSpPr>
          <p:cNvPr id="15" name="Rectangle 6"/>
          <p:cNvSpPr>
            <a:spLocks noChangeArrowheads="1"/>
          </p:cNvSpPr>
          <p:nvPr/>
        </p:nvSpPr>
        <p:spPr bwMode="auto">
          <a:xfrm>
            <a:off x="5486400" y="4191000"/>
            <a:ext cx="3124200" cy="707886"/>
          </a:xfrm>
          <a:prstGeom prst="rect">
            <a:avLst/>
          </a:prstGeom>
          <a:noFill/>
          <a:ln w="9525">
            <a:noFill/>
            <a:miter lim="800000"/>
            <a:headEnd/>
            <a:tailEnd/>
          </a:ln>
          <a:effectLst/>
        </p:spPr>
        <p:txBody>
          <a:bodyPr wrap="square">
            <a:spAutoFit/>
          </a:bodyPr>
          <a:lstStyle/>
          <a:p>
            <a:pPr algn="ctr"/>
            <a:r>
              <a:rPr lang="en-US" sz="2000" b="1" dirty="0" err="1" smtClean="0">
                <a:solidFill>
                  <a:srgbClr val="0000FF"/>
                </a:solidFill>
                <a:latin typeface="Times New Roman" panose="02020603050405020304" pitchFamily="18" charset="0"/>
                <a:cs typeface="Times New Roman" panose="02020603050405020304" pitchFamily="18" charset="0"/>
              </a:rPr>
              <a:t>Trẻ</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bị</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hội</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chứng</a:t>
            </a:r>
            <a:r>
              <a:rPr lang="en-US" sz="2000" b="1" dirty="0" smtClean="0">
                <a:solidFill>
                  <a:srgbClr val="0000FF"/>
                </a:solidFill>
                <a:latin typeface="Times New Roman" panose="02020603050405020304" pitchFamily="18" charset="0"/>
                <a:cs typeface="Times New Roman" panose="02020603050405020304" pitchFamily="18" charset="0"/>
              </a:rPr>
              <a:t> Down </a:t>
            </a:r>
          </a:p>
          <a:p>
            <a:pPr algn="ctr"/>
            <a:r>
              <a:rPr lang="en-US" sz="2000" b="1" dirty="0" smtClean="0">
                <a:solidFill>
                  <a:srgbClr val="0000FF"/>
                </a:solidFill>
                <a:latin typeface="Times New Roman" panose="02020603050405020304" pitchFamily="18" charset="0"/>
                <a:cs typeface="Times New Roman" panose="02020603050405020304" pitchFamily="18" charset="0"/>
              </a:rPr>
              <a:t>( 3 NST </a:t>
            </a:r>
            <a:r>
              <a:rPr lang="en-US" sz="2000" b="1" dirty="0" err="1" smtClean="0">
                <a:solidFill>
                  <a:srgbClr val="0000FF"/>
                </a:solidFill>
                <a:latin typeface="Times New Roman" panose="02020603050405020304" pitchFamily="18" charset="0"/>
                <a:cs typeface="Times New Roman" panose="02020603050405020304" pitchFamily="18" charset="0"/>
              </a:rPr>
              <a:t>số</a:t>
            </a:r>
            <a:r>
              <a:rPr lang="en-US" sz="2000" b="1" dirty="0" smtClean="0">
                <a:solidFill>
                  <a:srgbClr val="0000FF"/>
                </a:solidFill>
                <a:latin typeface="Times New Roman" panose="02020603050405020304" pitchFamily="18" charset="0"/>
                <a:cs typeface="Times New Roman" panose="02020603050405020304" pitchFamily="18" charset="0"/>
              </a:rPr>
              <a:t> 21)</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16" name="AutoShape 13"/>
          <p:cNvSpPr>
            <a:spLocks noChangeArrowheads="1"/>
          </p:cNvSpPr>
          <p:nvPr/>
        </p:nvSpPr>
        <p:spPr bwMode="auto">
          <a:xfrm>
            <a:off x="457200" y="0"/>
            <a:ext cx="7924800" cy="1143000"/>
          </a:xfrm>
          <a:prstGeom prst="cloudCallout">
            <a:avLst>
              <a:gd name="adj1" fmla="val 5288"/>
              <a:gd name="adj2" fmla="val 234355"/>
            </a:avLst>
          </a:prstGeom>
          <a:solidFill>
            <a:srgbClr val="FFFF00"/>
          </a:solidFill>
          <a:ln w="9525">
            <a:solidFill>
              <a:schemeClr val="tx1"/>
            </a:solidFill>
            <a:round/>
            <a:headEnd/>
            <a:tailEnd/>
          </a:ln>
          <a:effectLst/>
        </p:spPr>
        <p:txBody>
          <a:bodyPr/>
          <a:lstStyle/>
          <a:p>
            <a:pPr algn="ctr"/>
            <a:r>
              <a:rPr lang="en-US" sz="2400" b="1" dirty="0" err="1" smtClean="0">
                <a:latin typeface="Times New Roman" pitchFamily="18" charset="0"/>
                <a:cs typeface="Times New Roman" pitchFamily="18" charset="0"/>
              </a:rPr>
              <a:t>Vì</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17" name="Rectangle 2"/>
          <p:cNvSpPr txBox="1">
            <a:spLocks noChangeArrowheads="1"/>
          </p:cNvSpPr>
          <p:nvPr/>
        </p:nvSpPr>
        <p:spPr>
          <a:xfrm>
            <a:off x="381000" y="5181600"/>
            <a:ext cx="8534400" cy="1447800"/>
          </a:xfrm>
          <a:prstGeom prst="rect">
            <a:avLst/>
          </a:prstGeom>
          <a:solidFill>
            <a:srgbClr val="FFFF00"/>
          </a:solidFill>
        </p:spPr>
        <p:txBody>
          <a:bodyPr vert="horz" lIns="91440" tIns="45720" rIns="91440" bIns="45720" rtlCol="0" anchor="ctr">
            <a:normAutofit fontScale="77500" lnSpcReduction="20000"/>
          </a:bodyPr>
          <a:lstStyle/>
          <a:p>
            <a:r>
              <a:rPr lang="en-US" sz="2800" b="1" dirty="0" smtClean="0">
                <a:latin typeface="Times New Roman" pitchFamily="18" charset="0"/>
              </a:rPr>
              <a:t>KL: </a:t>
            </a:r>
          </a:p>
          <a:p>
            <a:r>
              <a:rPr lang="en-US" sz="2800" b="1" dirty="0" smtClean="0">
                <a:latin typeface="Times New Roman" pitchFamily="18" charset="0"/>
              </a:rPr>
              <a:t>- </a:t>
            </a:r>
            <a:r>
              <a:rPr lang="en-US" sz="2800" b="1" dirty="0" err="1" smtClean="0">
                <a:latin typeface="Times New Roman" pitchFamily="18" charset="0"/>
              </a:rPr>
              <a:t>Đột</a:t>
            </a:r>
            <a:r>
              <a:rPr lang="en-US" sz="2800" b="1" dirty="0" smtClean="0">
                <a:latin typeface="Times New Roman" pitchFamily="18" charset="0"/>
              </a:rPr>
              <a:t> </a:t>
            </a:r>
            <a:r>
              <a:rPr lang="en-US" sz="2800" b="1" dirty="0" err="1" smtClean="0">
                <a:latin typeface="Times New Roman" pitchFamily="18" charset="0"/>
              </a:rPr>
              <a:t>biến</a:t>
            </a:r>
            <a:r>
              <a:rPr lang="en-US" sz="2800" b="1" dirty="0" smtClean="0">
                <a:latin typeface="Times New Roman" pitchFamily="18" charset="0"/>
              </a:rPr>
              <a:t> </a:t>
            </a:r>
            <a:r>
              <a:rPr lang="en-US" sz="2800" b="1" dirty="0" err="1" smtClean="0">
                <a:latin typeface="Times New Roman" pitchFamily="18" charset="0"/>
              </a:rPr>
              <a:t>có</a:t>
            </a:r>
            <a:r>
              <a:rPr lang="en-US" sz="2800" b="1" dirty="0" smtClean="0">
                <a:latin typeface="Times New Roman" pitchFamily="18" charset="0"/>
              </a:rPr>
              <a:t> </a:t>
            </a:r>
            <a:r>
              <a:rPr lang="en-US" sz="2800" b="1" dirty="0" err="1" smtClean="0">
                <a:latin typeface="Times New Roman" pitchFamily="18" charset="0"/>
              </a:rPr>
              <a:t>hại</a:t>
            </a:r>
            <a:r>
              <a:rPr lang="en-US" sz="2800" b="1" dirty="0" smtClean="0">
                <a:latin typeface="Times New Roman" pitchFamily="18" charset="0"/>
              </a:rPr>
              <a:t> </a:t>
            </a:r>
            <a:r>
              <a:rPr lang="en-US" sz="2800" b="1" dirty="0" err="1" smtClean="0">
                <a:latin typeface="Times New Roman" pitchFamily="18" charset="0"/>
              </a:rPr>
              <a:t>vì</a:t>
            </a:r>
            <a:r>
              <a:rPr lang="en-US" sz="2800" b="1" dirty="0" smtClean="0">
                <a:latin typeface="Times New Roman" pitchFamily="18" charset="0"/>
              </a:rPr>
              <a:t>: </a:t>
            </a:r>
            <a:r>
              <a:rPr lang="en-US" sz="2800" b="1" dirty="0" err="1" smtClean="0">
                <a:latin typeface="Times New Roman" pitchFamily="18" charset="0"/>
              </a:rPr>
              <a:t>phá</a:t>
            </a:r>
            <a:r>
              <a:rPr lang="en-US" sz="2800" b="1" dirty="0" smtClean="0">
                <a:latin typeface="Times New Roman" pitchFamily="18" charset="0"/>
              </a:rPr>
              <a:t> </a:t>
            </a:r>
            <a:r>
              <a:rPr lang="en-US" sz="2800" b="1" dirty="0" err="1" smtClean="0">
                <a:latin typeface="Times New Roman" pitchFamily="18" charset="0"/>
              </a:rPr>
              <a:t>vỡ</a:t>
            </a:r>
            <a:r>
              <a:rPr lang="en-US" sz="2800" b="1" dirty="0" smtClean="0">
                <a:latin typeface="Times New Roman" pitchFamily="18" charset="0"/>
              </a:rPr>
              <a:t> </a:t>
            </a:r>
            <a:r>
              <a:rPr lang="en-US" sz="2800" b="1" dirty="0" err="1" smtClean="0">
                <a:latin typeface="Times New Roman" pitchFamily="18" charset="0"/>
              </a:rPr>
              <a:t>mối</a:t>
            </a:r>
            <a:r>
              <a:rPr lang="en-US" sz="2800" b="1" dirty="0" smtClean="0">
                <a:latin typeface="Times New Roman" pitchFamily="18" charset="0"/>
              </a:rPr>
              <a:t> </a:t>
            </a:r>
            <a:r>
              <a:rPr lang="en-US" sz="2800" b="1" dirty="0" err="1" smtClean="0">
                <a:latin typeface="Times New Roman" pitchFamily="18" charset="0"/>
              </a:rPr>
              <a:t>quan</a:t>
            </a:r>
            <a:r>
              <a:rPr lang="en-US" sz="2800" b="1" dirty="0" smtClean="0">
                <a:latin typeface="Times New Roman" pitchFamily="18" charset="0"/>
              </a:rPr>
              <a:t> </a:t>
            </a:r>
            <a:r>
              <a:rPr lang="en-US" sz="2800" b="1" dirty="0" err="1" smtClean="0">
                <a:latin typeface="Times New Roman" pitchFamily="18" charset="0"/>
              </a:rPr>
              <a:t>hệ</a:t>
            </a:r>
            <a:r>
              <a:rPr lang="en-US" sz="2800" b="1" dirty="0" smtClean="0">
                <a:latin typeface="Times New Roman" pitchFamily="18" charset="0"/>
              </a:rPr>
              <a:t> </a:t>
            </a:r>
            <a:r>
              <a:rPr lang="en-US" sz="2800" b="1" dirty="0" err="1" smtClean="0">
                <a:latin typeface="Times New Roman" pitchFamily="18" charset="0"/>
              </a:rPr>
              <a:t>hài</a:t>
            </a:r>
            <a:r>
              <a:rPr lang="en-US" sz="2800" b="1" dirty="0" smtClean="0">
                <a:latin typeface="Times New Roman" pitchFamily="18" charset="0"/>
              </a:rPr>
              <a:t> </a:t>
            </a:r>
            <a:r>
              <a:rPr lang="en-US" sz="2800" b="1" dirty="0" err="1" smtClean="0">
                <a:latin typeface="Times New Roman" pitchFamily="18" charset="0"/>
              </a:rPr>
              <a:t>hòa</a:t>
            </a:r>
            <a:r>
              <a:rPr lang="en-US" sz="2800" b="1" dirty="0" smtClean="0">
                <a:latin typeface="Times New Roman" pitchFamily="18" charset="0"/>
              </a:rPr>
              <a:t> </a:t>
            </a:r>
            <a:r>
              <a:rPr lang="en-US" sz="2800" b="1" dirty="0" err="1" smtClean="0">
                <a:latin typeface="Times New Roman" pitchFamily="18" charset="0"/>
              </a:rPr>
              <a:t>giữa</a:t>
            </a:r>
            <a:r>
              <a:rPr lang="en-US" sz="2800" b="1" dirty="0" smtClean="0">
                <a:latin typeface="Times New Roman" pitchFamily="18" charset="0"/>
              </a:rPr>
              <a:t> </a:t>
            </a:r>
            <a:r>
              <a:rPr lang="en-US" sz="2800" b="1" dirty="0" err="1" smtClean="0">
                <a:latin typeface="Times New Roman" pitchFamily="18" charset="0"/>
              </a:rPr>
              <a:t>kiểu</a:t>
            </a:r>
            <a:r>
              <a:rPr lang="en-US" sz="2800" b="1" dirty="0" smtClean="0">
                <a:latin typeface="Times New Roman" pitchFamily="18" charset="0"/>
              </a:rPr>
              <a:t> gen </a:t>
            </a:r>
            <a:r>
              <a:rPr lang="en-US" sz="2800" b="1" dirty="0" err="1" smtClean="0">
                <a:latin typeface="Times New Roman" pitchFamily="18" charset="0"/>
              </a:rPr>
              <a:t>với</a:t>
            </a:r>
            <a:r>
              <a:rPr lang="en-US" sz="2800" b="1" dirty="0" smtClean="0">
                <a:latin typeface="Times New Roman" pitchFamily="18" charset="0"/>
              </a:rPr>
              <a:t> </a:t>
            </a:r>
            <a:r>
              <a:rPr lang="en-US" sz="2800" b="1" dirty="0" err="1" smtClean="0">
                <a:latin typeface="Times New Roman" pitchFamily="18" charset="0"/>
              </a:rPr>
              <a:t>môi</a:t>
            </a:r>
            <a:r>
              <a:rPr lang="en-US" sz="2800" b="1" dirty="0" smtClean="0">
                <a:latin typeface="Times New Roman" pitchFamily="18" charset="0"/>
              </a:rPr>
              <a:t> </a:t>
            </a:r>
            <a:r>
              <a:rPr lang="en-US" sz="2800" b="1" dirty="0" err="1" smtClean="0">
                <a:latin typeface="Times New Roman" pitchFamily="18" charset="0"/>
              </a:rPr>
              <a:t>trường</a:t>
            </a:r>
            <a:r>
              <a:rPr lang="en-US" sz="2800" b="1" dirty="0" smtClean="0">
                <a:latin typeface="Times New Roman" pitchFamily="18" charset="0"/>
              </a:rPr>
              <a:t>.</a:t>
            </a:r>
          </a:p>
          <a:p>
            <a:r>
              <a:rPr lang="en-US" sz="2800" b="1" dirty="0" smtClean="0">
                <a:latin typeface="Times New Roman" pitchFamily="18" charset="0"/>
              </a:rPr>
              <a:t>- So </a:t>
            </a:r>
            <a:r>
              <a:rPr lang="en-US" sz="2800" b="1" dirty="0" err="1" smtClean="0">
                <a:latin typeface="Times New Roman" pitchFamily="18" charset="0"/>
              </a:rPr>
              <a:t>với</a:t>
            </a:r>
            <a:r>
              <a:rPr lang="en-US" sz="2800" b="1" dirty="0" smtClean="0">
                <a:latin typeface="Times New Roman" pitchFamily="18" charset="0"/>
              </a:rPr>
              <a:t> ĐB NST </a:t>
            </a:r>
            <a:r>
              <a:rPr lang="en-US" sz="2800" b="1" dirty="0" err="1" smtClean="0">
                <a:latin typeface="Times New Roman" pitchFamily="18" charset="0"/>
              </a:rPr>
              <a:t>thì</a:t>
            </a:r>
            <a:r>
              <a:rPr lang="en-US" sz="2800" b="1" dirty="0" smtClean="0">
                <a:latin typeface="Times New Roman" pitchFamily="18" charset="0"/>
              </a:rPr>
              <a:t> ĐBG </a:t>
            </a:r>
            <a:r>
              <a:rPr lang="en-US" sz="2800" b="1" dirty="0" err="1" smtClean="0">
                <a:latin typeface="Times New Roman" pitchFamily="18" charset="0"/>
              </a:rPr>
              <a:t>là</a:t>
            </a:r>
            <a:r>
              <a:rPr lang="en-US" sz="2800" b="1" dirty="0" smtClean="0">
                <a:latin typeface="Times New Roman" pitchFamily="18" charset="0"/>
              </a:rPr>
              <a:t> </a:t>
            </a:r>
            <a:r>
              <a:rPr lang="en-US" sz="2800" b="1" dirty="0" err="1" smtClean="0">
                <a:latin typeface="Times New Roman" pitchFamily="18" charset="0"/>
              </a:rPr>
              <a:t>nguyên</a:t>
            </a:r>
            <a:r>
              <a:rPr lang="en-US" sz="2800" b="1" dirty="0" smtClean="0">
                <a:latin typeface="Times New Roman" pitchFamily="18" charset="0"/>
              </a:rPr>
              <a:t> </a:t>
            </a:r>
            <a:r>
              <a:rPr lang="en-US" sz="2800" b="1" dirty="0" err="1" smtClean="0">
                <a:latin typeface="Times New Roman" pitchFamily="18" charset="0"/>
              </a:rPr>
              <a:t>liệu</a:t>
            </a:r>
            <a:r>
              <a:rPr lang="en-US" sz="2800" b="1" dirty="0" smtClean="0">
                <a:latin typeface="Times New Roman" pitchFamily="18" charset="0"/>
              </a:rPr>
              <a:t> </a:t>
            </a:r>
            <a:r>
              <a:rPr lang="en-US" sz="2800" b="1" dirty="0" err="1" smtClean="0">
                <a:latin typeface="Times New Roman" pitchFamily="18" charset="0"/>
              </a:rPr>
              <a:t>chủ</a:t>
            </a:r>
            <a:r>
              <a:rPr lang="en-US" sz="2800" b="1" dirty="0" smtClean="0">
                <a:latin typeface="Times New Roman" pitchFamily="18" charset="0"/>
              </a:rPr>
              <a:t> </a:t>
            </a:r>
            <a:r>
              <a:rPr lang="en-US" sz="2800" b="1" dirty="0" err="1" smtClean="0">
                <a:latin typeface="Times New Roman" pitchFamily="18" charset="0"/>
              </a:rPr>
              <a:t>yếu</a:t>
            </a:r>
            <a:r>
              <a:rPr lang="en-US" sz="2800" b="1" dirty="0" smtClean="0">
                <a:latin typeface="Times New Roman" pitchFamily="18" charset="0"/>
              </a:rPr>
              <a:t> </a:t>
            </a:r>
            <a:r>
              <a:rPr lang="en-US" sz="2800" b="1" dirty="0" err="1" smtClean="0">
                <a:latin typeface="Times New Roman" pitchFamily="18" charset="0"/>
              </a:rPr>
              <a:t>hơn</a:t>
            </a:r>
            <a:r>
              <a:rPr lang="en-US" sz="2800" b="1" dirty="0" smtClean="0">
                <a:latin typeface="Times New Roman" pitchFamily="18" charset="0"/>
              </a:rPr>
              <a:t> </a:t>
            </a:r>
            <a:r>
              <a:rPr lang="en-US" sz="2800" b="1" dirty="0" err="1" smtClean="0">
                <a:latin typeface="Times New Roman" pitchFamily="18" charset="0"/>
              </a:rPr>
              <a:t>vì</a:t>
            </a:r>
            <a:r>
              <a:rPr lang="en-US" sz="2800" b="1" dirty="0" smtClean="0">
                <a:latin typeface="Times New Roman" pitchFamily="18" charset="0"/>
              </a:rPr>
              <a:t>: </a:t>
            </a:r>
            <a:r>
              <a:rPr lang="en-US" sz="2800" b="1" dirty="0" err="1" smtClean="0">
                <a:latin typeface="Times New Roman" pitchFamily="18" charset="0"/>
              </a:rPr>
              <a:t>ít</a:t>
            </a:r>
            <a:r>
              <a:rPr lang="en-US" sz="2800" b="1" dirty="0" smtClean="0">
                <a:latin typeface="Times New Roman" pitchFamily="18" charset="0"/>
              </a:rPr>
              <a:t> </a:t>
            </a:r>
            <a:r>
              <a:rPr lang="en-US" sz="2800" b="1" dirty="0" err="1" smtClean="0">
                <a:latin typeface="Times New Roman" pitchFamily="18" charset="0"/>
              </a:rPr>
              <a:t>ảnh</a:t>
            </a:r>
            <a:r>
              <a:rPr lang="en-US" sz="2800" b="1" dirty="0" smtClean="0">
                <a:latin typeface="Times New Roman" pitchFamily="18" charset="0"/>
              </a:rPr>
              <a:t> </a:t>
            </a:r>
            <a:r>
              <a:rPr lang="en-US" sz="2800" b="1" dirty="0" err="1" smtClean="0">
                <a:latin typeface="Times New Roman" pitchFamily="18" charset="0"/>
              </a:rPr>
              <a:t>hưởng</a:t>
            </a:r>
            <a:r>
              <a:rPr lang="en-US" sz="2800" b="1" dirty="0" smtClean="0">
                <a:latin typeface="Times New Roman" pitchFamily="18" charset="0"/>
              </a:rPr>
              <a:t> </a:t>
            </a:r>
            <a:r>
              <a:rPr lang="en-US" sz="2800" b="1" dirty="0" err="1" smtClean="0">
                <a:latin typeface="Times New Roman" pitchFamily="18" charset="0"/>
              </a:rPr>
              <a:t>nghiêm</a:t>
            </a:r>
            <a:r>
              <a:rPr lang="en-US" sz="2800" b="1" dirty="0" smtClean="0">
                <a:latin typeface="Times New Roman" pitchFamily="18" charset="0"/>
              </a:rPr>
              <a:t> </a:t>
            </a:r>
            <a:r>
              <a:rPr lang="en-US" sz="2800" b="1" dirty="0" err="1" smtClean="0">
                <a:latin typeface="Times New Roman" pitchFamily="18" charset="0"/>
              </a:rPr>
              <a:t>trọng</a:t>
            </a:r>
            <a:r>
              <a:rPr lang="en-US" sz="2800" b="1" dirty="0" smtClean="0">
                <a:latin typeface="Times New Roman" pitchFamily="18" charset="0"/>
              </a:rPr>
              <a:t> </a:t>
            </a:r>
            <a:r>
              <a:rPr lang="en-US" sz="2800" b="1" dirty="0" err="1" smtClean="0">
                <a:latin typeface="Times New Roman" pitchFamily="18" charset="0"/>
              </a:rPr>
              <a:t>đến</a:t>
            </a:r>
            <a:r>
              <a:rPr lang="en-US" sz="2800" b="1" dirty="0" smtClean="0">
                <a:latin typeface="Times New Roman" pitchFamily="18" charset="0"/>
              </a:rPr>
              <a:t> </a:t>
            </a:r>
            <a:r>
              <a:rPr lang="en-US" sz="2800" b="1" dirty="0" err="1" smtClean="0">
                <a:latin typeface="Times New Roman" pitchFamily="18" charset="0"/>
              </a:rPr>
              <a:t>sức</a:t>
            </a:r>
            <a:r>
              <a:rPr lang="en-US" sz="2800" b="1" dirty="0" smtClean="0">
                <a:latin typeface="Times New Roman" pitchFamily="18" charset="0"/>
              </a:rPr>
              <a:t> </a:t>
            </a:r>
            <a:r>
              <a:rPr lang="en-US" sz="2800" b="1" dirty="0" err="1" smtClean="0">
                <a:latin typeface="Times New Roman" pitchFamily="18" charset="0"/>
              </a:rPr>
              <a:t>sống</a:t>
            </a:r>
            <a:r>
              <a:rPr lang="en-US" sz="2800" b="1" dirty="0" smtClean="0">
                <a:latin typeface="Times New Roman" pitchFamily="18" charset="0"/>
              </a:rPr>
              <a:t> </a:t>
            </a:r>
            <a:r>
              <a:rPr lang="en-US" sz="2800" b="1" dirty="0" err="1" smtClean="0">
                <a:latin typeface="Times New Roman" pitchFamily="18" charset="0"/>
              </a:rPr>
              <a:t>và</a:t>
            </a:r>
            <a:r>
              <a:rPr lang="en-US" sz="2800" b="1" dirty="0" smtClean="0">
                <a:latin typeface="Times New Roman" pitchFamily="18" charset="0"/>
              </a:rPr>
              <a:t> </a:t>
            </a:r>
            <a:r>
              <a:rPr lang="en-US" sz="2800" b="1" dirty="0" err="1" smtClean="0">
                <a:latin typeface="Times New Roman" pitchFamily="18" charset="0"/>
              </a:rPr>
              <a:t>khả</a:t>
            </a:r>
            <a:r>
              <a:rPr lang="en-US" sz="2800" b="1" dirty="0" smtClean="0">
                <a:latin typeface="Times New Roman" pitchFamily="18" charset="0"/>
              </a:rPr>
              <a:t> </a:t>
            </a:r>
            <a:r>
              <a:rPr lang="en-US" sz="2800" b="1" dirty="0" err="1" smtClean="0">
                <a:latin typeface="Times New Roman" pitchFamily="18" charset="0"/>
              </a:rPr>
              <a:t>năng</a:t>
            </a:r>
            <a:r>
              <a:rPr lang="en-US" sz="2800" b="1" dirty="0" smtClean="0">
                <a:latin typeface="Times New Roman" pitchFamily="18" charset="0"/>
              </a:rPr>
              <a:t> </a:t>
            </a:r>
            <a:r>
              <a:rPr lang="en-US" sz="2800" b="1" dirty="0" err="1" smtClean="0">
                <a:latin typeface="Times New Roman" pitchFamily="18" charset="0"/>
              </a:rPr>
              <a:t>sinh</a:t>
            </a:r>
            <a:r>
              <a:rPr lang="en-US" sz="2800" b="1" dirty="0" smtClean="0">
                <a:latin typeface="Times New Roman" pitchFamily="18" charset="0"/>
              </a:rPr>
              <a:t> </a:t>
            </a:r>
            <a:r>
              <a:rPr lang="en-US" sz="2800" b="1" dirty="0" err="1" smtClean="0">
                <a:latin typeface="Times New Roman" pitchFamily="18" charset="0"/>
              </a:rPr>
              <a:t>sản</a:t>
            </a:r>
            <a:r>
              <a:rPr lang="en-US" sz="2800" b="1" dirty="0" smtClean="0">
                <a:latin typeface="Times New Roman" pitchFamily="18" charset="0"/>
              </a:rPr>
              <a:t>.</a:t>
            </a:r>
          </a:p>
        </p:txBody>
      </p:sp>
      <p:sp>
        <p:nvSpPr>
          <p:cNvPr id="18" name="AutoShape 13"/>
          <p:cNvSpPr>
            <a:spLocks noChangeArrowheads="1"/>
          </p:cNvSpPr>
          <p:nvPr/>
        </p:nvSpPr>
        <p:spPr bwMode="auto">
          <a:xfrm>
            <a:off x="307975" y="-144463"/>
            <a:ext cx="7924800" cy="1752600"/>
          </a:xfrm>
          <a:prstGeom prst="cloudCallout">
            <a:avLst>
              <a:gd name="adj1" fmla="val 5288"/>
              <a:gd name="adj2" fmla="val 234355"/>
            </a:avLst>
          </a:prstGeom>
          <a:solidFill>
            <a:srgbClr val="FFFF00"/>
          </a:solidFill>
          <a:ln w="9525">
            <a:solidFill>
              <a:schemeClr val="tx1"/>
            </a:solidFill>
            <a:round/>
            <a:headEnd/>
            <a:tailEnd/>
          </a:ln>
          <a:effectLst/>
        </p:spPr>
        <p:txBody>
          <a:bodyPr/>
          <a:lstStyle/>
          <a:p>
            <a:pPr algn="ctr"/>
            <a:r>
              <a:rPr lang="en-US" sz="2400" b="1" dirty="0" smtClean="0">
                <a:latin typeface="Times New Roman" pitchFamily="18" charset="0"/>
                <a:cs typeface="Times New Roman" pitchFamily="18" charset="0"/>
              </a:rPr>
              <a:t>ĐBG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ĐB NST </a:t>
            </a:r>
            <a:r>
              <a:rPr lang="en-US" sz="2400" b="1" dirty="0" err="1" smtClean="0">
                <a:latin typeface="Times New Roman" pitchFamily="18" charset="0"/>
                <a:cs typeface="Times New Roman" pitchFamily="18" charset="0"/>
              </a:rPr>
              <a:t>loại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ảnh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hưởng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nghiêm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sản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12" name="Action Button: Forward or Next 11">
            <a:hlinkClick r:id="rId4" action="ppaction://hlinksldjump" highlightClick="1"/>
          </p:cNvPr>
          <p:cNvSpPr/>
          <p:nvPr/>
        </p:nvSpPr>
        <p:spPr>
          <a:xfrm>
            <a:off x="8458200" y="228600"/>
            <a:ext cx="4572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79556" y="4903685"/>
            <a:ext cx="1157287" cy="41930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8" grpId="0" animBg="1"/>
      <p:bldP spid="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4" name="Rectangle 8"/>
          <p:cNvSpPr>
            <a:spLocks noGrp="1" noChangeArrowheads="1"/>
          </p:cNvSpPr>
          <p:nvPr>
            <p:ph sz="half" idx="1"/>
          </p:nvPr>
        </p:nvSpPr>
        <p:spPr>
          <a:xfrm>
            <a:off x="0" y="0"/>
            <a:ext cx="3810000" cy="1219200"/>
          </a:xfrm>
          <a:noFill/>
        </p:spPr>
        <p:txBody>
          <a:bodyPr>
            <a:normAutofit fontScale="70000" lnSpcReduction="20000"/>
          </a:bodyPr>
          <a:lstStyle/>
          <a:p>
            <a:pPr>
              <a:buNone/>
            </a:pPr>
            <a:r>
              <a:rPr lang="en-US" sz="4000" dirty="0" smtClean="0">
                <a:latin typeface="Times New Roman" panose="02020603050405020304" pitchFamily="18" charset="0"/>
                <a:cs typeface="Times New Roman" panose="02020603050405020304" pitchFamily="18" charset="0"/>
              </a:rPr>
              <a:t>+ </a:t>
            </a:r>
            <a:r>
              <a:rPr lang="en-US" sz="4000" u="sng" dirty="0" err="1" smtClean="0">
                <a:latin typeface="Times New Roman" panose="02020603050405020304" pitchFamily="18" charset="0"/>
                <a:cs typeface="Times New Roman" panose="02020603050405020304" pitchFamily="18" charset="0"/>
              </a:rPr>
              <a:t>Ví</a:t>
            </a:r>
            <a:r>
              <a:rPr lang="en-US" sz="4000" u="sng" dirty="0" smtClean="0">
                <a:latin typeface="Times New Roman" panose="02020603050405020304" pitchFamily="18" charset="0"/>
                <a:cs typeface="Times New Roman" panose="02020603050405020304" pitchFamily="18" charset="0"/>
              </a:rPr>
              <a:t> </a:t>
            </a:r>
            <a:r>
              <a:rPr lang="en-US" sz="4000" u="sng" dirty="0" err="1" smtClean="0">
                <a:latin typeface="Times New Roman" panose="02020603050405020304" pitchFamily="18" charset="0"/>
                <a:cs typeface="Times New Roman" panose="02020603050405020304" pitchFamily="18" charset="0"/>
              </a:rPr>
              <a:t>dụ</a:t>
            </a:r>
            <a:r>
              <a:rPr lang="en-US" sz="4000" u="sng" dirty="0" smtClean="0">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côn</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mang</a:t>
            </a:r>
            <a:r>
              <a:rPr lang="en-US" sz="4000" dirty="0">
                <a:latin typeface="Times New Roman" panose="02020603050405020304" pitchFamily="18" charset="0"/>
                <a:cs typeface="Times New Roman" panose="02020603050405020304" pitchFamily="18" charset="0"/>
              </a:rPr>
              <a:t> gen </a:t>
            </a:r>
            <a:r>
              <a:rPr lang="en-US" sz="4000" dirty="0" err="1">
                <a:latin typeface="Times New Roman" panose="02020603050405020304" pitchFamily="18" charset="0"/>
                <a:cs typeface="Times New Roman" panose="02020603050405020304" pitchFamily="18" charset="0"/>
              </a:rPr>
              <a:t>kháng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sâu</a:t>
            </a:r>
            <a:r>
              <a:rPr lang="en-US" sz="4000" dirty="0">
                <a:latin typeface="Times New Roman" panose="02020603050405020304" pitchFamily="18" charset="0"/>
                <a:cs typeface="Times New Roman" panose="02020603050405020304" pitchFamily="18" charset="0"/>
              </a:rPr>
              <a:t> DDT</a:t>
            </a:r>
          </a:p>
        </p:txBody>
      </p:sp>
      <p:pic>
        <p:nvPicPr>
          <p:cNvPr id="75780" name="Picture 4" descr="dot bien khang thuoc"/>
          <p:cNvPicPr>
            <a:picLocks noGrp="1" noChangeAspect="1" noChangeArrowheads="1"/>
          </p:cNvPicPr>
          <p:nvPr>
            <p:ph type="body" sz="half" idx="2"/>
          </p:nvPr>
        </p:nvPicPr>
        <p:blipFill>
          <a:blip r:embed="rId2" cstate="print">
            <a:lum contrast="6000"/>
          </a:blip>
          <a:srcRect/>
          <a:stretch>
            <a:fillRect/>
          </a:stretch>
        </p:blipFill>
        <p:spPr>
          <a:xfrm>
            <a:off x="4132811" y="-228600"/>
            <a:ext cx="5181600" cy="6858000"/>
          </a:xfrm>
          <a:noFill/>
          <a:ln/>
        </p:spPr>
      </p:pic>
      <p:sp>
        <p:nvSpPr>
          <p:cNvPr id="5" name="Rectangle 2"/>
          <p:cNvSpPr txBox="1">
            <a:spLocks noChangeArrowheads="1"/>
          </p:cNvSpPr>
          <p:nvPr/>
        </p:nvSpPr>
        <p:spPr>
          <a:xfrm>
            <a:off x="381000" y="5181600"/>
            <a:ext cx="5638800" cy="1447800"/>
          </a:xfrm>
          <a:prstGeom prst="rect">
            <a:avLst/>
          </a:prstGeom>
          <a:solidFill>
            <a:srgbClr val="FFFF00"/>
          </a:solidFill>
        </p:spPr>
        <p:txBody>
          <a:bodyPr vert="horz" lIns="91440" tIns="45720" rIns="91440" bIns="45720" rtlCol="0" anchor="ctr">
            <a:normAutofit/>
          </a:bodyPr>
          <a:lstStyle/>
          <a:p>
            <a:pPr algn="ctr"/>
            <a:r>
              <a:rPr lang="en-US" sz="2800" b="1" dirty="0" smtClean="0">
                <a:latin typeface="Times New Roman" pitchFamily="18" charset="0"/>
              </a:rPr>
              <a:t>KL: </a:t>
            </a:r>
            <a:r>
              <a:rPr lang="en-US" sz="2800" b="1" dirty="0" err="1" smtClean="0">
                <a:latin typeface="Times New Roman" pitchFamily="18" charset="0"/>
              </a:rPr>
              <a:t>Giá</a:t>
            </a:r>
            <a:r>
              <a:rPr lang="en-US" sz="2800" b="1" dirty="0" smtClean="0">
                <a:latin typeface="Times New Roman" pitchFamily="18" charset="0"/>
              </a:rPr>
              <a:t> </a:t>
            </a:r>
            <a:r>
              <a:rPr lang="en-US" sz="2800" b="1" dirty="0" err="1" smtClean="0">
                <a:latin typeface="Times New Roman" pitchFamily="18" charset="0"/>
              </a:rPr>
              <a:t>trị</a:t>
            </a:r>
            <a:r>
              <a:rPr lang="en-US" sz="2800" b="1" dirty="0" smtClean="0">
                <a:latin typeface="Times New Roman" pitchFamily="18" charset="0"/>
              </a:rPr>
              <a:t> </a:t>
            </a:r>
            <a:r>
              <a:rPr lang="en-US" sz="2800" b="1" dirty="0" err="1" smtClean="0">
                <a:latin typeface="Times New Roman" pitchFamily="18" charset="0"/>
              </a:rPr>
              <a:t>thích</a:t>
            </a:r>
            <a:r>
              <a:rPr lang="en-US" sz="2800" b="1" dirty="0" smtClean="0">
                <a:latin typeface="Times New Roman" pitchFamily="18" charset="0"/>
              </a:rPr>
              <a:t> </a:t>
            </a:r>
            <a:r>
              <a:rPr lang="en-US" sz="2800" b="1" dirty="0" err="1" smtClean="0">
                <a:latin typeface="Times New Roman" pitchFamily="18" charset="0"/>
              </a:rPr>
              <a:t>nghi</a:t>
            </a:r>
            <a:r>
              <a:rPr lang="en-US" sz="2800" b="1" dirty="0" smtClean="0">
                <a:latin typeface="Times New Roman" pitchFamily="18" charset="0"/>
              </a:rPr>
              <a:t> </a:t>
            </a:r>
            <a:r>
              <a:rPr lang="en-US" sz="2800" b="1" dirty="0" err="1" smtClean="0">
                <a:latin typeface="Times New Roman" pitchFamily="18" charset="0"/>
              </a:rPr>
              <a:t>của</a:t>
            </a:r>
            <a:r>
              <a:rPr lang="en-US" sz="2800" b="1" dirty="0" smtClean="0">
                <a:latin typeface="Times New Roman" pitchFamily="18" charset="0"/>
              </a:rPr>
              <a:t> 1 </a:t>
            </a:r>
            <a:r>
              <a:rPr lang="en-US" sz="2800" b="1" dirty="0" err="1" smtClean="0">
                <a:latin typeface="Times New Roman" pitchFamily="18" charset="0"/>
              </a:rPr>
              <a:t>thể</a:t>
            </a:r>
            <a:r>
              <a:rPr lang="en-US" sz="2800" b="1" dirty="0" smtClean="0">
                <a:latin typeface="Times New Roman" pitchFamily="18" charset="0"/>
              </a:rPr>
              <a:t> </a:t>
            </a:r>
            <a:r>
              <a:rPr lang="en-US" sz="2800" b="1" dirty="0" err="1" smtClean="0">
                <a:latin typeface="Times New Roman" pitchFamily="18" charset="0"/>
              </a:rPr>
              <a:t>đột</a:t>
            </a:r>
            <a:r>
              <a:rPr lang="en-US" sz="2800" b="1" dirty="0" smtClean="0">
                <a:latin typeface="Times New Roman" pitchFamily="18" charset="0"/>
              </a:rPr>
              <a:t> </a:t>
            </a:r>
            <a:r>
              <a:rPr lang="en-US" sz="2800" b="1" dirty="0" err="1" smtClean="0">
                <a:latin typeface="Times New Roman" pitchFamily="18" charset="0"/>
              </a:rPr>
              <a:t>biến</a:t>
            </a:r>
            <a:r>
              <a:rPr lang="en-US" sz="2800" b="1" dirty="0" smtClean="0">
                <a:latin typeface="Times New Roman" pitchFamily="18" charset="0"/>
              </a:rPr>
              <a:t> </a:t>
            </a:r>
            <a:r>
              <a:rPr lang="en-US" sz="2800" b="1" dirty="0" err="1" smtClean="0">
                <a:latin typeface="Times New Roman" pitchFamily="18" charset="0"/>
              </a:rPr>
              <a:t>phụ</a:t>
            </a:r>
            <a:r>
              <a:rPr lang="en-US" sz="2800" b="1" dirty="0" smtClean="0">
                <a:latin typeface="Times New Roman" pitchFamily="18" charset="0"/>
              </a:rPr>
              <a:t> </a:t>
            </a:r>
            <a:r>
              <a:rPr lang="en-US" sz="2800" b="1" dirty="0" err="1" smtClean="0">
                <a:latin typeface="Times New Roman" pitchFamily="18" charset="0"/>
              </a:rPr>
              <a:t>thuộc</a:t>
            </a:r>
            <a:r>
              <a:rPr lang="en-US" sz="2800" b="1" dirty="0" smtClean="0">
                <a:latin typeface="Times New Roman" pitchFamily="18" charset="0"/>
              </a:rPr>
              <a:t> </a:t>
            </a:r>
            <a:r>
              <a:rPr lang="en-US" sz="2800" b="1" u="sng" dirty="0" err="1" smtClean="0">
                <a:latin typeface="Times New Roman" pitchFamily="18" charset="0"/>
              </a:rPr>
              <a:t>tổ</a:t>
            </a:r>
            <a:r>
              <a:rPr lang="en-US" sz="2800" b="1" u="sng" dirty="0" smtClean="0">
                <a:latin typeface="Times New Roman" pitchFamily="18" charset="0"/>
              </a:rPr>
              <a:t> </a:t>
            </a:r>
            <a:r>
              <a:rPr lang="en-US" sz="2800" b="1" u="sng" dirty="0" err="1" smtClean="0">
                <a:latin typeface="Times New Roman" pitchFamily="18" charset="0"/>
              </a:rPr>
              <a:t>hợp</a:t>
            </a:r>
            <a:r>
              <a:rPr lang="en-US" sz="2800" b="1" u="sng" dirty="0" smtClean="0">
                <a:latin typeface="Times New Roman" pitchFamily="18" charset="0"/>
              </a:rPr>
              <a:t> gen + </a:t>
            </a:r>
            <a:r>
              <a:rPr lang="en-US" sz="2800" b="1" u="sng" dirty="0" err="1" smtClean="0">
                <a:latin typeface="Times New Roman" pitchFamily="18" charset="0"/>
              </a:rPr>
              <a:t>Môi</a:t>
            </a:r>
            <a:r>
              <a:rPr lang="en-US" sz="2800" b="1" u="sng" dirty="0" smtClean="0">
                <a:latin typeface="Times New Roman" pitchFamily="18" charset="0"/>
              </a:rPr>
              <a:t> </a:t>
            </a:r>
            <a:r>
              <a:rPr lang="en-US" sz="2800" b="1" u="sng" dirty="0" err="1" smtClean="0">
                <a:latin typeface="Times New Roman" pitchFamily="18" charset="0"/>
              </a:rPr>
              <a:t>trường</a:t>
            </a:r>
            <a:r>
              <a:rPr lang="en-US" sz="2800" b="1" dirty="0" smtClean="0">
                <a:latin typeface="Times New Roman" pitchFamily="18" charset="0"/>
              </a:rPr>
              <a:t>.</a:t>
            </a:r>
          </a:p>
        </p:txBody>
      </p:sp>
      <p:sp>
        <p:nvSpPr>
          <p:cNvPr id="6" name="AutoShape 13"/>
          <p:cNvSpPr>
            <a:spLocks noChangeArrowheads="1"/>
          </p:cNvSpPr>
          <p:nvPr/>
        </p:nvSpPr>
        <p:spPr bwMode="auto">
          <a:xfrm>
            <a:off x="-304800" y="685800"/>
            <a:ext cx="5105400" cy="4419600"/>
          </a:xfrm>
          <a:prstGeom prst="cloudCallout">
            <a:avLst>
              <a:gd name="adj1" fmla="val 18750"/>
              <a:gd name="adj2" fmla="val 409355"/>
            </a:avLst>
          </a:prstGeom>
          <a:solidFill>
            <a:srgbClr val="FFFF00"/>
          </a:solidFill>
          <a:ln w="9525">
            <a:solidFill>
              <a:schemeClr val="tx1"/>
            </a:solidFill>
            <a:round/>
            <a:headEnd/>
            <a:tailEnd/>
          </a:ln>
          <a:effectLst/>
        </p:spPr>
        <p:txBody>
          <a:bodyPr/>
          <a:lstStyle/>
          <a:p>
            <a:pPr algn="ctr"/>
            <a:r>
              <a:rPr lang="en-US" sz="2400" b="1" dirty="0" err="1" smtClean="0">
                <a:latin typeface="Times New Roman" pitchFamily="18" charset="0"/>
                <a:cs typeface="Times New Roman" pitchFamily="18" charset="0"/>
              </a:rPr>
              <a:t>Hãy</a:t>
            </a:r>
            <a:r>
              <a:rPr lang="en-US" sz="2400" b="1" dirty="0" smtClean="0">
                <a:latin typeface="Times New Roman" pitchFamily="18" charset="0"/>
                <a:cs typeface="Times New Roman" pitchFamily="18" charset="0"/>
              </a:rPr>
              <a:t> so </a:t>
            </a:r>
            <a:r>
              <a:rPr lang="en-US" sz="2400" b="1" dirty="0" err="1" smtClean="0">
                <a:latin typeface="Times New Roman" pitchFamily="18" charset="0"/>
                <a:cs typeface="Times New Roman" pitchFamily="18" charset="0"/>
              </a:rPr>
              <a:t>sánh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thích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côn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trùng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mang</a:t>
            </a:r>
            <a:r>
              <a:rPr lang="en-US" sz="2400" b="1" dirty="0" smtClean="0">
                <a:latin typeface="Times New Roman" pitchFamily="18" charset="0"/>
                <a:cs typeface="Times New Roman" pitchFamily="18" charset="0"/>
              </a:rPr>
              <a:t> ĐB </a:t>
            </a:r>
            <a:r>
              <a:rPr lang="en-US" sz="2400" b="1" dirty="0" err="1" smtClean="0">
                <a:latin typeface="Times New Roman" pitchFamily="18" charset="0"/>
                <a:cs typeface="Times New Roman" pitchFamily="18" charset="0"/>
              </a:rPr>
              <a:t>kháng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trừ</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sâu</a:t>
            </a:r>
            <a:r>
              <a:rPr lang="en-US" sz="2400" b="1" dirty="0" smtClean="0">
                <a:latin typeface="Times New Roman" pitchFamily="18" charset="0"/>
                <a:cs typeface="Times New Roman" pitchFamily="18" charset="0"/>
              </a:rPr>
              <a:t> DDT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2 TH:</a:t>
            </a:r>
          </a:p>
          <a:p>
            <a:pPr algn="ctr"/>
            <a:r>
              <a:rPr lang="en-US" sz="2400" b="1" dirty="0" smtClean="0">
                <a:latin typeface="Times New Roman" pitchFamily="18" charset="0"/>
                <a:cs typeface="Times New Roman" pitchFamily="18" charset="0"/>
              </a:rPr>
              <a:t>a/ </a:t>
            </a:r>
            <a:r>
              <a:rPr lang="en-US" sz="2400" b="1" dirty="0" err="1" smtClean="0">
                <a:latin typeface="Times New Roman" pitchFamily="18" charset="0"/>
                <a:cs typeface="Times New Roman" pitchFamily="18" charset="0"/>
              </a:rPr>
              <a:t>Môi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trường</a:t>
            </a:r>
            <a:r>
              <a:rPr lang="en-US" sz="2400" b="1"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không</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có</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thuốc</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trừ</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sâu</a:t>
            </a:r>
            <a:r>
              <a:rPr lang="en-US" sz="2400" b="1" dirty="0" smtClean="0">
                <a:latin typeface="Times New Roman" pitchFamily="18" charset="0"/>
                <a:cs typeface="Times New Roman" pitchFamily="18" charset="0"/>
              </a:rPr>
              <a:t>?</a:t>
            </a:r>
          </a:p>
          <a:p>
            <a:pPr algn="ctr"/>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Môi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trường</a:t>
            </a:r>
            <a:r>
              <a:rPr lang="en-US" sz="2400" b="1"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có</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thuốc</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trừ</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sâu</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6" y="4762297"/>
            <a:ext cx="1157287" cy="41930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500" fill="hold"/>
                                        <p:tgtEl>
                                          <p:spTgt spid="75780"/>
                                        </p:tgtEl>
                                        <p:attrNameLst>
                                          <p:attrName>ppt_w</p:attrName>
                                        </p:attrNameLst>
                                      </p:cBhvr>
                                      <p:tavLst>
                                        <p:tav tm="0">
                                          <p:val>
                                            <p:fltVal val="0"/>
                                          </p:val>
                                        </p:tav>
                                        <p:tav tm="100000">
                                          <p:val>
                                            <p:strVal val="#ppt_w"/>
                                          </p:val>
                                        </p:tav>
                                      </p:tavLst>
                                    </p:anim>
                                    <p:anim calcmode="lin" valueType="num">
                                      <p:cBhvr>
                                        <p:cTn id="8" dur="500" fill="hold"/>
                                        <p:tgtEl>
                                          <p:spTgt spid="7578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neflow_beetles"/>
          <p:cNvPicPr>
            <a:picLocks noChangeAspect="1" noChangeArrowheads="1"/>
          </p:cNvPicPr>
          <p:nvPr/>
        </p:nvPicPr>
        <p:blipFill>
          <a:blip r:embed="rId3" cstate="print"/>
          <a:srcRect/>
          <a:stretch>
            <a:fillRect/>
          </a:stretch>
        </p:blipFill>
        <p:spPr bwMode="auto">
          <a:xfrm>
            <a:off x="152400" y="990600"/>
            <a:ext cx="5562600" cy="2935069"/>
          </a:xfrm>
          <a:prstGeom prst="rect">
            <a:avLst/>
          </a:prstGeom>
          <a:noFill/>
          <a:ln w="9525">
            <a:noFill/>
            <a:miter lim="800000"/>
            <a:headEnd/>
            <a:tailEnd/>
          </a:ln>
        </p:spPr>
      </p:pic>
      <p:sp>
        <p:nvSpPr>
          <p:cNvPr id="6" name="Text Box 4"/>
          <p:cNvSpPr txBox="1">
            <a:spLocks noChangeArrowheads="1"/>
          </p:cNvSpPr>
          <p:nvPr/>
        </p:nvSpPr>
        <p:spPr bwMode="auto">
          <a:xfrm>
            <a:off x="0" y="76200"/>
            <a:ext cx="4419600" cy="584775"/>
          </a:xfrm>
          <a:prstGeom prst="rect">
            <a:avLst/>
          </a:prstGeom>
          <a:solidFill>
            <a:srgbClr val="FFFF00"/>
          </a:solidFill>
          <a:ln w="9525">
            <a:noFill/>
            <a:miter lim="800000"/>
            <a:headEnd/>
            <a:tailEnd/>
          </a:ln>
        </p:spPr>
        <p:txBody>
          <a:bodyPr wrap="square">
            <a:spAutoFit/>
          </a:bodyPr>
          <a:lstStyle/>
          <a:p>
            <a:pPr algn="l">
              <a:spcBef>
                <a:spcPct val="50000"/>
              </a:spcBef>
            </a:pPr>
            <a:r>
              <a:rPr lang="en-US" sz="3200" b="1" i="1" dirty="0" smtClean="0">
                <a:latin typeface="Times New Roman" pitchFamily="18" charset="0"/>
                <a:cs typeface="Times New Roman" pitchFamily="18" charset="0"/>
              </a:rPr>
              <a:t>2. Di – </a:t>
            </a:r>
            <a:r>
              <a:rPr lang="en-US" sz="3200" b="1" i="1" dirty="0" err="1" smtClean="0">
                <a:latin typeface="Times New Roman" pitchFamily="18" charset="0"/>
                <a:cs typeface="Times New Roman" pitchFamily="18" charset="0"/>
              </a:rPr>
              <a:t>nhập</a:t>
            </a:r>
            <a:r>
              <a:rPr lang="en-US" sz="3200" b="1" i="1" dirty="0" smtClean="0">
                <a:latin typeface="Times New Roman" pitchFamily="18" charset="0"/>
                <a:cs typeface="Times New Roman" pitchFamily="18" charset="0"/>
              </a:rPr>
              <a:t> gen: </a:t>
            </a:r>
            <a:endParaRPr lang="en-US" sz="3200" b="1" i="1" dirty="0">
              <a:latin typeface="Times New Roman" pitchFamily="18" charset="0"/>
              <a:cs typeface="Times New Roman" pitchFamily="18" charset="0"/>
            </a:endParaRPr>
          </a:p>
        </p:txBody>
      </p:sp>
      <p:sp>
        <p:nvSpPr>
          <p:cNvPr id="7" name="TextBox 6"/>
          <p:cNvSpPr txBox="1"/>
          <p:nvPr/>
        </p:nvSpPr>
        <p:spPr>
          <a:xfrm>
            <a:off x="152400" y="697468"/>
            <a:ext cx="5181600" cy="369332"/>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Quần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thể</a:t>
            </a:r>
            <a:r>
              <a:rPr lang="en-US" b="1" dirty="0" smtClean="0">
                <a:latin typeface="Times New Roman" panose="02020603050405020304" pitchFamily="18" charset="0"/>
                <a:cs typeface="Times New Roman" panose="02020603050405020304" pitchFamily="18" charset="0"/>
              </a:rPr>
              <a:t> 1                                         </a:t>
            </a:r>
            <a:r>
              <a:rPr lang="en-US" b="1" dirty="0" err="1" smtClean="0">
                <a:latin typeface="Times New Roman" panose="02020603050405020304" pitchFamily="18" charset="0"/>
                <a:cs typeface="Times New Roman" panose="02020603050405020304" pitchFamily="18" charset="0"/>
              </a:rPr>
              <a:t>Quần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thể</a:t>
            </a:r>
            <a:r>
              <a:rPr lang="en-US" b="1" dirty="0" smtClean="0">
                <a:latin typeface="Times New Roman" panose="02020603050405020304" pitchFamily="18" charset="0"/>
                <a:cs typeface="Times New Roman" panose="02020603050405020304" pitchFamily="18" charset="0"/>
              </a:rPr>
              <a:t> 2 </a:t>
            </a:r>
            <a:endParaRPr lang="en-US" dirty="0">
              <a:latin typeface="Times New Roman" panose="02020603050405020304" pitchFamily="18" charset="0"/>
              <a:cs typeface="Times New Roman" panose="02020603050405020304" pitchFamily="18" charset="0"/>
            </a:endParaRPr>
          </a:p>
        </p:txBody>
      </p:sp>
      <p:sp>
        <p:nvSpPr>
          <p:cNvPr id="8" name="AutoShape 13"/>
          <p:cNvSpPr>
            <a:spLocks noChangeArrowheads="1"/>
          </p:cNvSpPr>
          <p:nvPr/>
        </p:nvSpPr>
        <p:spPr bwMode="auto">
          <a:xfrm>
            <a:off x="5181600" y="228600"/>
            <a:ext cx="3962400" cy="1371600"/>
          </a:xfrm>
          <a:prstGeom prst="cloudCallout">
            <a:avLst>
              <a:gd name="adj1" fmla="val -101180"/>
              <a:gd name="adj2" fmla="val 127537"/>
            </a:avLst>
          </a:prstGeom>
          <a:solidFill>
            <a:srgbClr val="FFFF00"/>
          </a:solidFill>
          <a:ln w="9525">
            <a:solidFill>
              <a:schemeClr val="tx1"/>
            </a:solidFill>
            <a:round/>
            <a:headEnd/>
            <a:tailEnd/>
          </a:ln>
          <a:effectLst/>
        </p:spPr>
        <p:txBody>
          <a:bodyPr/>
          <a:lstStyle/>
          <a:p>
            <a:pPr algn="ctr"/>
            <a:r>
              <a:rPr lang="en-US" sz="2400" b="1" dirty="0" err="1" smtClean="0">
                <a:latin typeface="Times New Roman" pitchFamily="18" charset="0"/>
                <a:cs typeface="Times New Roman" pitchFamily="18" charset="0"/>
              </a:rPr>
              <a:t>Thế</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di</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nhập</a:t>
            </a:r>
            <a:r>
              <a:rPr lang="en-US" sz="2400" b="1" dirty="0" smtClean="0">
                <a:latin typeface="Times New Roman" pitchFamily="18" charset="0"/>
                <a:cs typeface="Times New Roman" pitchFamily="18" charset="0"/>
              </a:rPr>
              <a:t> gen?</a:t>
            </a:r>
            <a:endParaRPr lang="en-US" sz="2400" b="1" dirty="0">
              <a:latin typeface="Times New Roman" pitchFamily="18" charset="0"/>
              <a:cs typeface="Times New Roman" pitchFamily="18" charset="0"/>
            </a:endParaRPr>
          </a:p>
        </p:txBody>
      </p:sp>
      <p:sp>
        <p:nvSpPr>
          <p:cNvPr id="9" name="TextBox 8"/>
          <p:cNvSpPr txBox="1"/>
          <p:nvPr/>
        </p:nvSpPr>
        <p:spPr>
          <a:xfrm>
            <a:off x="6019800" y="1956137"/>
            <a:ext cx="2971800" cy="1015663"/>
          </a:xfrm>
          <a:prstGeom prst="rect">
            <a:avLst/>
          </a:prstGeom>
          <a:noFill/>
        </p:spPr>
        <p:txBody>
          <a:bodyPr wrap="square" rtlCol="0">
            <a:spAutoFit/>
          </a:bodyPr>
          <a:lstStyle/>
          <a:p>
            <a:r>
              <a:rPr lang="en-US" sz="2000" b="1" dirty="0" err="1" smtClean="0">
                <a:latin typeface="Times New Roman" panose="02020603050405020304" pitchFamily="18" charset="0"/>
                <a:cs typeface="Times New Roman" panose="02020603050405020304" pitchFamily="18" charset="0"/>
              </a:rPr>
              <a:t>Giả</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sử</a:t>
            </a:r>
            <a:r>
              <a:rPr lang="en-US" sz="2000" b="1" dirty="0" smtClean="0">
                <a:latin typeface="Times New Roman" panose="02020603050405020304" pitchFamily="18" charset="0"/>
                <a:cs typeface="Times New Roman" panose="02020603050405020304" pitchFamily="18" charset="0"/>
              </a:rPr>
              <a:t>	</a:t>
            </a:r>
          </a:p>
          <a:p>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Alen</a:t>
            </a:r>
            <a:r>
              <a:rPr lang="en-US" sz="2000" b="1" dirty="0" smtClean="0">
                <a:latin typeface="Times New Roman" panose="02020603050405020304" pitchFamily="18" charset="0"/>
                <a:cs typeface="Times New Roman" panose="02020603050405020304" pitchFamily="18" charset="0"/>
              </a:rPr>
              <a:t> A: </a:t>
            </a:r>
            <a:r>
              <a:rPr lang="en-US" sz="2000" b="1" dirty="0" err="1" smtClean="0">
                <a:latin typeface="Times New Roman" panose="02020603050405020304" pitchFamily="18" charset="0"/>
                <a:cs typeface="Times New Roman" panose="02020603050405020304" pitchFamily="18" charset="0"/>
              </a:rPr>
              <a:t>màu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xanh</a:t>
            </a: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Alen</a:t>
            </a:r>
            <a:r>
              <a:rPr lang="en-US" sz="2000" b="1" dirty="0" smtClean="0">
                <a:latin typeface="Times New Roman" panose="02020603050405020304" pitchFamily="18" charset="0"/>
                <a:cs typeface="Times New Roman" panose="02020603050405020304" pitchFamily="18" charset="0"/>
              </a:rPr>
              <a:t> a: </a:t>
            </a:r>
            <a:r>
              <a:rPr lang="en-US" sz="2000" b="1" dirty="0" err="1" smtClean="0">
                <a:latin typeface="Times New Roman" panose="02020603050405020304" pitchFamily="18" charset="0"/>
                <a:cs typeface="Times New Roman" panose="02020603050405020304" pitchFamily="18" charset="0"/>
              </a:rPr>
              <a:t>màu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nâu</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23305" y="4077081"/>
            <a:ext cx="3657600" cy="646331"/>
          </a:xfrm>
          <a:prstGeom prst="rect">
            <a:avLst/>
          </a:prstGeom>
          <a:solidFill>
            <a:schemeClr val="accent5">
              <a:lumMod val="60000"/>
              <a:lumOff val="40000"/>
            </a:schemeClr>
          </a:solid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Quần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thể</a:t>
            </a:r>
            <a:r>
              <a:rPr lang="en-US" b="1" dirty="0" smtClean="0">
                <a:latin typeface="Times New Roman" panose="02020603050405020304" pitchFamily="18" charset="0"/>
                <a:cs typeface="Times New Roman" panose="02020603050405020304" pitchFamily="18" charset="0"/>
              </a:rPr>
              <a:t> 1: </a:t>
            </a:r>
          </a:p>
          <a:p>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alen</a:t>
            </a:r>
            <a:r>
              <a:rPr lang="en-US" b="1" dirty="0" smtClean="0">
                <a:latin typeface="Times New Roman" panose="02020603050405020304" pitchFamily="18" charset="0"/>
                <a:cs typeface="Times New Roman" panose="02020603050405020304" pitchFamily="18" charset="0"/>
              </a:rPr>
              <a:t> A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alen</a:t>
            </a:r>
            <a:r>
              <a:rPr lang="en-US" b="1" dirty="0" smtClean="0">
                <a:latin typeface="Times New Roman" panose="02020603050405020304" pitchFamily="18" charset="0"/>
                <a:cs typeface="Times New Roman" panose="02020603050405020304" pitchFamily="18" charset="0"/>
              </a:rPr>
              <a:t> a </a:t>
            </a:r>
            <a:r>
              <a:rPr lang="en-US" b="1" dirty="0" err="1" smtClean="0">
                <a:latin typeface="Times New Roman" panose="02020603050405020304" pitchFamily="18" charset="0"/>
                <a:cs typeface="Times New Roman" panose="02020603050405020304" pitchFamily="18" charset="0"/>
              </a:rPr>
              <a:t>trong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kiểu</a:t>
            </a:r>
            <a:r>
              <a:rPr lang="en-US" b="1" dirty="0" smtClean="0">
                <a:latin typeface="Times New Roman" panose="02020603050405020304" pitchFamily="18" charset="0"/>
                <a:cs typeface="Times New Roman" panose="02020603050405020304" pitchFamily="18" charset="0"/>
              </a:rPr>
              <a:t> gen</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572000" y="4077080"/>
            <a:ext cx="4572000" cy="646331"/>
          </a:xfrm>
          <a:prstGeom prst="rect">
            <a:avLst/>
          </a:prstGeom>
          <a:solidFill>
            <a:schemeClr val="accent5">
              <a:lumMod val="60000"/>
              <a:lumOff val="40000"/>
            </a:schemeClr>
          </a:solid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Quần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thể</a:t>
            </a:r>
            <a:r>
              <a:rPr lang="en-US" b="1" dirty="0" smtClean="0">
                <a:latin typeface="Times New Roman" panose="02020603050405020304" pitchFamily="18" charset="0"/>
                <a:cs typeface="Times New Roman" panose="02020603050405020304" pitchFamily="18" charset="0"/>
              </a:rPr>
              <a:t> 1: </a:t>
            </a:r>
          </a:p>
          <a:p>
            <a:r>
              <a:rPr lang="en-US" b="1" dirty="0" err="1" smtClean="0">
                <a:latin typeface="Times New Roman" panose="02020603050405020304" pitchFamily="18" charset="0"/>
                <a:cs typeface="Times New Roman" panose="02020603050405020304" pitchFamily="18" charset="0"/>
              </a:rPr>
              <a:t>Thay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đổi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tần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số</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alen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thành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phần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kiểu</a:t>
            </a:r>
            <a:r>
              <a:rPr lang="en-US" b="1" dirty="0" smtClean="0">
                <a:latin typeface="Times New Roman" panose="02020603050405020304" pitchFamily="18" charset="0"/>
                <a:cs typeface="Times New Roman" panose="02020603050405020304" pitchFamily="18" charset="0"/>
              </a:rPr>
              <a:t> gen.</a:t>
            </a:r>
            <a:endParaRPr lang="en-US" dirty="0">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a:off x="3871652" y="4400245"/>
            <a:ext cx="60960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a:xfrm>
            <a:off x="-79924" y="5071197"/>
            <a:ext cx="9144000" cy="914400"/>
          </a:xfrm>
          <a:prstGeom prst="rect">
            <a:avLst/>
          </a:prstGeom>
          <a:solidFill>
            <a:srgbClr val="FFFF00"/>
          </a:solidFill>
        </p:spPr>
        <p:txBody>
          <a:bodyPr vert="horz" lIns="91440" tIns="45720" rIns="91440" bIns="45720" rtlCol="0" anchor="ctr">
            <a:normAutofit/>
          </a:bodyPr>
          <a:lstStyle/>
          <a:p>
            <a:r>
              <a:rPr lang="en-US" sz="2400" b="1" dirty="0" smtClean="0">
                <a:latin typeface="Times New Roman" pitchFamily="18" charset="0"/>
              </a:rPr>
              <a:t>KL: </a:t>
            </a:r>
            <a:r>
              <a:rPr lang="en-US" sz="2400" b="1" dirty="0" smtClean="0">
                <a:latin typeface="Times New Roman" panose="02020603050405020304" pitchFamily="18" charset="0"/>
                <a:cs typeface="Times New Roman" panose="02020603050405020304" pitchFamily="18" charset="0"/>
              </a:rPr>
              <a:t>- Di - </a:t>
            </a:r>
            <a:r>
              <a:rPr lang="en-US" sz="2400" b="1" dirty="0" err="1" smtClean="0">
                <a:latin typeface="Times New Roman" panose="02020603050405020304" pitchFamily="18" charset="0"/>
                <a:cs typeface="Times New Roman" panose="02020603050405020304" pitchFamily="18" charset="0"/>
              </a:rPr>
              <a:t>nhập</a:t>
            </a:r>
            <a:r>
              <a:rPr lang="en-US" sz="2400" b="1" dirty="0" smtClean="0">
                <a:latin typeface="Times New Roman" panose="02020603050405020304" pitchFamily="18" charset="0"/>
                <a:cs typeface="Times New Roman" panose="02020603050405020304" pitchFamily="18" charset="0"/>
              </a:rPr>
              <a:t> gen (</a:t>
            </a:r>
            <a:r>
              <a:rPr lang="en-US" sz="2400" b="1" dirty="0" err="1" smtClean="0">
                <a:latin typeface="Times New Roman" panose="02020603050405020304" pitchFamily="18" charset="0"/>
                <a:cs typeface="Times New Roman" panose="02020603050405020304" pitchFamily="18" charset="0"/>
              </a:rPr>
              <a:t>dòng</a:t>
            </a:r>
            <a:r>
              <a:rPr lang="en-US" sz="2400" b="1" dirty="0" smtClean="0">
                <a:latin typeface="Times New Roman" panose="02020603050405020304" pitchFamily="18" charset="0"/>
                <a:cs typeface="Times New Roman" panose="02020603050405020304" pitchFamily="18" charset="0"/>
              </a:rPr>
              <a:t> gen)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lan</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truyền</a:t>
            </a:r>
            <a:r>
              <a:rPr lang="en-US" sz="2400" b="1" u="sng" dirty="0" smtClean="0">
                <a:latin typeface="Times New Roman" panose="02020603050405020304" pitchFamily="18" charset="0"/>
                <a:cs typeface="Times New Roman" panose="02020603050405020304" pitchFamily="18" charset="0"/>
              </a:rPr>
              <a:t> gen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từ</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này</a:t>
            </a:r>
            <a:r>
              <a:rPr lang="en-US" sz="2400" b="1" dirty="0" smtClean="0">
                <a:latin typeface="Times New Roman" panose="02020603050405020304" pitchFamily="18" charset="0"/>
                <a:cs typeface="Times New Roman" panose="02020603050405020304" pitchFamily="18" charset="0"/>
              </a:rPr>
              <a:t> sang </a:t>
            </a:r>
            <a:r>
              <a:rPr lang="en-US" sz="2400" b="1" dirty="0" err="1" smtClean="0">
                <a:latin typeface="Times New Roman" panose="02020603050405020304" pitchFamily="18" charset="0"/>
                <a:cs typeface="Times New Roman" panose="02020603050405020304" pitchFamily="18" charset="0"/>
              </a:rPr>
              <a:t>quần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khác</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a:xfrm>
            <a:off x="0" y="6034828"/>
            <a:ext cx="9144000" cy="685800"/>
          </a:xfrm>
          <a:prstGeom prst="rect">
            <a:avLst/>
          </a:prstGeom>
          <a:solidFill>
            <a:srgbClr val="FFFF00"/>
          </a:solidFill>
        </p:spPr>
        <p:txBody>
          <a:bodyPr vert="horz" lIns="91440" tIns="45720" rIns="91440" bIns="45720" rtlCol="0" anchor="ctr">
            <a:noAutofit/>
          </a:bodyPr>
          <a:lstStyle/>
          <a:p>
            <a:pPr algn="just">
              <a:spcBef>
                <a:spcPct val="50000"/>
              </a:spcBef>
            </a:pPr>
            <a:r>
              <a:rPr lang="en-US" sz="2400" b="1" dirty="0" smtClean="0">
                <a:latin typeface="Times New Roman" panose="02020603050405020304" pitchFamily="18" charset="0"/>
                <a:cs typeface="Times New Roman" panose="02020603050405020304" pitchFamily="18" charset="0"/>
              </a:rPr>
              <a:t>- Di - </a:t>
            </a:r>
            <a:r>
              <a:rPr lang="en-US" sz="2400" b="1" dirty="0" err="1" smtClean="0">
                <a:latin typeface="Times New Roman" panose="02020603050405020304" pitchFamily="18" charset="0"/>
                <a:cs typeface="Times New Roman" panose="02020603050405020304" pitchFamily="18" charset="0"/>
              </a:rPr>
              <a:t>nhập</a:t>
            </a:r>
            <a:r>
              <a:rPr lang="en-US" sz="2400" b="1" dirty="0" smtClean="0">
                <a:latin typeface="Times New Roman" panose="02020603050405020304" pitchFamily="18" charset="0"/>
                <a:cs typeface="Times New Roman" panose="02020603050405020304" pitchFamily="18" charset="0"/>
              </a:rPr>
              <a:t> gen </a:t>
            </a:r>
            <a:r>
              <a:rPr lang="en-US" sz="2400" b="1" dirty="0" err="1" smtClean="0">
                <a:latin typeface="Times New Roman" panose="02020603050405020304" pitchFamily="18" charset="0"/>
                <a:cs typeface="Times New Roman" panose="02020603050405020304" pitchFamily="18" charset="0"/>
              </a:rPr>
              <a:t>làm</a:t>
            </a:r>
            <a:r>
              <a:rPr lang="en-US" sz="2400" b="1"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thay</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đổi</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tần</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số</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alen</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và</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thành</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phần</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kiểu</a:t>
            </a:r>
            <a:r>
              <a:rPr lang="en-US" sz="2400" b="1" u="sng" dirty="0" smtClean="0">
                <a:latin typeface="Times New Roman" panose="02020603050405020304" pitchFamily="18" charset="0"/>
                <a:cs typeface="Times New Roman" panose="02020603050405020304" pitchFamily="18" charset="0"/>
              </a:rPr>
              <a:t> gen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thể</a:t>
            </a:r>
            <a:r>
              <a:rPr lang="en-US" sz="2400" b="1" dirty="0" smtClean="0">
                <a:latin typeface="Times New Roman" panose="02020603050405020304" pitchFamily="18" charset="0"/>
                <a:cs typeface="Times New Roman" panose="02020603050405020304" pitchFamily="18" charset="0"/>
              </a:rPr>
              <a:t> =&gt;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hóa</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pic>
        <p:nvPicPr>
          <p:cNvPr id="1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 y="4772643"/>
            <a:ext cx="1157287" cy="24932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khamphadisan.com/wp-content/uploads/2014/08/Thung-l%C5%A9ng-hoa-tulip-thu%E1%BB%99c-ti%E1%BB%83u-bang-Washington.jpg"/>
          <p:cNvPicPr>
            <a:picLocks noChangeAspect="1" noChangeArrowheads="1"/>
          </p:cNvPicPr>
          <p:nvPr/>
        </p:nvPicPr>
        <p:blipFill>
          <a:blip r:embed="rId3" cstate="print"/>
          <a:srcRect/>
          <a:stretch>
            <a:fillRect/>
          </a:stretch>
        </p:blipFill>
        <p:spPr bwMode="auto">
          <a:xfrm>
            <a:off x="304800" y="152400"/>
            <a:ext cx="8534400" cy="4343400"/>
          </a:xfrm>
          <a:prstGeom prst="rect">
            <a:avLst/>
          </a:prstGeom>
          <a:noFill/>
        </p:spPr>
      </p:pic>
      <p:sp>
        <p:nvSpPr>
          <p:cNvPr id="3" name="Rectangle 2"/>
          <p:cNvSpPr txBox="1">
            <a:spLocks noChangeArrowheads="1"/>
          </p:cNvSpPr>
          <p:nvPr/>
        </p:nvSpPr>
        <p:spPr>
          <a:xfrm>
            <a:off x="0" y="5105400"/>
            <a:ext cx="9144000" cy="1524000"/>
          </a:xfrm>
          <a:prstGeom prst="rect">
            <a:avLst/>
          </a:prstGeom>
          <a:solidFill>
            <a:srgbClr val="FFFF00"/>
          </a:solidFill>
        </p:spPr>
        <p:txBody>
          <a:bodyPr vert="horz" lIns="91440" tIns="45720" rIns="91440" bIns="45720" rtlCol="0" anchor="ctr">
            <a:noAutofit/>
          </a:bodyPr>
          <a:lstStyle/>
          <a:p>
            <a:r>
              <a:rPr lang="en-US" sz="3200" b="1" dirty="0" smtClean="0">
                <a:latin typeface="Times New Roman" pitchFamily="18" charset="0"/>
              </a:rPr>
              <a:t>KL: </a:t>
            </a:r>
          </a:p>
          <a:p>
            <a:r>
              <a:rPr lang="en-US" sz="2800" b="1" dirty="0" smtClean="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Di - </a:t>
            </a:r>
            <a:r>
              <a:rPr lang="en-US" sz="2800" b="1" u="sng" dirty="0" err="1" smtClean="0">
                <a:latin typeface="Times New Roman" panose="02020603050405020304" pitchFamily="18" charset="0"/>
                <a:cs typeface="Times New Roman" panose="02020603050405020304" pitchFamily="18" charset="0"/>
              </a:rPr>
              <a:t>nhập</a:t>
            </a:r>
            <a:r>
              <a:rPr lang="en-US" sz="2800" b="1" u="sng" dirty="0" smtClean="0">
                <a:latin typeface="Times New Roman" panose="02020603050405020304" pitchFamily="18" charset="0"/>
                <a:cs typeface="Times New Roman" panose="02020603050405020304" pitchFamily="18" charset="0"/>
              </a:rPr>
              <a:t> gen ở </a:t>
            </a:r>
            <a:r>
              <a:rPr lang="en-US" sz="2800" b="1" u="sng" dirty="0" err="1" smtClean="0">
                <a:latin typeface="Times New Roman" panose="02020603050405020304" pitchFamily="18" charset="0"/>
                <a:cs typeface="Times New Roman" panose="02020603050405020304" pitchFamily="18" charset="0"/>
              </a:rPr>
              <a:t>thực</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vật</a:t>
            </a:r>
            <a:r>
              <a:rPr lang="en-US" sz="2800" b="1" u="sng"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tán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phấn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hạt</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AutoShape 13"/>
          <p:cNvSpPr>
            <a:spLocks noChangeArrowheads="1"/>
          </p:cNvSpPr>
          <p:nvPr/>
        </p:nvSpPr>
        <p:spPr bwMode="auto">
          <a:xfrm>
            <a:off x="4343400" y="228600"/>
            <a:ext cx="4800600" cy="3810000"/>
          </a:xfrm>
          <a:prstGeom prst="cloudCallout">
            <a:avLst>
              <a:gd name="adj1" fmla="val -79463"/>
              <a:gd name="adj2" fmla="val 47824"/>
            </a:avLst>
          </a:prstGeom>
          <a:solidFill>
            <a:srgbClr val="FFFF00"/>
          </a:solidFill>
          <a:ln w="9525">
            <a:solidFill>
              <a:schemeClr val="tx1"/>
            </a:solidFill>
            <a:round/>
            <a:headEnd/>
            <a:tailEnd/>
          </a:ln>
          <a:effectLst/>
        </p:spPr>
        <p:txBody>
          <a:bodyPr/>
          <a:lstStyle/>
          <a:p>
            <a:pPr algn="ctr"/>
            <a:r>
              <a:rPr lang="en-US" sz="2400" b="1" dirty="0" err="1" smtClean="0">
                <a:latin typeface="Times New Roman" pitchFamily="18" charset="0"/>
                <a:cs typeface="Times New Roman" pitchFamily="18" charset="0"/>
              </a:rPr>
              <a:t>Hạt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phấn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màu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nhờ</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gió</a:t>
            </a:r>
            <a:r>
              <a:rPr lang="en-US" sz="2400" b="1" dirty="0" smtClean="0">
                <a:latin typeface="Times New Roman" pitchFamily="18" charset="0"/>
                <a:cs typeface="Times New Roman" pitchFamily="18" charset="0"/>
              </a:rPr>
              <a:t> bay sang </a:t>
            </a:r>
            <a:r>
              <a:rPr lang="en-US" sz="2400" b="1" dirty="0" err="1" smtClean="0">
                <a:latin typeface="Times New Roman" pitchFamily="18" charset="0"/>
                <a:cs typeface="Times New Roman" pitchFamily="18" charset="0"/>
              </a:rPr>
              <a:t>thụ</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màu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được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coi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di</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nhập</a:t>
            </a:r>
            <a:r>
              <a:rPr lang="en-US" sz="2400" b="1" dirty="0" smtClean="0">
                <a:latin typeface="Times New Roman" pitchFamily="18" charset="0"/>
                <a:cs typeface="Times New Roman" pitchFamily="18" charset="0"/>
              </a:rPr>
              <a:t> gen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63382"/>
            <a:ext cx="1157287" cy="526167"/>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flow_beetles"/>
          <p:cNvPicPr>
            <a:picLocks noChangeAspect="1" noChangeArrowheads="1"/>
          </p:cNvPicPr>
          <p:nvPr/>
        </p:nvPicPr>
        <p:blipFill>
          <a:blip r:embed="rId2" cstate="print"/>
          <a:srcRect/>
          <a:stretch>
            <a:fillRect/>
          </a:stretch>
        </p:blipFill>
        <p:spPr bwMode="auto">
          <a:xfrm>
            <a:off x="1676400" y="990600"/>
            <a:ext cx="5562600" cy="3429000"/>
          </a:xfrm>
          <a:prstGeom prst="rect">
            <a:avLst/>
          </a:prstGeom>
          <a:noFill/>
          <a:ln w="9525">
            <a:noFill/>
            <a:miter lim="800000"/>
            <a:headEnd/>
            <a:tailEnd/>
          </a:ln>
        </p:spPr>
      </p:pic>
      <p:sp>
        <p:nvSpPr>
          <p:cNvPr id="3" name="TextBox 2"/>
          <p:cNvSpPr txBox="1"/>
          <p:nvPr/>
        </p:nvSpPr>
        <p:spPr>
          <a:xfrm>
            <a:off x="1447800" y="528935"/>
            <a:ext cx="6477000"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Quần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thể</a:t>
            </a:r>
            <a:r>
              <a:rPr lang="en-US" sz="2400" b="1" dirty="0" smtClean="0">
                <a:latin typeface="Times New Roman" panose="02020603050405020304" pitchFamily="18" charset="0"/>
                <a:cs typeface="Times New Roman" panose="02020603050405020304" pitchFamily="18" charset="0"/>
              </a:rPr>
              <a:t> 1                                         </a:t>
            </a:r>
            <a:r>
              <a:rPr lang="en-US" sz="2400" b="1" dirty="0" err="1" smtClean="0">
                <a:latin typeface="Times New Roman" panose="02020603050405020304" pitchFamily="18" charset="0"/>
                <a:cs typeface="Times New Roman" panose="02020603050405020304" pitchFamily="18" charset="0"/>
              </a:rPr>
              <a:t>Quần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thể</a:t>
            </a:r>
            <a:r>
              <a:rPr lang="en-US" sz="2400" b="1" dirty="0" smtClean="0">
                <a:latin typeface="Times New Roman" panose="02020603050405020304" pitchFamily="18" charset="0"/>
                <a:cs typeface="Times New Roman" panose="02020603050405020304" pitchFamily="18" charset="0"/>
              </a:rPr>
              <a:t> 2 </a:t>
            </a:r>
            <a:endParaRPr lang="en-US" sz="2400" dirty="0">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a:xfrm>
            <a:off x="0" y="4572000"/>
            <a:ext cx="9144000" cy="2057400"/>
          </a:xfrm>
          <a:prstGeom prst="rect">
            <a:avLst/>
          </a:prstGeom>
          <a:solidFill>
            <a:srgbClr val="FFFF00"/>
          </a:solidFill>
        </p:spPr>
        <p:txBody>
          <a:bodyPr vert="horz" lIns="91440" tIns="45720" rIns="91440" bIns="45720" rtlCol="0" anchor="ctr">
            <a:noAutofit/>
          </a:bodyPr>
          <a:lstStyle/>
          <a:p>
            <a:r>
              <a:rPr lang="en-US" sz="2800" b="1" dirty="0" smtClean="0">
                <a:latin typeface="Times New Roman" pitchFamily="18" charset="0"/>
                <a:cs typeface="Times New Roman" panose="02020603050405020304" pitchFamily="18" charset="0"/>
              </a:rPr>
              <a:t>KL: </a:t>
            </a:r>
          </a:p>
          <a:p>
            <a:r>
              <a:rPr lang="en-US" sz="2800" b="1" dirty="0" smtClean="0">
                <a:latin typeface="Times New Roman"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Di - </a:t>
            </a:r>
            <a:r>
              <a:rPr lang="en-US" sz="2800" b="1" u="sng" dirty="0" err="1" smtClean="0">
                <a:latin typeface="Times New Roman" panose="02020603050405020304" pitchFamily="18" charset="0"/>
                <a:cs typeface="Times New Roman" panose="02020603050405020304" pitchFamily="18" charset="0"/>
              </a:rPr>
              <a:t>nhập</a:t>
            </a:r>
            <a:r>
              <a:rPr lang="en-US" sz="2800" b="1" u="sng" dirty="0" smtClean="0">
                <a:latin typeface="Times New Roman" panose="02020603050405020304" pitchFamily="18" charset="0"/>
                <a:cs typeface="Times New Roman" panose="02020603050405020304" pitchFamily="18" charset="0"/>
              </a:rPr>
              <a:t> gen ở </a:t>
            </a:r>
            <a:r>
              <a:rPr lang="en-US" sz="2800" b="1" u="sng" dirty="0" err="1" smtClean="0">
                <a:latin typeface="Times New Roman" panose="02020603050405020304" pitchFamily="18" charset="0"/>
                <a:cs typeface="Times New Roman" panose="02020603050405020304" pitchFamily="18" charset="0"/>
              </a:rPr>
              <a:t>động</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vật</a:t>
            </a:r>
            <a:r>
              <a:rPr lang="en-US" sz="2800" b="1" u="sng"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thể</a:t>
            </a:r>
            <a:r>
              <a:rPr lang="en-US" sz="2800" b="1" dirty="0" smtClean="0">
                <a:latin typeface="Times New Roman" panose="02020603050405020304" pitchFamily="18" charset="0"/>
                <a:cs typeface="Times New Roman" panose="02020603050405020304" pitchFamily="18" charset="0"/>
              </a:rPr>
              <a:t> QT </a:t>
            </a:r>
            <a:r>
              <a:rPr lang="en-US" sz="2800" b="1" dirty="0" err="1" smtClean="0">
                <a:latin typeface="Times New Roman" panose="02020603050405020304" pitchFamily="18" charset="0"/>
                <a:cs typeface="Times New Roman" panose="02020603050405020304" pitchFamily="18" charset="0"/>
              </a:rPr>
              <a:t>này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đến</a:t>
            </a:r>
            <a:r>
              <a:rPr lang="en-US" sz="2800" b="1" dirty="0" smtClean="0">
                <a:latin typeface="Times New Roman" panose="02020603050405020304" pitchFamily="18" charset="0"/>
                <a:cs typeface="Times New Roman" panose="02020603050405020304" pitchFamily="18" charset="0"/>
              </a:rPr>
              <a:t> QT </a:t>
            </a:r>
            <a:r>
              <a:rPr lang="en-US" sz="2800" b="1" dirty="0" err="1" smtClean="0">
                <a:latin typeface="Times New Roman" panose="02020603050405020304" pitchFamily="18" charset="0"/>
                <a:cs typeface="Times New Roman" panose="02020603050405020304" pitchFamily="18" charset="0"/>
              </a:rPr>
              <a:t>khác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phối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QT </a:t>
            </a:r>
            <a:r>
              <a:rPr lang="en-US" sz="2800" b="1" dirty="0" err="1" smtClean="0">
                <a:latin typeface="Times New Roman" panose="02020603050405020304" pitchFamily="18" charset="0"/>
                <a:cs typeface="Times New Roman" panose="02020603050405020304" pitchFamily="18" charset="0"/>
              </a:rPr>
              <a:t>mới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đến</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877" y="4079084"/>
            <a:ext cx="1157287" cy="526167"/>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5"/>
          <p:cNvSpPr txBox="1">
            <a:spLocks noChangeArrowheads="1"/>
          </p:cNvSpPr>
          <p:nvPr/>
        </p:nvSpPr>
        <p:spPr bwMode="auto">
          <a:xfrm>
            <a:off x="20782" y="575696"/>
            <a:ext cx="3354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2800" b="1" i="1" dirty="0" smtClean="0">
                <a:latin typeface="Times New Roman" panose="02020603050405020304" pitchFamily="18" charset="0"/>
              </a:rPr>
              <a:t>3. </a:t>
            </a:r>
            <a:r>
              <a:rPr lang="en-US" altLang="en-US" sz="2800" b="1" i="1" dirty="0" err="1" smtClean="0">
                <a:latin typeface="Times New Roman" panose="02020603050405020304" pitchFamily="18" charset="0"/>
              </a:rPr>
              <a:t>Chọn</a:t>
            </a:r>
            <a:r>
              <a:rPr lang="en-US" altLang="en-US" sz="2800" b="1" i="1" dirty="0" smtClean="0">
                <a:latin typeface="Times New Roman" panose="02020603050405020304" pitchFamily="18" charset="0"/>
              </a:rPr>
              <a:t> </a:t>
            </a:r>
            <a:r>
              <a:rPr lang="en-US" altLang="en-US" sz="2800" b="1" i="1" dirty="0" err="1" smtClean="0">
                <a:latin typeface="Times New Roman" panose="02020603050405020304" pitchFamily="18" charset="0"/>
              </a:rPr>
              <a:t>lọc</a:t>
            </a:r>
            <a:r>
              <a:rPr lang="en-US" altLang="en-US" sz="2800" b="1" i="1" dirty="0" smtClean="0">
                <a:latin typeface="Times New Roman" panose="02020603050405020304" pitchFamily="18" charset="0"/>
              </a:rPr>
              <a:t> </a:t>
            </a:r>
            <a:r>
              <a:rPr lang="en-US" altLang="en-US" sz="2800" b="1" i="1" dirty="0" err="1" smtClean="0">
                <a:latin typeface="Times New Roman" panose="02020603050405020304" pitchFamily="18" charset="0"/>
              </a:rPr>
              <a:t>tự</a:t>
            </a:r>
            <a:r>
              <a:rPr lang="en-US" altLang="en-US" sz="2800" b="1" i="1" dirty="0" smtClean="0">
                <a:latin typeface="Times New Roman" panose="02020603050405020304" pitchFamily="18" charset="0"/>
              </a:rPr>
              <a:t> </a:t>
            </a:r>
            <a:r>
              <a:rPr lang="en-US" altLang="en-US" sz="2800" b="1" i="1" dirty="0" err="1" smtClean="0">
                <a:latin typeface="Times New Roman" panose="02020603050405020304" pitchFamily="18" charset="0"/>
              </a:rPr>
              <a:t>nhiên</a:t>
            </a:r>
            <a:endParaRPr lang="en-US" altLang="en-US" sz="2800" b="1" i="1" dirty="0" smtClean="0">
              <a:latin typeface="Times New Roman" panose="02020603050405020304" pitchFamily="18" charset="0"/>
            </a:endParaRPr>
          </a:p>
        </p:txBody>
      </p:sp>
      <p:pic>
        <p:nvPicPr>
          <p:cNvPr id="11272" name="Picture 2" descr="16"/>
          <p:cNvPicPr>
            <a:picLocks noChangeAspect="1" noChangeArrowheads="1"/>
          </p:cNvPicPr>
          <p:nvPr/>
        </p:nvPicPr>
        <p:blipFill>
          <a:blip r:embed="rId2" cstate="print">
            <a:extLst>
              <a:ext uri="{28A0092B-C50C-407E-A947-70E740481C1C}">
                <a14:useLocalDpi xmlns:a14="http://schemas.microsoft.com/office/drawing/2010/main" val="0"/>
              </a:ext>
            </a:extLst>
          </a:blip>
          <a:srcRect l="8621" t="6329" r="7759" b="79054"/>
          <a:stretch>
            <a:fillRect/>
          </a:stretch>
        </p:blipFill>
        <p:spPr bwMode="auto">
          <a:xfrm>
            <a:off x="4038600" y="3657599"/>
            <a:ext cx="5105400" cy="6858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Text Box 3"/>
          <p:cNvSpPr txBox="1">
            <a:spLocks noChangeArrowheads="1"/>
          </p:cNvSpPr>
          <p:nvPr/>
        </p:nvSpPr>
        <p:spPr bwMode="auto">
          <a:xfrm>
            <a:off x="96290" y="1731824"/>
            <a:ext cx="38227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it-IT" altLang="en-US" sz="2600" b="1" dirty="0" smtClean="0">
                <a:solidFill>
                  <a:srgbClr val="0000FF"/>
                </a:solidFill>
                <a:latin typeface="Times New Roman" panose="02020603050405020304" pitchFamily="18" charset="0"/>
              </a:rPr>
              <a:t>- CLTN phân hóa khả năng sống sót và sinh sản của các cá thể với các kiểu gen khác nhau trong quần thể.</a:t>
            </a:r>
            <a:endParaRPr lang="en-US" altLang="en-US" sz="2600" b="1" dirty="0" smtClean="0">
              <a:solidFill>
                <a:srgbClr val="0000FF"/>
              </a:solidFill>
              <a:latin typeface="Times New Roman" panose="02020603050405020304" pitchFamily="18" charset="0"/>
            </a:endParaRPr>
          </a:p>
        </p:txBody>
      </p:sp>
      <p:pic>
        <p:nvPicPr>
          <p:cNvPr id="11274" name="Picture 2" descr="16"/>
          <p:cNvPicPr>
            <a:picLocks noChangeAspect="1" noChangeArrowheads="1"/>
          </p:cNvPicPr>
          <p:nvPr/>
        </p:nvPicPr>
        <p:blipFill>
          <a:blip r:embed="rId3">
            <a:extLst>
              <a:ext uri="{28A0092B-C50C-407E-A947-70E740481C1C}">
                <a14:useLocalDpi xmlns:a14="http://schemas.microsoft.com/office/drawing/2010/main" val="0"/>
              </a:ext>
            </a:extLst>
          </a:blip>
          <a:srcRect l="8621" t="26823" r="7759" b="8861"/>
          <a:stretch>
            <a:fillRect/>
          </a:stretch>
        </p:blipFill>
        <p:spPr bwMode="auto">
          <a:xfrm>
            <a:off x="4038600" y="381000"/>
            <a:ext cx="5029200" cy="33528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5" name="Line 9"/>
          <p:cNvSpPr>
            <a:spLocks noChangeShapeType="1"/>
          </p:cNvSpPr>
          <p:nvPr/>
        </p:nvSpPr>
        <p:spPr bwMode="auto">
          <a:xfrm>
            <a:off x="5867400" y="2133600"/>
            <a:ext cx="1447800" cy="4603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smtClean="0">
              <a:solidFill>
                <a:srgbClr val="000000"/>
              </a:solidFill>
              <a:latin typeface="Times New Roman" panose="02020603050405020304" pitchFamily="18" charset="0"/>
            </a:endParaRPr>
          </a:p>
        </p:txBody>
      </p:sp>
      <p:sp>
        <p:nvSpPr>
          <p:cNvPr id="9225" name="Text Box 5"/>
          <p:cNvSpPr txBox="1">
            <a:spLocks noChangeArrowheads="1"/>
          </p:cNvSpPr>
          <p:nvPr/>
        </p:nvSpPr>
        <p:spPr bwMode="auto">
          <a:xfrm>
            <a:off x="-73429" y="30163"/>
            <a:ext cx="4920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2400" b="1" dirty="0" smtClean="0">
                <a:latin typeface="Times New Roman" panose="02020603050405020304" pitchFamily="18" charset="0"/>
              </a:rPr>
              <a:t>II. CÁC NHÂN TỐ TIẾN HOÁ</a:t>
            </a:r>
          </a:p>
        </p:txBody>
      </p:sp>
      <p:sp>
        <p:nvSpPr>
          <p:cNvPr id="10255" name="Text Box 15"/>
          <p:cNvSpPr txBox="1">
            <a:spLocks noChangeArrowheads="1"/>
          </p:cNvSpPr>
          <p:nvPr/>
        </p:nvSpPr>
        <p:spPr bwMode="auto">
          <a:xfrm>
            <a:off x="96290" y="5175030"/>
            <a:ext cx="805641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800">
                <a:solidFill>
                  <a:schemeClr val="tx1"/>
                </a:solidFill>
                <a:latin typeface="Times New Roman" panose="02020603050405020304" pitchFamily="18" charset="0"/>
              </a:defRPr>
            </a:lvl1pPr>
            <a:lvl2pPr marL="742950" indent="-285750" algn="ctr">
              <a:defRPr sz="2800">
                <a:solidFill>
                  <a:schemeClr val="tx1"/>
                </a:solidFill>
                <a:latin typeface="Times New Roman" panose="02020603050405020304" pitchFamily="18" charset="0"/>
              </a:defRPr>
            </a:lvl2pPr>
            <a:lvl3pPr marL="1143000" indent="-228600" algn="ctr">
              <a:defRPr sz="2800">
                <a:solidFill>
                  <a:schemeClr val="tx1"/>
                </a:solidFill>
                <a:latin typeface="Times New Roman" panose="02020603050405020304" pitchFamily="18" charset="0"/>
              </a:defRPr>
            </a:lvl3pPr>
            <a:lvl4pPr marL="1600200" indent="-228600" algn="ctr">
              <a:defRPr sz="2800">
                <a:solidFill>
                  <a:schemeClr val="tx1"/>
                </a:solidFill>
                <a:latin typeface="Times New Roman" panose="02020603050405020304" pitchFamily="18" charset="0"/>
              </a:defRPr>
            </a:lvl4pPr>
            <a:lvl5pPr marL="2057400" indent="-228600" algn="ctr">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just" fontAlgn="base">
              <a:spcBef>
                <a:spcPct val="50000"/>
              </a:spcBef>
              <a:spcAft>
                <a:spcPct val="0"/>
              </a:spcAft>
            </a:pPr>
            <a:r>
              <a:rPr lang="it-IT" altLang="en-US" sz="2600" b="1" dirty="0" smtClean="0">
                <a:solidFill>
                  <a:srgbClr val="0000FF"/>
                </a:solidFill>
              </a:rPr>
              <a:t>- CLTN tác động trực tiếp lên kiểu hình, gián tiếp làm biến đổi thành phần kiểu gen của quần thể, biến đổi tần số các alen của quần thể theo một hướng xác định.</a:t>
            </a:r>
            <a:endParaRPr lang="en-US" altLang="en-US" sz="2600" b="1" dirty="0" smtClean="0">
              <a:solidFill>
                <a:srgbClr val="0000FF"/>
              </a:solidFill>
            </a:endParaRPr>
          </a:p>
        </p:txBody>
      </p:sp>
    </p:spTree>
    <p:extLst>
      <p:ext uri="{BB962C8B-B14F-4D97-AF65-F5344CB8AC3E}">
        <p14:creationId xmlns:p14="http://schemas.microsoft.com/office/powerpoint/2010/main" val="1807775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linds(horizontal)">
                                      <p:cBhvr>
                                        <p:cTn id="7" dur="5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5"/>
                                        </p:tgtEl>
                                        <p:attrNameLst>
                                          <p:attrName>style.visibility</p:attrName>
                                        </p:attrNameLst>
                                      </p:cBhvr>
                                      <p:to>
                                        <p:strVal val="visible"/>
                                      </p:to>
                                    </p:set>
                                    <p:animEffect transition="in" filter="blinds(horizontal)">
                                      <p:cBhvr>
                                        <p:cTn id="12" dur="500"/>
                                        <p:tgtEl>
                                          <p:spTgt spid="1127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274"/>
                                        </p:tgtEl>
                                        <p:attrNameLst>
                                          <p:attrName>style.visibility</p:attrName>
                                        </p:attrNameLst>
                                      </p:cBhvr>
                                      <p:to>
                                        <p:strVal val="visible"/>
                                      </p:to>
                                    </p:set>
                                    <p:animEffect transition="in" filter="fade">
                                      <p:cBhvr>
                                        <p:cTn id="17" dur="1000"/>
                                        <p:tgtEl>
                                          <p:spTgt spid="11274"/>
                                        </p:tgtEl>
                                      </p:cBhvr>
                                    </p:animEffect>
                                    <p:anim calcmode="lin" valueType="num">
                                      <p:cBhvr>
                                        <p:cTn id="18" dur="1000" fill="hold"/>
                                        <p:tgtEl>
                                          <p:spTgt spid="11274"/>
                                        </p:tgtEl>
                                        <p:attrNameLst>
                                          <p:attrName>ppt_x</p:attrName>
                                        </p:attrNameLst>
                                      </p:cBhvr>
                                      <p:tavLst>
                                        <p:tav tm="0">
                                          <p:val>
                                            <p:strVal val="#ppt_x"/>
                                          </p:val>
                                        </p:tav>
                                        <p:tav tm="100000">
                                          <p:val>
                                            <p:strVal val="#ppt_x"/>
                                          </p:val>
                                        </p:tav>
                                      </p:tavLst>
                                    </p:anim>
                                    <p:anim calcmode="lin" valueType="num">
                                      <p:cBhvr>
                                        <p:cTn id="19" dur="1000" fill="hold"/>
                                        <p:tgtEl>
                                          <p:spTgt spid="1127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272"/>
                                        </p:tgtEl>
                                        <p:attrNameLst>
                                          <p:attrName>style.visibility</p:attrName>
                                        </p:attrNameLst>
                                      </p:cBhvr>
                                      <p:to>
                                        <p:strVal val="visible"/>
                                      </p:to>
                                    </p:set>
                                    <p:animEffect transition="in" filter="fade">
                                      <p:cBhvr>
                                        <p:cTn id="22" dur="1000"/>
                                        <p:tgtEl>
                                          <p:spTgt spid="11272"/>
                                        </p:tgtEl>
                                      </p:cBhvr>
                                    </p:animEffect>
                                    <p:anim calcmode="lin" valueType="num">
                                      <p:cBhvr>
                                        <p:cTn id="23" dur="1000" fill="hold"/>
                                        <p:tgtEl>
                                          <p:spTgt spid="11272"/>
                                        </p:tgtEl>
                                        <p:attrNameLst>
                                          <p:attrName>ppt_x</p:attrName>
                                        </p:attrNameLst>
                                      </p:cBhvr>
                                      <p:tavLst>
                                        <p:tav tm="0">
                                          <p:val>
                                            <p:strVal val="#ppt_x"/>
                                          </p:val>
                                        </p:tav>
                                        <p:tav tm="100000">
                                          <p:val>
                                            <p:strVal val="#ppt_x"/>
                                          </p:val>
                                        </p:tav>
                                      </p:tavLst>
                                    </p:anim>
                                    <p:anim calcmode="lin" valueType="num">
                                      <p:cBhvr>
                                        <p:cTn id="24" dur="1000" fill="hold"/>
                                        <p:tgtEl>
                                          <p:spTgt spid="1127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255"/>
                                        </p:tgtEl>
                                        <p:attrNameLst>
                                          <p:attrName>style.visibility</p:attrName>
                                        </p:attrNameLst>
                                      </p:cBhvr>
                                      <p:to>
                                        <p:strVal val="visible"/>
                                      </p:to>
                                    </p:set>
                                    <p:animEffect transition="in" filter="blinds(horizontal)">
                                      <p:cBhvr>
                                        <p:cTn id="34"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5" grpId="0"/>
      <p:bldP spid="11275" grpId="0" animBg="1"/>
      <p:bldP spid="102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478213" y="148902"/>
            <a:ext cx="4433888" cy="838200"/>
          </a:xfrm>
        </p:spPr>
        <p:txBody>
          <a:bodyPr/>
          <a:lstStyle/>
          <a:p>
            <a:pPr eaLnBrk="1" hangingPunct="1"/>
            <a:r>
              <a:rPr lang="en-US" dirty="0" smtClean="0">
                <a:latin typeface="Times New Roman" pitchFamily="18" charset="0"/>
                <a:cs typeface="Times New Roman" pitchFamily="18" charset="0"/>
              </a:rPr>
              <a:t>Theo </a:t>
            </a:r>
            <a:r>
              <a:rPr lang="en-US" dirty="0" err="1" smtClean="0">
                <a:latin typeface="Times New Roman" pitchFamily="18" charset="0"/>
                <a:cs typeface="Times New Roman" pitchFamily="18" charset="0"/>
              </a:rPr>
              <a:t>Đacuyn</a:t>
            </a:r>
            <a:endParaRPr lang="en-US" dirty="0" smtClean="0">
              <a:latin typeface="Times New Roman" pitchFamily="18" charset="0"/>
              <a:cs typeface="Times New Roman" pitchFamily="18" charset="0"/>
            </a:endParaRPr>
          </a:p>
        </p:txBody>
      </p:sp>
      <p:pic>
        <p:nvPicPr>
          <p:cNvPr id="4" name="Content Placeholder 3" descr="11949847342128891945cartoon_tree_01.svg.med.png"/>
          <p:cNvPicPr>
            <a:picLocks noGrp="1" noChangeAspect="1"/>
          </p:cNvPicPr>
          <p:nvPr>
            <p:ph idx="1"/>
          </p:nvPr>
        </p:nvPicPr>
        <p:blipFill>
          <a:blip r:embed="rId2" cstate="print"/>
          <a:srcRect/>
          <a:stretch>
            <a:fillRect/>
          </a:stretch>
        </p:blipFill>
        <p:spPr>
          <a:xfrm>
            <a:off x="5029200" y="1676400"/>
            <a:ext cx="1701800" cy="3986213"/>
          </a:xfrm>
        </p:spPr>
      </p:pic>
      <p:pic>
        <p:nvPicPr>
          <p:cNvPr id="5" name="Picture 4" descr="fig_deciduous_tree_2_c.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962400" y="3200400"/>
            <a:ext cx="2493963" cy="2514600"/>
          </a:xfrm>
          <a:prstGeom prst="rect">
            <a:avLst/>
          </a:prstGeom>
          <a:noFill/>
          <a:ln w="9525">
            <a:noFill/>
            <a:miter lim="800000"/>
            <a:headEnd/>
            <a:tailEnd/>
          </a:ln>
        </p:spPr>
      </p:pic>
      <p:pic>
        <p:nvPicPr>
          <p:cNvPr id="10" name="Picture 9" descr="1218784744929957488Martouf_Giraffe_sympa.svg.med - Copy.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057400" y="3505200"/>
            <a:ext cx="1814513" cy="2200275"/>
          </a:xfrm>
          <a:prstGeom prst="rect">
            <a:avLst/>
          </a:prstGeom>
          <a:noFill/>
          <a:ln w="9525">
            <a:noFill/>
            <a:miter lim="800000"/>
            <a:headEnd/>
            <a:tailEnd/>
          </a:ln>
        </p:spPr>
      </p:pic>
      <p:pic>
        <p:nvPicPr>
          <p:cNvPr id="13" name="Picture 12" descr="1218784744929957488Martouf_Giraffe_sympa.svg.med.png"/>
          <p:cNvPicPr>
            <a:picLocks noChangeAspect="1"/>
          </p:cNvPicPr>
          <p:nvPr/>
        </p:nvPicPr>
        <p:blipFill>
          <a:blip r:embed="rId5" cstate="print"/>
          <a:srcRect/>
          <a:stretch>
            <a:fillRect/>
          </a:stretch>
        </p:blipFill>
        <p:spPr bwMode="auto">
          <a:xfrm>
            <a:off x="1676400" y="2438400"/>
            <a:ext cx="1801813" cy="3352800"/>
          </a:xfrm>
          <a:prstGeom prst="rect">
            <a:avLst/>
          </a:prstGeom>
          <a:noFill/>
          <a:ln w="9525">
            <a:noFill/>
            <a:miter lim="800000"/>
            <a:headEnd/>
            <a:tailEnd/>
          </a:ln>
        </p:spPr>
      </p:pic>
      <p:pic>
        <p:nvPicPr>
          <p:cNvPr id="14" name="Picture 13" descr="1218784744929957488Martouf_Giraffe_sympa.svg.med.png"/>
          <p:cNvPicPr>
            <a:picLocks noChangeAspect="1"/>
          </p:cNvPicPr>
          <p:nvPr/>
        </p:nvPicPr>
        <p:blipFill>
          <a:blip r:embed="rId6" cstate="print"/>
          <a:srcRect/>
          <a:stretch>
            <a:fillRect/>
          </a:stretch>
        </p:blipFill>
        <p:spPr bwMode="auto">
          <a:xfrm>
            <a:off x="6172200" y="2438400"/>
            <a:ext cx="1752600" cy="3352800"/>
          </a:xfrm>
          <a:prstGeom prst="rect">
            <a:avLst/>
          </a:prstGeom>
          <a:noFill/>
          <a:ln w="9525">
            <a:noFill/>
            <a:miter lim="800000"/>
            <a:headEnd/>
            <a:tailEnd/>
          </a:ln>
        </p:spPr>
      </p:pic>
      <p:pic>
        <p:nvPicPr>
          <p:cNvPr id="15" name="Picture 14" descr="1218784744929957488Martouf_Giraffe_sympa.svg.med - Copy.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657600" y="3657600"/>
            <a:ext cx="1814513" cy="2200275"/>
          </a:xfrm>
          <a:prstGeom prst="rect">
            <a:avLst/>
          </a:prstGeom>
          <a:noFill/>
          <a:ln w="9525">
            <a:noFill/>
            <a:miter lim="800000"/>
            <a:headEnd/>
            <a:tailEnd/>
          </a:ln>
        </p:spPr>
      </p:pic>
      <p:pic>
        <p:nvPicPr>
          <p:cNvPr id="16" name="Picture 15" descr="1218784744929957488Martouf_Giraffe_sympa.svg.med - Copy.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667000" y="3581400"/>
            <a:ext cx="1814513" cy="2200275"/>
          </a:xfrm>
          <a:prstGeom prst="rect">
            <a:avLst/>
          </a:prstGeom>
          <a:noFill/>
          <a:ln w="9525">
            <a:noFill/>
            <a:miter lim="800000"/>
            <a:headEnd/>
            <a:tailEnd/>
          </a:ln>
        </p:spPr>
      </p:pic>
      <p:pic>
        <p:nvPicPr>
          <p:cNvPr id="17" name="Picture 16" descr="1218784744929957488Martouf_Giraffe_sympa.svg.med - Copy.pn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rot="-1946141" flipH="1" flipV="1">
            <a:off x="5068888" y="5048250"/>
            <a:ext cx="2143125" cy="1339850"/>
          </a:xfrm>
          <a:prstGeom prst="rect">
            <a:avLst/>
          </a:prstGeom>
          <a:noFill/>
          <a:ln w="9525">
            <a:noFill/>
            <a:miter lim="800000"/>
            <a:headEnd/>
            <a:tailEnd/>
          </a:ln>
        </p:spPr>
      </p:pic>
      <p:pic>
        <p:nvPicPr>
          <p:cNvPr id="19" name="Picture 18" descr="1218784744929957488Martouf_Giraffe_sympa.svg.med.png"/>
          <p:cNvPicPr>
            <a:picLocks noChangeAspect="1"/>
          </p:cNvPicPr>
          <p:nvPr/>
        </p:nvPicPr>
        <p:blipFill>
          <a:blip r:embed="rId6" cstate="print"/>
          <a:srcRect/>
          <a:stretch>
            <a:fillRect/>
          </a:stretch>
        </p:blipFill>
        <p:spPr bwMode="auto">
          <a:xfrm>
            <a:off x="6553200" y="2286000"/>
            <a:ext cx="1752600" cy="3352800"/>
          </a:xfrm>
          <a:prstGeom prst="rect">
            <a:avLst/>
          </a:prstGeom>
          <a:noFill/>
          <a:ln w="9525">
            <a:noFill/>
            <a:miter lim="800000"/>
            <a:headEnd/>
            <a:tailEnd/>
          </a:ln>
        </p:spPr>
      </p:pic>
      <p:pic>
        <p:nvPicPr>
          <p:cNvPr id="21" name="Picture 20" descr="1218784744929957488Martouf_Giraffe_sympa.svg.med - Copy.pn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rot="-1946141" flipH="1" flipV="1">
            <a:off x="4535488" y="5124450"/>
            <a:ext cx="2143125" cy="1339850"/>
          </a:xfrm>
          <a:prstGeom prst="rect">
            <a:avLst/>
          </a:prstGeom>
          <a:noFill/>
          <a:ln w="9525">
            <a:noFill/>
            <a:miter lim="800000"/>
            <a:headEnd/>
            <a:tailEnd/>
          </a:ln>
        </p:spPr>
      </p:pic>
      <p:pic>
        <p:nvPicPr>
          <p:cNvPr id="24" name="Picture 23" descr="1218784744929957488Martouf_Giraffe_sympa.svg.med - Copy.pn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rot="-1946141" flipH="1" flipV="1">
            <a:off x="4002088" y="5575300"/>
            <a:ext cx="2143125" cy="1339850"/>
          </a:xfrm>
          <a:prstGeom prst="rect">
            <a:avLst/>
          </a:prstGeom>
          <a:noFill/>
          <a:ln w="9525">
            <a:noFill/>
            <a:miter lim="800000"/>
            <a:headEnd/>
            <a:tailEnd/>
          </a:ln>
        </p:spPr>
      </p:pic>
      <p:sp>
        <p:nvSpPr>
          <p:cNvPr id="18" name="AutoShape 13"/>
          <p:cNvSpPr>
            <a:spLocks noChangeArrowheads="1"/>
          </p:cNvSpPr>
          <p:nvPr/>
        </p:nvSpPr>
        <p:spPr bwMode="auto">
          <a:xfrm>
            <a:off x="0" y="304800"/>
            <a:ext cx="3962400" cy="2667000"/>
          </a:xfrm>
          <a:prstGeom prst="cloudCallout">
            <a:avLst>
              <a:gd name="adj1" fmla="val 10585"/>
              <a:gd name="adj2" fmla="val 148783"/>
            </a:avLst>
          </a:prstGeom>
          <a:solidFill>
            <a:srgbClr val="FFFF00"/>
          </a:solidFill>
          <a:ln w="9525">
            <a:solidFill>
              <a:schemeClr val="tx1"/>
            </a:solidFill>
            <a:round/>
            <a:headEnd/>
            <a:tailEnd/>
          </a:ln>
          <a:effectLst/>
        </p:spPr>
        <p:txBody>
          <a:bodyPr/>
          <a:lstStyle/>
          <a:p>
            <a:pPr algn="ctr"/>
            <a:r>
              <a:rPr lang="en-US" sz="3600" b="1" dirty="0" err="1" smtClean="0">
                <a:latin typeface="Times New Roman" pitchFamily="18" charset="0"/>
                <a:cs typeface="Times New Roman" pitchFamily="18" charset="0"/>
              </a:rPr>
              <a:t>Quan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điểm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tiến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hóa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ĐacUyn</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22" name="TextBox 21"/>
          <p:cNvSpPr txBox="1"/>
          <p:nvPr/>
        </p:nvSpPr>
        <p:spPr>
          <a:xfrm>
            <a:off x="304800" y="838200"/>
            <a:ext cx="2667000" cy="6001643"/>
          </a:xfrm>
          <a:prstGeom prst="rect">
            <a:avLst/>
          </a:prstGeom>
          <a:solidFill>
            <a:srgbClr val="FFFF00"/>
          </a:solidFill>
        </p:spPr>
        <p:txBody>
          <a:bodyPr wrap="square" rtlCol="0">
            <a:spAutoFit/>
          </a:bodyPr>
          <a:lstStyle/>
          <a:p>
            <a:r>
              <a:rPr lang="en-US" sz="3200" b="1" u="sng" dirty="0" smtClean="0">
                <a:latin typeface="Times New Roman" panose="02020603050405020304" pitchFamily="18" charset="0"/>
                <a:cs typeface="Times New Roman" panose="02020603050405020304" pitchFamily="18" charset="0"/>
              </a:rPr>
              <a:t>CLTN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giữ</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u="sng" dirty="0" err="1" smtClean="0">
                <a:latin typeface="Times New Roman" panose="02020603050405020304" pitchFamily="18" charset="0"/>
                <a:cs typeface="Times New Roman" panose="02020603050405020304" pitchFamily="18" charset="0"/>
              </a:rPr>
              <a:t>biến</a:t>
            </a:r>
            <a:r>
              <a:rPr lang="en-US" sz="3200" b="1" u="sng" dirty="0" smtClean="0">
                <a:latin typeface="Times New Roman" panose="02020603050405020304" pitchFamily="18" charset="0"/>
                <a:cs typeface="Times New Roman" panose="02020603050405020304" pitchFamily="18" charset="0"/>
              </a:rPr>
              <a:t> </a:t>
            </a:r>
            <a:r>
              <a:rPr lang="en-US" sz="3200" b="1" u="sng" dirty="0" err="1" smtClean="0">
                <a:latin typeface="Times New Roman" panose="02020603050405020304" pitchFamily="18" charset="0"/>
                <a:cs typeface="Times New Roman" panose="02020603050405020304" pitchFamily="18" charset="0"/>
              </a:rPr>
              <a:t>dị</a:t>
            </a:r>
            <a:r>
              <a:rPr lang="en-US" sz="3200" b="1" u="sng" dirty="0" smtClean="0">
                <a:latin typeface="Times New Roman" panose="02020603050405020304" pitchFamily="18" charset="0"/>
                <a:cs typeface="Times New Roman" panose="02020603050405020304" pitchFamily="18" charset="0"/>
              </a:rPr>
              <a:t> </a:t>
            </a:r>
            <a:r>
              <a:rPr lang="en-US" sz="3200" b="1" u="sng" dirty="0" err="1" smtClean="0">
                <a:latin typeface="Times New Roman" panose="02020603050405020304" pitchFamily="18" charset="0"/>
                <a:cs typeface="Times New Roman" panose="02020603050405020304" pitchFamily="18" charset="0"/>
              </a:rPr>
              <a:t>cá</a:t>
            </a:r>
            <a:r>
              <a:rPr lang="en-US" sz="3200" b="1" u="sng" dirty="0" smtClean="0">
                <a:latin typeface="Times New Roman" panose="02020603050405020304" pitchFamily="18" charset="0"/>
                <a:cs typeface="Times New Roman" panose="02020603050405020304" pitchFamily="18" charset="0"/>
              </a:rPr>
              <a:t> </a:t>
            </a:r>
            <a:r>
              <a:rPr lang="en-US" sz="3200" b="1" u="sng" dirty="0" err="1" smtClean="0">
                <a:latin typeface="Times New Roman" panose="02020603050405020304" pitchFamily="18" charset="0"/>
                <a:cs typeface="Times New Roman" panose="02020603050405020304" pitchFamily="18" charset="0"/>
              </a:rPr>
              <a:t>thể</a:t>
            </a:r>
            <a:r>
              <a:rPr lang="en-US" sz="3200" b="1" u="sng"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lợi</a:t>
            </a:r>
            <a:r>
              <a:rPr lang="en-US" sz="3200" b="1" dirty="0" smtClean="0">
                <a:latin typeface="Times New Roman" panose="02020603050405020304" pitchFamily="18" charset="0"/>
                <a:cs typeface="Times New Roman" panose="02020603050405020304" pitchFamily="18" charset="0"/>
              </a:rPr>
              <a:t> , </a:t>
            </a:r>
            <a:r>
              <a:rPr lang="en-US" sz="3200" b="1" dirty="0" err="1" smtClean="0">
                <a:latin typeface="Times New Roman" panose="02020603050405020304" pitchFamily="18" charset="0"/>
                <a:cs typeface="Times New Roman" panose="02020603050405020304" pitchFamily="18" charset="0"/>
              </a:rPr>
              <a:t>đào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thải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biến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dị</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sinh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vật</a:t>
            </a:r>
            <a:r>
              <a:rPr lang="en-US" sz="3200" b="1" dirty="0" smtClean="0">
                <a:latin typeface="Times New Roman" panose="02020603050405020304" pitchFamily="18" charset="0"/>
                <a:cs typeface="Times New Roman" panose="02020603050405020304" pitchFamily="18" charset="0"/>
              </a:rPr>
              <a:t>, </a:t>
            </a:r>
            <a:r>
              <a:rPr lang="en-US" sz="3200" b="1" u="sng" dirty="0" smtClean="0">
                <a:latin typeface="Times New Roman" panose="02020603050405020304" pitchFamily="18" charset="0"/>
                <a:cs typeface="Times New Roman" panose="02020603050405020304" pitchFamily="18" charset="0"/>
              </a:rPr>
              <a:t>di </a:t>
            </a:r>
            <a:r>
              <a:rPr lang="en-US" sz="3200" b="1" u="sng" dirty="0" err="1" smtClean="0">
                <a:latin typeface="Times New Roman" panose="02020603050405020304" pitchFamily="18" charset="0"/>
                <a:cs typeface="Times New Roman" panose="02020603050405020304" pitchFamily="18" charset="0"/>
              </a:rPr>
              <a:t>truyền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hệ</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sau</a:t>
            </a:r>
            <a:endParaRPr lang="en-US" sz="3200" b="1" dirty="0" smtClean="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=&gt; </a:t>
            </a:r>
            <a:r>
              <a:rPr lang="en-US" sz="3200" b="1" dirty="0" err="1" smtClean="0">
                <a:latin typeface="Times New Roman" panose="02020603050405020304" pitchFamily="18" charset="0"/>
                <a:cs typeface="Times New Roman" panose="02020603050405020304" pitchFamily="18" charset="0"/>
              </a:rPr>
              <a:t>hình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thành</a:t>
            </a:r>
            <a:r>
              <a:rPr lang="en-US" sz="3200" b="1" dirty="0" smtClean="0">
                <a:latin typeface="Times New Roman" panose="02020603050405020304" pitchFamily="18" charset="0"/>
                <a:cs typeface="Times New Roman" panose="02020603050405020304" pitchFamily="18" charset="0"/>
              </a:rPr>
              <a:t> </a:t>
            </a:r>
            <a:r>
              <a:rPr lang="en-US" sz="3200" b="1" u="sng" dirty="0" err="1" smtClean="0">
                <a:latin typeface="Times New Roman" panose="02020603050405020304" pitchFamily="18" charset="0"/>
                <a:cs typeface="Times New Roman" panose="02020603050405020304" pitchFamily="18" charset="0"/>
              </a:rPr>
              <a:t>loài</a:t>
            </a:r>
            <a:r>
              <a:rPr lang="en-US" sz="3200" b="1" u="sng" dirty="0" smtClean="0">
                <a:latin typeface="Times New Roman" panose="02020603050405020304" pitchFamily="18" charset="0"/>
                <a:cs typeface="Times New Roman" panose="02020603050405020304" pitchFamily="18" charset="0"/>
              </a:rPr>
              <a:t> </a:t>
            </a:r>
            <a:r>
              <a:rPr lang="en-US" sz="3200" b="1" u="sng" dirty="0" err="1" smtClean="0">
                <a:latin typeface="Times New Roman" panose="02020603050405020304" pitchFamily="18" charset="0"/>
                <a:cs typeface="Times New Roman" panose="02020603050405020304" pitchFamily="18" charset="0"/>
              </a:rPr>
              <a:t>mới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2.77778E-6 6.93889E-18 C 0.04046 -0.00278 0.03698 -0.00394 0.08455 6.93889E-18 C 0.09028 0.00046 0.09601 0.00648 0.10174 0.00671 C 0.11389 0.00741 0.12587 0.00671 0.13802 0.00671 " pathEditMode="relative" ptsTypes="fffA">
                                      <p:cBhvr>
                                        <p:cTn id="38" dur="2000" fill="hold"/>
                                        <p:tgtEl>
                                          <p:spTgt spid="13"/>
                                        </p:tgtEl>
                                        <p:attrNameLst>
                                          <p:attrName>ppt_x</p:attrName>
                                          <p:attrName>ppt_y</p:attrName>
                                        </p:attrNameLst>
                                      </p:cBhvr>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grpId="1" nodeType="clickEffect">
                                  <p:stCondLst>
                                    <p:cond delay="0"/>
                                  </p:stCondLst>
                                  <p:childTnLst>
                                    <p:animEffect transition="out" filter="blinds(horizontal)">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linds(horizont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0" y="865923"/>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2400" b="1" i="1" dirty="0" smtClean="0">
                <a:solidFill>
                  <a:srgbClr val="FF0000"/>
                </a:solidFill>
                <a:latin typeface="Times New Roman" panose="02020603050405020304" pitchFamily="18" charset="0"/>
              </a:rPr>
              <a:t>3. </a:t>
            </a:r>
            <a:r>
              <a:rPr lang="en-US" altLang="en-US" sz="2400" b="1" i="1" dirty="0" err="1" smtClean="0">
                <a:solidFill>
                  <a:srgbClr val="FF0000"/>
                </a:solidFill>
                <a:latin typeface="Times New Roman" panose="02020603050405020304" pitchFamily="18" charset="0"/>
              </a:rPr>
              <a:t>Chọn</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lọc</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tự</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nhiên</a:t>
            </a:r>
            <a:endParaRPr lang="en-US" altLang="en-US" sz="2400" b="1" i="1" dirty="0" smtClean="0">
              <a:solidFill>
                <a:srgbClr val="FF0000"/>
              </a:solidFill>
              <a:latin typeface="Times New Roman" panose="02020603050405020304" pitchFamily="18" charset="0"/>
            </a:endParaRPr>
          </a:p>
        </p:txBody>
      </p:sp>
      <p:pic>
        <p:nvPicPr>
          <p:cNvPr id="10244" name="Picture 2" descr="16"/>
          <p:cNvPicPr>
            <a:picLocks noChangeAspect="1" noChangeArrowheads="1"/>
          </p:cNvPicPr>
          <p:nvPr/>
        </p:nvPicPr>
        <p:blipFill>
          <a:blip r:embed="rId2">
            <a:extLst>
              <a:ext uri="{28A0092B-C50C-407E-A947-70E740481C1C}">
                <a14:useLocalDpi xmlns:a14="http://schemas.microsoft.com/office/drawing/2010/main" val="0"/>
              </a:ext>
            </a:extLst>
          </a:blip>
          <a:srcRect l="8621" t="26823" r="7759" b="8861"/>
          <a:stretch>
            <a:fillRect/>
          </a:stretch>
        </p:blipFill>
        <p:spPr bwMode="auto">
          <a:xfrm>
            <a:off x="4038600" y="381000"/>
            <a:ext cx="5029200" cy="33528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5" name="Line 9"/>
          <p:cNvSpPr>
            <a:spLocks noChangeShapeType="1"/>
          </p:cNvSpPr>
          <p:nvPr/>
        </p:nvSpPr>
        <p:spPr bwMode="auto">
          <a:xfrm>
            <a:off x="5867400" y="2133600"/>
            <a:ext cx="1447800" cy="4603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800" smtClean="0">
              <a:solidFill>
                <a:srgbClr val="000000"/>
              </a:solidFill>
              <a:latin typeface="Times New Roman" panose="02020603050405020304" pitchFamily="18" charset="0"/>
            </a:endParaRPr>
          </a:p>
        </p:txBody>
      </p:sp>
      <p:pic>
        <p:nvPicPr>
          <p:cNvPr id="10246" name="Picture 2" descr="16"/>
          <p:cNvPicPr>
            <a:picLocks noChangeAspect="1" noChangeArrowheads="1"/>
          </p:cNvPicPr>
          <p:nvPr/>
        </p:nvPicPr>
        <p:blipFill>
          <a:blip r:embed="rId3">
            <a:extLst>
              <a:ext uri="{28A0092B-C50C-407E-A947-70E740481C1C}">
                <a14:useLocalDpi xmlns:a14="http://schemas.microsoft.com/office/drawing/2010/main" val="0"/>
              </a:ext>
            </a:extLst>
          </a:blip>
          <a:srcRect l="8621" t="6329" r="7759" b="79054"/>
          <a:stretch>
            <a:fillRect/>
          </a:stretch>
        </p:blipFill>
        <p:spPr bwMode="auto">
          <a:xfrm>
            <a:off x="4038600" y="3657600"/>
            <a:ext cx="5105400" cy="7620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Text Box 5"/>
          <p:cNvSpPr txBox="1">
            <a:spLocks noChangeArrowheads="1"/>
          </p:cNvSpPr>
          <p:nvPr/>
        </p:nvSpPr>
        <p:spPr bwMode="auto">
          <a:xfrm>
            <a:off x="693" y="1510896"/>
            <a:ext cx="3886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it-IT" altLang="en-US" sz="2800" b="1" dirty="0" smtClean="0">
                <a:solidFill>
                  <a:srgbClr val="0000FF"/>
                </a:solidFill>
                <a:latin typeface="Times New Roman" panose="02020603050405020304" pitchFamily="18" charset="0"/>
              </a:rPr>
              <a:t>- </a:t>
            </a:r>
            <a:r>
              <a:rPr lang="it-IT" altLang="en-US" sz="2800" b="1" dirty="0" smtClean="0">
                <a:latin typeface="Times New Roman" panose="02020603050405020304" pitchFamily="18" charset="0"/>
              </a:rPr>
              <a:t>Kết quả</a:t>
            </a:r>
            <a:r>
              <a:rPr lang="it-IT" altLang="en-US" sz="2800" b="1" dirty="0" smtClean="0">
                <a:solidFill>
                  <a:srgbClr val="0000FF"/>
                </a:solidFill>
                <a:latin typeface="Times New Roman" panose="02020603050405020304" pitchFamily="18" charset="0"/>
              </a:rPr>
              <a:t>: Hình thành các quần thể có nhiều cá thể mang kiểu gen quy định các đặc điểm thích nghi với môi trường</a:t>
            </a:r>
            <a:endParaRPr lang="en-US" altLang="en-US" sz="2800" b="1" dirty="0" smtClean="0">
              <a:solidFill>
                <a:srgbClr val="0000FF"/>
              </a:solidFill>
              <a:latin typeface="Times New Roman" panose="02020603050405020304" pitchFamily="18" charset="0"/>
            </a:endParaRPr>
          </a:p>
        </p:txBody>
      </p:sp>
      <p:sp>
        <p:nvSpPr>
          <p:cNvPr id="19" name="Text Box 6"/>
          <p:cNvSpPr txBox="1">
            <a:spLocks noChangeArrowheads="1"/>
          </p:cNvSpPr>
          <p:nvPr/>
        </p:nvSpPr>
        <p:spPr bwMode="auto">
          <a:xfrm>
            <a:off x="381000" y="5418513"/>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fr-FR" altLang="en-US" sz="2800" b="1" dirty="0" smtClean="0">
                <a:solidFill>
                  <a:srgbClr val="0000FF"/>
                </a:solidFill>
                <a:latin typeface="Times New Roman" panose="02020603050405020304" pitchFamily="18" charset="0"/>
              </a:rPr>
              <a:t>=&gt; </a:t>
            </a:r>
            <a:r>
              <a:rPr lang="it-IT" altLang="en-US" sz="2800" b="1" dirty="0" smtClean="0">
                <a:solidFill>
                  <a:srgbClr val="FF0000"/>
                </a:solidFill>
                <a:latin typeface="Times New Roman" panose="02020603050405020304" pitchFamily="18" charset="0"/>
              </a:rPr>
              <a:t>CLTN là nhân tố quy định chiều hướng và nhịp độ tiến hoá của sinh giới.</a:t>
            </a:r>
            <a:r>
              <a:rPr lang="en-US" altLang="en-US" sz="2800" dirty="0" smtClean="0">
                <a:solidFill>
                  <a:srgbClr val="FF0000"/>
                </a:solidFill>
                <a:latin typeface="Times New Roman" panose="02020603050405020304" pitchFamily="18" charset="0"/>
              </a:rPr>
              <a:t> </a:t>
            </a:r>
          </a:p>
        </p:txBody>
      </p:sp>
      <p:sp>
        <p:nvSpPr>
          <p:cNvPr id="10249" name="Text Box 5"/>
          <p:cNvSpPr txBox="1">
            <a:spLocks noChangeArrowheads="1"/>
          </p:cNvSpPr>
          <p:nvPr/>
        </p:nvSpPr>
        <p:spPr bwMode="auto">
          <a:xfrm>
            <a:off x="0" y="381000"/>
            <a:ext cx="419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2000" b="1" smtClean="0">
                <a:solidFill>
                  <a:srgbClr val="FF0000"/>
                </a:solidFill>
                <a:latin typeface="Times New Roman" panose="02020603050405020304" pitchFamily="18" charset="0"/>
              </a:rPr>
              <a:t>II. CÁC NHÂN TỐ TIẾN HOÁ</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407" y="4868793"/>
            <a:ext cx="1157287" cy="526167"/>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014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1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amond(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49876" y="839123"/>
            <a:ext cx="4141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2800" b="1" i="1" dirty="0" smtClean="0">
                <a:latin typeface="Times New Roman" panose="02020603050405020304" pitchFamily="18" charset="0"/>
              </a:rPr>
              <a:t>4. </a:t>
            </a:r>
            <a:r>
              <a:rPr lang="en-US" altLang="en-US" sz="2800" b="1" i="1" dirty="0" err="1" smtClean="0">
                <a:latin typeface="Times New Roman" panose="02020603050405020304" pitchFamily="18" charset="0"/>
              </a:rPr>
              <a:t>Các</a:t>
            </a:r>
            <a:r>
              <a:rPr lang="en-US" altLang="en-US" sz="2800" b="1" i="1" dirty="0" smtClean="0">
                <a:latin typeface="Times New Roman" panose="02020603050405020304" pitchFamily="18" charset="0"/>
              </a:rPr>
              <a:t> </a:t>
            </a:r>
            <a:r>
              <a:rPr lang="en-US" altLang="en-US" sz="2800" b="1" i="1" dirty="0" err="1" smtClean="0">
                <a:latin typeface="Times New Roman" panose="02020603050405020304" pitchFamily="18" charset="0"/>
              </a:rPr>
              <a:t>yếu</a:t>
            </a:r>
            <a:r>
              <a:rPr lang="en-US" altLang="en-US" sz="2800" b="1" i="1" dirty="0" smtClean="0">
                <a:latin typeface="Times New Roman" panose="02020603050405020304" pitchFamily="18" charset="0"/>
              </a:rPr>
              <a:t> </a:t>
            </a:r>
            <a:r>
              <a:rPr lang="en-US" altLang="en-US" sz="2800" b="1" i="1" dirty="0" err="1" smtClean="0">
                <a:latin typeface="Times New Roman" panose="02020603050405020304" pitchFamily="18" charset="0"/>
              </a:rPr>
              <a:t>tố</a:t>
            </a:r>
            <a:r>
              <a:rPr lang="en-US" altLang="en-US" sz="2800" b="1" i="1" dirty="0" smtClean="0">
                <a:latin typeface="Times New Roman" panose="02020603050405020304" pitchFamily="18" charset="0"/>
              </a:rPr>
              <a:t> </a:t>
            </a:r>
            <a:r>
              <a:rPr lang="en-US" altLang="en-US" sz="2800" b="1" i="1" dirty="0" err="1" smtClean="0">
                <a:latin typeface="Times New Roman" panose="02020603050405020304" pitchFamily="18" charset="0"/>
              </a:rPr>
              <a:t>ngẫu</a:t>
            </a:r>
            <a:r>
              <a:rPr lang="en-US" altLang="en-US" sz="2800" b="1" i="1" dirty="0" smtClean="0">
                <a:latin typeface="Times New Roman" panose="02020603050405020304" pitchFamily="18" charset="0"/>
              </a:rPr>
              <a:t> </a:t>
            </a:r>
            <a:r>
              <a:rPr lang="en-US" altLang="en-US" sz="2800" b="1" i="1" dirty="0" err="1" smtClean="0">
                <a:latin typeface="Times New Roman" panose="02020603050405020304" pitchFamily="18" charset="0"/>
              </a:rPr>
              <a:t>nhiên</a:t>
            </a:r>
            <a:endParaRPr lang="en-US" altLang="en-US" sz="2800" b="1" i="1" dirty="0" smtClean="0">
              <a:latin typeface="Times New Roman" panose="02020603050405020304" pitchFamily="18" charset="0"/>
            </a:endParaRPr>
          </a:p>
        </p:txBody>
      </p:sp>
      <p:graphicFrame>
        <p:nvGraphicFramePr>
          <p:cNvPr id="11269" name="Object 2"/>
          <p:cNvGraphicFramePr>
            <a:graphicFrameLocks noGrp="1" noChangeAspect="1"/>
          </p:cNvGraphicFramePr>
          <p:nvPr>
            <p:ph/>
          </p:nvPr>
        </p:nvGraphicFramePr>
        <p:xfrm>
          <a:off x="4106863" y="617538"/>
          <a:ext cx="4876800" cy="3497262"/>
        </p:xfrm>
        <a:graphic>
          <a:graphicData uri="http://schemas.openxmlformats.org/presentationml/2006/ole">
            <mc:AlternateContent xmlns:mc="http://schemas.openxmlformats.org/markup-compatibility/2006">
              <mc:Choice xmlns:v="urn:schemas-microsoft-com:vml" Requires="v">
                <p:oleObj spid="_x0000_s1029" name="Slide" r:id="rId3" imgW="4428829" imgH="3322156" progId="PowerPoint.Slide.8">
                  <p:embed/>
                </p:oleObj>
              </mc:Choice>
              <mc:Fallback>
                <p:oleObj name="Slide" r:id="rId3" imgW="4428829" imgH="3322156"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863" y="617538"/>
                        <a:ext cx="4876800" cy="349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863" y="609600"/>
            <a:ext cx="48847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
          <p:cNvSpPr txBox="1">
            <a:spLocks noChangeArrowheads="1"/>
          </p:cNvSpPr>
          <p:nvPr/>
        </p:nvSpPr>
        <p:spPr bwMode="auto">
          <a:xfrm>
            <a:off x="60643" y="3124200"/>
            <a:ext cx="3886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it-IT" altLang="en-US" sz="2800" b="1" dirty="0" smtClean="0">
                <a:solidFill>
                  <a:srgbClr val="0000FF"/>
                </a:solidFill>
                <a:latin typeface="Times New Roman" panose="02020603050405020304" pitchFamily="18" charset="0"/>
              </a:rPr>
              <a:t>Làm biến đổi tần số của các alen và thành phần kiểu gen của quần thể một cách ngẫu nhiên.</a:t>
            </a:r>
            <a:r>
              <a:rPr lang="en-US" altLang="en-US" sz="2800" dirty="0" smtClean="0">
                <a:solidFill>
                  <a:srgbClr val="0000FF"/>
                </a:solidFill>
                <a:latin typeface="Times New Roman" panose="02020603050405020304" pitchFamily="18" charset="0"/>
              </a:rPr>
              <a:t> </a:t>
            </a:r>
          </a:p>
        </p:txBody>
      </p:sp>
      <p:pic>
        <p:nvPicPr>
          <p:cNvPr id="20" name="Picture 4" descr="dot bien khang thuoc"/>
          <p:cNvPicPr>
            <a:picLocks noChangeAspect="1" noChangeArrowheads="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191000" y="457200"/>
            <a:ext cx="480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5"/>
          <p:cNvSpPr txBox="1">
            <a:spLocks noChangeArrowheads="1"/>
          </p:cNvSpPr>
          <p:nvPr/>
        </p:nvSpPr>
        <p:spPr bwMode="auto">
          <a:xfrm>
            <a:off x="-15240" y="101600"/>
            <a:ext cx="4663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2400" b="1" dirty="0" smtClean="0">
                <a:latin typeface="Times New Roman" panose="02020603050405020304" pitchFamily="18" charset="0"/>
              </a:rPr>
              <a:t>II. CÁC NHÂN TỐ TIẾN HOÁ</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7813" y="2513588"/>
            <a:ext cx="1157287" cy="526167"/>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01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 Box 2"/>
          <p:cNvSpPr txBox="1">
            <a:spLocks noChangeArrowheads="1"/>
          </p:cNvSpPr>
          <p:nvPr/>
        </p:nvSpPr>
        <p:spPr bwMode="auto">
          <a:xfrm>
            <a:off x="25400" y="702321"/>
            <a:ext cx="396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en-US" sz="2400" b="1" i="1" dirty="0" smtClean="0">
                <a:latin typeface="Times New Roman" panose="02020603050405020304" pitchFamily="18" charset="0"/>
              </a:rPr>
              <a:t>5. </a:t>
            </a:r>
            <a:r>
              <a:rPr lang="it-IT" altLang="en-US" sz="2400" b="1" i="1" dirty="0" smtClean="0">
                <a:latin typeface="Times New Roman" panose="02020603050405020304" pitchFamily="18" charset="0"/>
              </a:rPr>
              <a:t>Tự thụ phấn và giao phối cận huyết (Giao phối không ngẫu nhiên)</a:t>
            </a:r>
            <a:r>
              <a:rPr lang="en-US" altLang="en-US" sz="2400" dirty="0" smtClean="0">
                <a:latin typeface="Times New Roman" panose="02020603050405020304" pitchFamily="18" charset="0"/>
              </a:rPr>
              <a:t> </a:t>
            </a:r>
          </a:p>
        </p:txBody>
      </p:sp>
      <p:pic>
        <p:nvPicPr>
          <p:cNvPr id="15" name="Picture 4" descr="cau truc hoa giao phoi khong ngau nhien"/>
          <p:cNvPicPr>
            <a:picLocks noChangeAspect="1" noChangeArrowheads="1"/>
          </p:cNvPicPr>
          <p:nvPr/>
        </p:nvPicPr>
        <p:blipFill>
          <a:blip r:embed="rId2">
            <a:lum contrast="6000"/>
            <a:extLst>
              <a:ext uri="{28A0092B-C50C-407E-A947-70E740481C1C}">
                <a14:useLocalDpi xmlns:a14="http://schemas.microsoft.com/office/drawing/2010/main" val="0"/>
              </a:ext>
            </a:extLst>
          </a:blip>
          <a:srcRect l="1613" t="3207" r="3226" b="6982"/>
          <a:stretch>
            <a:fillRect/>
          </a:stretch>
        </p:blipFill>
        <p:spPr bwMode="auto">
          <a:xfrm>
            <a:off x="4114800" y="431800"/>
            <a:ext cx="4953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a:off x="152400" y="4705350"/>
            <a:ext cx="8763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it-IT" altLang="en-US" sz="2600" b="1" dirty="0" smtClean="0">
                <a:solidFill>
                  <a:srgbClr val="0000FF"/>
                </a:solidFill>
                <a:latin typeface="Times New Roman" panose="02020603050405020304" pitchFamily="18" charset="0"/>
              </a:rPr>
              <a:t>Giao phối cận huyết, tự thụ phấn hoặc giao phối có chọn lọc → không làm thay đổi tần số alen nhưng làm thay đổi thành phần kiểu gen của quần thể (tăng dần thể đồng hợp và giảm dần thể dị hợp) → làm nghèo vốn gen của quần thể, giảm sự đa dạng di truyền.</a:t>
            </a:r>
            <a:r>
              <a:rPr lang="it-IT" altLang="en-US" sz="2600" dirty="0" smtClean="0">
                <a:solidFill>
                  <a:srgbClr val="0000FF"/>
                </a:solidFill>
                <a:latin typeface="Times New Roman" panose="02020603050405020304" pitchFamily="18" charset="0"/>
              </a:rPr>
              <a:t> </a:t>
            </a:r>
            <a:endParaRPr lang="en-US" altLang="en-US" sz="2600" dirty="0" smtClean="0">
              <a:solidFill>
                <a:srgbClr val="0000FF"/>
              </a:solidFill>
              <a:latin typeface="Times New Roman" panose="02020603050405020304" pitchFamily="18" charset="0"/>
            </a:endParaRPr>
          </a:p>
        </p:txBody>
      </p:sp>
      <p:sp>
        <p:nvSpPr>
          <p:cNvPr id="12296" name="Text Box 5"/>
          <p:cNvSpPr txBox="1">
            <a:spLocks noChangeArrowheads="1"/>
          </p:cNvSpPr>
          <p:nvPr/>
        </p:nvSpPr>
        <p:spPr bwMode="auto">
          <a:xfrm>
            <a:off x="0" y="79376"/>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2400" b="1" dirty="0" smtClean="0">
                <a:latin typeface="Times New Roman" panose="02020603050405020304" pitchFamily="18" charset="0"/>
              </a:rPr>
              <a:t>II. CÁC NHÂN TỐ TIẾN HOÁ</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12925"/>
            <a:ext cx="1157287" cy="526167"/>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23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blinds(horizontal)">
                                      <p:cBhvr>
                                        <p:cTn id="7" dur="500"/>
                                        <p:tgtEl>
                                          <p:spTgt spid="13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609600" y="3581400"/>
            <a:ext cx="5410200" cy="519113"/>
          </a:xfrm>
          <a:prstGeom prst="rect">
            <a:avLst/>
          </a:prstGeom>
          <a:noFill/>
          <a:ln w="9525">
            <a:noFill/>
            <a:miter lim="800000"/>
            <a:headEnd/>
            <a:tailEnd/>
          </a:ln>
        </p:spPr>
        <p:txBody>
          <a:bodyPr>
            <a:spAutoFit/>
          </a:bodyPr>
          <a:lstStyle/>
          <a:p>
            <a:pPr>
              <a:spcBef>
                <a:spcPct val="50000"/>
              </a:spcBef>
            </a:pPr>
            <a:endParaRPr lang="en-US">
              <a:solidFill>
                <a:prstClr val="black"/>
              </a:solidFill>
            </a:endParaRPr>
          </a:p>
        </p:txBody>
      </p:sp>
      <p:sp>
        <p:nvSpPr>
          <p:cNvPr id="32" name="Text Box 39"/>
          <p:cNvSpPr txBox="1">
            <a:spLocks noChangeArrowheads="1"/>
          </p:cNvSpPr>
          <p:nvPr/>
        </p:nvSpPr>
        <p:spPr bwMode="auto">
          <a:xfrm>
            <a:off x="2743200" y="-2471"/>
            <a:ext cx="44958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00FF"/>
                </a:solidFill>
                <a:latin typeface="Times New Roman" pitchFamily="18" charset="0"/>
              </a:rPr>
              <a:t>LUYỆN TẬP</a:t>
            </a:r>
            <a:endParaRPr lang="en-US" sz="3200" b="1" dirty="0">
              <a:solidFill>
                <a:srgbClr val="0000FF"/>
              </a:solidFill>
            </a:endParaRPr>
          </a:p>
        </p:txBody>
      </p:sp>
      <p:graphicFrame>
        <p:nvGraphicFramePr>
          <p:cNvPr id="33" name="Group 136"/>
          <p:cNvGraphicFramePr>
            <a:graphicFrameLocks/>
          </p:cNvGraphicFramePr>
          <p:nvPr/>
        </p:nvGraphicFramePr>
        <p:xfrm>
          <a:off x="152400" y="1981200"/>
          <a:ext cx="8839200" cy="4971096"/>
        </p:xfrm>
        <a:graphic>
          <a:graphicData uri="http://schemas.openxmlformats.org/drawingml/2006/table">
            <a:tbl>
              <a:tblPr/>
              <a:tblGrid>
                <a:gridCol w="1600200"/>
                <a:gridCol w="3733800"/>
                <a:gridCol w="3505200"/>
              </a:tblGrid>
              <a:tr h="5334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dung</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Tiến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hóa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nhỏ</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Tiến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hóa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lớn</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1.Khái </a:t>
                      </a:r>
                      <a:r>
                        <a:rPr kumimoji="0" lang="en-US" sz="2000" b="1" i="1" u="none" strike="noStrike" cap="none" normalizeH="0" baseline="0" dirty="0" err="1" smtClean="0">
                          <a:ln>
                            <a:noFill/>
                          </a:ln>
                          <a:solidFill>
                            <a:schemeClr val="tx1"/>
                          </a:solidFill>
                          <a:effectLst/>
                          <a:latin typeface="Times New Roman" pitchFamily="18" charset="0"/>
                          <a:cs typeface="Times New Roman" pitchFamily="18" charset="0"/>
                        </a:rPr>
                        <a:t>niệm</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defRPr/>
                      </a:pP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Là</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quá</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trình</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làm</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biến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đổi</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cấu</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trúc</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di</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truyền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của</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quần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thể</a:t>
                      </a:r>
                      <a:r>
                        <a:rPr lang="en-US" sz="2000" b="1" dirty="0" smtClean="0">
                          <a:solidFill>
                            <a:srgbClr val="0000FF"/>
                          </a:solidFill>
                          <a:latin typeface="Times New Roman" panose="02020603050405020304" pitchFamily="18" charset="0"/>
                          <a:cs typeface="Times New Roman" panose="02020603050405020304" pitchFamily="18" charset="0"/>
                        </a:rPr>
                        <a:t>.</a:t>
                      </a:r>
                      <a:endParaRPr lang="en-US" sz="2000" dirty="0" smtClean="0">
                        <a:solidFill>
                          <a:srgbClr val="0000FF"/>
                        </a:solidFill>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defRPr/>
                      </a:pP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Là</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quá</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trình</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làm</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xuất</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hiện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các</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đơn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vị</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phân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loại</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trên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loài</a:t>
                      </a:r>
                      <a:r>
                        <a:rPr lang="en-US" sz="2000" b="1" dirty="0" smtClean="0">
                          <a:solidFill>
                            <a:srgbClr val="0000FF"/>
                          </a:solidFill>
                          <a:latin typeface="Times New Roman" panose="02020603050405020304" pitchFamily="18" charset="0"/>
                          <a:cs typeface="Times New Roman" panose="02020603050405020304" pitchFamily="18" charset="0"/>
                        </a:rPr>
                        <a:t>.</a:t>
                      </a:r>
                      <a:endParaRPr lang="en-US" sz="2000" dirty="0" smtClean="0">
                        <a:solidFill>
                          <a:srgbClr val="0000FF"/>
                        </a:solidFill>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2.Không </a:t>
                      </a:r>
                      <a:r>
                        <a:rPr kumimoji="0" lang="en-US" sz="2000" b="1" i="1" u="none" strike="noStrike" cap="none" normalizeH="0" baseline="0" dirty="0" err="1" smtClean="0">
                          <a:ln>
                            <a:noFill/>
                          </a:ln>
                          <a:solidFill>
                            <a:schemeClr val="tx1"/>
                          </a:solidFill>
                          <a:effectLst/>
                          <a:latin typeface="Times New Roman" pitchFamily="18" charset="0"/>
                          <a:cs typeface="Times New Roman" pitchFamily="18" charset="0"/>
                        </a:rPr>
                        <a:t>gian</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Quy</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mô</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lớn</a:t>
                      </a:r>
                      <a:endPar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Quy</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mô</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nhỏ</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quần</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thể</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6">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3.Thời </a:t>
                      </a:r>
                      <a:r>
                        <a:rPr kumimoji="0" lang="en-US" sz="2000" b="1" i="1" u="none" strike="noStrike" cap="none" normalizeH="0" baseline="0" dirty="0" err="1" smtClean="0">
                          <a:ln>
                            <a:noFill/>
                          </a:ln>
                          <a:solidFill>
                            <a:schemeClr val="tx1"/>
                          </a:solidFill>
                          <a:effectLst/>
                          <a:latin typeface="Times New Roman" pitchFamily="18" charset="0"/>
                          <a:cs typeface="Times New Roman" pitchFamily="18" charset="0"/>
                        </a:rPr>
                        <a:t>gian</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defRPr/>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Rất</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dài</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hàng</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triệu</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năm</a:t>
                      </a:r>
                      <a:r>
                        <a:rPr lang="en-US" sz="2000" b="1" dirty="0" smtClean="0">
                          <a:solidFill>
                            <a:srgbClr val="0000FF"/>
                          </a:solidFill>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defRPr/>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Tương</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đối</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ngắn</a:t>
                      </a:r>
                      <a:r>
                        <a:rPr lang="en-US" sz="2000" b="1" dirty="0" smtClean="0">
                          <a:solidFill>
                            <a:srgbClr val="0000FF"/>
                          </a:solidFill>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056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4.Kết </a:t>
                      </a:r>
                      <a:r>
                        <a:rPr kumimoji="0" lang="en-US" sz="2000" b="1" i="1" u="none" strike="noStrike" cap="none" normalizeH="0" baseline="0" dirty="0" err="1" smtClean="0">
                          <a:ln>
                            <a:noFill/>
                          </a:ln>
                          <a:solidFill>
                            <a:schemeClr val="tx1"/>
                          </a:solidFill>
                          <a:effectLst/>
                          <a:latin typeface="Times New Roman" pitchFamily="18" charset="0"/>
                          <a:cs typeface="Times New Roman" pitchFamily="18" charset="0"/>
                        </a:rPr>
                        <a:t>quả</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defRPr/>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Hình</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thành</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các</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nhóm</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phân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loại</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trên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loài</a:t>
                      </a:r>
                      <a:r>
                        <a:rPr lang="en-US" sz="2000" b="1" dirty="0" smtClean="0">
                          <a:solidFill>
                            <a:srgbClr val="0000FF"/>
                          </a:solidFill>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defRPr/>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Hình</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thành</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loài</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mới</a:t>
                      </a:r>
                      <a:r>
                        <a:rPr lang="en-US" sz="2000" b="1" dirty="0" smtClean="0">
                          <a:solidFill>
                            <a:srgbClr val="0000FF"/>
                          </a:solidFill>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995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5.PP n/</a:t>
                      </a:r>
                      <a:r>
                        <a:rPr kumimoji="0" lang="en-US" sz="2000" b="1" i="1" u="none" strike="noStrike" cap="none" normalizeH="0" baseline="0" dirty="0" err="1" smtClean="0">
                          <a:ln>
                            <a:noFill/>
                          </a:ln>
                          <a:solidFill>
                            <a:schemeClr val="tx1"/>
                          </a:solidFill>
                          <a:effectLst/>
                          <a:latin typeface="Times New Roman" pitchFamily="18" charset="0"/>
                          <a:cs typeface="Times New Roman" pitchFamily="18" charset="0"/>
                        </a:rPr>
                        <a:t>cứu</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defRPr/>
                      </a:pPr>
                      <a:r>
                        <a:rPr lang="en-US" sz="2000" b="1" dirty="0" smtClean="0">
                          <a:solidFill>
                            <a:srgbClr val="0000FF"/>
                          </a:solidFill>
                          <a:latin typeface="Times New Roman" panose="02020603050405020304" pitchFamily="18" charset="0"/>
                          <a:cs typeface="Times New Roman" panose="02020603050405020304" pitchFamily="18" charset="0"/>
                        </a:rPr>
                        <a:t>-</a:t>
                      </a:r>
                      <a:r>
                        <a:rPr lang="en-US" sz="2000" b="1" dirty="0" err="1" smtClean="0">
                          <a:solidFill>
                            <a:srgbClr val="0000FF"/>
                          </a:solidFill>
                          <a:latin typeface="Times New Roman" panose="02020603050405020304" pitchFamily="18" charset="0"/>
                          <a:cs typeface="Times New Roman" panose="02020603050405020304" pitchFamily="18" charset="0"/>
                        </a:rPr>
                        <a:t>Có</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thể</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nghiên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cứu</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bằng</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thực</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nghiệm</a:t>
                      </a:r>
                      <a:r>
                        <a:rPr lang="en-US" sz="2000" b="1" dirty="0" smtClean="0">
                          <a:solidFill>
                            <a:srgbClr val="0000FF"/>
                          </a:solidFill>
                          <a:latin typeface="Times New Roman" panose="02020603050405020304" pitchFamily="18" charset="0"/>
                          <a:cs typeface="Times New Roman" panose="02020603050405020304"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defRPr/>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Không</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thể</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nghiên</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cứu</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bằng</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thực</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nghiệm</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chỉ</a:t>
                      </a:r>
                      <a:r>
                        <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a:t>
                      </a:r>
                      <a:r>
                        <a:rPr lang="en-US" sz="2000" b="1" dirty="0" err="1" smtClean="0">
                          <a:solidFill>
                            <a:srgbClr val="0000FF"/>
                          </a:solidFill>
                          <a:latin typeface="Times New Roman" panose="02020603050405020304" pitchFamily="18" charset="0"/>
                          <a:cs typeface="Times New Roman" panose="02020603050405020304" pitchFamily="18" charset="0"/>
                        </a:rPr>
                        <a:t>ghiên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cứu</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gián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tiếp</a:t>
                      </a:r>
                      <a:r>
                        <a:rPr lang="en-US" sz="2000" b="1" dirty="0" smtClean="0">
                          <a:solidFill>
                            <a:srgbClr val="0000FF"/>
                          </a:solidFill>
                          <a:latin typeface="Times New Roman" panose="02020603050405020304" pitchFamily="18" charset="0"/>
                          <a:cs typeface="Times New Roman" panose="02020603050405020304" pitchFamily="18" charset="0"/>
                        </a:rPr>
                        <a:t> qua </a:t>
                      </a:r>
                      <a:r>
                        <a:rPr lang="en-US" sz="2000" b="1" dirty="0" err="1" smtClean="0">
                          <a:solidFill>
                            <a:srgbClr val="0000FF"/>
                          </a:solidFill>
                          <a:latin typeface="Times New Roman" panose="02020603050405020304" pitchFamily="18" charset="0"/>
                          <a:cs typeface="Times New Roman" panose="02020603050405020304" pitchFamily="18" charset="0"/>
                        </a:rPr>
                        <a:t>các</a:t>
                      </a:r>
                      <a:r>
                        <a:rPr lang="en-US" sz="2000" b="1" baseline="0" dirty="0" smtClean="0">
                          <a:solidFill>
                            <a:srgbClr val="0000FF"/>
                          </a:solidFill>
                          <a:latin typeface="Times New Roman" panose="02020603050405020304" pitchFamily="18" charset="0"/>
                          <a:cs typeface="Times New Roman" panose="02020603050405020304" pitchFamily="18" charset="0"/>
                        </a:rPr>
                        <a:t> </a:t>
                      </a:r>
                      <a:r>
                        <a:rPr lang="en-US" sz="2000" b="1" baseline="0" dirty="0" err="1" smtClean="0">
                          <a:solidFill>
                            <a:srgbClr val="0000FF"/>
                          </a:solidFill>
                          <a:latin typeface="Times New Roman" panose="02020603050405020304" pitchFamily="18" charset="0"/>
                          <a:cs typeface="Times New Roman" panose="02020603050405020304" pitchFamily="18" charset="0"/>
                        </a:rPr>
                        <a:t>bằng</a:t>
                      </a:r>
                      <a:r>
                        <a:rPr lang="en-US" sz="2000" b="1" baseline="0" dirty="0" smtClean="0">
                          <a:solidFill>
                            <a:srgbClr val="0000FF"/>
                          </a:solidFill>
                          <a:latin typeface="Times New Roman" panose="02020603050405020304" pitchFamily="18" charset="0"/>
                          <a:cs typeface="Times New Roman" panose="02020603050405020304" pitchFamily="18" charset="0"/>
                        </a:rPr>
                        <a:t> </a:t>
                      </a:r>
                      <a:r>
                        <a:rPr lang="en-US" sz="2000" b="1" baseline="0" dirty="0" err="1" smtClean="0">
                          <a:solidFill>
                            <a:srgbClr val="0000FF"/>
                          </a:solidFill>
                          <a:latin typeface="Times New Roman" panose="02020603050405020304" pitchFamily="18" charset="0"/>
                          <a:cs typeface="Times New Roman" panose="02020603050405020304" pitchFamily="18" charset="0"/>
                        </a:rPr>
                        <a:t>chứng</a:t>
                      </a:r>
                      <a:r>
                        <a:rPr lang="en-US" sz="2000" b="1" baseline="0" dirty="0" smtClean="0">
                          <a:solidFill>
                            <a:srgbClr val="0000FF"/>
                          </a:solidFill>
                          <a:latin typeface="Times New Roman" panose="02020603050405020304" pitchFamily="18" charset="0"/>
                          <a:cs typeface="Times New Roman" panose="02020603050405020304" pitchFamily="18" charset="0"/>
                        </a:rPr>
                        <a:t> </a:t>
                      </a:r>
                      <a:r>
                        <a:rPr lang="en-US" sz="2000" b="1" baseline="0" dirty="0" err="1" smtClean="0">
                          <a:solidFill>
                            <a:srgbClr val="0000FF"/>
                          </a:solidFill>
                          <a:latin typeface="Times New Roman" panose="02020603050405020304" pitchFamily="18" charset="0"/>
                          <a:cs typeface="Times New Roman" panose="02020603050405020304" pitchFamily="18" charset="0"/>
                        </a:rPr>
                        <a:t>tiến</a:t>
                      </a:r>
                      <a:r>
                        <a:rPr lang="en-US" sz="2000" b="1" baseline="0" dirty="0" smtClean="0">
                          <a:solidFill>
                            <a:srgbClr val="0000FF"/>
                          </a:solidFill>
                          <a:latin typeface="Times New Roman" panose="02020603050405020304" pitchFamily="18" charset="0"/>
                          <a:cs typeface="Times New Roman" panose="02020603050405020304" pitchFamily="18" charset="0"/>
                        </a:rPr>
                        <a:t> </a:t>
                      </a:r>
                      <a:r>
                        <a:rPr lang="en-US" sz="2000" b="1" baseline="0" dirty="0" err="1" smtClean="0">
                          <a:solidFill>
                            <a:srgbClr val="0000FF"/>
                          </a:solidFill>
                          <a:latin typeface="Times New Roman" panose="02020603050405020304" pitchFamily="18" charset="0"/>
                          <a:cs typeface="Times New Roman" panose="02020603050405020304" pitchFamily="18" charset="0"/>
                        </a:rPr>
                        <a:t>hóa</a:t>
                      </a:r>
                      <a:r>
                        <a:rPr lang="en-US" sz="2000" b="1" dirty="0" smtClean="0">
                          <a:solidFill>
                            <a:srgbClr val="0000FF"/>
                          </a:solidFill>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Text Box 167"/>
          <p:cNvSpPr txBox="1">
            <a:spLocks noChangeArrowheads="1"/>
          </p:cNvSpPr>
          <p:nvPr/>
        </p:nvSpPr>
        <p:spPr bwMode="auto">
          <a:xfrm>
            <a:off x="228600" y="609600"/>
            <a:ext cx="8686800" cy="1200329"/>
          </a:xfrm>
          <a:prstGeom prst="rect">
            <a:avLst/>
          </a:prstGeom>
          <a:noFill/>
          <a:ln w="9525">
            <a:noFill/>
            <a:miter lim="800000"/>
            <a:headEnd/>
            <a:tailEnd/>
          </a:ln>
        </p:spPr>
        <p:txBody>
          <a:bodyPr wrap="square">
            <a:spAutoFit/>
          </a:bodyPr>
          <a:lstStyle/>
          <a:p>
            <a:r>
              <a:rPr lang="en-US" sz="2400" b="1" dirty="0" err="1" smtClean="0">
                <a:solidFill>
                  <a:prstClr val="black"/>
                </a:solidFill>
                <a:latin typeface="Times New Roman" panose="02020603050405020304" pitchFamily="18" charset="0"/>
                <a:cs typeface="Times New Roman" panose="02020603050405020304" pitchFamily="18" charset="0"/>
              </a:rPr>
              <a:t>Để</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tìm</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hiểu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về</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u="sng" dirty="0" err="1" smtClean="0">
                <a:solidFill>
                  <a:prstClr val="black"/>
                </a:solidFill>
                <a:latin typeface="Times New Roman" panose="02020603050405020304" pitchFamily="18" charset="0"/>
                <a:cs typeface="Times New Roman" panose="02020603050405020304" pitchFamily="18" charset="0"/>
              </a:rPr>
              <a:t>Thuyết</a:t>
            </a:r>
            <a:r>
              <a:rPr lang="en-US" sz="2400" b="1" u="sng" dirty="0" smtClean="0">
                <a:solidFill>
                  <a:prstClr val="black"/>
                </a:solidFill>
                <a:latin typeface="Times New Roman" panose="02020603050405020304" pitchFamily="18" charset="0"/>
                <a:cs typeface="Times New Roman" panose="02020603050405020304" pitchFamily="18" charset="0"/>
              </a:rPr>
              <a:t> </a:t>
            </a:r>
            <a:r>
              <a:rPr lang="en-US" sz="2400" b="1" u="sng" dirty="0" err="1" smtClean="0">
                <a:solidFill>
                  <a:prstClr val="black"/>
                </a:solidFill>
                <a:latin typeface="Times New Roman" panose="02020603050405020304" pitchFamily="18" charset="0"/>
                <a:cs typeface="Times New Roman" panose="02020603050405020304" pitchFamily="18" charset="0"/>
              </a:rPr>
              <a:t>tiến</a:t>
            </a:r>
            <a:r>
              <a:rPr lang="en-US" sz="2400" b="1" u="sng" dirty="0" smtClean="0">
                <a:solidFill>
                  <a:prstClr val="black"/>
                </a:solidFill>
                <a:latin typeface="Times New Roman" panose="02020603050405020304" pitchFamily="18" charset="0"/>
                <a:cs typeface="Times New Roman" panose="02020603050405020304" pitchFamily="18" charset="0"/>
              </a:rPr>
              <a:t> </a:t>
            </a:r>
            <a:r>
              <a:rPr lang="en-US" sz="2400" b="1" u="sng" dirty="0" err="1" smtClean="0">
                <a:solidFill>
                  <a:prstClr val="black"/>
                </a:solidFill>
                <a:latin typeface="Times New Roman" panose="02020603050405020304" pitchFamily="18" charset="0"/>
                <a:cs typeface="Times New Roman" panose="02020603050405020304" pitchFamily="18" charset="0"/>
              </a:rPr>
              <a:t>hóa</a:t>
            </a:r>
            <a:r>
              <a:rPr lang="en-US" sz="2400" b="1" u="sng" dirty="0" smtClean="0">
                <a:solidFill>
                  <a:prstClr val="black"/>
                </a:solidFill>
                <a:latin typeface="Times New Roman" panose="02020603050405020304" pitchFamily="18" charset="0"/>
                <a:cs typeface="Times New Roman" panose="02020603050405020304" pitchFamily="18" charset="0"/>
              </a:rPr>
              <a:t> </a:t>
            </a:r>
            <a:r>
              <a:rPr lang="en-US" sz="2400" b="1" u="sng" dirty="0" err="1" smtClean="0">
                <a:solidFill>
                  <a:prstClr val="black"/>
                </a:solidFill>
                <a:latin typeface="Times New Roman" panose="02020603050405020304" pitchFamily="18" charset="0"/>
                <a:cs typeface="Times New Roman" panose="02020603050405020304" pitchFamily="18" charset="0"/>
              </a:rPr>
              <a:t>tổng</a:t>
            </a:r>
            <a:r>
              <a:rPr lang="en-US" sz="2400" b="1" u="sng"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hợp</a:t>
            </a:r>
            <a:r>
              <a:rPr lang="en-US" sz="2400" b="1" dirty="0" smtClean="0">
                <a:solidFill>
                  <a:prstClr val="black"/>
                </a:solidFill>
                <a:latin typeface="Times New Roman" panose="02020603050405020304" pitchFamily="18" charset="0"/>
                <a:cs typeface="Times New Roman" panose="02020603050405020304" pitchFamily="18" charset="0"/>
              </a:rPr>
              <a:t> ban Minh </a:t>
            </a:r>
            <a:r>
              <a:rPr lang="en-US" sz="2400" b="1" dirty="0" err="1" smtClean="0">
                <a:solidFill>
                  <a:prstClr val="black"/>
                </a:solidFill>
                <a:latin typeface="Times New Roman" panose="02020603050405020304" pitchFamily="18" charset="0"/>
                <a:cs typeface="Times New Roman" panose="02020603050405020304" pitchFamily="18" charset="0"/>
              </a:rPr>
              <a:t>có</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làm</a:t>
            </a:r>
            <a:r>
              <a:rPr lang="en-US" sz="2400" b="1" dirty="0" smtClean="0">
                <a:solidFill>
                  <a:prstClr val="black"/>
                </a:solidFill>
                <a:latin typeface="Times New Roman" panose="02020603050405020304" pitchFamily="18" charset="0"/>
                <a:cs typeface="Times New Roman" panose="02020603050405020304" pitchFamily="18" charset="0"/>
              </a:rPr>
              <a:t> 1 </a:t>
            </a:r>
            <a:r>
              <a:rPr lang="en-US" sz="2400" b="1" dirty="0" err="1" smtClean="0">
                <a:solidFill>
                  <a:prstClr val="black"/>
                </a:solidFill>
                <a:latin typeface="Times New Roman" panose="02020603050405020304" pitchFamily="18" charset="0"/>
                <a:cs typeface="Times New Roman" panose="02020603050405020304" pitchFamily="18" charset="0"/>
              </a:rPr>
              <a:t>bảng</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sau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Bạn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hãy</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u="sng" dirty="0" err="1" smtClean="0">
                <a:solidFill>
                  <a:prstClr val="black"/>
                </a:solidFill>
                <a:latin typeface="Times New Roman" panose="02020603050405020304" pitchFamily="18" charset="0"/>
                <a:cs typeface="Times New Roman" panose="02020603050405020304" pitchFamily="18" charset="0"/>
              </a:rPr>
              <a:t>kiểm</a:t>
            </a:r>
            <a:r>
              <a:rPr lang="en-US" sz="2400" b="1" u="sng" dirty="0" smtClean="0">
                <a:solidFill>
                  <a:prstClr val="black"/>
                </a:solidFill>
                <a:latin typeface="Times New Roman" panose="02020603050405020304" pitchFamily="18" charset="0"/>
                <a:cs typeface="Times New Roman" panose="02020603050405020304" pitchFamily="18" charset="0"/>
              </a:rPr>
              <a:t> </a:t>
            </a:r>
            <a:r>
              <a:rPr lang="en-US" sz="2400" b="1" u="sng" dirty="0" err="1" smtClean="0">
                <a:solidFill>
                  <a:prstClr val="black"/>
                </a:solidFill>
                <a:latin typeface="Times New Roman" panose="02020603050405020304" pitchFamily="18" charset="0"/>
                <a:cs typeface="Times New Roman" panose="02020603050405020304" pitchFamily="18" charset="0"/>
              </a:rPr>
              <a:t>tra</a:t>
            </a:r>
            <a:r>
              <a:rPr lang="en-US" sz="2400" b="1" u="sng" dirty="0" smtClean="0">
                <a:solidFill>
                  <a:prstClr val="black"/>
                </a:solidFill>
                <a:latin typeface="Times New Roman" panose="02020603050405020304" pitchFamily="18" charset="0"/>
                <a:cs typeface="Times New Roman" panose="02020603050405020304" pitchFamily="18" charset="0"/>
              </a:rPr>
              <a:t> </a:t>
            </a:r>
            <a:r>
              <a:rPr lang="en-US" sz="2400" b="1" u="sng" dirty="0" err="1" smtClean="0">
                <a:solidFill>
                  <a:prstClr val="black"/>
                </a:solidFill>
                <a:latin typeface="Times New Roman" panose="02020603050405020304" pitchFamily="18" charset="0"/>
                <a:cs typeface="Times New Roman" panose="02020603050405020304" pitchFamily="18" charset="0"/>
              </a:rPr>
              <a:t>tính</a:t>
            </a:r>
            <a:r>
              <a:rPr lang="en-US" sz="2400" b="1" u="sng" dirty="0" smtClean="0">
                <a:solidFill>
                  <a:prstClr val="black"/>
                </a:solidFill>
                <a:latin typeface="Times New Roman" panose="02020603050405020304" pitchFamily="18" charset="0"/>
                <a:cs typeface="Times New Roman" panose="02020603050405020304" pitchFamily="18" charset="0"/>
              </a:rPr>
              <a:t> </a:t>
            </a:r>
            <a:r>
              <a:rPr lang="en-US" sz="2400" b="1" u="sng" dirty="0" err="1" smtClean="0">
                <a:solidFill>
                  <a:prstClr val="black"/>
                </a:solidFill>
                <a:latin typeface="Times New Roman" panose="02020603050405020304" pitchFamily="18" charset="0"/>
                <a:cs typeface="Times New Roman" panose="02020603050405020304" pitchFamily="18" charset="0"/>
              </a:rPr>
              <a:t>chính</a:t>
            </a:r>
            <a:r>
              <a:rPr lang="en-US" sz="2400" b="1" u="sng" dirty="0" smtClean="0">
                <a:solidFill>
                  <a:prstClr val="black"/>
                </a:solidFill>
                <a:latin typeface="Times New Roman" panose="02020603050405020304" pitchFamily="18" charset="0"/>
                <a:cs typeface="Times New Roman" panose="02020603050405020304" pitchFamily="18" charset="0"/>
              </a:rPr>
              <a:t> </a:t>
            </a:r>
            <a:r>
              <a:rPr lang="en-US" sz="2400" b="1" u="sng" dirty="0" err="1" smtClean="0">
                <a:solidFill>
                  <a:prstClr val="black"/>
                </a:solidFill>
                <a:latin typeface="Times New Roman" panose="02020603050405020304" pitchFamily="18" charset="0"/>
                <a:cs typeface="Times New Roman" panose="02020603050405020304" pitchFamily="18" charset="0"/>
              </a:rPr>
              <a:t>xác</a:t>
            </a:r>
            <a:r>
              <a:rPr lang="en-US" sz="2400" b="1" u="sng"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trong</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nội</a:t>
            </a:r>
            <a:r>
              <a:rPr lang="en-US" sz="2400" b="1" dirty="0" smtClean="0">
                <a:solidFill>
                  <a:prstClr val="black"/>
                </a:solidFill>
                <a:latin typeface="Times New Roman" panose="02020603050405020304" pitchFamily="18" charset="0"/>
                <a:cs typeface="Times New Roman" panose="02020603050405020304" pitchFamily="18" charset="0"/>
              </a:rPr>
              <a:t> dung </a:t>
            </a:r>
            <a:r>
              <a:rPr lang="en-US" sz="2400" b="1" dirty="0" err="1" smtClean="0">
                <a:solidFill>
                  <a:prstClr val="black"/>
                </a:solidFill>
                <a:latin typeface="Times New Roman" panose="02020603050405020304" pitchFamily="18" charset="0"/>
                <a:cs typeface="Times New Roman" panose="02020603050405020304" pitchFamily="18" charset="0"/>
              </a:rPr>
              <a:t>của</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bảng</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giúp</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bạn</a:t>
            </a:r>
            <a:r>
              <a:rPr lang="en-US" sz="2400" b="1" dirty="0" smtClean="0">
                <a:solidFill>
                  <a:prstClr val="black"/>
                </a:solidFill>
                <a:latin typeface="Times New Roman" panose="02020603050405020304" pitchFamily="18" charset="0"/>
                <a:cs typeface="Times New Roman" panose="02020603050405020304" pitchFamily="18" charset="0"/>
              </a:rPr>
              <a:t> Minh </a:t>
            </a:r>
            <a:r>
              <a:rPr lang="en-US" sz="2400" b="1" dirty="0" err="1" smtClean="0">
                <a:solidFill>
                  <a:prstClr val="black"/>
                </a:solidFill>
                <a:latin typeface="Times New Roman" panose="02020603050405020304" pitchFamily="18" charset="0"/>
                <a:cs typeface="Times New Roman" panose="02020603050405020304" pitchFamily="18" charset="0"/>
              </a:rPr>
              <a:t>nhé</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Nếu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sai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hãy</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sửa</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lại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giúp</a:t>
            </a:r>
            <a:r>
              <a:rPr lang="en-US" sz="2400" b="1" dirty="0" smtClean="0">
                <a:solidFill>
                  <a:prstClr val="black"/>
                </a:solidFill>
                <a:latin typeface="Times New Roman" panose="02020603050405020304" pitchFamily="18" charset="0"/>
                <a:cs typeface="Times New Roman" panose="02020603050405020304" pitchFamily="18" charset="0"/>
              </a:rPr>
              <a:t> Minh:</a:t>
            </a: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82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par>
                                <p:cTn id="13" presetID="3" presetClass="entr" presetSubtype="1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609600" y="3581400"/>
            <a:ext cx="5410200" cy="519113"/>
          </a:xfrm>
          <a:prstGeom prst="rect">
            <a:avLst/>
          </a:prstGeom>
          <a:noFill/>
          <a:ln w="9525">
            <a:noFill/>
            <a:miter lim="800000"/>
            <a:headEnd/>
            <a:tailEnd/>
          </a:ln>
        </p:spPr>
        <p:txBody>
          <a:bodyPr>
            <a:spAutoFit/>
          </a:bodyPr>
          <a:lstStyle/>
          <a:p>
            <a:pPr>
              <a:spcBef>
                <a:spcPct val="50000"/>
              </a:spcBef>
            </a:pPr>
            <a:endParaRPr lang="en-US">
              <a:solidFill>
                <a:prstClr val="black"/>
              </a:solidFill>
            </a:endParaRPr>
          </a:p>
        </p:txBody>
      </p:sp>
      <p:sp>
        <p:nvSpPr>
          <p:cNvPr id="32" name="Text Box 39"/>
          <p:cNvSpPr txBox="1">
            <a:spLocks noChangeArrowheads="1"/>
          </p:cNvSpPr>
          <p:nvPr/>
        </p:nvSpPr>
        <p:spPr bwMode="auto">
          <a:xfrm>
            <a:off x="152400" y="152400"/>
            <a:ext cx="4495800" cy="461665"/>
          </a:xfrm>
          <a:prstGeom prst="rect">
            <a:avLst/>
          </a:prstGeom>
          <a:noFill/>
          <a:ln w="9525">
            <a:noFill/>
            <a:miter lim="800000"/>
            <a:headEnd/>
            <a:tailEnd/>
          </a:ln>
        </p:spPr>
        <p:txBody>
          <a:bodyPr>
            <a:spAutoFit/>
          </a:bodyPr>
          <a:lstStyle/>
          <a:p>
            <a:pPr>
              <a:spcBef>
                <a:spcPct val="50000"/>
              </a:spcBef>
            </a:pPr>
            <a:r>
              <a:rPr lang="en-US" sz="2400" b="1" i="1" dirty="0" smtClean="0">
                <a:solidFill>
                  <a:srgbClr val="800080"/>
                </a:solidFill>
                <a:latin typeface="Times New Roman" pitchFamily="18" charset="0"/>
              </a:rPr>
              <a:t>1. </a:t>
            </a:r>
            <a:r>
              <a:rPr lang="en-US" sz="2400" b="1" i="1" dirty="0" err="1" smtClean="0">
                <a:solidFill>
                  <a:srgbClr val="800080"/>
                </a:solidFill>
                <a:latin typeface="Times New Roman" pitchFamily="18" charset="0"/>
              </a:rPr>
              <a:t>Tiến</a:t>
            </a:r>
            <a:r>
              <a:rPr lang="en-US" sz="2400" b="1" i="1" dirty="0" smtClean="0">
                <a:solidFill>
                  <a:srgbClr val="800080"/>
                </a:solidFill>
                <a:latin typeface="Times New Roman" pitchFamily="18" charset="0"/>
              </a:rPr>
              <a:t> </a:t>
            </a:r>
            <a:r>
              <a:rPr lang="en-US" sz="2400" b="1" i="1" dirty="0" err="1" smtClean="0">
                <a:solidFill>
                  <a:srgbClr val="800080"/>
                </a:solidFill>
                <a:latin typeface="Times New Roman" pitchFamily="18" charset="0"/>
              </a:rPr>
              <a:t>hóa</a:t>
            </a:r>
            <a:r>
              <a:rPr lang="en-US" sz="2400" b="1" i="1" dirty="0" smtClean="0">
                <a:solidFill>
                  <a:srgbClr val="800080"/>
                </a:solidFill>
                <a:latin typeface="Times New Roman" pitchFamily="18" charset="0"/>
              </a:rPr>
              <a:t> </a:t>
            </a:r>
            <a:r>
              <a:rPr lang="en-US" sz="2400" b="1" i="1" dirty="0" err="1" smtClean="0">
                <a:solidFill>
                  <a:srgbClr val="800080"/>
                </a:solidFill>
                <a:latin typeface="Times New Roman" pitchFamily="18" charset="0"/>
              </a:rPr>
              <a:t>nhỏ</a:t>
            </a:r>
            <a:r>
              <a:rPr lang="en-US" sz="2400" b="1" i="1" dirty="0" smtClean="0">
                <a:solidFill>
                  <a:srgbClr val="800080"/>
                </a:solidFill>
                <a:latin typeface="Times New Roman" pitchFamily="18" charset="0"/>
              </a:rPr>
              <a:t> </a:t>
            </a:r>
            <a:r>
              <a:rPr lang="en-US" sz="2400" b="1" i="1" dirty="0" err="1" smtClean="0">
                <a:solidFill>
                  <a:srgbClr val="800080"/>
                </a:solidFill>
                <a:latin typeface="Times New Roman" pitchFamily="18" charset="0"/>
              </a:rPr>
              <a:t>và</a:t>
            </a:r>
            <a:r>
              <a:rPr lang="en-US" sz="2400" b="1" i="1" dirty="0" smtClean="0">
                <a:solidFill>
                  <a:srgbClr val="800080"/>
                </a:solidFill>
                <a:latin typeface="Times New Roman" pitchFamily="18" charset="0"/>
              </a:rPr>
              <a:t> </a:t>
            </a:r>
            <a:r>
              <a:rPr lang="en-US" sz="2400" b="1" i="1" dirty="0" err="1" smtClean="0">
                <a:solidFill>
                  <a:srgbClr val="800080"/>
                </a:solidFill>
                <a:latin typeface="Times New Roman" pitchFamily="18" charset="0"/>
              </a:rPr>
              <a:t>tiến</a:t>
            </a:r>
            <a:r>
              <a:rPr lang="en-US" sz="2400" b="1" i="1" dirty="0" smtClean="0">
                <a:solidFill>
                  <a:srgbClr val="800080"/>
                </a:solidFill>
                <a:latin typeface="Times New Roman" pitchFamily="18" charset="0"/>
              </a:rPr>
              <a:t> </a:t>
            </a:r>
            <a:r>
              <a:rPr lang="en-US" sz="2400" b="1" i="1" dirty="0" err="1" smtClean="0">
                <a:solidFill>
                  <a:srgbClr val="800080"/>
                </a:solidFill>
                <a:latin typeface="Times New Roman" pitchFamily="18" charset="0"/>
              </a:rPr>
              <a:t>hóa</a:t>
            </a:r>
            <a:r>
              <a:rPr lang="en-US" sz="2400" b="1" i="1" dirty="0" smtClean="0">
                <a:solidFill>
                  <a:srgbClr val="800080"/>
                </a:solidFill>
                <a:latin typeface="Times New Roman" pitchFamily="18" charset="0"/>
              </a:rPr>
              <a:t> </a:t>
            </a:r>
            <a:r>
              <a:rPr lang="en-US" sz="2400" b="1" i="1" dirty="0" err="1" smtClean="0">
                <a:solidFill>
                  <a:srgbClr val="800080"/>
                </a:solidFill>
                <a:latin typeface="Times New Roman" pitchFamily="18" charset="0"/>
              </a:rPr>
              <a:t>lớn</a:t>
            </a:r>
            <a:r>
              <a:rPr lang="en-US" sz="2400" b="1" i="1" dirty="0" smtClean="0">
                <a:solidFill>
                  <a:srgbClr val="800080"/>
                </a:solidFill>
                <a:latin typeface="Times New Roman" pitchFamily="18" charset="0"/>
              </a:rPr>
              <a:t>:</a:t>
            </a:r>
            <a:endParaRPr lang="en-US" sz="2400" b="1" i="1" dirty="0">
              <a:solidFill>
                <a:srgbClr val="FF0000"/>
              </a:solidFill>
            </a:endParaRPr>
          </a:p>
        </p:txBody>
      </p:sp>
      <p:graphicFrame>
        <p:nvGraphicFramePr>
          <p:cNvPr id="33" name="Group 136"/>
          <p:cNvGraphicFramePr>
            <a:graphicFrameLocks/>
          </p:cNvGraphicFramePr>
          <p:nvPr>
            <p:extLst>
              <p:ext uri="{D42A27DB-BD31-4B8C-83A1-F6EECF244321}">
                <p14:modId xmlns:p14="http://schemas.microsoft.com/office/powerpoint/2010/main" val="3765996926"/>
              </p:ext>
            </p:extLst>
          </p:nvPr>
        </p:nvGraphicFramePr>
        <p:xfrm>
          <a:off x="152400" y="1285875"/>
          <a:ext cx="8839200" cy="5314000"/>
        </p:xfrm>
        <a:graphic>
          <a:graphicData uri="http://schemas.openxmlformats.org/drawingml/2006/table">
            <a:tbl>
              <a:tblPr/>
              <a:tblGrid>
                <a:gridCol w="1905000"/>
                <a:gridCol w="3429000"/>
                <a:gridCol w="3505200"/>
              </a:tblGrid>
              <a:tr h="5334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dung</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Tiến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hóa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nhỏ</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Tiến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hóa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lớn</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903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1" u="none" strike="noStrike" cap="none" normalizeH="0" baseline="0" dirty="0" smtClean="0">
                          <a:ln>
                            <a:noFill/>
                          </a:ln>
                          <a:solidFill>
                            <a:schemeClr val="tx1"/>
                          </a:solidFill>
                          <a:effectLst/>
                          <a:latin typeface="Times New Roman" pitchFamily="18" charset="0"/>
                          <a:cs typeface="Times New Roman" pitchFamily="18" charset="0"/>
                        </a:rPr>
                        <a:t>1.Khái </a:t>
                      </a:r>
                      <a:r>
                        <a:rPr kumimoji="0" lang="en-US" sz="2400" b="1" i="1" u="none" strike="noStrike" cap="none" normalizeH="0" baseline="0" dirty="0" err="1" smtClean="0">
                          <a:ln>
                            <a:noFill/>
                          </a:ln>
                          <a:solidFill>
                            <a:schemeClr val="tx1"/>
                          </a:solidFill>
                          <a:effectLst/>
                          <a:latin typeface="Times New Roman" pitchFamily="18" charset="0"/>
                          <a:cs typeface="Times New Roman" pitchFamily="18" charset="0"/>
                        </a:rPr>
                        <a:t>niệm</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1" u="none" strike="noStrike" cap="none" normalizeH="0" baseline="0" dirty="0" smtClean="0">
                          <a:ln>
                            <a:noFill/>
                          </a:ln>
                          <a:solidFill>
                            <a:schemeClr val="tx1"/>
                          </a:solidFill>
                          <a:effectLst/>
                          <a:latin typeface="Times New Roman" pitchFamily="18" charset="0"/>
                          <a:cs typeface="Times New Roman" pitchFamily="18" charset="0"/>
                        </a:rPr>
                        <a:t>2.Không </a:t>
                      </a:r>
                      <a:r>
                        <a:rPr kumimoji="0" lang="en-US" sz="2400" b="1" i="1" u="none" strike="noStrike" cap="none" normalizeH="0" baseline="0" dirty="0" err="1" smtClean="0">
                          <a:ln>
                            <a:noFill/>
                          </a:ln>
                          <a:solidFill>
                            <a:schemeClr val="tx1"/>
                          </a:solidFill>
                          <a:effectLst/>
                          <a:latin typeface="Times New Roman" pitchFamily="18" charset="0"/>
                          <a:cs typeface="Times New Roman" pitchFamily="18" charset="0"/>
                        </a:rPr>
                        <a:t>gian</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Quy</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mô</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itchFamily="18" charset="0"/>
                          <a:cs typeface="Times New Roman" pitchFamily="18" charset="0"/>
                        </a:rPr>
                        <a:t>rộng</a:t>
                      </a:r>
                      <a:endPar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833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1" u="none" strike="noStrike" cap="none" normalizeH="0" baseline="0" dirty="0" smtClean="0">
                          <a:ln>
                            <a:noFill/>
                          </a:ln>
                          <a:solidFill>
                            <a:schemeClr val="tx1"/>
                          </a:solidFill>
                          <a:effectLst/>
                          <a:latin typeface="Times New Roman" pitchFamily="18" charset="0"/>
                          <a:cs typeface="Times New Roman" pitchFamily="18" charset="0"/>
                        </a:rPr>
                        <a:t>3.Thời </a:t>
                      </a:r>
                      <a:r>
                        <a:rPr kumimoji="0" lang="en-US" sz="2400" b="1" i="1" u="none" strike="noStrike" cap="none" normalizeH="0" baseline="0" dirty="0" err="1" smtClean="0">
                          <a:ln>
                            <a:noFill/>
                          </a:ln>
                          <a:solidFill>
                            <a:schemeClr val="tx1"/>
                          </a:solidFill>
                          <a:effectLst/>
                          <a:latin typeface="Times New Roman" pitchFamily="18" charset="0"/>
                          <a:cs typeface="Times New Roman" pitchFamily="18" charset="0"/>
                        </a:rPr>
                        <a:t>gian</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Rất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dài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hàng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triệu</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năm</a:t>
                      </a:r>
                      <a:r>
                        <a:rPr lang="en-US" sz="2400" b="1" dirty="0" smtClean="0">
                          <a:solidFill>
                            <a:srgbClr val="0000FF"/>
                          </a:solidFill>
                          <a:latin typeface="Times New Roman" panose="02020603050405020304" pitchFamily="18" charset="0"/>
                          <a:cs typeface="Times New Roman" panose="02020603050405020304" pitchFamily="18" charset="0"/>
                        </a:rPr>
                        <a:t>)</a:t>
                      </a:r>
                      <a:endPar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defRPr/>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Tương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đối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ngắn</a:t>
                      </a:r>
                      <a:r>
                        <a:rPr lang="en-US" sz="2400" b="1" dirty="0" smtClean="0">
                          <a:solidFill>
                            <a:srgbClr val="0000FF"/>
                          </a:solidFill>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693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1" u="none" strike="noStrike" cap="none" normalizeH="0" baseline="0" dirty="0" smtClean="0">
                          <a:ln>
                            <a:noFill/>
                          </a:ln>
                          <a:solidFill>
                            <a:schemeClr val="tx1"/>
                          </a:solidFill>
                          <a:effectLst/>
                          <a:latin typeface="Times New Roman" pitchFamily="18" charset="0"/>
                          <a:cs typeface="Times New Roman" pitchFamily="18" charset="0"/>
                        </a:rPr>
                        <a:t>4.Kết </a:t>
                      </a:r>
                      <a:r>
                        <a:rPr kumimoji="0" lang="en-US" sz="2400" b="1" i="1" u="none" strike="noStrike" cap="none" normalizeH="0" baseline="0" dirty="0" err="1" smtClean="0">
                          <a:ln>
                            <a:noFill/>
                          </a:ln>
                          <a:solidFill>
                            <a:schemeClr val="tx1"/>
                          </a:solidFill>
                          <a:effectLst/>
                          <a:latin typeface="Times New Roman" pitchFamily="18" charset="0"/>
                          <a:cs typeface="Times New Roman" pitchFamily="18" charset="0"/>
                        </a:rPr>
                        <a:t>quả</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Hình</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thành</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các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nhóm</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phân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loại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trên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loài</a:t>
                      </a:r>
                      <a:r>
                        <a:rPr lang="en-US" sz="2400" b="1" dirty="0" smtClean="0">
                          <a:solidFill>
                            <a:srgbClr val="0000FF"/>
                          </a:solidFill>
                          <a:latin typeface="Times New Roman" panose="02020603050405020304" pitchFamily="18" charset="0"/>
                          <a:cs typeface="Times New Roman" panose="02020603050405020304" pitchFamily="18" charset="0"/>
                        </a:rPr>
                        <a:t>.</a:t>
                      </a:r>
                      <a:endPar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Hình</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thành</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loài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mới</a:t>
                      </a:r>
                      <a:r>
                        <a:rPr lang="en-US" sz="2400" b="1" dirty="0" smtClean="0">
                          <a:solidFill>
                            <a:srgbClr val="0000FF"/>
                          </a:solidFill>
                          <a:latin typeface="Times New Roman" panose="02020603050405020304" pitchFamily="18" charset="0"/>
                          <a:cs typeface="Times New Roman" panose="02020603050405020304" pitchFamily="18" charset="0"/>
                        </a:rPr>
                        <a:t>.</a:t>
                      </a:r>
                      <a:endPar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995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1" u="none" strike="noStrike" cap="none" normalizeH="0" baseline="0" dirty="0" smtClean="0">
                          <a:ln>
                            <a:noFill/>
                          </a:ln>
                          <a:solidFill>
                            <a:schemeClr val="tx1"/>
                          </a:solidFill>
                          <a:effectLst/>
                          <a:latin typeface="Times New Roman" pitchFamily="18" charset="0"/>
                          <a:cs typeface="Times New Roman" pitchFamily="18" charset="0"/>
                        </a:rPr>
                        <a:t>5PP n/</a:t>
                      </a:r>
                      <a:r>
                        <a:rPr kumimoji="0" lang="en-US" sz="2400" b="1" i="1" u="none" strike="noStrike" cap="none" normalizeH="0" baseline="0" dirty="0" err="1" smtClean="0">
                          <a:ln>
                            <a:noFill/>
                          </a:ln>
                          <a:solidFill>
                            <a:schemeClr val="tx1"/>
                          </a:solidFill>
                          <a:effectLst/>
                          <a:latin typeface="Times New Roman" pitchFamily="18" charset="0"/>
                          <a:cs typeface="Times New Roman" pitchFamily="18" charset="0"/>
                        </a:rPr>
                        <a:t>cứu</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defRPr/>
                      </a:pPr>
                      <a:r>
                        <a:rPr lang="en-US" sz="2400" b="1" dirty="0" smtClean="0">
                          <a:solidFill>
                            <a:srgbClr val="0000FF"/>
                          </a:solidFill>
                          <a:latin typeface="Times New Roman" panose="02020603050405020304" pitchFamily="18" charset="0"/>
                          <a:cs typeface="Times New Roman" panose="02020603050405020304" pitchFamily="18" charset="0"/>
                        </a:rPr>
                        <a:t>-</a:t>
                      </a:r>
                      <a:r>
                        <a:rPr lang="en-US" sz="2400" b="1" dirty="0" err="1" smtClean="0">
                          <a:solidFill>
                            <a:srgbClr val="0000FF"/>
                          </a:solidFill>
                          <a:latin typeface="Times New Roman" panose="02020603050405020304" pitchFamily="18" charset="0"/>
                          <a:cs typeface="Times New Roman" panose="02020603050405020304" pitchFamily="18" charset="0"/>
                        </a:rPr>
                        <a:t>Có</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thể</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nghiên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cứu</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bằng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thực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nghiệm</a:t>
                      </a:r>
                      <a:r>
                        <a:rPr lang="en-US" sz="2400" b="1" dirty="0" smtClean="0">
                          <a:solidFill>
                            <a:srgbClr val="0000FF"/>
                          </a:solidFill>
                          <a:latin typeface="Times New Roman" panose="02020603050405020304" pitchFamily="18" charset="0"/>
                          <a:cs typeface="Times New Roman" panose="02020603050405020304" pitchFamily="18" charset="0"/>
                        </a:rPr>
                        <a:t>.</a:t>
                      </a:r>
                    </a:p>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endPar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000" b="1" i="0" u="none" strike="noStrike" kern="1200" cap="none" normalizeH="0" baseline="0" dirty="0" err="1" smtClean="0">
                          <a:ln>
                            <a:noFill/>
                          </a:ln>
                          <a:solidFill>
                            <a:srgbClr val="0000FF"/>
                          </a:solidFill>
                          <a:effectLst/>
                          <a:latin typeface="Times New Roman" panose="02020603050405020304" pitchFamily="18" charset="0"/>
                          <a:ea typeface="+mn-ea"/>
                          <a:cs typeface="Times New Roman" panose="02020603050405020304" pitchFamily="18" charset="0"/>
                        </a:rPr>
                        <a:t>Không</a:t>
                      </a:r>
                      <a:r>
                        <a:rPr kumimoji="0" lang="en-US" sz="2000" b="1" i="0" u="none" strike="noStrike" kern="1200" cap="none" normalizeH="0" baseline="0" dirty="0" smtClean="0">
                          <a:ln>
                            <a:noFill/>
                          </a:ln>
                          <a:solidFill>
                            <a:srgbClr val="0000FF"/>
                          </a:solidFill>
                          <a:effectLst/>
                          <a:latin typeface="Times New Roman" panose="02020603050405020304" pitchFamily="18" charset="0"/>
                          <a:ea typeface="+mn-ea"/>
                          <a:cs typeface="Times New Roman" panose="02020603050405020304" pitchFamily="18" charset="0"/>
                        </a:rPr>
                        <a:t> </a:t>
                      </a:r>
                      <a:r>
                        <a:rPr kumimoji="0" lang="en-US" sz="2000" b="1" i="0" u="none" strike="noStrike" kern="1200" cap="none" normalizeH="0" baseline="0" dirty="0" err="1" smtClean="0">
                          <a:ln>
                            <a:noFill/>
                          </a:ln>
                          <a:solidFill>
                            <a:srgbClr val="0000FF"/>
                          </a:solidFill>
                          <a:effectLst/>
                          <a:latin typeface="Times New Roman" panose="02020603050405020304" pitchFamily="18" charset="0"/>
                          <a:ea typeface="+mn-ea"/>
                          <a:cs typeface="Times New Roman" panose="02020603050405020304" pitchFamily="18" charset="0"/>
                        </a:rPr>
                        <a:t>thể</a:t>
                      </a:r>
                      <a:r>
                        <a:rPr kumimoji="0" lang="en-US" sz="2000" b="1" i="0" u="none" strike="noStrike" kern="1200" cap="none" normalizeH="0" baseline="0" dirty="0" smtClean="0">
                          <a:ln>
                            <a:noFill/>
                          </a:ln>
                          <a:solidFill>
                            <a:srgbClr val="0000FF"/>
                          </a:solidFill>
                          <a:effectLst/>
                          <a:latin typeface="Times New Roman" panose="02020603050405020304" pitchFamily="18" charset="0"/>
                          <a:ea typeface="+mn-ea"/>
                          <a:cs typeface="Times New Roman" panose="02020603050405020304" pitchFamily="18" charset="0"/>
                        </a:rPr>
                        <a:t> </a:t>
                      </a:r>
                      <a:r>
                        <a:rPr kumimoji="0" lang="en-US" sz="2000" b="1" i="0" u="none" strike="noStrike" kern="1200" cap="none" normalizeH="0" baseline="0" dirty="0" err="1" smtClean="0">
                          <a:ln>
                            <a:noFill/>
                          </a:ln>
                          <a:solidFill>
                            <a:srgbClr val="0000FF"/>
                          </a:solidFill>
                          <a:effectLst/>
                          <a:latin typeface="Times New Roman" panose="02020603050405020304" pitchFamily="18" charset="0"/>
                          <a:ea typeface="+mn-ea"/>
                          <a:cs typeface="Times New Roman" panose="02020603050405020304" pitchFamily="18" charset="0"/>
                        </a:rPr>
                        <a:t>nghiên</a:t>
                      </a:r>
                      <a:r>
                        <a:rPr kumimoji="0" lang="en-US" sz="2000" b="1" i="0" u="none" strike="noStrike" kern="1200" cap="none" normalizeH="0" baseline="0" dirty="0" smtClean="0">
                          <a:ln>
                            <a:noFill/>
                          </a:ln>
                          <a:solidFill>
                            <a:srgbClr val="0000FF"/>
                          </a:solidFill>
                          <a:effectLst/>
                          <a:latin typeface="Times New Roman" panose="02020603050405020304" pitchFamily="18" charset="0"/>
                          <a:ea typeface="+mn-ea"/>
                          <a:cs typeface="Times New Roman" panose="02020603050405020304" pitchFamily="18" charset="0"/>
                        </a:rPr>
                        <a:t> </a:t>
                      </a:r>
                      <a:r>
                        <a:rPr kumimoji="0" lang="en-US" sz="2000" b="1" i="0" u="none" strike="noStrike" kern="1200" cap="none" normalizeH="0" baseline="0" dirty="0" err="1" smtClean="0">
                          <a:ln>
                            <a:noFill/>
                          </a:ln>
                          <a:solidFill>
                            <a:srgbClr val="0000FF"/>
                          </a:solidFill>
                          <a:effectLst/>
                          <a:latin typeface="Times New Roman" panose="02020603050405020304" pitchFamily="18" charset="0"/>
                          <a:ea typeface="+mn-ea"/>
                          <a:cs typeface="Times New Roman" panose="02020603050405020304" pitchFamily="18" charset="0"/>
                        </a:rPr>
                        <a:t>cứu</a:t>
                      </a:r>
                      <a:r>
                        <a:rPr kumimoji="0" lang="en-US" sz="2000" b="1" i="0" u="none" strike="noStrike" kern="1200" cap="none" normalizeH="0" baseline="0" dirty="0" smtClean="0">
                          <a:ln>
                            <a:noFill/>
                          </a:ln>
                          <a:solidFill>
                            <a:srgbClr val="0000FF"/>
                          </a:solidFill>
                          <a:effectLst/>
                          <a:latin typeface="Times New Roman" panose="02020603050405020304" pitchFamily="18" charset="0"/>
                          <a:ea typeface="+mn-ea"/>
                          <a:cs typeface="Times New Roman" panose="02020603050405020304" pitchFamily="18" charset="0"/>
                        </a:rPr>
                        <a:t> </a:t>
                      </a:r>
                      <a:r>
                        <a:rPr kumimoji="0" lang="en-US" sz="2000" b="1" i="0" u="none" strike="noStrike" kern="1200" cap="none" normalizeH="0" baseline="0" dirty="0" err="1" smtClean="0">
                          <a:ln>
                            <a:noFill/>
                          </a:ln>
                          <a:solidFill>
                            <a:srgbClr val="0000FF"/>
                          </a:solidFill>
                          <a:effectLst/>
                          <a:latin typeface="Times New Roman" panose="02020603050405020304" pitchFamily="18" charset="0"/>
                          <a:ea typeface="+mn-ea"/>
                          <a:cs typeface="Times New Roman" panose="02020603050405020304" pitchFamily="18" charset="0"/>
                        </a:rPr>
                        <a:t>bằng</a:t>
                      </a:r>
                      <a:r>
                        <a:rPr kumimoji="0" lang="en-US" sz="2000" b="1" i="0" u="none" strike="noStrike" kern="1200" cap="none" normalizeH="0" baseline="0" dirty="0" smtClean="0">
                          <a:ln>
                            <a:noFill/>
                          </a:ln>
                          <a:solidFill>
                            <a:srgbClr val="0000FF"/>
                          </a:solidFill>
                          <a:effectLst/>
                          <a:latin typeface="Times New Roman" panose="02020603050405020304" pitchFamily="18" charset="0"/>
                          <a:ea typeface="+mn-ea"/>
                          <a:cs typeface="Times New Roman" panose="02020603050405020304" pitchFamily="18" charset="0"/>
                        </a:rPr>
                        <a:t> </a:t>
                      </a:r>
                      <a:r>
                        <a:rPr kumimoji="0" lang="en-US" sz="2000" b="1" i="0" u="none" strike="noStrike" kern="1200" cap="none" normalizeH="0" baseline="0" dirty="0" err="1" smtClean="0">
                          <a:ln>
                            <a:noFill/>
                          </a:ln>
                          <a:solidFill>
                            <a:srgbClr val="0000FF"/>
                          </a:solidFill>
                          <a:effectLst/>
                          <a:latin typeface="Times New Roman" panose="02020603050405020304" pitchFamily="18" charset="0"/>
                          <a:ea typeface="+mn-ea"/>
                          <a:cs typeface="Times New Roman" panose="02020603050405020304" pitchFamily="18" charset="0"/>
                        </a:rPr>
                        <a:t>thực</a:t>
                      </a:r>
                      <a:r>
                        <a:rPr kumimoji="0" lang="en-US" sz="2000" b="1" i="0" u="none" strike="noStrike" kern="1200" cap="none" normalizeH="0" baseline="0" dirty="0" smtClean="0">
                          <a:ln>
                            <a:noFill/>
                          </a:ln>
                          <a:solidFill>
                            <a:srgbClr val="0000FF"/>
                          </a:solidFill>
                          <a:effectLst/>
                          <a:latin typeface="Times New Roman" panose="02020603050405020304" pitchFamily="18" charset="0"/>
                          <a:ea typeface="+mn-ea"/>
                          <a:cs typeface="Times New Roman" panose="02020603050405020304" pitchFamily="18" charset="0"/>
                        </a:rPr>
                        <a:t> </a:t>
                      </a:r>
                      <a:r>
                        <a:rPr kumimoji="0" lang="en-US" sz="2000" b="1" i="0" u="none" strike="noStrike" kern="1200" cap="none" normalizeH="0" baseline="0" dirty="0" err="1" smtClean="0">
                          <a:ln>
                            <a:noFill/>
                          </a:ln>
                          <a:solidFill>
                            <a:srgbClr val="0000FF"/>
                          </a:solidFill>
                          <a:effectLst/>
                          <a:latin typeface="Times New Roman" panose="02020603050405020304" pitchFamily="18" charset="0"/>
                          <a:ea typeface="+mn-ea"/>
                          <a:cs typeface="Times New Roman" panose="02020603050405020304" pitchFamily="18" charset="0"/>
                        </a:rPr>
                        <a:t>nghiệm</a:t>
                      </a:r>
                      <a:r>
                        <a:rPr kumimoji="0" lang="en-US" sz="2000" b="1" i="0" u="none" strike="noStrike" kern="1200" cap="none" normalizeH="0" baseline="0" dirty="0" smtClean="0">
                          <a:ln>
                            <a:noFill/>
                          </a:ln>
                          <a:solidFill>
                            <a:srgbClr val="0000FF"/>
                          </a:solidFill>
                          <a:effectLst/>
                          <a:latin typeface="Times New Roman" panose="02020603050405020304" pitchFamily="18" charset="0"/>
                          <a:ea typeface="+mn-ea"/>
                          <a:cs typeface="Times New Roman" panose="02020603050405020304" pitchFamily="18" charset="0"/>
                        </a:rPr>
                        <a:t>, </a:t>
                      </a:r>
                      <a:r>
                        <a:rPr kumimoji="0" lang="en-US" sz="2000" b="1" i="0" u="none" strike="noStrike" kern="1200" cap="none" normalizeH="0" baseline="0" dirty="0" err="1" smtClean="0">
                          <a:ln>
                            <a:noFill/>
                          </a:ln>
                          <a:solidFill>
                            <a:srgbClr val="0000FF"/>
                          </a:solidFill>
                          <a:effectLst/>
                          <a:latin typeface="Times New Roman" panose="02020603050405020304" pitchFamily="18" charset="0"/>
                          <a:ea typeface="+mn-ea"/>
                          <a:cs typeface="Times New Roman" panose="02020603050405020304" pitchFamily="18" charset="0"/>
                        </a:rPr>
                        <a:t>chỉ</a:t>
                      </a:r>
                      <a:r>
                        <a:rPr kumimoji="0" lang="en-US" sz="2000" b="1" i="0" u="none" strike="noStrike" kern="1200" cap="none" normalizeH="0" baseline="0" dirty="0" smtClean="0">
                          <a:ln>
                            <a:noFill/>
                          </a:ln>
                          <a:solidFill>
                            <a:srgbClr val="0000FF"/>
                          </a:solidFill>
                          <a:effectLst/>
                          <a:latin typeface="Times New Roman" panose="02020603050405020304" pitchFamily="18" charset="0"/>
                          <a:ea typeface="+mn-ea"/>
                          <a:cs typeface="Times New Roman" panose="02020603050405020304" pitchFamily="18" charset="0"/>
                        </a:rPr>
                        <a:t> </a:t>
                      </a:r>
                      <a:r>
                        <a:rPr kumimoji="0" 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a:t>
                      </a:r>
                      <a:r>
                        <a:rPr lang="en-US" sz="2000" b="1" dirty="0" err="1" smtClean="0">
                          <a:solidFill>
                            <a:srgbClr val="0000FF"/>
                          </a:solidFill>
                          <a:latin typeface="Times New Roman" panose="02020603050405020304" pitchFamily="18" charset="0"/>
                          <a:cs typeface="Times New Roman" panose="02020603050405020304" pitchFamily="18" charset="0"/>
                        </a:rPr>
                        <a:t>ghiên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cứu</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gián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tiếp</a:t>
                      </a:r>
                      <a:r>
                        <a:rPr lang="en-US" sz="2000" b="1" dirty="0" smtClean="0">
                          <a:solidFill>
                            <a:srgbClr val="0000FF"/>
                          </a:solidFill>
                          <a:latin typeface="Times New Roman" panose="02020603050405020304" pitchFamily="18" charset="0"/>
                          <a:cs typeface="Times New Roman" panose="02020603050405020304" pitchFamily="18" charset="0"/>
                        </a:rPr>
                        <a:t> qua </a:t>
                      </a:r>
                      <a:r>
                        <a:rPr lang="en-US" sz="2000" b="1" dirty="0" err="1" smtClean="0">
                          <a:solidFill>
                            <a:srgbClr val="0000FF"/>
                          </a:solidFill>
                          <a:latin typeface="Times New Roman" panose="02020603050405020304" pitchFamily="18" charset="0"/>
                          <a:cs typeface="Times New Roman" panose="02020603050405020304" pitchFamily="18" charset="0"/>
                        </a:rPr>
                        <a:t>các</a:t>
                      </a:r>
                      <a:r>
                        <a:rPr lang="en-US" sz="2000" b="1" baseline="0" dirty="0" smtClean="0">
                          <a:solidFill>
                            <a:srgbClr val="0000FF"/>
                          </a:solidFill>
                          <a:latin typeface="Times New Roman" panose="02020603050405020304" pitchFamily="18" charset="0"/>
                          <a:cs typeface="Times New Roman" panose="02020603050405020304" pitchFamily="18" charset="0"/>
                        </a:rPr>
                        <a:t> </a:t>
                      </a:r>
                      <a:r>
                        <a:rPr lang="en-US" sz="2000" b="1" baseline="0" dirty="0" err="1" smtClean="0">
                          <a:solidFill>
                            <a:srgbClr val="0000FF"/>
                          </a:solidFill>
                          <a:latin typeface="Times New Roman" panose="02020603050405020304" pitchFamily="18" charset="0"/>
                          <a:cs typeface="Times New Roman" panose="02020603050405020304" pitchFamily="18" charset="0"/>
                        </a:rPr>
                        <a:t>bằng</a:t>
                      </a:r>
                      <a:r>
                        <a:rPr lang="en-US" sz="2000" b="1" baseline="0" dirty="0" smtClean="0">
                          <a:solidFill>
                            <a:srgbClr val="0000FF"/>
                          </a:solidFill>
                          <a:latin typeface="Times New Roman" panose="02020603050405020304" pitchFamily="18" charset="0"/>
                          <a:cs typeface="Times New Roman" panose="02020603050405020304" pitchFamily="18" charset="0"/>
                        </a:rPr>
                        <a:t> </a:t>
                      </a:r>
                      <a:r>
                        <a:rPr lang="en-US" sz="2000" b="1" baseline="0" dirty="0" err="1" smtClean="0">
                          <a:solidFill>
                            <a:srgbClr val="0000FF"/>
                          </a:solidFill>
                          <a:latin typeface="Times New Roman" panose="02020603050405020304" pitchFamily="18" charset="0"/>
                          <a:cs typeface="Times New Roman" panose="02020603050405020304" pitchFamily="18" charset="0"/>
                        </a:rPr>
                        <a:t>chứng</a:t>
                      </a:r>
                      <a:r>
                        <a:rPr lang="en-US" sz="2000" b="1" baseline="0" dirty="0" smtClean="0">
                          <a:solidFill>
                            <a:srgbClr val="0000FF"/>
                          </a:solidFill>
                          <a:latin typeface="Times New Roman" panose="02020603050405020304" pitchFamily="18" charset="0"/>
                          <a:cs typeface="Times New Roman" panose="02020603050405020304" pitchFamily="18" charset="0"/>
                        </a:rPr>
                        <a:t> </a:t>
                      </a:r>
                      <a:r>
                        <a:rPr lang="en-US" sz="2000" b="1" baseline="0" dirty="0" err="1" smtClean="0">
                          <a:solidFill>
                            <a:srgbClr val="0000FF"/>
                          </a:solidFill>
                          <a:latin typeface="Times New Roman" panose="02020603050405020304" pitchFamily="18" charset="0"/>
                          <a:cs typeface="Times New Roman" panose="02020603050405020304" pitchFamily="18" charset="0"/>
                        </a:rPr>
                        <a:t>tiến</a:t>
                      </a:r>
                      <a:r>
                        <a:rPr lang="en-US" sz="2000" b="1" baseline="0" dirty="0" smtClean="0">
                          <a:solidFill>
                            <a:srgbClr val="0000FF"/>
                          </a:solidFill>
                          <a:latin typeface="Times New Roman" panose="02020603050405020304" pitchFamily="18" charset="0"/>
                          <a:cs typeface="Times New Roman" panose="02020603050405020304" pitchFamily="18" charset="0"/>
                        </a:rPr>
                        <a:t> </a:t>
                      </a:r>
                      <a:r>
                        <a:rPr lang="en-US" sz="2000" b="1" baseline="0" dirty="0" err="1" smtClean="0">
                          <a:solidFill>
                            <a:srgbClr val="0000FF"/>
                          </a:solidFill>
                          <a:latin typeface="Times New Roman" panose="02020603050405020304" pitchFamily="18" charset="0"/>
                          <a:cs typeface="Times New Roman" panose="02020603050405020304" pitchFamily="18" charset="0"/>
                        </a:rPr>
                        <a:t>hóa</a:t>
                      </a:r>
                      <a:r>
                        <a:rPr lang="en-US" sz="2000" b="1" dirty="0" smtClean="0">
                          <a:solidFill>
                            <a:srgbClr val="0000FF"/>
                          </a:solidFill>
                          <a:latin typeface="Times New Roman" panose="02020603050405020304" pitchFamily="18" charset="0"/>
                          <a:cs typeface="Times New Roman" panose="02020603050405020304" pitchFamily="18" charset="0"/>
                        </a:rPr>
                        <a:t>. </a:t>
                      </a:r>
                      <a:endParaRPr kumimoji="0" 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Text Box 167"/>
          <p:cNvSpPr txBox="1">
            <a:spLocks noChangeArrowheads="1"/>
          </p:cNvSpPr>
          <p:nvPr/>
        </p:nvSpPr>
        <p:spPr bwMode="auto">
          <a:xfrm>
            <a:off x="838200" y="723900"/>
            <a:ext cx="7467600" cy="461963"/>
          </a:xfrm>
          <a:prstGeom prst="rect">
            <a:avLst/>
          </a:prstGeom>
          <a:noFill/>
          <a:ln w="9525">
            <a:noFill/>
            <a:miter lim="800000"/>
            <a:headEnd/>
            <a:tailEnd/>
          </a:ln>
        </p:spPr>
        <p:txBody>
          <a:bodyPr>
            <a:spAutoFit/>
          </a:bodyPr>
          <a:lstStyle/>
          <a:p>
            <a:r>
              <a:rPr lang="en-US" sz="2400" b="1" dirty="0" err="1" smtClean="0">
                <a:solidFill>
                  <a:srgbClr val="FF0000"/>
                </a:solidFill>
              </a:rPr>
              <a:t>Bảng</a:t>
            </a:r>
            <a:r>
              <a:rPr lang="en-US" sz="2400" b="1" dirty="0" smtClean="0">
                <a:solidFill>
                  <a:srgbClr val="FF0000"/>
                </a:solidFill>
              </a:rPr>
              <a:t> </a:t>
            </a:r>
            <a:r>
              <a:rPr lang="en-US" sz="2400" b="1" dirty="0" err="1" smtClean="0">
                <a:solidFill>
                  <a:srgbClr val="FF0000"/>
                </a:solidFill>
              </a:rPr>
              <a:t>hoàn</a:t>
            </a:r>
            <a:r>
              <a:rPr lang="en-US" sz="2400" b="1" dirty="0" smtClean="0">
                <a:solidFill>
                  <a:srgbClr val="FF0000"/>
                </a:solidFill>
              </a:rPr>
              <a:t> </a:t>
            </a:r>
            <a:r>
              <a:rPr lang="en-US" sz="2400" b="1" dirty="0" err="1" smtClean="0">
                <a:solidFill>
                  <a:srgbClr val="FF0000"/>
                </a:solidFill>
              </a:rPr>
              <a:t>chỉnh</a:t>
            </a:r>
            <a:r>
              <a:rPr lang="en-US" sz="2400" b="1" dirty="0" smtClean="0">
                <a:solidFill>
                  <a:srgbClr val="FF0000"/>
                </a:solidFill>
              </a:rPr>
              <a:t> </a:t>
            </a:r>
            <a:r>
              <a:rPr lang="en-US" sz="2400" b="1" dirty="0" err="1" smtClean="0">
                <a:solidFill>
                  <a:srgbClr val="FF0000"/>
                </a:solidFill>
              </a:rPr>
              <a:t>về</a:t>
            </a:r>
            <a:r>
              <a:rPr lang="en-US" sz="2400" b="1" dirty="0" smtClean="0">
                <a:solidFill>
                  <a:srgbClr val="FF0000"/>
                </a:solidFill>
              </a:rPr>
              <a:t> </a:t>
            </a:r>
            <a:r>
              <a:rPr lang="en-US" sz="2400" b="1" dirty="0" err="1" smtClean="0">
                <a:solidFill>
                  <a:srgbClr val="FF0000"/>
                </a:solidFill>
              </a:rPr>
              <a:t>Thuyết</a:t>
            </a:r>
            <a:r>
              <a:rPr lang="en-US" sz="2400" b="1" dirty="0" smtClean="0">
                <a:solidFill>
                  <a:srgbClr val="FF0000"/>
                </a:solidFill>
              </a:rPr>
              <a:t> </a:t>
            </a:r>
            <a:r>
              <a:rPr lang="en-US" sz="2400" b="1" dirty="0" err="1" smtClean="0">
                <a:solidFill>
                  <a:srgbClr val="FF0000"/>
                </a:solidFill>
              </a:rPr>
              <a:t>tiến</a:t>
            </a:r>
            <a:r>
              <a:rPr lang="en-US" sz="2400" b="1" dirty="0" smtClean="0">
                <a:solidFill>
                  <a:srgbClr val="FF0000"/>
                </a:solidFill>
              </a:rPr>
              <a:t> </a:t>
            </a:r>
            <a:r>
              <a:rPr lang="en-US" sz="2400" b="1" dirty="0" err="1" smtClean="0">
                <a:solidFill>
                  <a:srgbClr val="FF0000"/>
                </a:solidFill>
              </a:rPr>
              <a:t>hóa</a:t>
            </a:r>
            <a:r>
              <a:rPr lang="en-US" sz="2400" b="1" dirty="0" smtClean="0">
                <a:solidFill>
                  <a:srgbClr val="FF0000"/>
                </a:solidFill>
              </a:rPr>
              <a:t> </a:t>
            </a:r>
            <a:r>
              <a:rPr lang="en-US" sz="2400" b="1" dirty="0" err="1" smtClean="0">
                <a:solidFill>
                  <a:srgbClr val="FF0000"/>
                </a:solidFill>
              </a:rPr>
              <a:t>tổng</a:t>
            </a:r>
            <a:r>
              <a:rPr lang="en-US" sz="2400" b="1" dirty="0" smtClean="0">
                <a:solidFill>
                  <a:srgbClr val="FF0000"/>
                </a:solidFill>
              </a:rPr>
              <a:t> </a:t>
            </a:r>
            <a:r>
              <a:rPr lang="en-US" sz="2400" b="1" dirty="0" err="1" smtClean="0">
                <a:solidFill>
                  <a:srgbClr val="FF0000"/>
                </a:solidFill>
              </a:rPr>
              <a:t>hợp</a:t>
            </a:r>
            <a:r>
              <a:rPr lang="en-US" sz="2400" b="1" dirty="0" smtClean="0">
                <a:solidFill>
                  <a:srgbClr val="FF0000"/>
                </a:solidFill>
              </a:rPr>
              <a:t>:</a:t>
            </a:r>
            <a:endParaRPr lang="en-US" sz="2400" b="1" dirty="0">
              <a:solidFill>
                <a:srgbClr val="FF0000"/>
              </a:solidFill>
            </a:endParaRPr>
          </a:p>
        </p:txBody>
      </p:sp>
      <p:sp>
        <p:nvSpPr>
          <p:cNvPr id="8" name="Rectangle 7"/>
          <p:cNvSpPr>
            <a:spLocks noChangeArrowheads="1"/>
          </p:cNvSpPr>
          <p:nvPr/>
        </p:nvSpPr>
        <p:spPr bwMode="auto">
          <a:xfrm>
            <a:off x="2019300" y="1803400"/>
            <a:ext cx="3429000" cy="1200150"/>
          </a:xfrm>
          <a:prstGeom prst="rect">
            <a:avLst/>
          </a:prstGeom>
          <a:noFill/>
          <a:ln w="9525">
            <a:noFill/>
            <a:miter lim="800000"/>
            <a:headEnd/>
            <a:tailEnd/>
          </a:ln>
        </p:spPr>
        <p:txBody>
          <a:bodyPr>
            <a:spAutoFit/>
          </a:bodyPr>
          <a:lstStyle/>
          <a:p>
            <a:pPr algn="just"/>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biến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đổi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cấu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trúc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truyền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quần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5486400" y="1790700"/>
            <a:ext cx="3505200" cy="1200150"/>
          </a:xfrm>
          <a:prstGeom prst="rect">
            <a:avLst/>
          </a:prstGeom>
          <a:noFill/>
          <a:ln w="9525">
            <a:noFill/>
            <a:miter lim="800000"/>
            <a:headEnd/>
            <a:tailEnd/>
          </a:ln>
        </p:spPr>
        <p:txBody>
          <a:bodyPr>
            <a:spAutoFit/>
          </a:bodyPr>
          <a:lstStyle/>
          <a:p>
            <a:pPr algn="just"/>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xuất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vị</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loại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loài</a:t>
            </a:r>
            <a:r>
              <a:rPr lang="en-US" sz="2400" b="1" dirty="0">
                <a:solidFill>
                  <a:srgbClr val="0000FF"/>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5492750" y="3009900"/>
            <a:ext cx="3329758" cy="461665"/>
          </a:xfrm>
          <a:prstGeom prst="rect">
            <a:avLst/>
          </a:prstGeom>
          <a:noFill/>
          <a:ln w="9525">
            <a:noFill/>
            <a:miter lim="800000"/>
            <a:headEnd/>
            <a:tailEnd/>
          </a:ln>
        </p:spPr>
        <p:txBody>
          <a:bodyPr wrap="none">
            <a:sp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a:t>
            </a:r>
            <a:r>
              <a:rPr lang="en-US" sz="2400" b="1" dirty="0" err="1" smtClean="0">
                <a:solidFill>
                  <a:srgbClr val="0000FF"/>
                </a:solidFill>
                <a:latin typeface="Times New Roman" panose="02020603050405020304" pitchFamily="18" charset="0"/>
                <a:cs typeface="Times New Roman" panose="02020603050405020304" pitchFamily="18" charset="0"/>
              </a:rPr>
              <a:t>Quy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mô</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cs typeface="Times New Roman" pitchFamily="18" charset="0"/>
              </a:rPr>
              <a:t>nhỏ</a:t>
            </a:r>
            <a:r>
              <a:rPr lang="en-US" sz="2400" b="1" dirty="0" smtClean="0">
                <a:solidFill>
                  <a:srgbClr val="0000FF"/>
                </a:solidFill>
                <a:cs typeface="Times New Roman" pitchFamily="18" charset="0"/>
              </a:rPr>
              <a:t>(</a:t>
            </a:r>
            <a:r>
              <a:rPr lang="en-US" sz="2400" b="1" dirty="0" err="1" smtClean="0">
                <a:solidFill>
                  <a:srgbClr val="0000FF"/>
                </a:solidFill>
                <a:cs typeface="Times New Roman" pitchFamily="18" charset="0"/>
              </a:rPr>
              <a:t>quần</a:t>
            </a:r>
            <a:r>
              <a:rPr lang="en-US" sz="2400" b="1" dirty="0" smtClean="0">
                <a:solidFill>
                  <a:srgbClr val="0000FF"/>
                </a:solidFill>
                <a:cs typeface="Times New Roman" pitchFamily="18" charset="0"/>
              </a:rPr>
              <a:t> </a:t>
            </a:r>
            <a:r>
              <a:rPr lang="en-US" sz="2400" b="1" dirty="0" err="1" smtClean="0">
                <a:solidFill>
                  <a:srgbClr val="0000FF"/>
                </a:solidFill>
                <a:cs typeface="Times New Roman" pitchFamily="18" charset="0"/>
              </a:rPr>
              <a:t>thể</a:t>
            </a:r>
            <a:r>
              <a:rPr lang="en-US" sz="2400" b="1" dirty="0" smtClean="0">
                <a:solidFill>
                  <a:srgbClr val="0000FF"/>
                </a:solidFill>
                <a:cs typeface="Times New Roman" pitchFamily="18" charset="0"/>
              </a:rPr>
              <a:t>).</a:t>
            </a:r>
            <a:endParaRPr lang="en-US" sz="2400" dirty="0">
              <a:solidFill>
                <a:prstClr val="black"/>
              </a:solidFill>
            </a:endParaRPr>
          </a:p>
        </p:txBody>
      </p:sp>
      <p:sp>
        <p:nvSpPr>
          <p:cNvPr id="18" name="TextBox 17"/>
          <p:cNvSpPr txBox="1"/>
          <p:nvPr/>
        </p:nvSpPr>
        <p:spPr>
          <a:xfrm>
            <a:off x="3352800" y="3043535"/>
            <a:ext cx="2133600" cy="461665"/>
          </a:xfrm>
          <a:prstGeom prst="rect">
            <a:avLst/>
          </a:prstGeom>
          <a:solidFill>
            <a:srgbClr val="FFFF00"/>
          </a:solidFill>
        </p:spPr>
        <p:txBody>
          <a:bodyPr wrap="square" rtlCol="0">
            <a:spAutoFit/>
          </a:bodyPr>
          <a:lstStyle/>
          <a:p>
            <a:r>
              <a:rPr lang="en-US" sz="2400" b="1" dirty="0" err="1" smtClean="0">
                <a:solidFill>
                  <a:prstClr val="black"/>
                </a:solidFill>
                <a:latin typeface="Times New Roman" panose="02020603050405020304" pitchFamily="18" charset="0"/>
                <a:cs typeface="Times New Roman" panose="02020603050405020304" pitchFamily="18" charset="0"/>
              </a:rPr>
              <a:t>nhỏ</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quần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thể</a:t>
            </a:r>
            <a:r>
              <a:rPr lang="en-US" sz="2400" b="1" dirty="0" smtClean="0">
                <a:solidFill>
                  <a:prstClr val="black"/>
                </a:solidFill>
                <a:latin typeface="Times New Roman" panose="02020603050405020304" pitchFamily="18" charset="0"/>
                <a:cs typeface="Times New Roman" panose="02020603050405020304" pitchFamily="18" charset="0"/>
              </a:rPr>
              <a:t>)</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754717" y="3013401"/>
            <a:ext cx="2133600" cy="461665"/>
          </a:xfrm>
          <a:prstGeom prst="rect">
            <a:avLst/>
          </a:prstGeom>
          <a:solidFill>
            <a:srgbClr val="FFFF00"/>
          </a:solidFill>
        </p:spPr>
        <p:txBody>
          <a:bodyPr wrap="square" rtlCol="0">
            <a:spAutoFit/>
          </a:bodyPr>
          <a:lstStyle/>
          <a:p>
            <a:r>
              <a:rPr lang="en-US" sz="2400" b="1" dirty="0" err="1" smtClean="0">
                <a:solidFill>
                  <a:prstClr val="black"/>
                </a:solidFill>
                <a:latin typeface="Times New Roman" panose="02020603050405020304" pitchFamily="18" charset="0"/>
                <a:cs typeface="Times New Roman" panose="02020603050405020304" pitchFamily="18" charset="0"/>
              </a:rPr>
              <a:t>lớn</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019300" y="3674983"/>
            <a:ext cx="3429000" cy="523220"/>
          </a:xfrm>
          <a:prstGeom prst="rect">
            <a:avLst/>
          </a:prstGeom>
          <a:solidFill>
            <a:srgbClr val="FFFF00"/>
          </a:solidFill>
        </p:spPr>
        <p:txBody>
          <a:bodyPr wrap="square" rtlCol="0">
            <a:spAutoFit/>
          </a:bodyPr>
          <a:lstStyle/>
          <a:p>
            <a:r>
              <a:rPr lang="en-US" sz="2800" b="1" dirty="0" err="1" smtClean="0">
                <a:solidFill>
                  <a:prstClr val="black"/>
                </a:solidFill>
                <a:latin typeface="Times New Roman" panose="02020603050405020304" pitchFamily="18" charset="0"/>
                <a:cs typeface="Times New Roman" panose="02020603050405020304" pitchFamily="18" charset="0"/>
              </a:rPr>
              <a:t>Tương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đối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ngắn</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562600" y="3576935"/>
            <a:ext cx="3429000" cy="461665"/>
          </a:xfrm>
          <a:prstGeom prst="rect">
            <a:avLst/>
          </a:prstGeom>
          <a:solidFill>
            <a:srgbClr val="FFFF00"/>
          </a:solidFill>
        </p:spPr>
        <p:txBody>
          <a:bodyPr wrap="square" rtlCol="0">
            <a:spAutoFit/>
          </a:bodyPr>
          <a:lstStyle/>
          <a:p>
            <a:r>
              <a:rPr lang="en-US" sz="2400" b="1" dirty="0" err="1" smtClean="0">
                <a:solidFill>
                  <a:prstClr val="black"/>
                </a:solidFill>
                <a:latin typeface="Times New Roman" panose="02020603050405020304" pitchFamily="18" charset="0"/>
                <a:cs typeface="Times New Roman" panose="02020603050405020304" pitchFamily="18" charset="0"/>
              </a:rPr>
              <a:t>Rất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dài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hàng</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triệu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năm</a:t>
            </a:r>
            <a:r>
              <a:rPr lang="en-US" sz="2400" b="1" dirty="0" smtClean="0">
                <a:solidFill>
                  <a:prstClr val="black"/>
                </a:solidFill>
                <a:latin typeface="Times New Roman" panose="02020603050405020304" pitchFamily="18" charset="0"/>
                <a:cs typeface="Times New Roman" panose="02020603050405020304" pitchFamily="18" charset="0"/>
              </a:rPr>
              <a:t>)</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2057400" y="4433023"/>
            <a:ext cx="3429000" cy="830997"/>
          </a:xfrm>
          <a:prstGeom prst="rect">
            <a:avLst/>
          </a:prstGeom>
          <a:solidFill>
            <a:srgbClr val="FFFF00"/>
          </a:solidFill>
        </p:spPr>
        <p:txBody>
          <a:bodyPr wrap="square" rtlCol="0">
            <a:spAutoFit/>
          </a:bodyPr>
          <a:lstStyle/>
          <a:p>
            <a:r>
              <a:rPr lang="en-US" sz="2400" b="1" dirty="0" err="1" smtClean="0">
                <a:solidFill>
                  <a:prstClr val="black"/>
                </a:solidFill>
                <a:latin typeface="Times New Roman" panose="02020603050405020304" pitchFamily="18" charset="0"/>
                <a:cs typeface="Times New Roman" panose="02020603050405020304" pitchFamily="18" charset="0"/>
              </a:rPr>
              <a:t>Hình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thành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loài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mới</a:t>
            </a:r>
            <a:r>
              <a:rPr lang="en-US" sz="2400" b="1" dirty="0" smtClean="0">
                <a:solidFill>
                  <a:prstClr val="black"/>
                </a:solidFill>
                <a:latin typeface="Times New Roman" panose="02020603050405020304" pitchFamily="18" charset="0"/>
                <a:cs typeface="Times New Roman" panose="02020603050405020304" pitchFamily="18" charset="0"/>
              </a:rPr>
              <a:t>.</a:t>
            </a:r>
          </a:p>
          <a:p>
            <a:endParaRPr lang="en-US" sz="2400" b="1" dirty="0">
              <a:solidFill>
                <a:prstClr val="black"/>
              </a:solidFill>
            </a:endParaRPr>
          </a:p>
        </p:txBody>
      </p:sp>
      <p:sp>
        <p:nvSpPr>
          <p:cNvPr id="23" name="TextBox 22"/>
          <p:cNvSpPr txBox="1"/>
          <p:nvPr/>
        </p:nvSpPr>
        <p:spPr>
          <a:xfrm>
            <a:off x="5562600" y="4198203"/>
            <a:ext cx="3429000" cy="830997"/>
          </a:xfrm>
          <a:prstGeom prst="rect">
            <a:avLst/>
          </a:prstGeom>
          <a:solidFill>
            <a:srgbClr val="FFFF00"/>
          </a:solidFill>
        </p:spPr>
        <p:txBody>
          <a:bodyPr wrap="square" rtlCol="0">
            <a:spAutoFit/>
          </a:bodyPr>
          <a:lstStyle/>
          <a:p>
            <a:r>
              <a:rPr lang="en-US" sz="2400" b="1" dirty="0" err="1" smtClean="0">
                <a:solidFill>
                  <a:prstClr val="black"/>
                </a:solidFill>
                <a:latin typeface="Times New Roman" panose="02020603050405020304" pitchFamily="18" charset="0"/>
                <a:cs typeface="Times New Roman" panose="02020603050405020304" pitchFamily="18" charset="0"/>
              </a:rPr>
              <a:t>Hình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thành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các</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nhóm</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phân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loại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trên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loài</a:t>
            </a:r>
            <a:r>
              <a:rPr lang="en-US" sz="2400" b="1" dirty="0" smtClean="0">
                <a:solidFill>
                  <a:prstClr val="black"/>
                </a:solidFill>
                <a:latin typeface="Times New Roman" panose="02020603050405020304" pitchFamily="18" charset="0"/>
                <a:cs typeface="Times New Roman" panose="02020603050405020304" pitchFamily="18" charset="0"/>
              </a:rPr>
              <a:t>.</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0" y="681335"/>
            <a:ext cx="9144000" cy="461665"/>
          </a:xfrm>
          <a:prstGeom prst="rect">
            <a:avLst/>
          </a:prstGeom>
          <a:solidFill>
            <a:srgbClr val="FFFF00"/>
          </a:solidFill>
        </p:spPr>
        <p:txBody>
          <a:bodyPr wrap="square" rtlCol="0">
            <a:spAutoFit/>
          </a:bodyPr>
          <a:lstStyle/>
          <a:p>
            <a:pPr algn="ctr"/>
            <a:r>
              <a:rPr lang="en-US" sz="2400" b="1" dirty="0" smtClean="0">
                <a:solidFill>
                  <a:prstClr val="black"/>
                </a:solidFill>
                <a:latin typeface="Times New Roman" panose="02020603050405020304" pitchFamily="18" charset="0"/>
                <a:cs typeface="Times New Roman" panose="02020603050405020304" pitchFamily="18" charset="0"/>
              </a:rPr>
              <a:t>KL: </a:t>
            </a:r>
            <a:r>
              <a:rPr lang="en-US" sz="2400" dirty="0" err="1" smtClean="0">
                <a:solidFill>
                  <a:prstClr val="black"/>
                </a:solidFill>
                <a:latin typeface="Times New Roman" panose="02020603050405020304" pitchFamily="18" charset="0"/>
                <a:cs typeface="Times New Roman" panose="02020603050405020304" pitchFamily="18" charset="0"/>
              </a:rPr>
              <a:t>Hình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thành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b="1" u="sng" dirty="0" err="1" smtClean="0">
                <a:solidFill>
                  <a:prstClr val="black"/>
                </a:solidFill>
                <a:latin typeface="Times New Roman" panose="02020603050405020304" pitchFamily="18" charset="0"/>
                <a:cs typeface="Times New Roman" panose="02020603050405020304" pitchFamily="18" charset="0"/>
              </a:rPr>
              <a:t>loài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ranh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giới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giữa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tiến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hóa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tiến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hóa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lớn</a:t>
            </a:r>
            <a:r>
              <a:rPr lang="en-US" sz="2400" dirty="0" smtClean="0">
                <a:solidFill>
                  <a:prstClr val="black"/>
                </a:solidFill>
                <a:latin typeface="Times New Roman" panose="02020603050405020304" pitchFamily="18" charset="0"/>
                <a:cs typeface="Times New Roman" panose="02020603050405020304" pitchFamily="18" charset="0"/>
              </a:rPr>
              <a:t>.</a:t>
            </a: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9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4644" y="388203"/>
            <a:ext cx="5105400" cy="523220"/>
          </a:xfrm>
          <a:prstGeom prst="rect">
            <a:avLst/>
          </a:prstGeom>
          <a:solidFill>
            <a:srgbClr val="FFFF00"/>
          </a:solid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CỦNG CỐ:</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1219200"/>
            <a:ext cx="8610600" cy="452431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hỏi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định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nào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sau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đây</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không</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đúng</a:t>
            </a:r>
            <a:r>
              <a:rPr lang="en-US" sz="3200" b="1" dirty="0" smtClean="0">
                <a:solidFill>
                  <a:srgbClr val="FF0000"/>
                </a:solidFill>
                <a:latin typeface="Times New Roman" panose="02020603050405020304" pitchFamily="18" charset="0"/>
                <a:cs typeface="Times New Roman" panose="02020603050405020304" pitchFamily="18" charset="0"/>
              </a:rPr>
              <a:t>?</a:t>
            </a:r>
          </a:p>
          <a:p>
            <a:pPr marL="342900" indent="-342900">
              <a:buAutoNum type="alphaUcPeriod"/>
            </a:pPr>
            <a:r>
              <a:rPr lang="en-US" sz="3200" dirty="0" err="1" smtClean="0">
                <a:latin typeface="Times New Roman" panose="02020603050405020304" pitchFamily="18" charset="0"/>
                <a:cs typeface="Times New Roman" panose="02020603050405020304" pitchFamily="18" charset="0"/>
              </a:rPr>
              <a:t>Đột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biến</a:t>
            </a:r>
            <a:r>
              <a:rPr lang="en-US" sz="3200" dirty="0" smtClean="0">
                <a:latin typeface="Times New Roman" panose="02020603050405020304" pitchFamily="18" charset="0"/>
                <a:cs typeface="Times New Roman" panose="02020603050405020304" pitchFamily="18" charset="0"/>
              </a:rPr>
              <a:t> gen </a:t>
            </a:r>
            <a:r>
              <a:rPr lang="en-US" sz="3200" dirty="0" err="1" smtClean="0">
                <a:latin typeface="Times New Roman" panose="02020603050405020304" pitchFamily="18" charset="0"/>
                <a:cs typeface="Times New Roman" panose="02020603050405020304" pitchFamily="18" charset="0"/>
              </a:rPr>
              <a:t>thường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mang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biến</a:t>
            </a:r>
            <a:r>
              <a:rPr lang="en-US" sz="3200" dirty="0" smtClean="0">
                <a:latin typeface="Times New Roman" panose="02020603050405020304" pitchFamily="18" charset="0"/>
                <a:cs typeface="Times New Roman" panose="02020603050405020304" pitchFamily="18" charset="0"/>
              </a:rPr>
              <a:t>.</a:t>
            </a:r>
          </a:p>
          <a:p>
            <a:pPr marL="342900" indent="-342900">
              <a:buAutoNum type="alphaUcPeriod"/>
            </a:pP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hóa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alen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kiểu</a:t>
            </a:r>
            <a:r>
              <a:rPr lang="en-US" sz="3200" dirty="0" smtClean="0">
                <a:latin typeface="Times New Roman" panose="02020603050405020304" pitchFamily="18" charset="0"/>
                <a:cs typeface="Times New Roman" panose="02020603050405020304" pitchFamily="18" charset="0"/>
              </a:rPr>
              <a:t> gen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a:t>
            </a:r>
          </a:p>
          <a:p>
            <a:pPr marL="342900" indent="-342900">
              <a:buAutoNum type="alphaUcPeriod"/>
            </a:pPr>
            <a:r>
              <a:rPr lang="en-US" sz="3200" dirty="0" smtClean="0">
                <a:latin typeface="Times New Roman" panose="02020603050405020304" pitchFamily="18" charset="0"/>
                <a:cs typeface="Times New Roman" panose="02020603050405020304" pitchFamily="18" charset="0"/>
              </a:rPr>
              <a:t>Di-</a:t>
            </a:r>
            <a:r>
              <a:rPr lang="en-US" sz="3200" dirty="0" err="1" smtClean="0">
                <a:latin typeface="Times New Roman" panose="02020603050405020304" pitchFamily="18" charset="0"/>
                <a:cs typeface="Times New Roman" panose="02020603050405020304" pitchFamily="18" charset="0"/>
              </a:rPr>
              <a:t>nhập</a:t>
            </a:r>
            <a:r>
              <a:rPr lang="en-US" sz="3200" dirty="0" smtClean="0">
                <a:latin typeface="Times New Roman" panose="02020603050405020304" pitchFamily="18" charset="0"/>
                <a:cs typeface="Times New Roman" panose="02020603050405020304" pitchFamily="18" charset="0"/>
              </a:rPr>
              <a:t> gen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alen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kiểu</a:t>
            </a:r>
            <a:r>
              <a:rPr lang="en-US" sz="3200" dirty="0" smtClean="0">
                <a:latin typeface="Times New Roman" panose="02020603050405020304" pitchFamily="18" charset="0"/>
                <a:cs typeface="Times New Roman" panose="02020603050405020304" pitchFamily="18" charset="0"/>
              </a:rPr>
              <a:t> gen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a:t>
            </a:r>
          </a:p>
          <a:p>
            <a:pPr marL="342900" indent="-342900">
              <a:buAutoNum type="alphaUcPeriod"/>
            </a:pPr>
            <a:r>
              <a:rPr lang="en-US" sz="3200" dirty="0" err="1" smtClean="0">
                <a:latin typeface="Times New Roman" panose="02020603050405020304" pitchFamily="18" charset="0"/>
                <a:cs typeface="Times New Roman" panose="02020603050405020304" pitchFamily="18" charset="0"/>
              </a:rPr>
              <a:t>Thuyết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hóa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tổng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hợp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bổ</a:t>
            </a:r>
            <a:r>
              <a:rPr lang="en-US" sz="3200" dirty="0" smtClean="0">
                <a:latin typeface="Times New Roman" panose="02020603050405020304" pitchFamily="18" charset="0"/>
                <a:cs typeface="Times New Roman" panose="02020603050405020304" pitchFamily="18" charset="0"/>
              </a:rPr>
              <a:t> sung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thuyết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hóa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con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CLTN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ĐacUyn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6" name="Oval 5"/>
          <p:cNvSpPr>
            <a:spLocks noChangeArrowheads="1"/>
          </p:cNvSpPr>
          <p:nvPr/>
        </p:nvSpPr>
        <p:spPr bwMode="auto">
          <a:xfrm>
            <a:off x="152400" y="2743200"/>
            <a:ext cx="609600" cy="533400"/>
          </a:xfrm>
          <a:prstGeom prst="ellipse">
            <a:avLst/>
          </a:prstGeom>
          <a:noFill/>
          <a:ln w="571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par>
                                <p:cTn id="14" presetID="35" presetClass="emph" presetSubtype="0" repeatCount="4000" fill="hold" grpId="1" nodeType="withEffect">
                                  <p:stCondLst>
                                    <p:cond delay="0"/>
                                  </p:stCondLst>
                                  <p:childTnLst>
                                    <p:anim calcmode="discrete" valueType="str">
                                      <p:cBhvr>
                                        <p:cTn id="15"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82" y="-66493"/>
            <a:ext cx="9110057" cy="523220"/>
          </a:xfrm>
          <a:prstGeom prst="rect">
            <a:avLst/>
          </a:prstGeom>
          <a:solidFill>
            <a:srgbClr val="FFFF00"/>
          </a:solid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HỌC THUYẾT TIẾN HÓA TỔNG HỢP HIỆN ĐẠI</a:t>
            </a:r>
            <a:endParaRPr lang="en-US"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890200"/>
            <a:ext cx="9296400" cy="830997"/>
          </a:xfrm>
          <a:prstGeom prst="rect">
            <a:avLst/>
          </a:prstGeom>
        </p:spPr>
        <p:txBody>
          <a:bodyPr wrap="square">
            <a:spAutoFit/>
          </a:bodyPr>
          <a:lstStyle/>
          <a:p>
            <a:r>
              <a:rPr lang="en-US" sz="2400" b="1" dirty="0">
                <a:latin typeface="Times New Roman" pitchFamily="18" charset="0"/>
                <a:ea typeface="+mj-ea"/>
                <a:cs typeface="+mj-cs"/>
              </a:rPr>
              <a:t>I. QUAN NIỆM TIẾN HÓA VÀ NGUỒN NGUYÊN LIỆU TIẾN HÓA </a:t>
            </a:r>
            <a:endParaRPr lang="en-US" sz="2400" dirty="0"/>
          </a:p>
        </p:txBody>
      </p:sp>
      <p:sp>
        <p:nvSpPr>
          <p:cNvPr id="5" name="Rectangle 4"/>
          <p:cNvSpPr/>
          <p:nvPr/>
        </p:nvSpPr>
        <p:spPr>
          <a:xfrm>
            <a:off x="462741" y="1642280"/>
            <a:ext cx="6553200" cy="800219"/>
          </a:xfrm>
          <a:prstGeom prst="rect">
            <a:avLst/>
          </a:prstGeom>
        </p:spPr>
        <p:txBody>
          <a:bodyPr wrap="square">
            <a:spAutoFit/>
          </a:bodyPr>
          <a:lstStyle/>
          <a:p>
            <a:r>
              <a:rPr lang="en-US" sz="2800" b="1" i="1" dirty="0">
                <a:latin typeface="Times New Roman" pitchFamily="18" charset="0"/>
                <a:ea typeface="+mj-ea"/>
                <a:cs typeface="+mj-cs"/>
              </a:rPr>
              <a:t>1. </a:t>
            </a:r>
            <a:r>
              <a:rPr lang="en-US" sz="2800" b="1" i="1" dirty="0" err="1">
                <a:latin typeface="Times New Roman" pitchFamily="18" charset="0"/>
                <a:ea typeface="+mj-ea"/>
                <a:cs typeface="+mj-cs"/>
              </a:rPr>
              <a:t>Tiến</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hóa</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nhỏ</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và</a:t>
            </a:r>
            <a:r>
              <a:rPr lang="en-US" sz="2800" b="1" i="1" dirty="0">
                <a:latin typeface="Times New Roman" pitchFamily="18" charset="0"/>
                <a:ea typeface="+mj-ea"/>
                <a:cs typeface="+mj-cs"/>
              </a:rPr>
              <a:t> </a:t>
            </a:r>
            <a:r>
              <a:rPr lang="en-US" sz="2800" b="1" i="1" dirty="0" err="1" smtClean="0">
                <a:latin typeface="Times New Roman" pitchFamily="18" charset="0"/>
                <a:ea typeface="+mj-ea"/>
                <a:cs typeface="+mj-cs"/>
              </a:rPr>
              <a:t>tiến</a:t>
            </a:r>
            <a:r>
              <a:rPr lang="en-US" sz="2800" b="1" i="1" dirty="0" smtClean="0">
                <a:latin typeface="Times New Roman" pitchFamily="18" charset="0"/>
                <a:ea typeface="+mj-ea"/>
                <a:cs typeface="+mj-cs"/>
              </a:rPr>
              <a:t> </a:t>
            </a:r>
            <a:r>
              <a:rPr lang="en-US" sz="2800" b="1" i="1" dirty="0" err="1">
                <a:latin typeface="Times New Roman" pitchFamily="18" charset="0"/>
                <a:ea typeface="+mj-ea"/>
                <a:cs typeface="+mj-cs"/>
              </a:rPr>
              <a:t>hóa</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lớn</a:t>
            </a:r>
            <a:r>
              <a:rPr lang="en-US" sz="2800" b="1" i="1" dirty="0">
                <a:latin typeface="Times New Roman" pitchFamily="18" charset="0"/>
                <a:ea typeface="+mj-ea"/>
                <a:cs typeface="+mj-cs"/>
              </a:rPr>
              <a:t/>
            </a:r>
            <a:br>
              <a:rPr lang="en-US" sz="2800" b="1" i="1" dirty="0">
                <a:latin typeface="Times New Roman" pitchFamily="18" charset="0"/>
                <a:ea typeface="+mj-ea"/>
                <a:cs typeface="+mj-cs"/>
              </a:rPr>
            </a:br>
            <a:endParaRPr lang="en-US" b="1" dirty="0"/>
          </a:p>
        </p:txBody>
      </p:sp>
      <p:sp>
        <p:nvSpPr>
          <p:cNvPr id="7" name="Rectangle 6"/>
          <p:cNvSpPr/>
          <p:nvPr/>
        </p:nvSpPr>
        <p:spPr>
          <a:xfrm>
            <a:off x="412863" y="2248768"/>
            <a:ext cx="6758247" cy="523220"/>
          </a:xfrm>
          <a:prstGeom prst="rect">
            <a:avLst/>
          </a:prstGeom>
        </p:spPr>
        <p:txBody>
          <a:bodyPr wrap="square">
            <a:spAutoFit/>
          </a:bodyPr>
          <a:lstStyle/>
          <a:p>
            <a:r>
              <a:rPr lang="en-US" sz="2800" b="1" i="1" dirty="0">
                <a:latin typeface="Times New Roman" pitchFamily="18" charset="0"/>
                <a:ea typeface="+mj-ea"/>
                <a:cs typeface="+mj-cs"/>
              </a:rPr>
              <a:t>2. </a:t>
            </a:r>
            <a:r>
              <a:rPr lang="en-US" sz="2800" b="1" i="1" dirty="0" err="1">
                <a:latin typeface="Times New Roman" pitchFamily="18" charset="0"/>
                <a:ea typeface="+mj-ea"/>
                <a:cs typeface="+mj-cs"/>
              </a:rPr>
              <a:t>Nguốn</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biến</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dị</a:t>
            </a:r>
            <a:r>
              <a:rPr lang="en-US" sz="2800" b="1" i="1" dirty="0">
                <a:latin typeface="Times New Roman" pitchFamily="18" charset="0"/>
                <a:ea typeface="+mj-ea"/>
                <a:cs typeface="+mj-cs"/>
              </a:rPr>
              <a:t> di </a:t>
            </a:r>
            <a:r>
              <a:rPr lang="en-US" sz="2800" b="1" i="1" dirty="0" err="1">
                <a:latin typeface="Times New Roman" pitchFamily="18" charset="0"/>
                <a:ea typeface="+mj-ea"/>
                <a:cs typeface="+mj-cs"/>
              </a:rPr>
              <a:t>truyền</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của</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quần</a:t>
            </a:r>
            <a:r>
              <a:rPr lang="en-US" sz="2800" b="1" i="1" dirty="0">
                <a:latin typeface="Times New Roman" pitchFamily="18" charset="0"/>
                <a:ea typeface="+mj-ea"/>
                <a:cs typeface="+mj-cs"/>
              </a:rPr>
              <a:t> </a:t>
            </a:r>
            <a:r>
              <a:rPr lang="en-US" sz="2800" b="1" i="1" dirty="0" err="1" smtClean="0">
                <a:latin typeface="Times New Roman" pitchFamily="18" charset="0"/>
                <a:ea typeface="+mj-ea"/>
                <a:cs typeface="+mj-cs"/>
              </a:rPr>
              <a:t>thể</a:t>
            </a:r>
            <a:endParaRPr lang="en-US" b="1" dirty="0"/>
          </a:p>
        </p:txBody>
      </p:sp>
      <p:sp>
        <p:nvSpPr>
          <p:cNvPr id="8" name="Rectangle 7"/>
          <p:cNvSpPr/>
          <p:nvPr/>
        </p:nvSpPr>
        <p:spPr>
          <a:xfrm>
            <a:off x="0" y="2976136"/>
            <a:ext cx="6705600" cy="461665"/>
          </a:xfrm>
          <a:prstGeom prst="rect">
            <a:avLst/>
          </a:prstGeom>
        </p:spPr>
        <p:txBody>
          <a:bodyPr wrap="square">
            <a:spAutoFit/>
          </a:bodyPr>
          <a:lstStyle/>
          <a:p>
            <a:r>
              <a:rPr lang="en-US" sz="2400" b="1" dirty="0">
                <a:latin typeface="Times New Roman" pitchFamily="18" charset="0"/>
                <a:ea typeface="+mj-ea"/>
                <a:cs typeface="+mj-cs"/>
              </a:rPr>
              <a:t>II. CÁC NHÂN TỐ TIẾN </a:t>
            </a:r>
            <a:r>
              <a:rPr lang="en-US" sz="2400" b="1" dirty="0" smtClean="0">
                <a:latin typeface="Times New Roman" pitchFamily="18" charset="0"/>
                <a:ea typeface="+mj-ea"/>
                <a:cs typeface="+mj-cs"/>
              </a:rPr>
              <a:t>HÓA</a:t>
            </a:r>
            <a:endParaRPr lang="en-US" sz="2400" dirty="0"/>
          </a:p>
        </p:txBody>
      </p:sp>
      <p:sp>
        <p:nvSpPr>
          <p:cNvPr id="9" name="Rectangle 8"/>
          <p:cNvSpPr/>
          <p:nvPr/>
        </p:nvSpPr>
        <p:spPr>
          <a:xfrm>
            <a:off x="394852" y="3494144"/>
            <a:ext cx="4572000" cy="800219"/>
          </a:xfrm>
          <a:prstGeom prst="rect">
            <a:avLst/>
          </a:prstGeom>
        </p:spPr>
        <p:txBody>
          <a:bodyPr>
            <a:spAutoFit/>
          </a:bodyPr>
          <a:lstStyle/>
          <a:p>
            <a:r>
              <a:rPr lang="en-US" sz="2800" b="1" i="1" dirty="0">
                <a:latin typeface="Times New Roman" pitchFamily="18" charset="0"/>
                <a:ea typeface="+mj-ea"/>
                <a:cs typeface="+mj-cs"/>
              </a:rPr>
              <a:t>1. </a:t>
            </a:r>
            <a:r>
              <a:rPr lang="en-US" sz="2800" b="1" i="1" dirty="0" err="1">
                <a:latin typeface="Times New Roman" pitchFamily="18" charset="0"/>
                <a:ea typeface="+mj-ea"/>
                <a:cs typeface="+mj-cs"/>
              </a:rPr>
              <a:t>Đột</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biến</a:t>
            </a:r>
            <a:r>
              <a:rPr lang="en-US" sz="2800" b="1" i="1" dirty="0">
                <a:latin typeface="Times New Roman" pitchFamily="18" charset="0"/>
                <a:ea typeface="+mj-ea"/>
                <a:cs typeface="+mj-cs"/>
              </a:rPr>
              <a:t/>
            </a:r>
            <a:br>
              <a:rPr lang="en-US" sz="2800" b="1" i="1" dirty="0">
                <a:latin typeface="Times New Roman" pitchFamily="18" charset="0"/>
                <a:ea typeface="+mj-ea"/>
                <a:cs typeface="+mj-cs"/>
              </a:rPr>
            </a:br>
            <a:endParaRPr lang="en-US" b="1" dirty="0"/>
          </a:p>
        </p:txBody>
      </p:sp>
      <p:sp>
        <p:nvSpPr>
          <p:cNvPr id="10" name="Rectangle 9"/>
          <p:cNvSpPr/>
          <p:nvPr/>
        </p:nvSpPr>
        <p:spPr>
          <a:xfrm>
            <a:off x="412863" y="4242325"/>
            <a:ext cx="4572000" cy="800219"/>
          </a:xfrm>
          <a:prstGeom prst="rect">
            <a:avLst/>
          </a:prstGeom>
        </p:spPr>
        <p:txBody>
          <a:bodyPr>
            <a:spAutoFit/>
          </a:bodyPr>
          <a:lstStyle/>
          <a:p>
            <a:r>
              <a:rPr lang="en-US" sz="2800" b="1" i="1" dirty="0">
                <a:latin typeface="Times New Roman" pitchFamily="18" charset="0"/>
                <a:ea typeface="+mj-ea"/>
                <a:cs typeface="+mj-cs"/>
              </a:rPr>
              <a:t>2. Di – </a:t>
            </a:r>
            <a:r>
              <a:rPr lang="en-US" sz="2800" b="1" i="1" dirty="0" err="1">
                <a:latin typeface="Times New Roman" pitchFamily="18" charset="0"/>
                <a:ea typeface="+mj-ea"/>
                <a:cs typeface="+mj-cs"/>
              </a:rPr>
              <a:t>nhập</a:t>
            </a:r>
            <a:r>
              <a:rPr lang="en-US" sz="2800" b="1" i="1" dirty="0">
                <a:latin typeface="Times New Roman" pitchFamily="18" charset="0"/>
                <a:ea typeface="+mj-ea"/>
                <a:cs typeface="+mj-cs"/>
              </a:rPr>
              <a:t> gen</a:t>
            </a:r>
            <a:br>
              <a:rPr lang="en-US" sz="2800" b="1" i="1" dirty="0">
                <a:latin typeface="Times New Roman" pitchFamily="18" charset="0"/>
                <a:ea typeface="+mj-ea"/>
                <a:cs typeface="+mj-cs"/>
              </a:rPr>
            </a:br>
            <a:endParaRPr lang="en-US" b="1" dirty="0"/>
          </a:p>
        </p:txBody>
      </p:sp>
      <p:sp>
        <p:nvSpPr>
          <p:cNvPr id="11" name="Rectangle 10"/>
          <p:cNvSpPr/>
          <p:nvPr/>
        </p:nvSpPr>
        <p:spPr>
          <a:xfrm>
            <a:off x="415634" y="4842282"/>
            <a:ext cx="4572000" cy="800219"/>
          </a:xfrm>
          <a:prstGeom prst="rect">
            <a:avLst/>
          </a:prstGeom>
        </p:spPr>
        <p:txBody>
          <a:bodyPr>
            <a:spAutoFit/>
          </a:bodyPr>
          <a:lstStyle/>
          <a:p>
            <a:r>
              <a:rPr lang="en-US" sz="2800" b="1" i="1" dirty="0">
                <a:latin typeface="Times New Roman" pitchFamily="18" charset="0"/>
                <a:ea typeface="+mj-ea"/>
                <a:cs typeface="+mj-cs"/>
              </a:rPr>
              <a:t>3. </a:t>
            </a:r>
            <a:r>
              <a:rPr lang="en-US" sz="2800" b="1" i="1" dirty="0" err="1">
                <a:latin typeface="Times New Roman" pitchFamily="18" charset="0"/>
                <a:ea typeface="+mj-ea"/>
                <a:cs typeface="+mj-cs"/>
              </a:rPr>
              <a:t>Chọn</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lọc</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tự</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nhiên</a:t>
            </a:r>
            <a:r>
              <a:rPr lang="en-US" sz="2800" b="1" i="1" dirty="0">
                <a:latin typeface="Times New Roman" pitchFamily="18" charset="0"/>
                <a:ea typeface="+mj-ea"/>
                <a:cs typeface="+mj-cs"/>
              </a:rPr>
              <a:t/>
            </a:r>
            <a:br>
              <a:rPr lang="en-US" sz="2800" b="1" i="1" dirty="0">
                <a:latin typeface="Times New Roman" pitchFamily="18" charset="0"/>
                <a:ea typeface="+mj-ea"/>
                <a:cs typeface="+mj-cs"/>
              </a:rPr>
            </a:br>
            <a:endParaRPr lang="en-US" b="1" dirty="0"/>
          </a:p>
        </p:txBody>
      </p:sp>
      <p:sp>
        <p:nvSpPr>
          <p:cNvPr id="12" name="Rectangle 11"/>
          <p:cNvSpPr/>
          <p:nvPr/>
        </p:nvSpPr>
        <p:spPr>
          <a:xfrm>
            <a:off x="415634" y="5504219"/>
            <a:ext cx="3895618" cy="523220"/>
          </a:xfrm>
          <a:prstGeom prst="rect">
            <a:avLst/>
          </a:prstGeom>
        </p:spPr>
        <p:txBody>
          <a:bodyPr wrap="none">
            <a:spAutoFit/>
          </a:bodyPr>
          <a:lstStyle/>
          <a:p>
            <a:r>
              <a:rPr lang="en-US" sz="2800" b="1" i="1" dirty="0">
                <a:latin typeface="Times New Roman" pitchFamily="18" charset="0"/>
                <a:ea typeface="+mj-ea"/>
                <a:cs typeface="+mj-cs"/>
              </a:rPr>
              <a:t>4. </a:t>
            </a:r>
            <a:r>
              <a:rPr lang="en-US" sz="2800" b="1" i="1" dirty="0" err="1">
                <a:latin typeface="Times New Roman" pitchFamily="18" charset="0"/>
                <a:ea typeface="+mj-ea"/>
                <a:cs typeface="+mj-cs"/>
              </a:rPr>
              <a:t>Các</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yếu</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tố</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ngẫu</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nhiên</a:t>
            </a:r>
            <a:endParaRPr lang="en-US" b="1" dirty="0"/>
          </a:p>
        </p:txBody>
      </p:sp>
      <p:sp>
        <p:nvSpPr>
          <p:cNvPr id="13" name="Rectangle 12"/>
          <p:cNvSpPr/>
          <p:nvPr/>
        </p:nvSpPr>
        <p:spPr>
          <a:xfrm>
            <a:off x="415634" y="6057781"/>
            <a:ext cx="6072450" cy="800219"/>
          </a:xfrm>
          <a:prstGeom prst="rect">
            <a:avLst/>
          </a:prstGeom>
        </p:spPr>
        <p:txBody>
          <a:bodyPr wrap="square">
            <a:spAutoFit/>
          </a:bodyPr>
          <a:lstStyle/>
          <a:p>
            <a:r>
              <a:rPr lang="en-US" sz="2800" b="1" i="1" dirty="0">
                <a:latin typeface="Times New Roman" pitchFamily="18" charset="0"/>
                <a:ea typeface="+mj-ea"/>
                <a:cs typeface="+mj-cs"/>
              </a:rPr>
              <a:t>5. </a:t>
            </a:r>
            <a:r>
              <a:rPr lang="en-US" sz="2800" b="1" i="1" dirty="0" err="1">
                <a:latin typeface="Times New Roman" pitchFamily="18" charset="0"/>
                <a:ea typeface="+mj-ea"/>
                <a:cs typeface="+mj-cs"/>
              </a:rPr>
              <a:t>Giao</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phối</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không</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ngẫu</a:t>
            </a:r>
            <a:r>
              <a:rPr lang="en-US" sz="2800" b="1" i="1" dirty="0">
                <a:latin typeface="Times New Roman" pitchFamily="18" charset="0"/>
                <a:ea typeface="+mj-ea"/>
                <a:cs typeface="+mj-cs"/>
              </a:rPr>
              <a:t> </a:t>
            </a:r>
            <a:r>
              <a:rPr lang="en-US" sz="2800" b="1" i="1" dirty="0" err="1">
                <a:latin typeface="Times New Roman" pitchFamily="18" charset="0"/>
                <a:ea typeface="+mj-ea"/>
                <a:cs typeface="+mj-cs"/>
              </a:rPr>
              <a:t>nhiên</a:t>
            </a:r>
            <a:r>
              <a:rPr lang="en-US" sz="2800" b="1" dirty="0">
                <a:latin typeface="Times New Roman" pitchFamily="18" charset="0"/>
                <a:ea typeface="+mj-ea"/>
                <a:cs typeface="+mj-cs"/>
              </a:rPr>
              <a:t/>
            </a:r>
            <a:br>
              <a:rPr lang="en-US" sz="2800" b="1" dirty="0">
                <a:latin typeface="Times New Roman" pitchFamily="18" charset="0"/>
                <a:ea typeface="+mj-ea"/>
                <a:cs typeface="+mj-cs"/>
              </a:rPr>
            </a:b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fade">
                                      <p:cBhvr>
                                        <p:cTn id="63" dur="1000"/>
                                        <p:tgtEl>
                                          <p:spTgt spid="13">
                                            <p:txEl>
                                              <p:pRg st="0" end="0"/>
                                            </p:txEl>
                                          </p:spTgt>
                                        </p:tgtEl>
                                      </p:cBhvr>
                                    </p:animEffect>
                                    <p:anim calcmode="lin" valueType="num">
                                      <p:cBhvr>
                                        <p:cTn id="6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1" name="Rectangle 19"/>
          <p:cNvSpPr>
            <a:spLocks noGrp="1" noChangeArrowheads="1"/>
          </p:cNvSpPr>
          <p:nvPr>
            <p:ph type="body" idx="1"/>
          </p:nvPr>
        </p:nvSpPr>
        <p:spPr>
          <a:xfrm>
            <a:off x="228600" y="5029200"/>
            <a:ext cx="8686800" cy="1752600"/>
          </a:xfrm>
        </p:spPr>
        <p:txBody>
          <a:bodyPr>
            <a:noAutofit/>
          </a:bodyPr>
          <a:lstStyle/>
          <a:p>
            <a:pPr>
              <a:buFontTx/>
              <a:buNone/>
            </a:pP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Sự</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ra</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đời</a:t>
            </a:r>
            <a:r>
              <a:rPr lang="en-US" sz="2800" b="1" u="sng" dirty="0" smtClean="0">
                <a:solidFill>
                  <a:srgbClr val="FF0000"/>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lĩnh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truyền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bổ</a:t>
            </a:r>
            <a:r>
              <a:rPr lang="en-US" sz="2800" dirty="0" smtClean="0">
                <a:latin typeface="Times New Roman" pitchFamily="18" charset="0"/>
                <a:cs typeface="Times New Roman" pitchFamily="18" charset="0"/>
              </a:rPr>
              <a:t> sung </a:t>
            </a:r>
            <a:r>
              <a:rPr lang="en-US" sz="2800"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điểm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hóa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bằng</a:t>
            </a:r>
            <a:r>
              <a:rPr lang="en-US" sz="2800" b="1" dirty="0" smtClean="0">
                <a:latin typeface="Times New Roman" pitchFamily="18" charset="0"/>
                <a:cs typeface="Times New Roman" pitchFamily="18" charset="0"/>
              </a:rPr>
              <a:t> CLTN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ĐacUyn</a:t>
            </a:r>
            <a:r>
              <a:rPr lang="en-US" sz="2800" b="1" dirty="0" smtClean="0">
                <a:latin typeface="Times New Roman" pitchFamily="18" charset="0"/>
                <a:cs typeface="Times New Roman" pitchFamily="18" charset="0"/>
              </a:rPr>
              <a:t>.</a:t>
            </a:r>
            <a:endParaRPr lang="en-US" sz="2800" b="1" dirty="0">
              <a:solidFill>
                <a:srgbClr val="660066"/>
              </a:solidFill>
              <a:latin typeface="Times New Roman" pitchFamily="18" charset="0"/>
              <a:cs typeface="Times New Roman" pitchFamily="18" charset="0"/>
            </a:endParaRPr>
          </a:p>
        </p:txBody>
      </p:sp>
      <p:pic>
        <p:nvPicPr>
          <p:cNvPr id="28676" name="Picture 4" descr="Dobzhansky"/>
          <p:cNvPicPr>
            <a:picLocks noChangeAspect="1" noChangeArrowheads="1"/>
          </p:cNvPicPr>
          <p:nvPr/>
        </p:nvPicPr>
        <p:blipFill>
          <a:blip r:embed="rId2" cstate="print"/>
          <a:srcRect/>
          <a:stretch>
            <a:fillRect/>
          </a:stretch>
        </p:blipFill>
        <p:spPr bwMode="auto">
          <a:xfrm>
            <a:off x="152400" y="609600"/>
            <a:ext cx="1905000" cy="2209800"/>
          </a:xfrm>
          <a:prstGeom prst="rect">
            <a:avLst/>
          </a:prstGeom>
          <a:noFill/>
        </p:spPr>
      </p:pic>
      <p:pic>
        <p:nvPicPr>
          <p:cNvPr id="28677" name="Picture 5" descr="Fisher_3"/>
          <p:cNvPicPr>
            <a:picLocks noChangeAspect="1" noChangeArrowheads="1"/>
          </p:cNvPicPr>
          <p:nvPr/>
        </p:nvPicPr>
        <p:blipFill>
          <a:blip r:embed="rId3" cstate="print"/>
          <a:srcRect/>
          <a:stretch>
            <a:fillRect/>
          </a:stretch>
        </p:blipFill>
        <p:spPr bwMode="auto">
          <a:xfrm>
            <a:off x="2286000" y="609600"/>
            <a:ext cx="1905000" cy="2209800"/>
          </a:xfrm>
          <a:prstGeom prst="rect">
            <a:avLst/>
          </a:prstGeom>
          <a:noFill/>
        </p:spPr>
      </p:pic>
      <p:pic>
        <p:nvPicPr>
          <p:cNvPr id="28678" name="Picture 6" descr="haldane"/>
          <p:cNvPicPr>
            <a:picLocks noChangeAspect="1" noChangeArrowheads="1"/>
          </p:cNvPicPr>
          <p:nvPr/>
        </p:nvPicPr>
        <p:blipFill>
          <a:blip r:embed="rId4" cstate="print"/>
          <a:srcRect/>
          <a:stretch>
            <a:fillRect/>
          </a:stretch>
        </p:blipFill>
        <p:spPr bwMode="auto">
          <a:xfrm>
            <a:off x="4419600" y="685800"/>
            <a:ext cx="1905000" cy="2171700"/>
          </a:xfrm>
          <a:prstGeom prst="rect">
            <a:avLst/>
          </a:prstGeom>
          <a:noFill/>
        </p:spPr>
      </p:pic>
      <p:pic>
        <p:nvPicPr>
          <p:cNvPr id="28679" name="Picture 7" descr="MayrE-photo1"/>
          <p:cNvPicPr>
            <a:picLocks noChangeAspect="1" noChangeArrowheads="1"/>
          </p:cNvPicPr>
          <p:nvPr/>
        </p:nvPicPr>
        <p:blipFill>
          <a:blip r:embed="rId5" cstate="print"/>
          <a:srcRect/>
          <a:stretch>
            <a:fillRect/>
          </a:stretch>
        </p:blipFill>
        <p:spPr bwMode="auto">
          <a:xfrm>
            <a:off x="6477000" y="685800"/>
            <a:ext cx="1905000" cy="2133600"/>
          </a:xfrm>
          <a:prstGeom prst="rect">
            <a:avLst/>
          </a:prstGeom>
          <a:noFill/>
        </p:spPr>
      </p:pic>
      <p:sp>
        <p:nvSpPr>
          <p:cNvPr id="28680" name="Rectangle 8"/>
          <p:cNvSpPr>
            <a:spLocks noChangeArrowheads="1"/>
          </p:cNvSpPr>
          <p:nvPr/>
        </p:nvSpPr>
        <p:spPr bwMode="auto">
          <a:xfrm>
            <a:off x="152400" y="2819400"/>
            <a:ext cx="1905000" cy="304800"/>
          </a:xfrm>
          <a:prstGeom prst="rect">
            <a:avLst/>
          </a:prstGeom>
          <a:solidFill>
            <a:schemeClr val="bg1"/>
          </a:solidFill>
          <a:ln w="9525">
            <a:solidFill>
              <a:schemeClr val="bg1"/>
            </a:solidFill>
            <a:miter lim="800000"/>
            <a:headEnd/>
            <a:tailEnd/>
          </a:ln>
          <a:effectLst/>
        </p:spPr>
        <p:txBody>
          <a:bodyPr wrap="none" anchor="ctr"/>
          <a:lstStyle/>
          <a:p>
            <a:r>
              <a:rPr lang="en-US" sz="1800" dirty="0" err="1"/>
              <a:t>T.Dobzhansky</a:t>
            </a:r>
            <a:endParaRPr lang="en-US" sz="1800" dirty="0"/>
          </a:p>
        </p:txBody>
      </p:sp>
      <p:sp>
        <p:nvSpPr>
          <p:cNvPr id="28681" name="Rectangle 9"/>
          <p:cNvSpPr>
            <a:spLocks noChangeArrowheads="1"/>
          </p:cNvSpPr>
          <p:nvPr/>
        </p:nvSpPr>
        <p:spPr bwMode="auto">
          <a:xfrm>
            <a:off x="2286000" y="2819400"/>
            <a:ext cx="1905000" cy="304800"/>
          </a:xfrm>
          <a:prstGeom prst="rect">
            <a:avLst/>
          </a:prstGeom>
          <a:solidFill>
            <a:schemeClr val="bg1"/>
          </a:solidFill>
          <a:ln w="9525" algn="ctr">
            <a:solidFill>
              <a:schemeClr val="bg1"/>
            </a:solidFill>
            <a:miter lim="800000"/>
            <a:headEnd/>
            <a:tailEnd/>
          </a:ln>
          <a:effectLst/>
        </p:spPr>
        <p:txBody>
          <a:bodyPr wrap="none" anchor="ctr"/>
          <a:lstStyle/>
          <a:p>
            <a:r>
              <a:rPr lang="en-US" sz="1800" dirty="0"/>
              <a:t>Ronald Fisher</a:t>
            </a:r>
          </a:p>
        </p:txBody>
      </p:sp>
      <p:sp>
        <p:nvSpPr>
          <p:cNvPr id="28682" name="Rectangle 10"/>
          <p:cNvSpPr>
            <a:spLocks noChangeArrowheads="1"/>
          </p:cNvSpPr>
          <p:nvPr/>
        </p:nvSpPr>
        <p:spPr bwMode="auto">
          <a:xfrm>
            <a:off x="4419600" y="2819400"/>
            <a:ext cx="1905000" cy="304800"/>
          </a:xfrm>
          <a:prstGeom prst="rect">
            <a:avLst/>
          </a:prstGeom>
          <a:solidFill>
            <a:schemeClr val="bg1"/>
          </a:solidFill>
          <a:ln w="9525" algn="ctr">
            <a:solidFill>
              <a:schemeClr val="bg1"/>
            </a:solidFill>
            <a:miter lim="800000"/>
            <a:headEnd/>
            <a:tailEnd/>
          </a:ln>
          <a:effectLst/>
        </p:spPr>
        <p:txBody>
          <a:bodyPr wrap="none" anchor="ctr"/>
          <a:lstStyle/>
          <a:p>
            <a:r>
              <a:rPr lang="en-US" sz="1800" dirty="0"/>
              <a:t>Haldane</a:t>
            </a:r>
          </a:p>
        </p:txBody>
      </p:sp>
      <p:sp>
        <p:nvSpPr>
          <p:cNvPr id="28683" name="Rectangle 11"/>
          <p:cNvSpPr>
            <a:spLocks noChangeArrowheads="1"/>
          </p:cNvSpPr>
          <p:nvPr/>
        </p:nvSpPr>
        <p:spPr bwMode="auto">
          <a:xfrm>
            <a:off x="6477000" y="2819400"/>
            <a:ext cx="1905000" cy="304800"/>
          </a:xfrm>
          <a:prstGeom prst="rect">
            <a:avLst/>
          </a:prstGeom>
          <a:solidFill>
            <a:schemeClr val="bg1"/>
          </a:solidFill>
          <a:ln w="9525" algn="ctr">
            <a:solidFill>
              <a:schemeClr val="bg1"/>
            </a:solidFill>
            <a:miter lim="800000"/>
            <a:headEnd/>
            <a:tailEnd/>
          </a:ln>
          <a:effectLst/>
        </p:spPr>
        <p:txBody>
          <a:bodyPr wrap="none" anchor="ctr"/>
          <a:lstStyle/>
          <a:p>
            <a:r>
              <a:rPr lang="en-US" sz="1800" dirty="0" err="1"/>
              <a:t>E.Mayr</a:t>
            </a:r>
            <a:endParaRPr lang="en-US" sz="1800" dirty="0"/>
          </a:p>
        </p:txBody>
      </p:sp>
      <p:sp>
        <p:nvSpPr>
          <p:cNvPr id="28684" name="Oval 12"/>
          <p:cNvSpPr>
            <a:spLocks noChangeArrowheads="1"/>
          </p:cNvSpPr>
          <p:nvPr/>
        </p:nvSpPr>
        <p:spPr bwMode="auto">
          <a:xfrm>
            <a:off x="381000" y="4191000"/>
            <a:ext cx="7620000" cy="838200"/>
          </a:xfrm>
          <a:prstGeom prst="ellipse">
            <a:avLst/>
          </a:prstGeom>
          <a:solidFill>
            <a:srgbClr val="FFFF00"/>
          </a:solidFill>
          <a:ln w="9525" algn="ctr">
            <a:solidFill>
              <a:schemeClr val="tx1"/>
            </a:solidFill>
            <a:round/>
            <a:headEnd/>
            <a:tailEnd/>
          </a:ln>
          <a:effectLst/>
        </p:spPr>
        <p:txBody>
          <a:bodyPr wrap="none" anchor="ctr"/>
          <a:lstStyle/>
          <a:p>
            <a:pPr algn="ctr"/>
            <a:r>
              <a:rPr lang="en-US" sz="2400" b="1" dirty="0">
                <a:latin typeface="Times New Roman" pitchFamily="18" charset="0"/>
                <a:cs typeface="Times New Roman" pitchFamily="18" charset="0"/>
              </a:rPr>
              <a:t>THUYẾT TIẾN HÓA TỔNG HỢP </a:t>
            </a:r>
            <a:r>
              <a:rPr lang="en-US" sz="2400" b="1" dirty="0" smtClean="0">
                <a:latin typeface="Times New Roman" pitchFamily="18" charset="0"/>
                <a:cs typeface="Times New Roman" pitchFamily="18" charset="0"/>
              </a:rPr>
              <a:t>HIỆN ĐẠI</a:t>
            </a:r>
          </a:p>
        </p:txBody>
      </p:sp>
      <p:sp>
        <p:nvSpPr>
          <p:cNvPr id="28685" name="Line 13"/>
          <p:cNvSpPr>
            <a:spLocks noChangeShapeType="1"/>
          </p:cNvSpPr>
          <p:nvPr/>
        </p:nvSpPr>
        <p:spPr bwMode="auto">
          <a:xfrm>
            <a:off x="1219200" y="3124200"/>
            <a:ext cx="2057400" cy="1066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8686" name="Line 14"/>
          <p:cNvSpPr>
            <a:spLocks noChangeShapeType="1"/>
          </p:cNvSpPr>
          <p:nvPr/>
        </p:nvSpPr>
        <p:spPr bwMode="auto">
          <a:xfrm>
            <a:off x="3657600" y="3200400"/>
            <a:ext cx="457200" cy="990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8687" name="Line 15"/>
          <p:cNvSpPr>
            <a:spLocks noChangeShapeType="1"/>
          </p:cNvSpPr>
          <p:nvPr/>
        </p:nvSpPr>
        <p:spPr bwMode="auto">
          <a:xfrm flipH="1">
            <a:off x="4648200" y="3124200"/>
            <a:ext cx="762000" cy="1066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8688" name="Line 16"/>
          <p:cNvSpPr>
            <a:spLocks noChangeShapeType="1"/>
          </p:cNvSpPr>
          <p:nvPr/>
        </p:nvSpPr>
        <p:spPr bwMode="auto">
          <a:xfrm flipH="1">
            <a:off x="5105400" y="3200400"/>
            <a:ext cx="2286000" cy="990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8689" name="Rectangle 17"/>
          <p:cNvSpPr>
            <a:spLocks noChangeArrowheads="1"/>
          </p:cNvSpPr>
          <p:nvPr/>
        </p:nvSpPr>
        <p:spPr bwMode="auto">
          <a:xfrm>
            <a:off x="2438400" y="3505200"/>
            <a:ext cx="3733800" cy="381000"/>
          </a:xfrm>
          <a:prstGeom prst="rect">
            <a:avLst/>
          </a:prstGeom>
          <a:solidFill>
            <a:schemeClr val="bg1"/>
          </a:solidFill>
          <a:ln w="9525" algn="ctr">
            <a:solidFill>
              <a:schemeClr val="bg1"/>
            </a:solidFill>
            <a:miter lim="800000"/>
            <a:headEnd/>
            <a:tailEnd/>
          </a:ln>
          <a:effectLst/>
        </p:spPr>
        <p:txBody>
          <a:bodyPr wrap="none" anchor="ctr"/>
          <a:lstStyle/>
          <a:p>
            <a:r>
              <a:rPr lang="en-US" sz="2400"/>
              <a:t>Cùng nhiều nhà khoa học khác</a:t>
            </a:r>
          </a:p>
        </p:txBody>
      </p:sp>
      <p:sp>
        <p:nvSpPr>
          <p:cNvPr id="17" name="Text Box 3"/>
          <p:cNvSpPr txBox="1">
            <a:spLocks noChangeArrowheads="1"/>
          </p:cNvSpPr>
          <p:nvPr/>
        </p:nvSpPr>
        <p:spPr bwMode="auto">
          <a:xfrm>
            <a:off x="-152400" y="54918"/>
            <a:ext cx="9601200" cy="461665"/>
          </a:xfrm>
          <a:prstGeom prst="rect">
            <a:avLst/>
          </a:prstGeom>
          <a:noFill/>
          <a:ln w="9525">
            <a:noFill/>
            <a:miter lim="800000"/>
            <a:headEnd/>
            <a:tailEnd/>
          </a:ln>
        </p:spPr>
        <p:txBody>
          <a:bodyPr wrap="square">
            <a:spAutoFit/>
          </a:bodyPr>
          <a:lstStyle/>
          <a:p>
            <a:pPr>
              <a:spcBef>
                <a:spcPct val="50000"/>
              </a:spcBef>
            </a:pPr>
            <a:r>
              <a:rPr lang="en-US" sz="2400" b="1" dirty="0" smtClean="0">
                <a:latin typeface="Times New Roman" pitchFamily="18" charset="0"/>
              </a:rPr>
              <a:t>I. QUAN NIỆM TIẾN HÓA VÀ NGUỒN NGUYÊN LIỆU TIẾN HÓA</a:t>
            </a: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blinds(horizontal)">
                                      <p:cBhvr>
                                        <p:cTn id="7" dur="500"/>
                                        <p:tgtEl>
                                          <p:spTgt spid="2868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686"/>
                                        </p:tgtEl>
                                        <p:attrNameLst>
                                          <p:attrName>style.visibility</p:attrName>
                                        </p:attrNameLst>
                                      </p:cBhvr>
                                      <p:to>
                                        <p:strVal val="visible"/>
                                      </p:to>
                                    </p:set>
                                    <p:animEffect transition="in" filter="blinds(horizontal)">
                                      <p:cBhvr>
                                        <p:cTn id="10" dur="500"/>
                                        <p:tgtEl>
                                          <p:spTgt spid="2868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8687"/>
                                        </p:tgtEl>
                                        <p:attrNameLst>
                                          <p:attrName>style.visibility</p:attrName>
                                        </p:attrNameLst>
                                      </p:cBhvr>
                                      <p:to>
                                        <p:strVal val="visible"/>
                                      </p:to>
                                    </p:set>
                                    <p:animEffect transition="in" filter="blinds(horizontal)">
                                      <p:cBhvr>
                                        <p:cTn id="13" dur="500"/>
                                        <p:tgtEl>
                                          <p:spTgt spid="2868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8688"/>
                                        </p:tgtEl>
                                        <p:attrNameLst>
                                          <p:attrName>style.visibility</p:attrName>
                                        </p:attrNameLst>
                                      </p:cBhvr>
                                      <p:to>
                                        <p:strVal val="visible"/>
                                      </p:to>
                                    </p:set>
                                    <p:animEffect transition="in" filter="blinds(horizontal)">
                                      <p:cBhvr>
                                        <p:cTn id="16" dur="500"/>
                                        <p:tgtEl>
                                          <p:spTgt spid="2868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8689"/>
                                        </p:tgtEl>
                                        <p:attrNameLst>
                                          <p:attrName>style.visibility</p:attrName>
                                        </p:attrNameLst>
                                      </p:cBhvr>
                                      <p:to>
                                        <p:strVal val="visible"/>
                                      </p:to>
                                    </p:set>
                                    <p:animEffect transition="in" filter="blinds(horizontal)">
                                      <p:cBhvr>
                                        <p:cTn id="21" dur="500"/>
                                        <p:tgtEl>
                                          <p:spTgt spid="2868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8684"/>
                                        </p:tgtEl>
                                        <p:attrNameLst>
                                          <p:attrName>style.visibility</p:attrName>
                                        </p:attrNameLst>
                                      </p:cBhvr>
                                      <p:to>
                                        <p:strVal val="visible"/>
                                      </p:to>
                                    </p:set>
                                    <p:animEffect transition="in" filter="blinds(horizontal)">
                                      <p:cBhvr>
                                        <p:cTn id="26" dur="500"/>
                                        <p:tgtEl>
                                          <p:spTgt spid="2868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8691">
                                            <p:txEl>
                                              <p:pRg st="0" end="0"/>
                                            </p:txEl>
                                          </p:spTgt>
                                        </p:tgtEl>
                                        <p:attrNameLst>
                                          <p:attrName>style.visibility</p:attrName>
                                        </p:attrNameLst>
                                      </p:cBhvr>
                                      <p:to>
                                        <p:strVal val="visible"/>
                                      </p:to>
                                    </p:set>
                                    <p:animEffect transition="in" filter="blinds(horizontal)">
                                      <p:cBhvr>
                                        <p:cTn id="31" dur="500"/>
                                        <p:tgtEl>
                                          <p:spTgt spid="286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P spid="28685" grpId="0" animBg="1"/>
      <p:bldP spid="28686" grpId="0" animBg="1"/>
      <p:bldP spid="28687" grpId="0" animBg="1"/>
      <p:bldP spid="28688" grpId="0" animBg="1"/>
      <p:bldP spid="286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0"/>
            <a:ext cx="4433888" cy="838200"/>
          </a:xfrm>
        </p:spPr>
        <p:txBody>
          <a:bodyPr/>
          <a:lstStyle/>
          <a:p>
            <a:pPr eaLnBrk="1" hangingPunct="1"/>
            <a:r>
              <a:rPr lang="en-US" dirty="0" smtClean="0">
                <a:latin typeface="Times New Roman" pitchFamily="18" charset="0"/>
                <a:cs typeface="Times New Roman" pitchFamily="18" charset="0"/>
              </a:rPr>
              <a:t>Theo </a:t>
            </a:r>
            <a:r>
              <a:rPr lang="en-US" dirty="0" err="1" smtClean="0">
                <a:latin typeface="Times New Roman" pitchFamily="18" charset="0"/>
                <a:cs typeface="Times New Roman" pitchFamily="18" charset="0"/>
              </a:rPr>
              <a:t>Đacuyn</a:t>
            </a:r>
            <a:endParaRPr lang="en-US" dirty="0" smtClean="0">
              <a:latin typeface="Times New Roman" pitchFamily="18" charset="0"/>
              <a:cs typeface="Times New Roman" pitchFamily="18" charset="0"/>
            </a:endParaRPr>
          </a:p>
        </p:txBody>
      </p:sp>
      <p:pic>
        <p:nvPicPr>
          <p:cNvPr id="4" name="Content Placeholder 3" descr="11949847342128891945cartoon_tree_01.svg.med.png"/>
          <p:cNvPicPr>
            <a:picLocks noGrp="1" noChangeAspect="1"/>
          </p:cNvPicPr>
          <p:nvPr>
            <p:ph idx="1"/>
          </p:nvPr>
        </p:nvPicPr>
        <p:blipFill>
          <a:blip r:embed="rId2" cstate="print"/>
          <a:srcRect/>
          <a:stretch>
            <a:fillRect/>
          </a:stretch>
        </p:blipFill>
        <p:spPr>
          <a:xfrm>
            <a:off x="5029200" y="1676400"/>
            <a:ext cx="1701800" cy="3986213"/>
          </a:xfrm>
        </p:spPr>
      </p:pic>
      <p:pic>
        <p:nvPicPr>
          <p:cNvPr id="5" name="Picture 4" descr="fig_deciduous_tree_2_c.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962400" y="3200400"/>
            <a:ext cx="2493963" cy="2514600"/>
          </a:xfrm>
          <a:prstGeom prst="rect">
            <a:avLst/>
          </a:prstGeom>
          <a:noFill/>
          <a:ln w="9525">
            <a:noFill/>
            <a:miter lim="800000"/>
            <a:headEnd/>
            <a:tailEnd/>
          </a:ln>
        </p:spPr>
      </p:pic>
      <p:pic>
        <p:nvPicPr>
          <p:cNvPr id="10" name="Picture 9" descr="1218784744929957488Martouf_Giraffe_sympa.svg.med - Copy.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057400" y="3505200"/>
            <a:ext cx="1814513" cy="2200275"/>
          </a:xfrm>
          <a:prstGeom prst="rect">
            <a:avLst/>
          </a:prstGeom>
          <a:noFill/>
          <a:ln w="9525">
            <a:noFill/>
            <a:miter lim="800000"/>
            <a:headEnd/>
            <a:tailEnd/>
          </a:ln>
        </p:spPr>
      </p:pic>
      <p:pic>
        <p:nvPicPr>
          <p:cNvPr id="13" name="Picture 12" descr="1218784744929957488Martouf_Giraffe_sympa.svg.med.png"/>
          <p:cNvPicPr>
            <a:picLocks noChangeAspect="1"/>
          </p:cNvPicPr>
          <p:nvPr/>
        </p:nvPicPr>
        <p:blipFill>
          <a:blip r:embed="rId5" cstate="print"/>
          <a:srcRect/>
          <a:stretch>
            <a:fillRect/>
          </a:stretch>
        </p:blipFill>
        <p:spPr bwMode="auto">
          <a:xfrm>
            <a:off x="1676400" y="2438400"/>
            <a:ext cx="1801813" cy="3352800"/>
          </a:xfrm>
          <a:prstGeom prst="rect">
            <a:avLst/>
          </a:prstGeom>
          <a:noFill/>
          <a:ln w="9525">
            <a:noFill/>
            <a:miter lim="800000"/>
            <a:headEnd/>
            <a:tailEnd/>
          </a:ln>
        </p:spPr>
      </p:pic>
      <p:pic>
        <p:nvPicPr>
          <p:cNvPr id="14" name="Picture 13" descr="1218784744929957488Martouf_Giraffe_sympa.svg.med.png"/>
          <p:cNvPicPr>
            <a:picLocks noChangeAspect="1"/>
          </p:cNvPicPr>
          <p:nvPr/>
        </p:nvPicPr>
        <p:blipFill>
          <a:blip r:embed="rId6" cstate="print"/>
          <a:srcRect/>
          <a:stretch>
            <a:fillRect/>
          </a:stretch>
        </p:blipFill>
        <p:spPr bwMode="auto">
          <a:xfrm>
            <a:off x="6172200" y="2438400"/>
            <a:ext cx="1752600" cy="3352800"/>
          </a:xfrm>
          <a:prstGeom prst="rect">
            <a:avLst/>
          </a:prstGeom>
          <a:noFill/>
          <a:ln w="9525">
            <a:noFill/>
            <a:miter lim="800000"/>
            <a:headEnd/>
            <a:tailEnd/>
          </a:ln>
        </p:spPr>
      </p:pic>
      <p:pic>
        <p:nvPicPr>
          <p:cNvPr id="15" name="Picture 14" descr="1218784744929957488Martouf_Giraffe_sympa.svg.med - Copy.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657600" y="3657600"/>
            <a:ext cx="1814513" cy="2200275"/>
          </a:xfrm>
          <a:prstGeom prst="rect">
            <a:avLst/>
          </a:prstGeom>
          <a:noFill/>
          <a:ln w="9525">
            <a:noFill/>
            <a:miter lim="800000"/>
            <a:headEnd/>
            <a:tailEnd/>
          </a:ln>
        </p:spPr>
      </p:pic>
      <p:pic>
        <p:nvPicPr>
          <p:cNvPr id="16" name="Picture 15" descr="1218784744929957488Martouf_Giraffe_sympa.svg.med - Copy.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667000" y="3581400"/>
            <a:ext cx="1814513" cy="2200275"/>
          </a:xfrm>
          <a:prstGeom prst="rect">
            <a:avLst/>
          </a:prstGeom>
          <a:noFill/>
          <a:ln w="9525">
            <a:noFill/>
            <a:miter lim="800000"/>
            <a:headEnd/>
            <a:tailEnd/>
          </a:ln>
        </p:spPr>
      </p:pic>
      <p:pic>
        <p:nvPicPr>
          <p:cNvPr id="17" name="Picture 16" descr="1218784744929957488Martouf_Giraffe_sympa.svg.med - Copy.pn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rot="-1946141" flipH="1" flipV="1">
            <a:off x="5068888" y="5048250"/>
            <a:ext cx="2143125" cy="1339850"/>
          </a:xfrm>
          <a:prstGeom prst="rect">
            <a:avLst/>
          </a:prstGeom>
          <a:noFill/>
          <a:ln w="9525">
            <a:noFill/>
            <a:miter lim="800000"/>
            <a:headEnd/>
            <a:tailEnd/>
          </a:ln>
        </p:spPr>
      </p:pic>
      <p:pic>
        <p:nvPicPr>
          <p:cNvPr id="19" name="Picture 18" descr="1218784744929957488Martouf_Giraffe_sympa.svg.med.png"/>
          <p:cNvPicPr>
            <a:picLocks noChangeAspect="1"/>
          </p:cNvPicPr>
          <p:nvPr/>
        </p:nvPicPr>
        <p:blipFill>
          <a:blip r:embed="rId6" cstate="print"/>
          <a:srcRect/>
          <a:stretch>
            <a:fillRect/>
          </a:stretch>
        </p:blipFill>
        <p:spPr bwMode="auto">
          <a:xfrm>
            <a:off x="6553200" y="2286000"/>
            <a:ext cx="1752600" cy="3352800"/>
          </a:xfrm>
          <a:prstGeom prst="rect">
            <a:avLst/>
          </a:prstGeom>
          <a:noFill/>
          <a:ln w="9525">
            <a:noFill/>
            <a:miter lim="800000"/>
            <a:headEnd/>
            <a:tailEnd/>
          </a:ln>
        </p:spPr>
      </p:pic>
      <p:pic>
        <p:nvPicPr>
          <p:cNvPr id="21" name="Picture 20" descr="1218784744929957488Martouf_Giraffe_sympa.svg.med - Copy.pn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rot="-1946141" flipH="1" flipV="1">
            <a:off x="4535488" y="5124450"/>
            <a:ext cx="2143125" cy="1339850"/>
          </a:xfrm>
          <a:prstGeom prst="rect">
            <a:avLst/>
          </a:prstGeom>
          <a:noFill/>
          <a:ln w="9525">
            <a:noFill/>
            <a:miter lim="800000"/>
            <a:headEnd/>
            <a:tailEnd/>
          </a:ln>
        </p:spPr>
      </p:pic>
      <p:pic>
        <p:nvPicPr>
          <p:cNvPr id="24" name="Picture 23" descr="1218784744929957488Martouf_Giraffe_sympa.svg.med - Copy.pn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rot="-1946141" flipH="1" flipV="1">
            <a:off x="4002088" y="5575300"/>
            <a:ext cx="2143125" cy="1339850"/>
          </a:xfrm>
          <a:prstGeom prst="rect">
            <a:avLst/>
          </a:prstGeom>
          <a:noFill/>
          <a:ln w="9525">
            <a:noFill/>
            <a:miter lim="800000"/>
            <a:headEnd/>
            <a:tailEnd/>
          </a:ln>
        </p:spPr>
      </p:pic>
      <p:sp>
        <p:nvSpPr>
          <p:cNvPr id="18" name="AutoShape 13"/>
          <p:cNvSpPr>
            <a:spLocks noChangeArrowheads="1"/>
          </p:cNvSpPr>
          <p:nvPr/>
        </p:nvSpPr>
        <p:spPr bwMode="auto">
          <a:xfrm>
            <a:off x="0" y="304800"/>
            <a:ext cx="3962400" cy="2667000"/>
          </a:xfrm>
          <a:prstGeom prst="cloudCallout">
            <a:avLst>
              <a:gd name="adj1" fmla="val 10585"/>
              <a:gd name="adj2" fmla="val 148783"/>
            </a:avLst>
          </a:prstGeom>
          <a:solidFill>
            <a:srgbClr val="FFFF00"/>
          </a:solidFill>
          <a:ln w="9525">
            <a:solidFill>
              <a:schemeClr val="tx1"/>
            </a:solidFill>
            <a:round/>
            <a:headEnd/>
            <a:tailEnd/>
          </a:ln>
          <a:effectLst/>
        </p:spPr>
        <p:txBody>
          <a:bodyPr/>
          <a:lstStyle/>
          <a:p>
            <a:pPr algn="ctr"/>
            <a:r>
              <a:rPr lang="en-US" sz="2400" b="1" dirty="0" err="1" smtClean="0">
                <a:latin typeface="Times New Roman" pitchFamily="18" charset="0"/>
                <a:cs typeface="Times New Roman" pitchFamily="18" charset="0"/>
              </a:rPr>
              <a:t>Đơn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chịu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hóa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theo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ĐacUyn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gì</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20" name="TextBox 19"/>
          <p:cNvSpPr txBox="1"/>
          <p:nvPr/>
        </p:nvSpPr>
        <p:spPr>
          <a:xfrm>
            <a:off x="6857999" y="762000"/>
            <a:ext cx="2008187" cy="584775"/>
          </a:xfrm>
          <a:prstGeom prst="rect">
            <a:avLst/>
          </a:prstGeom>
          <a:solidFill>
            <a:srgbClr val="FFFF00"/>
          </a:solid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CÁ THỂ</a:t>
            </a:r>
            <a:endParaRPr lang="en-US" sz="3200" b="1" dirty="0">
              <a:latin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rot="10800000" flipV="1">
            <a:off x="4648200" y="1447800"/>
            <a:ext cx="2667000" cy="1219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2.77778E-6 6.93889E-18 C 0.04046 -0.00278 0.03698 -0.00394 0.08455 6.93889E-18 C 0.09028 0.00046 0.09601 0.00648 0.10174 0.00671 C 0.11389 0.00741 0.12587 0.00671 0.13802 0.00671 " pathEditMode="relative" ptsTypes="fffA">
                                      <p:cBhvr>
                                        <p:cTn id="38" dur="2000" fill="hold"/>
                                        <p:tgtEl>
                                          <p:spTgt spid="13"/>
                                        </p:tgtEl>
                                        <p:attrNameLst>
                                          <p:attrName>ppt_x</p:attrName>
                                          <p:attrName>ppt_y</p:attrName>
                                        </p:attrNameLst>
                                      </p:cBhvr>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715962"/>
          </a:xfrm>
        </p:spPr>
        <p:txBody>
          <a:bodyPr>
            <a:normAutofit fontScale="90000"/>
          </a:bodyPr>
          <a:lstStyle/>
          <a:p>
            <a:pPr algn="l"/>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Nội</a:t>
            </a:r>
            <a:r>
              <a:rPr lang="en-US" b="1" dirty="0" smtClean="0">
                <a:latin typeface="Times New Roman" pitchFamily="18" charset="0"/>
                <a:cs typeface="Times New Roman" pitchFamily="18" charset="0"/>
              </a:rPr>
              <a:t> dung: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2209800"/>
            <a:ext cx="8991600" cy="1752600"/>
          </a:xfrm>
          <a:solidFill>
            <a:srgbClr val="FFFF00"/>
          </a:solidFill>
        </p:spPr>
        <p:txBody>
          <a:bodyPr>
            <a:noAutofit/>
          </a:bodyPr>
          <a:lstStyle/>
          <a:p>
            <a:pPr>
              <a:buNone/>
            </a:pPr>
            <a:r>
              <a:rPr lang="en-US" sz="2800" b="1" i="1" dirty="0" smtClean="0">
                <a:latin typeface="Times New Roman" pitchFamily="18" charset="0"/>
                <a:cs typeface="Times New Roman" pitchFamily="18" charset="0"/>
              </a:rPr>
              <a:t>Theo </a:t>
            </a:r>
            <a:r>
              <a:rPr lang="en-US" sz="2800" b="1" i="1" dirty="0" err="1" smtClean="0">
                <a:latin typeface="Times New Roman" pitchFamily="18" charset="0"/>
                <a:cs typeface="Times New Roman" pitchFamily="18" charset="0"/>
              </a:rPr>
              <a:t>quan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điểm</a:t>
            </a:r>
            <a:r>
              <a:rPr lang="en-US" sz="2800" b="1" i="1" dirty="0" smtClean="0">
                <a:latin typeface="Times New Roman" pitchFamily="18" charset="0"/>
                <a:cs typeface="Times New Roman" pitchFamily="18" charset="0"/>
              </a:rPr>
              <a:t> THUYẾT TIẾN HÓA TỔNG HỢP </a:t>
            </a:r>
            <a:r>
              <a:rPr lang="en-US" sz="2800" b="1" i="1" dirty="0" err="1" smtClean="0">
                <a:latin typeface="Times New Roman" pitchFamily="18" charset="0"/>
                <a:cs typeface="Times New Roman" pitchFamily="18" charset="0"/>
              </a:rPr>
              <a:t>thì</a:t>
            </a:r>
            <a:r>
              <a:rPr lang="en-US" sz="2800" b="1" i="1" dirty="0" smtClean="0">
                <a:latin typeface="Times New Roman" pitchFamily="18" charset="0"/>
                <a:cs typeface="Times New Roman" pitchFamily="18" charset="0"/>
              </a:rPr>
              <a:t>:</a:t>
            </a:r>
          </a:p>
          <a:p>
            <a:pPr lvl="0">
              <a:buNone/>
            </a:pP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Đơn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tiến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hóa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gì</a:t>
            </a:r>
            <a:r>
              <a:rPr lang="en-US" sz="2800" b="1" dirty="0">
                <a:solidFill>
                  <a:srgbClr val="C00000"/>
                </a:solidFill>
                <a:latin typeface="Times New Roman" panose="02020603050405020304" pitchFamily="18" charset="0"/>
                <a:cs typeface="Times New Roman" panose="02020603050405020304" pitchFamily="18" charset="0"/>
              </a:rPr>
              <a:t>?</a:t>
            </a:r>
          </a:p>
          <a:p>
            <a:pPr lvl="0">
              <a:buNone/>
            </a:pP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itchFamily="18" charset="0"/>
                <a:cs typeface="Times New Roman" pitchFamily="18" charset="0"/>
              </a:rPr>
              <a:t>Tiến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hóa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được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hiểu</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như</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thế</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nào</a:t>
            </a:r>
            <a:r>
              <a:rPr lang="en-US" sz="2800" b="1" dirty="0">
                <a:solidFill>
                  <a:srgbClr val="C00000"/>
                </a:solidFill>
                <a:latin typeface="Times New Roman" pitchFamily="18" charset="0"/>
                <a:cs typeface="Times New Roman" pitchFamily="18" charset="0"/>
              </a:rPr>
              <a:t>?</a:t>
            </a:r>
          </a:p>
          <a:p>
            <a:pPr>
              <a:buNone/>
            </a:pPr>
            <a:endParaRPr lang="en-US" sz="2800" b="1" i="1" dirty="0" smtClean="0">
              <a:latin typeface="Times New Roman" pitchFamily="18" charset="0"/>
              <a:cs typeface="Times New Roman" pitchFamily="18" charset="0"/>
            </a:endParaRPr>
          </a:p>
          <a:p>
            <a:pPr>
              <a:buNone/>
            </a:pPr>
            <a:endParaRPr lang="en-US" sz="28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rang_173"/>
          <p:cNvPicPr>
            <a:picLocks noChangeAspect="1" noChangeArrowheads="1"/>
          </p:cNvPicPr>
          <p:nvPr/>
        </p:nvPicPr>
        <p:blipFill>
          <a:blip r:embed="rId2" cstate="print"/>
          <a:srcRect/>
          <a:stretch>
            <a:fillRect/>
          </a:stretch>
        </p:blipFill>
        <p:spPr bwMode="auto">
          <a:xfrm>
            <a:off x="1905000" y="4953000"/>
            <a:ext cx="6553200" cy="1905000"/>
          </a:xfrm>
          <a:prstGeom prst="rect">
            <a:avLst/>
          </a:prstGeom>
          <a:noFill/>
          <a:ln w="9525">
            <a:noFill/>
            <a:miter lim="800000"/>
            <a:headEnd/>
            <a:tailEnd/>
          </a:ln>
        </p:spPr>
      </p:pic>
      <p:pic>
        <p:nvPicPr>
          <p:cNvPr id="17411" name="Picture 3" descr="Copy of Trang_173"/>
          <p:cNvPicPr>
            <a:picLocks noChangeAspect="1" noChangeArrowheads="1"/>
          </p:cNvPicPr>
          <p:nvPr/>
        </p:nvPicPr>
        <p:blipFill>
          <a:blip r:embed="rId3" cstate="print"/>
          <a:srcRect/>
          <a:stretch>
            <a:fillRect/>
          </a:stretch>
        </p:blipFill>
        <p:spPr bwMode="auto">
          <a:xfrm>
            <a:off x="3810000" y="1600200"/>
            <a:ext cx="1905000" cy="1255713"/>
          </a:xfrm>
          <a:prstGeom prst="rect">
            <a:avLst/>
          </a:prstGeom>
          <a:noFill/>
          <a:ln w="9525">
            <a:noFill/>
            <a:miter lim="800000"/>
            <a:headEnd/>
            <a:tailEnd/>
          </a:ln>
        </p:spPr>
      </p:pic>
      <p:sp>
        <p:nvSpPr>
          <p:cNvPr id="37892" name="Text Box 4"/>
          <p:cNvSpPr txBox="1">
            <a:spLocks noChangeArrowheads="1"/>
          </p:cNvSpPr>
          <p:nvPr/>
        </p:nvSpPr>
        <p:spPr bwMode="auto">
          <a:xfrm>
            <a:off x="5883275" y="1382713"/>
            <a:ext cx="2117725" cy="477054"/>
          </a:xfrm>
          <a:prstGeom prst="rect">
            <a:avLst/>
          </a:prstGeom>
          <a:noFill/>
          <a:ln w="9525" algn="ctr">
            <a:noFill/>
            <a:miter lim="800000"/>
            <a:headEnd/>
            <a:tailEnd/>
          </a:ln>
          <a:effectLst/>
        </p:spPr>
        <p:txBody>
          <a:bodyPr>
            <a:spAutoFit/>
          </a:bodyPr>
          <a:lstStyle/>
          <a:p>
            <a:pPr algn="ctr">
              <a:spcBef>
                <a:spcPct val="50000"/>
              </a:spcBef>
            </a:pPr>
            <a:r>
              <a:rPr lang="en-US" sz="2500" b="1" i="1" dirty="0">
                <a:latin typeface="Times New Roman" panose="02020603050405020304" pitchFamily="18" charset="0"/>
                <a:cs typeface="Times New Roman" panose="02020603050405020304" pitchFamily="18" charset="0"/>
              </a:rPr>
              <a:t>Ong </a:t>
            </a:r>
            <a:r>
              <a:rPr lang="en-US" sz="2500" b="1" i="1" dirty="0" err="1">
                <a:latin typeface="Times New Roman" panose="02020603050405020304" pitchFamily="18" charset="0"/>
                <a:cs typeface="Times New Roman" panose="02020603050405020304" pitchFamily="18" charset="0"/>
              </a:rPr>
              <a:t>chúa</a:t>
            </a:r>
            <a:r>
              <a:rPr lang="en-US" sz="2500" b="1" i="1" dirty="0">
                <a:latin typeface="Times New Roman" panose="02020603050405020304" pitchFamily="18" charset="0"/>
                <a:cs typeface="Times New Roman" panose="02020603050405020304" pitchFamily="18" charset="0"/>
              </a:rPr>
              <a:t> (2n)</a:t>
            </a:r>
          </a:p>
        </p:txBody>
      </p:sp>
      <p:sp>
        <p:nvSpPr>
          <p:cNvPr id="37893" name="Line 5"/>
          <p:cNvSpPr>
            <a:spLocks noChangeShapeType="1"/>
          </p:cNvSpPr>
          <p:nvPr/>
        </p:nvSpPr>
        <p:spPr bwMode="auto">
          <a:xfrm>
            <a:off x="4651375" y="3810000"/>
            <a:ext cx="0" cy="304800"/>
          </a:xfrm>
          <a:prstGeom prst="line">
            <a:avLst/>
          </a:prstGeom>
          <a:noFill/>
          <a:ln w="9525">
            <a:solidFill>
              <a:schemeClr val="tx1"/>
            </a:solidFill>
            <a:round/>
            <a:headEnd/>
            <a:tailEnd/>
          </a:ln>
          <a:effectLst/>
        </p:spPr>
        <p:txBody>
          <a:bodyPr/>
          <a:lstStyle/>
          <a:p>
            <a:endParaRPr lang="en-US"/>
          </a:p>
        </p:txBody>
      </p:sp>
      <p:sp>
        <p:nvSpPr>
          <p:cNvPr id="37894" name="Line 6"/>
          <p:cNvSpPr>
            <a:spLocks noChangeShapeType="1"/>
          </p:cNvSpPr>
          <p:nvPr/>
        </p:nvSpPr>
        <p:spPr bwMode="auto">
          <a:xfrm>
            <a:off x="2746375" y="4114800"/>
            <a:ext cx="3733800" cy="0"/>
          </a:xfrm>
          <a:prstGeom prst="line">
            <a:avLst/>
          </a:prstGeom>
          <a:noFill/>
          <a:ln w="9525">
            <a:solidFill>
              <a:schemeClr val="tx1"/>
            </a:solidFill>
            <a:round/>
            <a:headEnd/>
            <a:tailEnd/>
          </a:ln>
          <a:effectLst/>
        </p:spPr>
        <p:txBody>
          <a:bodyPr/>
          <a:lstStyle/>
          <a:p>
            <a:endParaRPr lang="en-US"/>
          </a:p>
        </p:txBody>
      </p:sp>
      <p:sp>
        <p:nvSpPr>
          <p:cNvPr id="37895" name="Line 7"/>
          <p:cNvSpPr>
            <a:spLocks noChangeShapeType="1"/>
          </p:cNvSpPr>
          <p:nvPr/>
        </p:nvSpPr>
        <p:spPr bwMode="auto">
          <a:xfrm>
            <a:off x="2746375" y="4114800"/>
            <a:ext cx="0" cy="838200"/>
          </a:xfrm>
          <a:prstGeom prst="line">
            <a:avLst/>
          </a:prstGeom>
          <a:noFill/>
          <a:ln w="9525">
            <a:solidFill>
              <a:schemeClr val="tx1"/>
            </a:solidFill>
            <a:round/>
            <a:headEnd/>
            <a:tailEnd type="triangle" w="med" len="med"/>
          </a:ln>
          <a:effectLst/>
        </p:spPr>
        <p:txBody>
          <a:bodyPr/>
          <a:lstStyle/>
          <a:p>
            <a:endParaRPr lang="en-US"/>
          </a:p>
        </p:txBody>
      </p:sp>
      <p:sp>
        <p:nvSpPr>
          <p:cNvPr id="37896" name="Line 8"/>
          <p:cNvSpPr>
            <a:spLocks noChangeShapeType="1"/>
          </p:cNvSpPr>
          <p:nvPr/>
        </p:nvSpPr>
        <p:spPr bwMode="auto">
          <a:xfrm>
            <a:off x="6480175" y="4114800"/>
            <a:ext cx="0" cy="381000"/>
          </a:xfrm>
          <a:prstGeom prst="line">
            <a:avLst/>
          </a:prstGeom>
          <a:noFill/>
          <a:ln w="9525">
            <a:solidFill>
              <a:schemeClr val="tx1"/>
            </a:solidFill>
            <a:round/>
            <a:headEnd/>
            <a:tailEnd/>
          </a:ln>
          <a:effectLst/>
        </p:spPr>
        <p:txBody>
          <a:bodyPr/>
          <a:lstStyle/>
          <a:p>
            <a:endParaRPr lang="en-US"/>
          </a:p>
        </p:txBody>
      </p:sp>
      <p:sp>
        <p:nvSpPr>
          <p:cNvPr id="37897" name="Line 9"/>
          <p:cNvSpPr>
            <a:spLocks noChangeShapeType="1"/>
          </p:cNvSpPr>
          <p:nvPr/>
        </p:nvSpPr>
        <p:spPr bwMode="auto">
          <a:xfrm>
            <a:off x="5108575" y="4495800"/>
            <a:ext cx="2514600" cy="0"/>
          </a:xfrm>
          <a:prstGeom prst="line">
            <a:avLst/>
          </a:prstGeom>
          <a:noFill/>
          <a:ln w="9525">
            <a:solidFill>
              <a:schemeClr val="tx1"/>
            </a:solidFill>
            <a:round/>
            <a:headEnd/>
            <a:tailEnd/>
          </a:ln>
          <a:effectLst/>
        </p:spPr>
        <p:txBody>
          <a:bodyPr/>
          <a:lstStyle/>
          <a:p>
            <a:endParaRPr lang="en-US"/>
          </a:p>
        </p:txBody>
      </p:sp>
      <p:sp>
        <p:nvSpPr>
          <p:cNvPr id="37898" name="Line 10"/>
          <p:cNvSpPr>
            <a:spLocks noChangeShapeType="1"/>
          </p:cNvSpPr>
          <p:nvPr/>
        </p:nvSpPr>
        <p:spPr bwMode="auto">
          <a:xfrm>
            <a:off x="5108575" y="4495800"/>
            <a:ext cx="0" cy="533400"/>
          </a:xfrm>
          <a:prstGeom prst="line">
            <a:avLst/>
          </a:prstGeom>
          <a:noFill/>
          <a:ln w="9525">
            <a:solidFill>
              <a:schemeClr val="tx1"/>
            </a:solidFill>
            <a:round/>
            <a:headEnd/>
            <a:tailEnd type="triangle" w="med" len="med"/>
          </a:ln>
          <a:effectLst/>
        </p:spPr>
        <p:txBody>
          <a:bodyPr/>
          <a:lstStyle/>
          <a:p>
            <a:endParaRPr lang="en-US"/>
          </a:p>
        </p:txBody>
      </p:sp>
      <p:sp>
        <p:nvSpPr>
          <p:cNvPr id="37899" name="Line 11"/>
          <p:cNvSpPr>
            <a:spLocks noChangeShapeType="1"/>
          </p:cNvSpPr>
          <p:nvPr/>
        </p:nvSpPr>
        <p:spPr bwMode="auto">
          <a:xfrm>
            <a:off x="7623175" y="4495800"/>
            <a:ext cx="0" cy="533400"/>
          </a:xfrm>
          <a:prstGeom prst="line">
            <a:avLst/>
          </a:prstGeom>
          <a:noFill/>
          <a:ln w="9525">
            <a:solidFill>
              <a:schemeClr val="tx1"/>
            </a:solidFill>
            <a:round/>
            <a:headEnd/>
            <a:tailEnd type="triangle" w="med" len="med"/>
          </a:ln>
          <a:effectLst/>
        </p:spPr>
        <p:txBody>
          <a:bodyPr/>
          <a:lstStyle/>
          <a:p>
            <a:endParaRPr lang="en-US"/>
          </a:p>
        </p:txBody>
      </p:sp>
      <p:sp>
        <p:nvSpPr>
          <p:cNvPr id="37900" name="Line 12"/>
          <p:cNvSpPr>
            <a:spLocks noChangeShapeType="1"/>
          </p:cNvSpPr>
          <p:nvPr/>
        </p:nvSpPr>
        <p:spPr bwMode="auto">
          <a:xfrm>
            <a:off x="4651375" y="2743200"/>
            <a:ext cx="0" cy="457200"/>
          </a:xfrm>
          <a:prstGeom prst="line">
            <a:avLst/>
          </a:prstGeom>
          <a:noFill/>
          <a:ln w="9525">
            <a:solidFill>
              <a:schemeClr val="tx1"/>
            </a:solidFill>
            <a:round/>
            <a:headEnd/>
            <a:tailEnd type="triangle" w="med" len="med"/>
          </a:ln>
          <a:effectLst/>
        </p:spPr>
        <p:txBody>
          <a:bodyPr/>
          <a:lstStyle/>
          <a:p>
            <a:endParaRPr lang="en-US"/>
          </a:p>
        </p:txBody>
      </p:sp>
      <p:sp>
        <p:nvSpPr>
          <p:cNvPr id="37901" name="Text Box 13"/>
          <p:cNvSpPr txBox="1">
            <a:spLocks noChangeArrowheads="1"/>
          </p:cNvSpPr>
          <p:nvPr/>
        </p:nvSpPr>
        <p:spPr bwMode="auto">
          <a:xfrm>
            <a:off x="4651375" y="2768600"/>
            <a:ext cx="1371600" cy="366713"/>
          </a:xfrm>
          <a:prstGeom prst="rect">
            <a:avLst/>
          </a:prstGeom>
          <a:noFill/>
          <a:ln w="9525" algn="ctr">
            <a:noFill/>
            <a:miter lim="800000"/>
            <a:headEnd/>
            <a:tailEnd/>
          </a:ln>
          <a:effectLst/>
        </p:spPr>
        <p:txBody>
          <a:bodyPr>
            <a:spAutoFit/>
          </a:bodyPr>
          <a:lstStyle/>
          <a:p>
            <a:pPr>
              <a:spcBef>
                <a:spcPct val="50000"/>
              </a:spcBef>
            </a:pPr>
            <a:r>
              <a:rPr lang="en-US" i="1" dirty="0" err="1">
                <a:solidFill>
                  <a:schemeClr val="accent2"/>
                </a:solidFill>
              </a:rPr>
              <a:t>Giảm</a:t>
            </a:r>
            <a:r>
              <a:rPr lang="en-US" i="1" dirty="0">
                <a:solidFill>
                  <a:schemeClr val="accent2"/>
                </a:solidFill>
              </a:rPr>
              <a:t> </a:t>
            </a:r>
            <a:r>
              <a:rPr lang="en-US" i="1" dirty="0" err="1">
                <a:solidFill>
                  <a:schemeClr val="accent2"/>
                </a:solidFill>
              </a:rPr>
              <a:t>phân</a:t>
            </a:r>
            <a:endParaRPr lang="en-US" i="1" dirty="0">
              <a:solidFill>
                <a:schemeClr val="accent2"/>
              </a:solidFill>
            </a:endParaRPr>
          </a:p>
        </p:txBody>
      </p:sp>
      <p:sp>
        <p:nvSpPr>
          <p:cNvPr id="37902" name="Text Box 14"/>
          <p:cNvSpPr txBox="1">
            <a:spLocks noChangeArrowheads="1"/>
          </p:cNvSpPr>
          <p:nvPr/>
        </p:nvSpPr>
        <p:spPr bwMode="auto">
          <a:xfrm>
            <a:off x="4270375" y="3200400"/>
            <a:ext cx="1973263" cy="473075"/>
          </a:xfrm>
          <a:prstGeom prst="rect">
            <a:avLst/>
          </a:prstGeom>
          <a:noFill/>
          <a:ln w="9525" algn="ctr">
            <a:noFill/>
            <a:miter lim="800000"/>
            <a:headEnd/>
            <a:tailEnd/>
          </a:ln>
          <a:effectLst/>
        </p:spPr>
        <p:txBody>
          <a:bodyPr>
            <a:spAutoFit/>
          </a:bodyPr>
          <a:lstStyle/>
          <a:p>
            <a:pPr>
              <a:spcBef>
                <a:spcPct val="50000"/>
              </a:spcBef>
            </a:pPr>
            <a:r>
              <a:rPr lang="en-US" sz="2500" dirty="0" err="1"/>
              <a:t>Trứng</a:t>
            </a:r>
            <a:r>
              <a:rPr lang="en-US" sz="2500" dirty="0"/>
              <a:t> (n)</a:t>
            </a:r>
          </a:p>
        </p:txBody>
      </p:sp>
      <p:sp>
        <p:nvSpPr>
          <p:cNvPr id="37903" name="Text Box 15"/>
          <p:cNvSpPr txBox="1">
            <a:spLocks noChangeArrowheads="1"/>
          </p:cNvSpPr>
          <p:nvPr/>
        </p:nvSpPr>
        <p:spPr bwMode="auto">
          <a:xfrm>
            <a:off x="460375" y="4343400"/>
            <a:ext cx="2286000" cy="366713"/>
          </a:xfrm>
          <a:prstGeom prst="rect">
            <a:avLst/>
          </a:prstGeom>
          <a:noFill/>
          <a:ln w="9525" algn="ctr">
            <a:noFill/>
            <a:miter lim="800000"/>
            <a:headEnd/>
            <a:tailEnd/>
          </a:ln>
          <a:effectLst/>
        </p:spPr>
        <p:txBody>
          <a:bodyPr>
            <a:spAutoFit/>
          </a:bodyPr>
          <a:lstStyle/>
          <a:p>
            <a:pPr>
              <a:spcBef>
                <a:spcPct val="50000"/>
              </a:spcBef>
            </a:pPr>
            <a:r>
              <a:rPr lang="en-US" i="1">
                <a:solidFill>
                  <a:schemeClr val="accent2"/>
                </a:solidFill>
              </a:rPr>
              <a:t>Không được thụ tinh</a:t>
            </a:r>
          </a:p>
        </p:txBody>
      </p:sp>
      <p:sp>
        <p:nvSpPr>
          <p:cNvPr id="37904" name="Text Box 16"/>
          <p:cNvSpPr txBox="1">
            <a:spLocks noChangeArrowheads="1"/>
          </p:cNvSpPr>
          <p:nvPr/>
        </p:nvSpPr>
        <p:spPr bwMode="auto">
          <a:xfrm>
            <a:off x="6172200" y="3657600"/>
            <a:ext cx="2286000" cy="366713"/>
          </a:xfrm>
          <a:prstGeom prst="rect">
            <a:avLst/>
          </a:prstGeom>
          <a:noFill/>
          <a:ln w="9525" algn="ctr">
            <a:noFill/>
            <a:miter lim="800000"/>
            <a:headEnd/>
            <a:tailEnd/>
          </a:ln>
          <a:effectLst/>
        </p:spPr>
        <p:txBody>
          <a:bodyPr>
            <a:spAutoFit/>
          </a:bodyPr>
          <a:lstStyle/>
          <a:p>
            <a:pPr>
              <a:spcBef>
                <a:spcPct val="50000"/>
              </a:spcBef>
            </a:pPr>
            <a:r>
              <a:rPr lang="en-US" i="1">
                <a:solidFill>
                  <a:schemeClr val="accent2"/>
                </a:solidFill>
              </a:rPr>
              <a:t>Được thụ tinh</a:t>
            </a:r>
          </a:p>
        </p:txBody>
      </p:sp>
      <p:sp>
        <p:nvSpPr>
          <p:cNvPr id="37905" name="Text Box 17"/>
          <p:cNvSpPr txBox="1">
            <a:spLocks noChangeArrowheads="1"/>
          </p:cNvSpPr>
          <p:nvPr/>
        </p:nvSpPr>
        <p:spPr bwMode="auto">
          <a:xfrm>
            <a:off x="304800" y="685800"/>
            <a:ext cx="3276600" cy="549275"/>
          </a:xfrm>
          <a:prstGeom prst="rect">
            <a:avLst/>
          </a:prstGeom>
          <a:noFill/>
          <a:ln w="9525" algn="ctr">
            <a:noFill/>
            <a:miter lim="800000"/>
            <a:headEnd/>
            <a:tailEnd/>
          </a:ln>
          <a:effectLst/>
        </p:spPr>
        <p:txBody>
          <a:bodyPr>
            <a:spAutoFit/>
          </a:bodyPr>
          <a:lstStyle/>
          <a:p>
            <a:pPr algn="ctr">
              <a:spcBef>
                <a:spcPct val="50000"/>
              </a:spcBef>
            </a:pPr>
            <a:r>
              <a:rPr lang="en-US" sz="3000" b="1" i="1" dirty="0">
                <a:latin typeface="Times New Roman" panose="02020603050405020304" pitchFamily="18" charset="0"/>
                <a:cs typeface="Times New Roman" panose="02020603050405020304" pitchFamily="18" charset="0"/>
                <a:hlinkClick r:id="rId4" action="ppaction://hlinksldjump"/>
              </a:rPr>
              <a:t>Trinh </a:t>
            </a:r>
            <a:r>
              <a:rPr lang="en-US" sz="3000" b="1" i="1" dirty="0" err="1">
                <a:latin typeface="Times New Roman" panose="02020603050405020304" pitchFamily="18" charset="0"/>
                <a:cs typeface="Times New Roman" panose="02020603050405020304" pitchFamily="18" charset="0"/>
                <a:hlinkClick r:id="rId4" action="ppaction://hlinksldjump"/>
              </a:rPr>
              <a:t>sản</a:t>
            </a:r>
            <a:r>
              <a:rPr lang="en-US" sz="3000" b="1" i="1" dirty="0">
                <a:latin typeface="Times New Roman" panose="02020603050405020304" pitchFamily="18" charset="0"/>
                <a:cs typeface="Times New Roman" panose="02020603050405020304" pitchFamily="18" charset="0"/>
                <a:hlinkClick r:id="rId4" action="ppaction://hlinksldjump"/>
              </a:rPr>
              <a:t> ở </a:t>
            </a:r>
            <a:r>
              <a:rPr lang="en-US" sz="3000" b="1" i="1" dirty="0" err="1" smtClean="0">
                <a:latin typeface="Times New Roman" panose="02020603050405020304" pitchFamily="18" charset="0"/>
                <a:cs typeface="Times New Roman" panose="02020603050405020304" pitchFamily="18" charset="0"/>
                <a:hlinkClick r:id="rId4" action="ppaction://hlinksldjump"/>
              </a:rPr>
              <a:t>ong</a:t>
            </a:r>
            <a:r>
              <a:rPr lang="en-US" sz="3000" b="1" i="1" dirty="0" smtClean="0">
                <a:latin typeface="Times New Roman" panose="02020603050405020304" pitchFamily="18" charset="0"/>
                <a:cs typeface="Times New Roman" panose="02020603050405020304" pitchFamily="18" charset="0"/>
              </a:rPr>
              <a:t>:</a:t>
            </a:r>
            <a:endParaRPr lang="en-US" sz="3000" b="1" i="1" dirty="0">
              <a:latin typeface="Times New Roman" panose="02020603050405020304" pitchFamily="18" charset="0"/>
              <a:cs typeface="Times New Roman" panose="02020603050405020304" pitchFamily="18" charset="0"/>
            </a:endParaRPr>
          </a:p>
        </p:txBody>
      </p:sp>
      <p:sp>
        <p:nvSpPr>
          <p:cNvPr id="17426" name="Oval 21">
            <a:hlinkClick r:id="rId5" action="ppaction://hlinksldjump"/>
          </p:cNvPr>
          <p:cNvSpPr>
            <a:spLocks noChangeArrowheads="1"/>
          </p:cNvSpPr>
          <p:nvPr/>
        </p:nvSpPr>
        <p:spPr bwMode="auto">
          <a:xfrm>
            <a:off x="8610600" y="6324600"/>
            <a:ext cx="228600" cy="228600"/>
          </a:xfrm>
          <a:prstGeom prst="ellipse">
            <a:avLst/>
          </a:prstGeom>
          <a:solidFill>
            <a:schemeClr val="accent1"/>
          </a:solidFill>
          <a:ln w="9525">
            <a:solidFill>
              <a:schemeClr val="tx1"/>
            </a:solidFill>
            <a:round/>
            <a:headEnd/>
            <a:tailEnd/>
          </a:ln>
          <a:effectLst/>
        </p:spPr>
        <p:txBody>
          <a:bodyPr wrap="none" anchor="ctr"/>
          <a:lstStyle/>
          <a:p>
            <a:endParaRPr lang="vi-VN"/>
          </a:p>
        </p:txBody>
      </p:sp>
      <p:sp>
        <p:nvSpPr>
          <p:cNvPr id="17427" name="TextBox 7"/>
          <p:cNvSpPr txBox="1">
            <a:spLocks noChangeArrowheads="1"/>
          </p:cNvSpPr>
          <p:nvPr/>
        </p:nvSpPr>
        <p:spPr bwMode="auto">
          <a:xfrm>
            <a:off x="0" y="0"/>
            <a:ext cx="9144000" cy="488950"/>
          </a:xfrm>
          <a:prstGeom prst="rect">
            <a:avLst/>
          </a:prstGeom>
          <a:solidFill>
            <a:srgbClr val="993300"/>
          </a:solidFill>
          <a:ln w="9525">
            <a:noFill/>
            <a:miter lim="800000"/>
            <a:headEnd/>
            <a:tailEnd/>
          </a:ln>
        </p:spPr>
        <p:txBody>
          <a:bodyPr>
            <a:spAutoFit/>
          </a:bodyPr>
          <a:lstStyle/>
          <a:p>
            <a:r>
              <a:rPr lang="en-US" sz="2600" b="1" dirty="0" smtClean="0">
                <a:solidFill>
                  <a:schemeClr val="bg1"/>
                </a:solidFill>
                <a:latin typeface="Times New Roman" pitchFamily="18" charset="0"/>
                <a:cs typeface="Times New Roman" pitchFamily="18" charset="0"/>
              </a:rPr>
              <a:t>HÌNH </a:t>
            </a:r>
            <a:r>
              <a:rPr lang="en-US" sz="2600" b="1" dirty="0">
                <a:solidFill>
                  <a:schemeClr val="bg1"/>
                </a:solidFill>
                <a:latin typeface="Times New Roman" pitchFamily="18" charset="0"/>
                <a:cs typeface="Times New Roman" pitchFamily="18" charset="0"/>
              </a:rPr>
              <a:t>THỨC SINH SẢN VÔ TÍNH Ở </a:t>
            </a:r>
            <a:r>
              <a:rPr lang="en-US" sz="2600" b="1" dirty="0" smtClean="0">
                <a:solidFill>
                  <a:schemeClr val="bg1"/>
                </a:solidFill>
                <a:latin typeface="Times New Roman" pitchFamily="18" charset="0"/>
                <a:cs typeface="Times New Roman" pitchFamily="18" charset="0"/>
              </a:rPr>
              <a:t>ONG:</a:t>
            </a:r>
            <a:endParaRPr lang="en-US" sz="2600" b="1" dirty="0">
              <a:solidFill>
                <a:schemeClr val="bg1"/>
              </a:solidFill>
              <a:latin typeface="Times New Roman" pitchFamily="18" charset="0"/>
              <a:cs typeface="Times New Roman" pitchFamily="18" charset="0"/>
            </a:endParaRPr>
          </a:p>
        </p:txBody>
      </p:sp>
      <p:sp>
        <p:nvSpPr>
          <p:cNvPr id="21" name="TextBox 20"/>
          <p:cNvSpPr txBox="1"/>
          <p:nvPr/>
        </p:nvSpPr>
        <p:spPr>
          <a:xfrm>
            <a:off x="38793" y="2430117"/>
            <a:ext cx="3657600" cy="1077218"/>
          </a:xfrm>
          <a:prstGeom prst="rect">
            <a:avLst/>
          </a:prstGeom>
          <a:solidFill>
            <a:srgbClr val="FFFF00"/>
          </a:solid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Đơn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hóa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sở</a:t>
            </a:r>
            <a:r>
              <a:rPr lang="en-US" sz="3200"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Quần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thể</a:t>
            </a:r>
            <a:endParaRPr lang="en-US" sz="3200" b="1" dirty="0">
              <a:latin typeface="Times New Roman" panose="02020603050405020304" pitchFamily="18" charset="0"/>
              <a:cs typeface="Times New Roman" panose="02020603050405020304" pitchFamily="18" charset="0"/>
            </a:endParaRPr>
          </a:p>
        </p:txBody>
      </p:sp>
      <p:sp>
        <p:nvSpPr>
          <p:cNvPr id="22" name="AutoShape 13"/>
          <p:cNvSpPr>
            <a:spLocks noChangeArrowheads="1"/>
          </p:cNvSpPr>
          <p:nvPr/>
        </p:nvSpPr>
        <p:spPr bwMode="auto">
          <a:xfrm>
            <a:off x="0" y="381000"/>
            <a:ext cx="6634164" cy="4064696"/>
          </a:xfrm>
          <a:prstGeom prst="cloudCallout">
            <a:avLst>
              <a:gd name="adj1" fmla="val 82263"/>
              <a:gd name="adj2" fmla="val 48287"/>
            </a:avLst>
          </a:prstGeom>
          <a:solidFill>
            <a:srgbClr val="FFFF00"/>
          </a:solidFill>
          <a:ln w="9525">
            <a:solidFill>
              <a:schemeClr val="tx1"/>
            </a:solidFill>
            <a:round/>
            <a:headEnd/>
            <a:tailEnd/>
          </a:ln>
          <a:effectLst/>
        </p:spPr>
        <p:txBody>
          <a:bodyPr/>
          <a:lstStyle/>
          <a:p>
            <a:pPr algn="ctr"/>
            <a:r>
              <a:rPr lang="en-US" sz="2800" b="1" dirty="0" err="1" smtClean="0">
                <a:latin typeface="Times New Roman" pitchFamily="18" charset="0"/>
                <a:cs typeface="Times New Roman" pitchFamily="18" charset="0"/>
              </a:rPr>
              <a:t>Một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đàn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ong</a:t>
            </a:r>
            <a:r>
              <a:rPr lang="en-US" sz="2800" b="1"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Quần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thể</a:t>
            </a:r>
            <a:r>
              <a:rPr lang="en-US" sz="2800" b="1" u="sng"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tốt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con </a:t>
            </a:r>
            <a:r>
              <a:rPr lang="en-US" sz="2800" b="1" dirty="0" err="1" smtClean="0">
                <a:latin typeface="Times New Roman" pitchFamily="18" charset="0"/>
                <a:cs typeface="Times New Roman" pitchFamily="18" charset="0"/>
              </a:rPr>
              <a:t>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tốt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nhưng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con </a:t>
            </a:r>
            <a:r>
              <a:rPr lang="en-US" sz="2800" b="1" dirty="0" err="1" smtClean="0">
                <a:latin typeface="Times New Roman" pitchFamily="18" charset="0"/>
                <a:cs typeface="Times New Roman" pitchFamily="18" charset="0"/>
              </a:rPr>
              <a:t>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thợ</a:t>
            </a:r>
            <a:r>
              <a:rPr lang="en-US" sz="2800" b="1"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không</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sinh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truyền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đặc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điểm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tốt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thế</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không</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2"/>
                                        </p:tgtEl>
                                      </p:cBhvr>
                                    </p:animEffect>
                                    <p:set>
                                      <p:cBhvr>
                                        <p:cTn id="7"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1905000"/>
            <a:ext cx="8915400" cy="3697288"/>
          </a:xfrm>
          <a:prstGeom prst="rect">
            <a:avLst/>
          </a:prstGeom>
          <a:noFill/>
          <a:ln w="28575">
            <a:solidFill>
              <a:schemeClr val="bg1"/>
            </a:solid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pic>
        <p:nvPicPr>
          <p:cNvPr id="16387" name="Picture 3" descr="9sh4j7Zu58je4M"/>
          <p:cNvPicPr>
            <a:picLocks noGrp="1" noChangeAspect="1" noChangeArrowheads="1"/>
          </p:cNvPicPr>
          <p:nvPr>
            <p:ph type="body" idx="1"/>
          </p:nvPr>
        </p:nvPicPr>
        <p:blipFill>
          <a:blip r:embed="rId2" cstate="print"/>
          <a:srcRect/>
          <a:stretch>
            <a:fillRect/>
          </a:stretch>
        </p:blipFill>
        <p:spPr>
          <a:xfrm>
            <a:off x="533400" y="2667000"/>
            <a:ext cx="1981200" cy="1676400"/>
          </a:xfrm>
        </p:spPr>
      </p:pic>
      <p:sp>
        <p:nvSpPr>
          <p:cNvPr id="16388" name="AutoShape 4"/>
          <p:cNvSpPr>
            <a:spLocks noChangeArrowheads="1"/>
          </p:cNvSpPr>
          <p:nvPr/>
        </p:nvSpPr>
        <p:spPr bwMode="auto">
          <a:xfrm>
            <a:off x="2590800" y="3581400"/>
            <a:ext cx="895350" cy="66675"/>
          </a:xfrm>
          <a:prstGeom prst="rightArrow">
            <a:avLst>
              <a:gd name="adj1" fmla="val 50000"/>
              <a:gd name="adj2" fmla="val 335714"/>
            </a:avLst>
          </a:prstGeom>
          <a:solidFill>
            <a:schemeClr val="accent1"/>
          </a:solidFill>
          <a:ln w="9525">
            <a:solidFill>
              <a:schemeClr val="tx1"/>
            </a:solidFill>
            <a:miter lim="800000"/>
            <a:headEnd/>
            <a:tailEnd/>
          </a:ln>
          <a:effectLst/>
        </p:spPr>
        <p:txBody>
          <a:bodyPr wrap="none" anchor="ctr"/>
          <a:lstStyle/>
          <a:p>
            <a:endParaRPr lang="vi-VN"/>
          </a:p>
        </p:txBody>
      </p:sp>
      <p:pic>
        <p:nvPicPr>
          <p:cNvPr id="16389" name="Picture 5" descr="sb2"/>
          <p:cNvPicPr>
            <a:picLocks noChangeAspect="1" noChangeArrowheads="1"/>
          </p:cNvPicPr>
          <p:nvPr/>
        </p:nvPicPr>
        <p:blipFill>
          <a:blip r:embed="rId3" cstate="print"/>
          <a:srcRect/>
          <a:stretch>
            <a:fillRect/>
          </a:stretch>
        </p:blipFill>
        <p:spPr bwMode="auto">
          <a:xfrm rot="-2197359">
            <a:off x="3435350" y="3833813"/>
            <a:ext cx="1639888" cy="666750"/>
          </a:xfrm>
          <a:prstGeom prst="rect">
            <a:avLst/>
          </a:prstGeom>
          <a:noFill/>
          <a:ln w="9525">
            <a:noFill/>
            <a:miter lim="800000"/>
            <a:headEnd/>
            <a:tailEnd/>
          </a:ln>
        </p:spPr>
      </p:pic>
      <p:pic>
        <p:nvPicPr>
          <p:cNvPr id="16390" name="Picture 6" descr="sb2"/>
          <p:cNvPicPr>
            <a:picLocks noChangeAspect="1" noChangeArrowheads="1"/>
          </p:cNvPicPr>
          <p:nvPr/>
        </p:nvPicPr>
        <p:blipFill>
          <a:blip r:embed="rId3" cstate="print"/>
          <a:srcRect/>
          <a:stretch>
            <a:fillRect/>
          </a:stretch>
        </p:blipFill>
        <p:spPr bwMode="auto">
          <a:xfrm rot="-7968728">
            <a:off x="4764881" y="3921919"/>
            <a:ext cx="1227138" cy="698500"/>
          </a:xfrm>
          <a:prstGeom prst="rect">
            <a:avLst/>
          </a:prstGeom>
          <a:noFill/>
          <a:ln w="9525">
            <a:noFill/>
            <a:miter lim="800000"/>
            <a:headEnd/>
            <a:tailEnd/>
          </a:ln>
        </p:spPr>
      </p:pic>
      <p:pic>
        <p:nvPicPr>
          <p:cNvPr id="16391" name="Picture 7" descr="sb2"/>
          <p:cNvPicPr>
            <a:picLocks noChangeAspect="1" noChangeArrowheads="1"/>
          </p:cNvPicPr>
          <p:nvPr/>
        </p:nvPicPr>
        <p:blipFill>
          <a:blip r:embed="rId3" cstate="print"/>
          <a:srcRect/>
          <a:stretch>
            <a:fillRect/>
          </a:stretch>
        </p:blipFill>
        <p:spPr bwMode="auto">
          <a:xfrm>
            <a:off x="3514725" y="3508375"/>
            <a:ext cx="1376363" cy="501650"/>
          </a:xfrm>
          <a:prstGeom prst="rect">
            <a:avLst/>
          </a:prstGeom>
          <a:noFill/>
          <a:ln w="9525">
            <a:noFill/>
            <a:miter lim="800000"/>
            <a:headEnd/>
            <a:tailEnd/>
          </a:ln>
        </p:spPr>
      </p:pic>
      <p:pic>
        <p:nvPicPr>
          <p:cNvPr id="16392" name="Picture 8" descr="sb2"/>
          <p:cNvPicPr>
            <a:picLocks noChangeAspect="1" noChangeArrowheads="1"/>
          </p:cNvPicPr>
          <p:nvPr/>
        </p:nvPicPr>
        <p:blipFill>
          <a:blip r:embed="rId3" cstate="print"/>
          <a:srcRect/>
          <a:stretch>
            <a:fillRect/>
          </a:stretch>
        </p:blipFill>
        <p:spPr bwMode="auto">
          <a:xfrm rot="2082642">
            <a:off x="3697288" y="3024188"/>
            <a:ext cx="1350962" cy="376237"/>
          </a:xfrm>
          <a:prstGeom prst="rect">
            <a:avLst/>
          </a:prstGeom>
          <a:noFill/>
          <a:ln w="9525">
            <a:noFill/>
            <a:miter lim="800000"/>
            <a:headEnd/>
            <a:tailEnd/>
          </a:ln>
        </p:spPr>
      </p:pic>
      <p:pic>
        <p:nvPicPr>
          <p:cNvPr id="16393" name="Picture 9" descr="sb2"/>
          <p:cNvPicPr>
            <a:picLocks noChangeAspect="1" noChangeArrowheads="1"/>
          </p:cNvPicPr>
          <p:nvPr/>
        </p:nvPicPr>
        <p:blipFill>
          <a:blip r:embed="rId3" cstate="print"/>
          <a:srcRect/>
          <a:stretch>
            <a:fillRect/>
          </a:stretch>
        </p:blipFill>
        <p:spPr bwMode="auto">
          <a:xfrm rot="7530856">
            <a:off x="4830763" y="3017837"/>
            <a:ext cx="958850" cy="561975"/>
          </a:xfrm>
          <a:prstGeom prst="rect">
            <a:avLst/>
          </a:prstGeom>
          <a:noFill/>
          <a:ln w="9525">
            <a:noFill/>
            <a:miter lim="800000"/>
            <a:headEnd/>
            <a:tailEnd/>
          </a:ln>
        </p:spPr>
      </p:pic>
      <p:pic>
        <p:nvPicPr>
          <p:cNvPr id="16394" name="Picture 10" descr="9sh4j7Zu58je4M"/>
          <p:cNvPicPr>
            <a:picLocks noChangeAspect="1" noChangeArrowheads="1"/>
          </p:cNvPicPr>
          <p:nvPr/>
        </p:nvPicPr>
        <p:blipFill>
          <a:blip r:embed="rId2" cstate="print"/>
          <a:srcRect/>
          <a:stretch>
            <a:fillRect/>
          </a:stretch>
        </p:blipFill>
        <p:spPr bwMode="auto">
          <a:xfrm>
            <a:off x="7550150" y="2447925"/>
            <a:ext cx="1341438" cy="774700"/>
          </a:xfrm>
          <a:prstGeom prst="rect">
            <a:avLst/>
          </a:prstGeom>
          <a:noFill/>
          <a:ln w="9525">
            <a:noFill/>
            <a:miter lim="800000"/>
            <a:headEnd/>
            <a:tailEnd/>
          </a:ln>
        </p:spPr>
      </p:pic>
      <p:pic>
        <p:nvPicPr>
          <p:cNvPr id="16395" name="Picture 11" descr="9sh4j7Zu58je4M"/>
          <p:cNvPicPr>
            <a:picLocks noChangeAspect="1" noChangeArrowheads="1"/>
          </p:cNvPicPr>
          <p:nvPr/>
        </p:nvPicPr>
        <p:blipFill>
          <a:blip r:embed="rId2" cstate="print"/>
          <a:srcRect/>
          <a:stretch>
            <a:fillRect/>
          </a:stretch>
        </p:blipFill>
        <p:spPr bwMode="auto">
          <a:xfrm>
            <a:off x="7802563" y="3276600"/>
            <a:ext cx="1341437" cy="774700"/>
          </a:xfrm>
          <a:prstGeom prst="rect">
            <a:avLst/>
          </a:prstGeom>
          <a:noFill/>
          <a:ln w="9525">
            <a:noFill/>
            <a:miter lim="800000"/>
            <a:headEnd/>
            <a:tailEnd/>
          </a:ln>
        </p:spPr>
      </p:pic>
      <p:pic>
        <p:nvPicPr>
          <p:cNvPr id="16396" name="Picture 12" descr="9sh4j7Zu58je4M"/>
          <p:cNvPicPr>
            <a:picLocks noChangeAspect="1" noChangeArrowheads="1"/>
          </p:cNvPicPr>
          <p:nvPr/>
        </p:nvPicPr>
        <p:blipFill>
          <a:blip r:embed="rId2" cstate="print"/>
          <a:srcRect/>
          <a:stretch>
            <a:fillRect/>
          </a:stretch>
        </p:blipFill>
        <p:spPr bwMode="auto">
          <a:xfrm>
            <a:off x="6064250" y="2339975"/>
            <a:ext cx="1341438" cy="774700"/>
          </a:xfrm>
          <a:prstGeom prst="rect">
            <a:avLst/>
          </a:prstGeom>
          <a:noFill/>
          <a:ln w="9525">
            <a:noFill/>
            <a:miter lim="800000"/>
            <a:headEnd/>
            <a:tailEnd/>
          </a:ln>
        </p:spPr>
      </p:pic>
      <p:pic>
        <p:nvPicPr>
          <p:cNvPr id="16397" name="Picture 13" descr="9sh4j7Zu58je4M"/>
          <p:cNvPicPr>
            <a:picLocks noChangeAspect="1" noChangeArrowheads="1"/>
          </p:cNvPicPr>
          <p:nvPr/>
        </p:nvPicPr>
        <p:blipFill>
          <a:blip r:embed="rId2" cstate="print"/>
          <a:srcRect/>
          <a:stretch>
            <a:fillRect/>
          </a:stretch>
        </p:blipFill>
        <p:spPr bwMode="auto">
          <a:xfrm>
            <a:off x="7550150" y="4179888"/>
            <a:ext cx="1341438" cy="776287"/>
          </a:xfrm>
          <a:prstGeom prst="rect">
            <a:avLst/>
          </a:prstGeom>
          <a:noFill/>
          <a:ln w="9525">
            <a:noFill/>
            <a:miter lim="800000"/>
            <a:headEnd/>
            <a:tailEnd/>
          </a:ln>
        </p:spPr>
      </p:pic>
      <p:pic>
        <p:nvPicPr>
          <p:cNvPr id="16398" name="Picture 14" descr="9sh4j7Zu58je4M"/>
          <p:cNvPicPr>
            <a:picLocks noChangeAspect="1" noChangeArrowheads="1"/>
          </p:cNvPicPr>
          <p:nvPr/>
        </p:nvPicPr>
        <p:blipFill>
          <a:blip r:embed="rId2" cstate="print"/>
          <a:srcRect/>
          <a:stretch>
            <a:fillRect/>
          </a:stretch>
        </p:blipFill>
        <p:spPr bwMode="auto">
          <a:xfrm>
            <a:off x="6040438" y="4724400"/>
            <a:ext cx="1341437" cy="774700"/>
          </a:xfrm>
          <a:prstGeom prst="rect">
            <a:avLst/>
          </a:prstGeom>
          <a:noFill/>
          <a:ln w="9525">
            <a:noFill/>
            <a:miter lim="800000"/>
            <a:headEnd/>
            <a:tailEnd/>
          </a:ln>
        </p:spPr>
      </p:pic>
      <p:sp>
        <p:nvSpPr>
          <p:cNvPr id="16399" name="Text Box 15"/>
          <p:cNvSpPr txBox="1">
            <a:spLocks noChangeArrowheads="1"/>
          </p:cNvSpPr>
          <p:nvPr/>
        </p:nvSpPr>
        <p:spPr bwMode="auto">
          <a:xfrm>
            <a:off x="5638800" y="5638800"/>
            <a:ext cx="3505200" cy="457200"/>
          </a:xfrm>
          <a:prstGeom prst="rect">
            <a:avLst/>
          </a:prstGeom>
          <a:noFill/>
          <a:ln w="9525">
            <a:noFill/>
            <a:miter lim="800000"/>
            <a:headEnd/>
            <a:tailEnd/>
          </a:ln>
          <a:effectLst/>
        </p:spPr>
        <p:txBody>
          <a:bodyPr>
            <a:spAutoFit/>
          </a:bodyPr>
          <a:lstStyle/>
          <a:p>
            <a:pPr algn="ctr">
              <a:spcBef>
                <a:spcPct val="50000"/>
              </a:spcBef>
            </a:pPr>
            <a:r>
              <a:rPr lang="en-US" sz="2400" b="1" dirty="0" err="1">
                <a:solidFill>
                  <a:srgbClr val="0000FF"/>
                </a:solidFill>
                <a:latin typeface="Times New Roman" panose="02020603050405020304" pitchFamily="18" charset="0"/>
                <a:cs typeface="Times New Roman" panose="02020603050405020304" pitchFamily="18" charset="0"/>
              </a:rPr>
              <a:t>Nhiều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mới</a:t>
            </a:r>
            <a:r>
              <a:rPr lang="en-US" sz="2400" b="1" dirty="0">
                <a:solidFill>
                  <a:srgbClr val="0000FF"/>
                </a:solidFill>
                <a:latin typeface="Times New Roman" panose="02020603050405020304" pitchFamily="18" charset="0"/>
                <a:cs typeface="Times New Roman" panose="02020603050405020304" pitchFamily="18" charset="0"/>
              </a:rPr>
              <a:t> (2n)</a:t>
            </a:r>
          </a:p>
        </p:txBody>
      </p:sp>
      <p:sp>
        <p:nvSpPr>
          <p:cNvPr id="16400" name="Line 16"/>
          <p:cNvSpPr>
            <a:spLocks noChangeShapeType="1"/>
          </p:cNvSpPr>
          <p:nvPr/>
        </p:nvSpPr>
        <p:spPr bwMode="auto">
          <a:xfrm flipV="1">
            <a:off x="5867400" y="3302000"/>
            <a:ext cx="373063" cy="479425"/>
          </a:xfrm>
          <a:prstGeom prst="line">
            <a:avLst/>
          </a:prstGeom>
          <a:noFill/>
          <a:ln w="12700">
            <a:solidFill>
              <a:schemeClr val="tx1"/>
            </a:solidFill>
            <a:round/>
            <a:headEnd/>
            <a:tailEnd type="triangle" w="med" len="med"/>
          </a:ln>
          <a:effectLst/>
        </p:spPr>
        <p:txBody>
          <a:bodyPr/>
          <a:lstStyle/>
          <a:p>
            <a:endParaRPr lang="en-US"/>
          </a:p>
        </p:txBody>
      </p:sp>
      <p:sp>
        <p:nvSpPr>
          <p:cNvPr id="16401" name="Line 17"/>
          <p:cNvSpPr>
            <a:spLocks noChangeShapeType="1"/>
          </p:cNvSpPr>
          <p:nvPr/>
        </p:nvSpPr>
        <p:spPr bwMode="auto">
          <a:xfrm flipV="1">
            <a:off x="5868988" y="3313113"/>
            <a:ext cx="1416050" cy="468312"/>
          </a:xfrm>
          <a:prstGeom prst="line">
            <a:avLst/>
          </a:prstGeom>
          <a:noFill/>
          <a:ln w="9525">
            <a:solidFill>
              <a:schemeClr val="tx1"/>
            </a:solidFill>
            <a:round/>
            <a:headEnd/>
            <a:tailEnd type="triangle" w="med" len="med"/>
          </a:ln>
          <a:effectLst/>
        </p:spPr>
        <p:txBody>
          <a:bodyPr/>
          <a:lstStyle/>
          <a:p>
            <a:endParaRPr lang="en-US"/>
          </a:p>
        </p:txBody>
      </p:sp>
      <p:sp>
        <p:nvSpPr>
          <p:cNvPr id="16402" name="Line 18"/>
          <p:cNvSpPr>
            <a:spLocks noChangeShapeType="1"/>
          </p:cNvSpPr>
          <p:nvPr/>
        </p:nvSpPr>
        <p:spPr bwMode="auto">
          <a:xfrm flipV="1">
            <a:off x="5867400" y="3733800"/>
            <a:ext cx="1668463" cy="47625"/>
          </a:xfrm>
          <a:prstGeom prst="line">
            <a:avLst/>
          </a:prstGeom>
          <a:noFill/>
          <a:ln w="9525">
            <a:solidFill>
              <a:schemeClr val="tx1"/>
            </a:solidFill>
            <a:round/>
            <a:headEnd/>
            <a:tailEnd type="triangle" w="med" len="med"/>
          </a:ln>
          <a:effectLst/>
        </p:spPr>
        <p:txBody>
          <a:bodyPr/>
          <a:lstStyle/>
          <a:p>
            <a:endParaRPr lang="en-US"/>
          </a:p>
        </p:txBody>
      </p:sp>
      <p:sp>
        <p:nvSpPr>
          <p:cNvPr id="16403" name="Line 19"/>
          <p:cNvSpPr>
            <a:spLocks noChangeShapeType="1"/>
          </p:cNvSpPr>
          <p:nvPr/>
        </p:nvSpPr>
        <p:spPr bwMode="auto">
          <a:xfrm>
            <a:off x="5867400" y="3810000"/>
            <a:ext cx="1362075" cy="593725"/>
          </a:xfrm>
          <a:prstGeom prst="line">
            <a:avLst/>
          </a:prstGeom>
          <a:noFill/>
          <a:ln w="9525">
            <a:solidFill>
              <a:schemeClr val="tx1"/>
            </a:solidFill>
            <a:round/>
            <a:headEnd/>
            <a:tailEnd type="triangle" w="med" len="med"/>
          </a:ln>
          <a:effectLst/>
        </p:spPr>
        <p:txBody>
          <a:bodyPr/>
          <a:lstStyle/>
          <a:p>
            <a:endParaRPr lang="en-US"/>
          </a:p>
        </p:txBody>
      </p:sp>
      <p:sp>
        <p:nvSpPr>
          <p:cNvPr id="16404" name="Line 20"/>
          <p:cNvSpPr>
            <a:spLocks noChangeShapeType="1"/>
          </p:cNvSpPr>
          <p:nvPr/>
        </p:nvSpPr>
        <p:spPr bwMode="auto">
          <a:xfrm>
            <a:off x="5867400" y="3810000"/>
            <a:ext cx="223838" cy="935038"/>
          </a:xfrm>
          <a:prstGeom prst="line">
            <a:avLst/>
          </a:prstGeom>
          <a:noFill/>
          <a:ln w="9525">
            <a:solidFill>
              <a:schemeClr val="tx1"/>
            </a:solidFill>
            <a:round/>
            <a:headEnd/>
            <a:tailEnd type="triangle" w="med" len="med"/>
          </a:ln>
          <a:effectLst/>
        </p:spPr>
        <p:txBody>
          <a:bodyPr/>
          <a:lstStyle/>
          <a:p>
            <a:endParaRPr lang="en-US"/>
          </a:p>
        </p:txBody>
      </p:sp>
      <p:sp>
        <p:nvSpPr>
          <p:cNvPr id="16405" name="Text Box 21"/>
          <p:cNvSpPr txBox="1">
            <a:spLocks noChangeArrowheads="1"/>
          </p:cNvSpPr>
          <p:nvPr/>
        </p:nvSpPr>
        <p:spPr bwMode="auto">
          <a:xfrm>
            <a:off x="152400" y="4800600"/>
            <a:ext cx="2816225"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0000FF"/>
                </a:solidFill>
                <a:latin typeface="Times New Roman" panose="02020603050405020304" pitchFamily="18" charset="0"/>
                <a:cs typeface="Times New Roman" panose="02020603050405020304" pitchFamily="18" charset="0"/>
              </a:rPr>
              <a:t>1 </a:t>
            </a:r>
            <a:r>
              <a:rPr lang="en-US" sz="2400" b="1" dirty="0" err="1">
                <a:solidFill>
                  <a:srgbClr val="0000FF"/>
                </a:solidFill>
                <a:latin typeface="Times New Roman" panose="02020603050405020304" pitchFamily="18" charset="0"/>
                <a:cs typeface="Times New Roman" panose="02020603050405020304" pitchFamily="18" charset="0"/>
              </a:rPr>
              <a:t>Cơ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gốc</a:t>
            </a:r>
            <a:r>
              <a:rPr lang="en-US" sz="2400" b="1" dirty="0">
                <a:solidFill>
                  <a:srgbClr val="0000FF"/>
                </a:solidFill>
                <a:latin typeface="Times New Roman" panose="02020603050405020304" pitchFamily="18" charset="0"/>
                <a:cs typeface="Times New Roman" panose="02020603050405020304" pitchFamily="18" charset="0"/>
              </a:rPr>
              <a:t> (2n)</a:t>
            </a:r>
          </a:p>
        </p:txBody>
      </p:sp>
      <p:sp>
        <p:nvSpPr>
          <p:cNvPr id="16406" name="Text Box 22"/>
          <p:cNvSpPr txBox="1">
            <a:spLocks noChangeArrowheads="1"/>
          </p:cNvSpPr>
          <p:nvPr/>
        </p:nvSpPr>
        <p:spPr bwMode="auto">
          <a:xfrm>
            <a:off x="3657600" y="4876800"/>
            <a:ext cx="1828800" cy="457200"/>
          </a:xfrm>
          <a:prstGeom prst="rect">
            <a:avLst/>
          </a:prstGeom>
          <a:noFill/>
          <a:ln w="9525">
            <a:noFill/>
            <a:miter lim="800000"/>
            <a:headEnd/>
            <a:tailEnd/>
          </a:ln>
          <a:effectLst/>
        </p:spPr>
        <p:txBody>
          <a:bodyPr>
            <a:spAutoFit/>
          </a:bodyPr>
          <a:lstStyle/>
          <a:p>
            <a:pPr>
              <a:spcBef>
                <a:spcPct val="50000"/>
              </a:spcBef>
            </a:pPr>
            <a:r>
              <a:rPr lang="en-US" sz="2400" b="1" dirty="0" err="1">
                <a:solidFill>
                  <a:srgbClr val="FF0066"/>
                </a:solidFill>
                <a:latin typeface="Times New Roman" panose="02020603050405020304" pitchFamily="18" charset="0"/>
                <a:cs typeface="Times New Roman" panose="02020603050405020304" pitchFamily="18" charset="0"/>
              </a:rPr>
              <a:t>Phân</a:t>
            </a:r>
            <a:r>
              <a:rPr lang="en-US" sz="2400" b="1" dirty="0">
                <a:solidFill>
                  <a:srgbClr val="FF0066"/>
                </a:solidFill>
                <a:latin typeface="Times New Roman" panose="02020603050405020304" pitchFamily="18" charset="0"/>
                <a:cs typeface="Times New Roman" panose="02020603050405020304" pitchFamily="18" charset="0"/>
              </a:rPr>
              <a:t> chia</a:t>
            </a:r>
          </a:p>
        </p:txBody>
      </p:sp>
      <p:sp>
        <p:nvSpPr>
          <p:cNvPr id="4" name="Rectangle 3"/>
          <p:cNvSpPr/>
          <p:nvPr/>
        </p:nvSpPr>
        <p:spPr>
          <a:xfrm>
            <a:off x="228600" y="76200"/>
            <a:ext cx="8686800" cy="990600"/>
          </a:xfrm>
          <a:prstGeom prst="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Times New Roman" panose="02020603050405020304" pitchFamily="18" charset="0"/>
                <a:cs typeface="Times New Roman" panose="02020603050405020304" pitchFamily="18" charset="0"/>
              </a:rPr>
              <a:t>Sao </a:t>
            </a:r>
            <a:r>
              <a:rPr lang="en-US" sz="2800" b="1" dirty="0" err="1">
                <a:solidFill>
                  <a:schemeClr val="tx1"/>
                </a:solidFill>
                <a:latin typeface="Times New Roman" panose="02020603050405020304" pitchFamily="18" charset="0"/>
                <a:cs typeface="Times New Roman" panose="02020603050405020304" pitchFamily="18" charset="0"/>
              </a:rPr>
              <a:t>biển</a:t>
            </a:r>
            <a:r>
              <a:rPr lang="en-US" sz="2800" b="1" dirty="0">
                <a:solidFill>
                  <a:schemeClr val="tx1"/>
                </a:solidFill>
                <a:latin typeface="Times New Roman" panose="02020603050405020304" pitchFamily="18" charset="0"/>
                <a:cs typeface="Times New Roman" panose="02020603050405020304" pitchFamily="18" charset="0"/>
              </a:rPr>
              <a:t> - </a:t>
            </a:r>
            <a:r>
              <a:rPr lang="en-US" sz="2800" b="1" dirty="0" err="1">
                <a:solidFill>
                  <a:schemeClr val="tx1"/>
                </a:solidFill>
                <a:latin typeface="Times New Roman" panose="02020603050405020304" pitchFamily="18" charset="0"/>
                <a:cs typeface="Times New Roman" panose="02020603050405020304" pitchFamily="18" charset="0"/>
              </a:rPr>
              <a:t>sinh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nhờ</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mảnh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Hình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thức</a:t>
            </a:r>
            <a:r>
              <a:rPr lang="en-US" sz="2800" b="1" dirty="0" smtClean="0">
                <a:solidFill>
                  <a:schemeClr val="tx1"/>
                </a:solidFill>
                <a:latin typeface="Times New Roman" panose="02020603050405020304" pitchFamily="18" charset="0"/>
                <a:cs typeface="Times New Roman" panose="02020603050405020304" pitchFamily="18" charset="0"/>
              </a:rPr>
              <a:t> SSVT).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408" name="Oval 29">
            <a:hlinkClick r:id="rId4" action="ppaction://hlinksldjump"/>
          </p:cNvPr>
          <p:cNvSpPr>
            <a:spLocks noChangeArrowheads="1"/>
          </p:cNvSpPr>
          <p:nvPr/>
        </p:nvSpPr>
        <p:spPr bwMode="auto">
          <a:xfrm>
            <a:off x="8534400" y="6324600"/>
            <a:ext cx="304800" cy="228600"/>
          </a:xfrm>
          <a:prstGeom prst="ellipse">
            <a:avLst/>
          </a:prstGeom>
          <a:solidFill>
            <a:schemeClr val="accent1"/>
          </a:solidFill>
          <a:ln w="9525">
            <a:solidFill>
              <a:schemeClr val="tx1"/>
            </a:solidFill>
            <a:round/>
            <a:headEnd/>
            <a:tailEnd/>
          </a:ln>
          <a:effectLst/>
        </p:spPr>
        <p:txBody>
          <a:bodyPr wrap="none" anchor="ctr"/>
          <a:lstStyle/>
          <a:p>
            <a:endParaRPr lang="vi-VN"/>
          </a:p>
        </p:txBody>
      </p:sp>
      <p:sp>
        <p:nvSpPr>
          <p:cNvPr id="26" name="TextBox 25"/>
          <p:cNvSpPr txBox="1"/>
          <p:nvPr/>
        </p:nvSpPr>
        <p:spPr>
          <a:xfrm>
            <a:off x="0" y="1143000"/>
            <a:ext cx="2743200" cy="1077218"/>
          </a:xfrm>
          <a:prstGeom prst="rect">
            <a:avLst/>
          </a:prstGeom>
          <a:solidFill>
            <a:srgbClr val="FFFF00"/>
          </a:solidFill>
        </p:spPr>
        <p:txBody>
          <a:bodyPr wrap="square" rtlCol="0">
            <a:spAutoFit/>
          </a:bodyPr>
          <a:lstStyle/>
          <a:p>
            <a:pPr algn="ctr"/>
            <a:r>
              <a:rPr lang="en-US" sz="3200" dirty="0" err="1" smtClean="0">
                <a:latin typeface="Times New Roman" panose="02020603050405020304" pitchFamily="18" charset="0"/>
                <a:cs typeface="Times New Roman" panose="02020603050405020304" pitchFamily="18" charset="0"/>
              </a:rPr>
              <a:t>Cơ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sở</a:t>
            </a:r>
            <a:r>
              <a:rPr lang="en-US" sz="3200" dirty="0" smtClean="0">
                <a:latin typeface="Times New Roman" panose="02020603050405020304" pitchFamily="18" charset="0"/>
                <a:cs typeface="Times New Roman" panose="02020603050405020304" pitchFamily="18" charset="0"/>
              </a:rPr>
              <a:t> KH: </a:t>
            </a:r>
            <a:r>
              <a:rPr lang="en-US" sz="3200" b="1" dirty="0" err="1" smtClean="0">
                <a:latin typeface="Times New Roman" panose="02020603050405020304" pitchFamily="18" charset="0"/>
                <a:cs typeface="Times New Roman" panose="02020603050405020304" pitchFamily="18" charset="0"/>
              </a:rPr>
              <a:t>nguyên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phân</a:t>
            </a:r>
            <a:endParaRPr lang="en-US" sz="32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276600" y="1143000"/>
            <a:ext cx="2743200" cy="954107"/>
          </a:xfrm>
          <a:prstGeom prst="rect">
            <a:avLst/>
          </a:prstGeom>
          <a:solidFill>
            <a:srgbClr val="FFFF00"/>
          </a:solid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NST,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gen:</a:t>
            </a:r>
          </a:p>
          <a:p>
            <a:pPr algn="ct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đổi</a:t>
            </a:r>
            <a:endParaRPr lang="en-US" sz="28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400800" y="1143000"/>
            <a:ext cx="2743200" cy="954107"/>
          </a:xfrm>
          <a:prstGeom prst="rect">
            <a:avLst/>
          </a:prstGeom>
          <a:solidFill>
            <a:srgbClr val="FFFF00"/>
          </a:solid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Không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p>
          <a:p>
            <a:pPr algn="ctr"/>
            <a:r>
              <a:rPr lang="en-US" sz="2800" b="1" dirty="0" err="1" smtClean="0">
                <a:latin typeface="Times New Roman" panose="02020603050405020304" pitchFamily="18" charset="0"/>
                <a:cs typeface="Times New Roman" panose="02020603050405020304" pitchFamily="18" charset="0"/>
              </a:rPr>
              <a:t>tiến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hóa</a:t>
            </a:r>
            <a:endParaRPr lang="en-US" sz="2800" b="1" dirty="0">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a:off x="2743200" y="1827212"/>
            <a:ext cx="60960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019800" y="1827212"/>
            <a:ext cx="60960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5165" y="6059488"/>
            <a:ext cx="9220200" cy="830997"/>
          </a:xfrm>
          <a:prstGeom prst="rect">
            <a:avLst/>
          </a:prstGeom>
          <a:solidFill>
            <a:srgbClr val="FFFF00"/>
          </a:solid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KL: </a:t>
            </a:r>
            <a:r>
              <a:rPr lang="en-US" sz="2400" b="1" u="sng" dirty="0" err="1" smtClean="0">
                <a:latin typeface="Times New Roman" panose="02020603050405020304" pitchFamily="18" charset="0"/>
                <a:cs typeface="Times New Roman" panose="02020603050405020304" pitchFamily="18" charset="0"/>
              </a:rPr>
              <a:t>Tiến</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alen</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kiểu</a:t>
            </a:r>
            <a:r>
              <a:rPr lang="en-US" sz="2400" b="1" dirty="0" smtClean="0">
                <a:latin typeface="Times New Roman" panose="02020603050405020304" pitchFamily="18" charset="0"/>
                <a:cs typeface="Times New Roman" panose="02020603050405020304" pitchFamily="18" charset="0"/>
              </a:rPr>
              <a:t> gen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thể</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6" name="Action Button: Forward or Next 35">
            <a:hlinkClick r:id="rId5" action="ppaction://hlinksldjump" highlightClick="1"/>
          </p:cNvPr>
          <p:cNvSpPr/>
          <p:nvPr/>
        </p:nvSpPr>
        <p:spPr>
          <a:xfrm>
            <a:off x="8229600" y="5029200"/>
            <a:ext cx="6096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547765"/>
            <a:ext cx="1157287" cy="41930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linds(horizontal)">
                                      <p:cBhvr>
                                        <p:cTn id="20" dur="500"/>
                                        <p:tgtEl>
                                          <p:spTgt spid="3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linds(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609600" y="3581400"/>
            <a:ext cx="541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endParaRPr lang="en-US" altLang="en-US" sz="2800" smtClean="0">
              <a:solidFill>
                <a:srgbClr val="000000"/>
              </a:solidFill>
              <a:latin typeface="Times New Roman" panose="02020603050405020304" pitchFamily="18" charset="0"/>
            </a:endParaRPr>
          </a:p>
        </p:txBody>
      </p:sp>
      <p:sp>
        <p:nvSpPr>
          <p:cNvPr id="3075" name="Text Box 3"/>
          <p:cNvSpPr txBox="1">
            <a:spLocks noChangeArrowheads="1"/>
          </p:cNvSpPr>
          <p:nvPr/>
        </p:nvSpPr>
        <p:spPr bwMode="auto">
          <a:xfrm>
            <a:off x="-152400" y="16424"/>
            <a:ext cx="952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2400" b="1" dirty="0" smtClean="0">
                <a:latin typeface="Times New Roman" panose="02020603050405020304" pitchFamily="18" charset="0"/>
              </a:rPr>
              <a:t>I. QUAN NIỆM TIẾN HOÁ VÀ NGUỒN NGUYÊN LIỆU TIẾN HOÁ</a:t>
            </a:r>
          </a:p>
        </p:txBody>
      </p:sp>
      <p:sp>
        <p:nvSpPr>
          <p:cNvPr id="3076" name="Text Box 39"/>
          <p:cNvSpPr txBox="1">
            <a:spLocks noChangeArrowheads="1"/>
          </p:cNvSpPr>
          <p:nvPr/>
        </p:nvSpPr>
        <p:spPr bwMode="auto">
          <a:xfrm>
            <a:off x="0" y="488018"/>
            <a:ext cx="510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2800" b="1" i="1" dirty="0" smtClean="0">
                <a:latin typeface="Times New Roman" panose="02020603050405020304" pitchFamily="18" charset="0"/>
              </a:rPr>
              <a:t>1. </a:t>
            </a:r>
            <a:r>
              <a:rPr lang="en-US" altLang="en-US" sz="2800" b="1" i="1" dirty="0" err="1" smtClean="0">
                <a:latin typeface="Times New Roman" panose="02020603050405020304" pitchFamily="18" charset="0"/>
              </a:rPr>
              <a:t>Tiến</a:t>
            </a:r>
            <a:r>
              <a:rPr lang="en-US" altLang="en-US" sz="2800" b="1" i="1" dirty="0" smtClean="0">
                <a:latin typeface="Times New Roman" panose="02020603050405020304" pitchFamily="18" charset="0"/>
              </a:rPr>
              <a:t> </a:t>
            </a:r>
            <a:r>
              <a:rPr lang="en-US" altLang="en-US" sz="2800" b="1" i="1" dirty="0" err="1" smtClean="0">
                <a:latin typeface="Times New Roman" panose="02020603050405020304" pitchFamily="18" charset="0"/>
              </a:rPr>
              <a:t>hoá</a:t>
            </a:r>
            <a:r>
              <a:rPr lang="en-US" altLang="en-US" sz="2800" b="1" i="1" dirty="0" smtClean="0">
                <a:latin typeface="Times New Roman" panose="02020603050405020304" pitchFamily="18" charset="0"/>
              </a:rPr>
              <a:t> </a:t>
            </a:r>
            <a:r>
              <a:rPr lang="en-US" altLang="en-US" sz="2800" b="1" i="1" dirty="0" err="1" smtClean="0">
                <a:latin typeface="Times New Roman" panose="02020603050405020304" pitchFamily="18" charset="0"/>
              </a:rPr>
              <a:t>nhỏ</a:t>
            </a:r>
            <a:r>
              <a:rPr lang="en-US" altLang="en-US" sz="2800" b="1" i="1" dirty="0" smtClean="0">
                <a:latin typeface="Times New Roman" panose="02020603050405020304" pitchFamily="18" charset="0"/>
              </a:rPr>
              <a:t> </a:t>
            </a:r>
            <a:r>
              <a:rPr lang="en-US" altLang="en-US" sz="2800" b="1" i="1" dirty="0" err="1" smtClean="0">
                <a:latin typeface="Times New Roman" panose="02020603050405020304" pitchFamily="18" charset="0"/>
              </a:rPr>
              <a:t>và</a:t>
            </a:r>
            <a:r>
              <a:rPr lang="en-US" altLang="en-US" sz="2800" b="1" i="1" dirty="0" smtClean="0">
                <a:latin typeface="Times New Roman" panose="02020603050405020304" pitchFamily="18" charset="0"/>
              </a:rPr>
              <a:t> </a:t>
            </a:r>
            <a:r>
              <a:rPr lang="en-US" altLang="en-US" sz="2800" b="1" i="1" dirty="0" err="1" smtClean="0">
                <a:latin typeface="Times New Roman" panose="02020603050405020304" pitchFamily="18" charset="0"/>
              </a:rPr>
              <a:t>tiến</a:t>
            </a:r>
            <a:r>
              <a:rPr lang="en-US" altLang="en-US" sz="2800" b="1" i="1" dirty="0" smtClean="0">
                <a:latin typeface="Times New Roman" panose="02020603050405020304" pitchFamily="18" charset="0"/>
              </a:rPr>
              <a:t> </a:t>
            </a:r>
            <a:r>
              <a:rPr lang="en-US" altLang="en-US" sz="2800" b="1" i="1" dirty="0" err="1" smtClean="0">
                <a:latin typeface="Times New Roman" panose="02020603050405020304" pitchFamily="18" charset="0"/>
              </a:rPr>
              <a:t>hoá</a:t>
            </a:r>
            <a:r>
              <a:rPr lang="en-US" altLang="en-US" sz="2800" b="1" i="1" dirty="0" smtClean="0">
                <a:latin typeface="Times New Roman" panose="02020603050405020304" pitchFamily="18" charset="0"/>
              </a:rPr>
              <a:t> </a:t>
            </a:r>
            <a:r>
              <a:rPr lang="en-US" altLang="en-US" sz="2800" b="1" i="1" dirty="0" err="1" smtClean="0">
                <a:latin typeface="Times New Roman" panose="02020603050405020304" pitchFamily="18" charset="0"/>
              </a:rPr>
              <a:t>lớn</a:t>
            </a:r>
            <a:endParaRPr lang="en-US" altLang="en-US" sz="2800" b="1" i="1" dirty="0" smtClean="0">
              <a:latin typeface="Times New Roman" panose="02020603050405020304" pitchFamily="18" charset="0"/>
            </a:endParaRPr>
          </a:p>
        </p:txBody>
      </p:sp>
      <p:graphicFrame>
        <p:nvGraphicFramePr>
          <p:cNvPr id="5169" name="Group 49"/>
          <p:cNvGraphicFramePr>
            <a:graphicFrameLocks noGrp="1"/>
          </p:cNvGraphicFramePr>
          <p:nvPr>
            <p:extLst>
              <p:ext uri="{D42A27DB-BD31-4B8C-83A1-F6EECF244321}">
                <p14:modId xmlns:p14="http://schemas.microsoft.com/office/powerpoint/2010/main" val="1469937111"/>
              </p:ext>
            </p:extLst>
          </p:nvPr>
        </p:nvGraphicFramePr>
        <p:xfrm>
          <a:off x="177338" y="1268796"/>
          <a:ext cx="8839200" cy="5562601"/>
        </p:xfrm>
        <a:graphic>
          <a:graphicData uri="http://schemas.openxmlformats.org/drawingml/2006/table">
            <a:tbl>
              <a:tblPr/>
              <a:tblGrid>
                <a:gridCol w="1828800"/>
                <a:gridCol w="3505200"/>
                <a:gridCol w="3505200"/>
              </a:tblGrid>
              <a:tr h="763588">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Nội</a:t>
                      </a:r>
                      <a:r>
                        <a:rPr kumimoji="0" lang="en-US" alt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dung</a:t>
                      </a:r>
                      <a:endParaRPr kumimoji="0" lang="en-US" altLang="en-US" sz="2400" b="1" i="0" u="none" strike="noStrike" cap="none" normalizeH="0" baseline="0" dirty="0" smtClean="0">
                        <a:ln>
                          <a:noFill/>
                        </a:ln>
                        <a:solidFill>
                          <a:srgbClr val="FF0000"/>
                        </a:solidFill>
                        <a:effectLst/>
                        <a:latin typeface="Tahoma" panose="020B060403050404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Tiến</a:t>
                      </a:r>
                      <a:r>
                        <a:rPr kumimoji="0" lang="en-US" alt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hóa</a:t>
                      </a:r>
                      <a:r>
                        <a:rPr kumimoji="0" lang="en-US" alt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nhỏ</a:t>
                      </a:r>
                      <a:endParaRPr kumimoji="0" lang="en-US" altLang="en-US" sz="2400" b="1" i="0" u="none" strike="noStrike" cap="none" normalizeH="0" baseline="0" dirty="0" smtClean="0">
                        <a:ln>
                          <a:noFill/>
                        </a:ln>
                        <a:solidFill>
                          <a:srgbClr val="FF0000"/>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Tiến</a:t>
                      </a:r>
                      <a:r>
                        <a:rPr kumimoji="0" lang="en-US" alt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hóa</a:t>
                      </a:r>
                      <a:r>
                        <a:rPr kumimoji="0" lang="en-US" alt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lớn</a:t>
                      </a:r>
                      <a:endParaRPr kumimoji="0" lang="en-US" altLang="en-US" sz="2400" b="1" i="0" u="none" strike="noStrike" cap="none" normalizeH="0" baseline="0" dirty="0" smtClean="0">
                        <a:ln>
                          <a:noFill/>
                        </a:ln>
                        <a:solidFill>
                          <a:srgbClr val="FF0000"/>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2412">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Khái niệm</a:t>
                      </a:r>
                      <a:endParaRPr kumimoji="0" lang="en-US" altLang="en-US" sz="2400" b="1" i="0" u="none" strike="noStrike" cap="none" normalizeH="0" baseline="0" smtClean="0">
                        <a:ln>
                          <a:noFill/>
                        </a:ln>
                        <a:solidFill>
                          <a:srgbClr val="FF0000"/>
                        </a:solidFill>
                        <a:effectLst/>
                        <a:latin typeface="Tahoma" panose="020B060403050404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smtClean="0">
                        <a:ln>
                          <a:noFill/>
                        </a:ln>
                        <a:solidFill>
                          <a:srgbClr val="0000FF"/>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smtClean="0">
                        <a:ln>
                          <a:noFill/>
                        </a:ln>
                        <a:solidFill>
                          <a:srgbClr val="0000FF"/>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025">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Không gian</a:t>
                      </a:r>
                      <a:endParaRPr kumimoji="0" lang="en-US" altLang="en-US" sz="2400" b="1" i="0" u="none" strike="noStrike" cap="none" normalizeH="0" baseline="0" smtClean="0">
                        <a:ln>
                          <a:noFill/>
                        </a:ln>
                        <a:solidFill>
                          <a:srgbClr val="FF0000"/>
                        </a:solidFill>
                        <a:effectLst/>
                        <a:latin typeface="Tahoma" panose="020B060403050404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smtClean="0">
                        <a:ln>
                          <a:noFill/>
                        </a:ln>
                        <a:solidFill>
                          <a:srgbClr val="0000FF"/>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smtClean="0">
                        <a:ln>
                          <a:noFill/>
                        </a:ln>
                        <a:solidFill>
                          <a:srgbClr val="0000FF"/>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875">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Thời gian</a:t>
                      </a:r>
                      <a:endParaRPr kumimoji="0" lang="en-US" altLang="en-US" sz="2400" b="1" i="0" u="none" strike="noStrike" cap="none" normalizeH="0" baseline="0" smtClean="0">
                        <a:ln>
                          <a:noFill/>
                        </a:ln>
                        <a:solidFill>
                          <a:srgbClr val="FF0000"/>
                        </a:solidFill>
                        <a:effectLst/>
                        <a:latin typeface="Tahoma" panose="020B060403050404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smtClean="0">
                        <a:ln>
                          <a:noFill/>
                        </a:ln>
                        <a:solidFill>
                          <a:srgbClr val="0000FF"/>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smtClean="0">
                        <a:ln>
                          <a:noFill/>
                        </a:ln>
                        <a:solidFill>
                          <a:srgbClr val="0000FF"/>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2988">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Kết quả</a:t>
                      </a:r>
                      <a:endParaRPr kumimoji="0" lang="en-US" altLang="en-US" sz="2400" b="1" i="0" u="none" strike="noStrike" cap="none" normalizeH="0" baseline="0" smtClean="0">
                        <a:ln>
                          <a:noFill/>
                        </a:ln>
                        <a:solidFill>
                          <a:srgbClr val="FF0000"/>
                        </a:solidFill>
                        <a:effectLst/>
                        <a:latin typeface="Tahoma" panose="020B060403050404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smtClean="0">
                        <a:ln>
                          <a:noFill/>
                        </a:ln>
                        <a:solidFill>
                          <a:srgbClr val="0000FF"/>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smtClean="0">
                        <a:ln>
                          <a:noFill/>
                        </a:ln>
                        <a:solidFill>
                          <a:srgbClr val="0000FF"/>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4713">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PP n/cứu</a:t>
                      </a:r>
                      <a:endParaRPr kumimoji="0" lang="en-US" altLang="en-US" sz="2400" b="1" i="0" u="none" strike="noStrike" cap="none" normalizeH="0" baseline="0" smtClean="0">
                        <a:ln>
                          <a:noFill/>
                        </a:ln>
                        <a:solidFill>
                          <a:srgbClr val="FF0000"/>
                        </a:solidFill>
                        <a:effectLst/>
                        <a:latin typeface="Tahoma" panose="020B060403050404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endParaRPr kumimoji="0" lang="en-US" altLang="en-US" sz="2400" b="1" i="0" u="none" strike="noStrike" cap="none" normalizeH="0" baseline="0" smtClean="0">
                        <a:ln>
                          <a:noFill/>
                        </a:ln>
                        <a:solidFill>
                          <a:srgbClr val="0000FF"/>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defRPr sz="2800">
                          <a:solidFill>
                            <a:schemeClr val="tx1"/>
                          </a:solidFill>
                          <a:latin typeface="Arial" panose="020B0604020202020204" pitchFamily="34" charset="0"/>
                        </a:defRPr>
                      </a:lvl1pPr>
                      <a:lvl2pPr marL="742950" indent="-285750" algn="l" eaLnBrk="0" hangingPunct="0">
                        <a:spcBef>
                          <a:spcPct val="20000"/>
                        </a:spcBef>
                        <a:defRPr sz="2400">
                          <a:solidFill>
                            <a:schemeClr val="tx1"/>
                          </a:solidFill>
                          <a:latin typeface="Arial" panose="020B0604020202020204" pitchFamily="34" charset="0"/>
                        </a:defRPr>
                      </a:lvl2pPr>
                      <a:lvl3pPr marL="1143000" indent="-228600" algn="l" eaLnBrk="0" hangingPunct="0">
                        <a:spcBef>
                          <a:spcPct val="20000"/>
                        </a:spcBef>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en-US" alt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dirty="0" smtClean="0">
                        <a:ln>
                          <a:noFill/>
                        </a:ln>
                        <a:solidFill>
                          <a:srgbClr val="0000FF"/>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Rectangle 7"/>
          <p:cNvSpPr>
            <a:spLocks noChangeArrowheads="1"/>
          </p:cNvSpPr>
          <p:nvPr/>
        </p:nvSpPr>
        <p:spPr bwMode="auto">
          <a:xfrm>
            <a:off x="2019300" y="1876425"/>
            <a:ext cx="3429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US" altLang="en-US" sz="2400" b="1" dirty="0" err="1" smtClean="0">
                <a:solidFill>
                  <a:srgbClr val="0000FF"/>
                </a:solidFill>
                <a:latin typeface="Times New Roman" panose="02020603050405020304" pitchFamily="18" charset="0"/>
                <a:cs typeface="Times New Roman" panose="02020603050405020304" pitchFamily="18" charset="0"/>
              </a:rPr>
              <a:t>Là</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quá</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trình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biến</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đổi</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cấu</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trúc</a:t>
            </a:r>
            <a:r>
              <a:rPr lang="en-US" altLang="en-US" sz="2400" b="1" dirty="0" smtClean="0">
                <a:solidFill>
                  <a:srgbClr val="0000FF"/>
                </a:solidFill>
                <a:latin typeface="Times New Roman" panose="02020603050405020304" pitchFamily="18" charset="0"/>
                <a:cs typeface="Times New Roman" panose="02020603050405020304" pitchFamily="18" charset="0"/>
              </a:rPr>
              <a:t> di </a:t>
            </a:r>
            <a:r>
              <a:rPr lang="en-US" altLang="en-US" sz="2400" b="1" dirty="0" err="1" smtClean="0">
                <a:solidFill>
                  <a:srgbClr val="0000FF"/>
                </a:solidFill>
                <a:latin typeface="Times New Roman" panose="02020603050405020304" pitchFamily="18" charset="0"/>
                <a:cs typeface="Times New Roman" panose="02020603050405020304" pitchFamily="18" charset="0"/>
              </a:rPr>
              <a:t>truyền</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của</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qu</a:t>
            </a:r>
            <a:r>
              <a:rPr lang="en-US" altLang="en-US" sz="2400" b="1" dirty="0" err="1" smtClean="0">
                <a:solidFill>
                  <a:srgbClr val="0000FF"/>
                </a:solidFill>
                <a:latin typeface="Times New Roman" panose="02020603050405020304" pitchFamily="18" charset="0"/>
              </a:rPr>
              <a:t>ần</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thể</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tần</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số</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alen</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và</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tần</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số</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các</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kiểu</a:t>
            </a:r>
            <a:r>
              <a:rPr lang="en-US" altLang="en-US" sz="2400" b="1" dirty="0" smtClean="0">
                <a:solidFill>
                  <a:srgbClr val="0000FF"/>
                </a:solidFill>
                <a:latin typeface="Times New Roman" panose="02020603050405020304" pitchFamily="18" charset="0"/>
              </a:rPr>
              <a:t> gen).</a:t>
            </a:r>
            <a:endParaRPr lang="en-US" altLang="en-US" sz="2400" dirty="0" smtClean="0">
              <a:solidFill>
                <a:srgbClr val="000000"/>
              </a:solidFill>
              <a:latin typeface="Times New Roman" panose="02020603050405020304" pitchFamily="18" charset="0"/>
            </a:endParaRPr>
          </a:p>
        </p:txBody>
      </p:sp>
      <p:sp>
        <p:nvSpPr>
          <p:cNvPr id="9" name="Rectangle 8"/>
          <p:cNvSpPr>
            <a:spLocks noChangeArrowheads="1"/>
          </p:cNvSpPr>
          <p:nvPr/>
        </p:nvSpPr>
        <p:spPr bwMode="auto">
          <a:xfrm>
            <a:off x="5486400" y="19050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US" altLang="en-US" sz="2400" b="1" dirty="0" err="1" smtClean="0">
                <a:solidFill>
                  <a:srgbClr val="0000FF"/>
                </a:solidFill>
                <a:latin typeface="Times New Roman" panose="02020603050405020304" pitchFamily="18" charset="0"/>
                <a:cs typeface="Times New Roman" panose="02020603050405020304" pitchFamily="18" charset="0"/>
              </a:rPr>
              <a:t>Là</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quá</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trình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hình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thành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các</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nhóm</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phân</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loại</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trên</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loài</a:t>
            </a:r>
            <a:r>
              <a:rPr lang="en-US" altLang="en-US" sz="2400" b="1" dirty="0" smtClean="0">
                <a:solidFill>
                  <a:srgbClr val="0000FF"/>
                </a:solidFill>
                <a:latin typeface="Times New Roman" panose="02020603050405020304" pitchFamily="18" charset="0"/>
                <a:cs typeface="Times New Roman" panose="02020603050405020304" pitchFamily="18" charset="0"/>
              </a:rPr>
              <a:t>.</a:t>
            </a:r>
            <a:endParaRPr lang="en-US" altLang="en-US" sz="2400" dirty="0" smtClean="0">
              <a:solidFill>
                <a:srgbClr val="000000"/>
              </a:solidFill>
              <a:latin typeface="Times New Roman" panose="02020603050405020304" pitchFamily="18" charset="0"/>
            </a:endParaRPr>
          </a:p>
        </p:txBody>
      </p:sp>
      <p:sp>
        <p:nvSpPr>
          <p:cNvPr id="10" name="Rectangle 9"/>
          <p:cNvSpPr>
            <a:spLocks noChangeArrowheads="1"/>
          </p:cNvSpPr>
          <p:nvPr/>
        </p:nvSpPr>
        <p:spPr bwMode="auto">
          <a:xfrm>
            <a:off x="2082800" y="3467100"/>
            <a:ext cx="302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Phạm vi phân bố hẹp.</a:t>
            </a:r>
            <a:endParaRPr lang="en-US" altLang="en-US" sz="2400" smtClean="0">
              <a:solidFill>
                <a:srgbClr val="000000"/>
              </a:solidFill>
              <a:latin typeface="Times New Roman" panose="02020603050405020304" pitchFamily="18" charset="0"/>
            </a:endParaRPr>
          </a:p>
        </p:txBody>
      </p:sp>
      <p:sp>
        <p:nvSpPr>
          <p:cNvPr id="11" name="Rectangle 10"/>
          <p:cNvSpPr>
            <a:spLocks noChangeArrowheads="1"/>
          </p:cNvSpPr>
          <p:nvPr/>
        </p:nvSpPr>
        <p:spPr bwMode="auto">
          <a:xfrm>
            <a:off x="5503863" y="3441700"/>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Quy mô rộng lớn.</a:t>
            </a:r>
            <a:endParaRPr lang="en-US" altLang="en-US" sz="2400" smtClean="0">
              <a:solidFill>
                <a:srgbClr val="000000"/>
              </a:solidFill>
              <a:latin typeface="Times New Roman" panose="02020603050405020304" pitchFamily="18" charset="0"/>
            </a:endParaRPr>
          </a:p>
        </p:txBody>
      </p:sp>
      <p:sp>
        <p:nvSpPr>
          <p:cNvPr id="12" name="Rectangle 11"/>
          <p:cNvSpPr>
            <a:spLocks noChangeArrowheads="1"/>
          </p:cNvSpPr>
          <p:nvPr/>
        </p:nvSpPr>
        <p:spPr bwMode="auto">
          <a:xfrm>
            <a:off x="2068513" y="4076700"/>
            <a:ext cx="233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Tương đối ngắn.</a:t>
            </a:r>
            <a:endParaRPr lang="en-US" altLang="en-US" sz="2400" smtClean="0">
              <a:solidFill>
                <a:srgbClr val="000000"/>
              </a:solidFill>
              <a:latin typeface="Times New Roman" panose="02020603050405020304" pitchFamily="18" charset="0"/>
            </a:endParaRPr>
          </a:p>
        </p:txBody>
      </p:sp>
      <p:sp>
        <p:nvSpPr>
          <p:cNvPr id="13" name="Rectangle 12"/>
          <p:cNvSpPr>
            <a:spLocks noChangeArrowheads="1"/>
          </p:cNvSpPr>
          <p:nvPr/>
        </p:nvSpPr>
        <p:spPr bwMode="auto">
          <a:xfrm>
            <a:off x="5530850" y="4071938"/>
            <a:ext cx="341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Rất dài (hàng triệu năm)</a:t>
            </a:r>
            <a:endParaRPr lang="en-US" altLang="en-US" sz="2400" smtClean="0">
              <a:solidFill>
                <a:srgbClr val="000000"/>
              </a:solidFill>
              <a:latin typeface="Times New Roman" panose="02020603050405020304" pitchFamily="18" charset="0"/>
            </a:endParaRPr>
          </a:p>
        </p:txBody>
      </p:sp>
      <p:sp>
        <p:nvSpPr>
          <p:cNvPr id="14" name="Rectangle 13"/>
          <p:cNvSpPr>
            <a:spLocks noChangeArrowheads="1"/>
          </p:cNvSpPr>
          <p:nvPr/>
        </p:nvSpPr>
        <p:spPr bwMode="auto">
          <a:xfrm>
            <a:off x="1993900" y="4965700"/>
            <a:ext cx="289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Hình thành loài mới.</a:t>
            </a:r>
            <a:endParaRPr lang="en-US" altLang="en-US" sz="2400" smtClean="0">
              <a:solidFill>
                <a:srgbClr val="000000"/>
              </a:solidFill>
              <a:latin typeface="Times New Roman" panose="02020603050405020304" pitchFamily="18" charset="0"/>
            </a:endParaRPr>
          </a:p>
        </p:txBody>
      </p:sp>
      <p:sp>
        <p:nvSpPr>
          <p:cNvPr id="15" name="Rectangle 14"/>
          <p:cNvSpPr>
            <a:spLocks noChangeArrowheads="1"/>
          </p:cNvSpPr>
          <p:nvPr/>
        </p:nvSpPr>
        <p:spPr bwMode="auto">
          <a:xfrm>
            <a:off x="5511800" y="4829175"/>
            <a:ext cx="335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Hình thành các nhóm phân loại  trên loài.</a:t>
            </a:r>
            <a:endParaRPr lang="en-US" altLang="en-US" sz="2400" smtClean="0">
              <a:solidFill>
                <a:srgbClr val="000000"/>
              </a:solidFill>
              <a:latin typeface="Times New Roman" panose="02020603050405020304" pitchFamily="18" charset="0"/>
            </a:endParaRPr>
          </a:p>
        </p:txBody>
      </p:sp>
      <p:sp>
        <p:nvSpPr>
          <p:cNvPr id="16" name="Rectangle 15"/>
          <p:cNvSpPr>
            <a:spLocks noChangeArrowheads="1"/>
          </p:cNvSpPr>
          <p:nvPr/>
        </p:nvSpPr>
        <p:spPr bwMode="auto">
          <a:xfrm>
            <a:off x="1981200" y="5854700"/>
            <a:ext cx="342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Clr>
                <a:srgbClr val="009999"/>
              </a:buClr>
              <a:buSzPct val="65000"/>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Có thể nghiên cứu bằng thực nghiệm.</a:t>
            </a:r>
            <a:endParaRPr lang="en-US" altLang="en-US" sz="2400" b="1" smtClean="0">
              <a:solidFill>
                <a:srgbClr val="0000FF"/>
              </a:solidFill>
              <a:latin typeface="Tahoma" panose="020B0604030504040204" pitchFamily="34" charset="0"/>
            </a:endParaRPr>
          </a:p>
        </p:txBody>
      </p:sp>
      <p:sp>
        <p:nvSpPr>
          <p:cNvPr id="17" name="Rectangle 16"/>
          <p:cNvSpPr>
            <a:spLocks noChangeArrowheads="1"/>
          </p:cNvSpPr>
          <p:nvPr/>
        </p:nvSpPr>
        <p:spPr bwMode="auto">
          <a:xfrm>
            <a:off x="5500688" y="6007100"/>
            <a:ext cx="3033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Nghiên cứu gián tiếp. </a:t>
            </a:r>
            <a:endParaRPr lang="en-US" altLang="en-US" sz="2400" smtClean="0">
              <a:solidFill>
                <a:srgbClr val="000000"/>
              </a:solidFill>
              <a:latin typeface="Times New Roman" panose="02020603050405020304" pitchFamily="18" charset="0"/>
            </a:endParaRPr>
          </a:p>
        </p:txBody>
      </p:sp>
      <p:pic>
        <p:nvPicPr>
          <p:cNvPr id="1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6875" y="580698"/>
            <a:ext cx="1157287" cy="41930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406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1931</Words>
  <Application>Microsoft Office PowerPoint</Application>
  <PresentationFormat>On-screen Show (4:3)</PresentationFormat>
  <Paragraphs>278</Paragraphs>
  <Slides>25</Slides>
  <Notes>2</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25</vt:i4>
      </vt:variant>
    </vt:vector>
  </HeadingPairs>
  <TitlesOfParts>
    <vt:vector size="32" baseType="lpstr">
      <vt:lpstr>Office Theme</vt:lpstr>
      <vt:lpstr>Default Design</vt:lpstr>
      <vt:lpstr>1_Default Design</vt:lpstr>
      <vt:lpstr>2_Default Design</vt:lpstr>
      <vt:lpstr>3_Default Design</vt:lpstr>
      <vt:lpstr>4_Default Design</vt:lpstr>
      <vt:lpstr>Slide</vt:lpstr>
      <vt:lpstr>PowerPoint Presentation</vt:lpstr>
      <vt:lpstr>Theo Đacuyn</vt:lpstr>
      <vt:lpstr>PowerPoint Presentation</vt:lpstr>
      <vt:lpstr>PowerPoint Presentation</vt:lpstr>
      <vt:lpstr>Theo Đacuyn</vt:lpstr>
      <vt:lpstr>* Nội dung:</vt:lpstr>
      <vt:lpstr>PowerPoint Presentation</vt:lpstr>
      <vt:lpstr>PowerPoint Presentation</vt:lpstr>
      <vt:lpstr>PowerPoint Presentation</vt:lpstr>
      <vt:lpstr>PowerPoint Presentation</vt:lpstr>
      <vt:lpstr>II. CÁC NHÂN TỐ TIẾN HÓA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WIN8.1X64</cp:lastModifiedBy>
  <cp:revision>106</cp:revision>
  <dcterms:created xsi:type="dcterms:W3CDTF">2006-08-16T00:00:00Z</dcterms:created>
  <dcterms:modified xsi:type="dcterms:W3CDTF">2023-02-08T01:32:59Z</dcterms:modified>
</cp:coreProperties>
</file>