
<file path=[Content_Types].xml><?xml version="1.0" encoding="utf-8"?>
<Types xmlns="http://schemas.openxmlformats.org/package/2006/content-types">
  <Default Extension="png" ContentType="image/png"/>
  <Default Extension="jfif" ContentType="image/jpe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8" r:id="rId10"/>
    <p:sldMasterId id="2147483670" r:id="rId11"/>
  </p:sldMasterIdLst>
  <p:notesMasterIdLst>
    <p:notesMasterId r:id="rId59"/>
  </p:notesMasterIdLst>
  <p:sldIdLst>
    <p:sldId id="298" r:id="rId12"/>
    <p:sldId id="267" r:id="rId13"/>
    <p:sldId id="299" r:id="rId14"/>
    <p:sldId id="280" r:id="rId15"/>
    <p:sldId id="270" r:id="rId16"/>
    <p:sldId id="301" r:id="rId17"/>
    <p:sldId id="271" r:id="rId18"/>
    <p:sldId id="269" r:id="rId19"/>
    <p:sldId id="293" r:id="rId20"/>
    <p:sldId id="282" r:id="rId21"/>
    <p:sldId id="287" r:id="rId22"/>
    <p:sldId id="303" r:id="rId23"/>
    <p:sldId id="304" r:id="rId24"/>
    <p:sldId id="302" r:id="rId25"/>
    <p:sldId id="286" r:id="rId26"/>
    <p:sldId id="294" r:id="rId27"/>
    <p:sldId id="288" r:id="rId28"/>
    <p:sldId id="289" r:id="rId29"/>
    <p:sldId id="278" r:id="rId30"/>
    <p:sldId id="281" r:id="rId31"/>
    <p:sldId id="265" r:id="rId32"/>
    <p:sldId id="306" r:id="rId33"/>
    <p:sldId id="295" r:id="rId34"/>
    <p:sldId id="258" r:id="rId35"/>
    <p:sldId id="307" r:id="rId36"/>
    <p:sldId id="284" r:id="rId37"/>
    <p:sldId id="291" r:id="rId38"/>
    <p:sldId id="308" r:id="rId39"/>
    <p:sldId id="309" r:id="rId40"/>
    <p:sldId id="312" r:id="rId41"/>
    <p:sldId id="311" r:id="rId42"/>
    <p:sldId id="324" r:id="rId43"/>
    <p:sldId id="313" r:id="rId44"/>
    <p:sldId id="322" r:id="rId45"/>
    <p:sldId id="314" r:id="rId46"/>
    <p:sldId id="315" r:id="rId47"/>
    <p:sldId id="316" r:id="rId48"/>
    <p:sldId id="317" r:id="rId49"/>
    <p:sldId id="318" r:id="rId50"/>
    <p:sldId id="319" r:id="rId51"/>
    <p:sldId id="320" r:id="rId52"/>
    <p:sldId id="323" r:id="rId53"/>
    <p:sldId id="325" r:id="rId54"/>
    <p:sldId id="310" r:id="rId55"/>
    <p:sldId id="272" r:id="rId56"/>
    <p:sldId id="326" r:id="rId57"/>
    <p:sldId id="328" r:id="rId58"/>
  </p:sldIdLst>
  <p:sldSz cx="12192000" cy="6858000"/>
  <p:notesSz cx="6858000" cy="91440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567"/>
    <a:srgbClr val="201943"/>
    <a:srgbClr val="1B143E"/>
    <a:srgbClr val="343A6C"/>
    <a:srgbClr val="DDD7BF"/>
    <a:srgbClr val="EAE5D2"/>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840" y="-19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AD74C198-E334-4558-B57F-8DD216361AC6}" type="datetimeFigureOut">
              <a:rPr lang="zh-CN" altLang="en-US" smtClean="0"/>
              <a:pPr/>
              <a:t>2023/3/31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6EEF54E-B17F-415E-B6E7-9F6DA9A93262}" type="slidenum">
              <a:rPr lang="zh-CN" altLang="en-US" smtClean="0"/>
              <a:pPr/>
              <a:t>‹#›</a:t>
            </a:fld>
            <a:endParaRPr lang="zh-CN" altLang="en-US" dirty="0"/>
          </a:p>
        </p:txBody>
      </p:sp>
    </p:spTree>
    <p:extLst>
      <p:ext uri="{BB962C8B-B14F-4D97-AF65-F5344CB8AC3E}">
        <p14:creationId xmlns:p14="http://schemas.microsoft.com/office/powerpoint/2010/main" val="412349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a:t>
            </a:fld>
            <a:endParaRPr lang="zh-CN" altLang="en-US"/>
          </a:p>
        </p:txBody>
      </p:sp>
    </p:spTree>
    <p:extLst>
      <p:ext uri="{BB962C8B-B14F-4D97-AF65-F5344CB8AC3E}">
        <p14:creationId xmlns:p14="http://schemas.microsoft.com/office/powerpoint/2010/main" val="45888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10</a:t>
            </a:fld>
            <a:endParaRPr lang="zh-CN" altLang="en-US"/>
          </a:p>
        </p:txBody>
      </p:sp>
    </p:spTree>
    <p:extLst>
      <p:ext uri="{BB962C8B-B14F-4D97-AF65-F5344CB8AC3E}">
        <p14:creationId xmlns:p14="http://schemas.microsoft.com/office/powerpoint/2010/main" val="13391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11</a:t>
            </a:fld>
            <a:endParaRPr lang="zh-CN" altLang="en-US"/>
          </a:p>
        </p:txBody>
      </p:sp>
    </p:spTree>
    <p:extLst>
      <p:ext uri="{BB962C8B-B14F-4D97-AF65-F5344CB8AC3E}">
        <p14:creationId xmlns:p14="http://schemas.microsoft.com/office/powerpoint/2010/main" val="3576888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12</a:t>
            </a:fld>
            <a:endParaRPr lang="zh-CN" altLang="en-US"/>
          </a:p>
        </p:txBody>
      </p:sp>
    </p:spTree>
    <p:extLst>
      <p:ext uri="{BB962C8B-B14F-4D97-AF65-F5344CB8AC3E}">
        <p14:creationId xmlns:p14="http://schemas.microsoft.com/office/powerpoint/2010/main" val="15742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13</a:t>
            </a:fld>
            <a:endParaRPr lang="zh-CN" altLang="en-US"/>
          </a:p>
        </p:txBody>
      </p:sp>
    </p:spTree>
    <p:extLst>
      <p:ext uri="{BB962C8B-B14F-4D97-AF65-F5344CB8AC3E}">
        <p14:creationId xmlns:p14="http://schemas.microsoft.com/office/powerpoint/2010/main" val="2129375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14</a:t>
            </a:fld>
            <a:endParaRPr lang="zh-CN" altLang="en-US"/>
          </a:p>
        </p:txBody>
      </p:sp>
    </p:spTree>
    <p:extLst>
      <p:ext uri="{BB962C8B-B14F-4D97-AF65-F5344CB8AC3E}">
        <p14:creationId xmlns:p14="http://schemas.microsoft.com/office/powerpoint/2010/main" val="784920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15</a:t>
            </a:fld>
            <a:endParaRPr lang="zh-CN" altLang="en-US"/>
          </a:p>
        </p:txBody>
      </p:sp>
    </p:spTree>
    <p:extLst>
      <p:ext uri="{BB962C8B-B14F-4D97-AF65-F5344CB8AC3E}">
        <p14:creationId xmlns:p14="http://schemas.microsoft.com/office/powerpoint/2010/main" val="127411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16</a:t>
            </a:fld>
            <a:endParaRPr lang="zh-CN" altLang="en-US"/>
          </a:p>
        </p:txBody>
      </p:sp>
    </p:spTree>
    <p:extLst>
      <p:ext uri="{BB962C8B-B14F-4D97-AF65-F5344CB8AC3E}">
        <p14:creationId xmlns:p14="http://schemas.microsoft.com/office/powerpoint/2010/main" val="388847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17</a:t>
            </a:fld>
            <a:endParaRPr lang="zh-CN" altLang="en-US"/>
          </a:p>
        </p:txBody>
      </p:sp>
    </p:spTree>
    <p:extLst>
      <p:ext uri="{BB962C8B-B14F-4D97-AF65-F5344CB8AC3E}">
        <p14:creationId xmlns:p14="http://schemas.microsoft.com/office/powerpoint/2010/main" val="411490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18</a:t>
            </a:fld>
            <a:endParaRPr lang="zh-CN" altLang="en-US"/>
          </a:p>
        </p:txBody>
      </p:sp>
    </p:spTree>
    <p:extLst>
      <p:ext uri="{BB962C8B-B14F-4D97-AF65-F5344CB8AC3E}">
        <p14:creationId xmlns:p14="http://schemas.microsoft.com/office/powerpoint/2010/main" val="1792809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19</a:t>
            </a:fld>
            <a:endParaRPr lang="zh-CN" altLang="en-US"/>
          </a:p>
        </p:txBody>
      </p:sp>
    </p:spTree>
    <p:extLst>
      <p:ext uri="{BB962C8B-B14F-4D97-AF65-F5344CB8AC3E}">
        <p14:creationId xmlns:p14="http://schemas.microsoft.com/office/powerpoint/2010/main" val="131753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a:t>
            </a:fld>
            <a:endParaRPr lang="zh-CN" altLang="en-US"/>
          </a:p>
        </p:txBody>
      </p:sp>
    </p:spTree>
    <p:extLst>
      <p:ext uri="{BB962C8B-B14F-4D97-AF65-F5344CB8AC3E}">
        <p14:creationId xmlns:p14="http://schemas.microsoft.com/office/powerpoint/2010/main" val="409042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20</a:t>
            </a:fld>
            <a:endParaRPr lang="zh-CN" altLang="en-US"/>
          </a:p>
        </p:txBody>
      </p:sp>
    </p:spTree>
    <p:extLst>
      <p:ext uri="{BB962C8B-B14F-4D97-AF65-F5344CB8AC3E}">
        <p14:creationId xmlns:p14="http://schemas.microsoft.com/office/powerpoint/2010/main" val="1965824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21</a:t>
            </a:fld>
            <a:endParaRPr lang="zh-CN" altLang="en-US"/>
          </a:p>
        </p:txBody>
      </p:sp>
    </p:spTree>
    <p:extLst>
      <p:ext uri="{BB962C8B-B14F-4D97-AF65-F5344CB8AC3E}">
        <p14:creationId xmlns:p14="http://schemas.microsoft.com/office/powerpoint/2010/main" val="941413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22</a:t>
            </a:fld>
            <a:endParaRPr lang="zh-CN" altLang="en-US"/>
          </a:p>
        </p:txBody>
      </p:sp>
    </p:spTree>
    <p:extLst>
      <p:ext uri="{BB962C8B-B14F-4D97-AF65-F5344CB8AC3E}">
        <p14:creationId xmlns:p14="http://schemas.microsoft.com/office/powerpoint/2010/main" val="3006833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23</a:t>
            </a:fld>
            <a:endParaRPr lang="zh-CN" altLang="en-US"/>
          </a:p>
        </p:txBody>
      </p:sp>
    </p:spTree>
    <p:extLst>
      <p:ext uri="{BB962C8B-B14F-4D97-AF65-F5344CB8AC3E}">
        <p14:creationId xmlns:p14="http://schemas.microsoft.com/office/powerpoint/2010/main" val="121350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24</a:t>
            </a:fld>
            <a:endParaRPr lang="zh-CN" altLang="en-US"/>
          </a:p>
        </p:txBody>
      </p:sp>
    </p:spTree>
    <p:extLst>
      <p:ext uri="{BB962C8B-B14F-4D97-AF65-F5344CB8AC3E}">
        <p14:creationId xmlns:p14="http://schemas.microsoft.com/office/powerpoint/2010/main" val="313184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25</a:t>
            </a:fld>
            <a:endParaRPr lang="zh-CN" altLang="en-US"/>
          </a:p>
        </p:txBody>
      </p:sp>
    </p:spTree>
    <p:extLst>
      <p:ext uri="{BB962C8B-B14F-4D97-AF65-F5344CB8AC3E}">
        <p14:creationId xmlns:p14="http://schemas.microsoft.com/office/powerpoint/2010/main" val="3234939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26</a:t>
            </a:fld>
            <a:endParaRPr lang="zh-CN" altLang="en-US"/>
          </a:p>
        </p:txBody>
      </p:sp>
    </p:spTree>
    <p:extLst>
      <p:ext uri="{BB962C8B-B14F-4D97-AF65-F5344CB8AC3E}">
        <p14:creationId xmlns:p14="http://schemas.microsoft.com/office/powerpoint/2010/main" val="2564716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27</a:t>
            </a:fld>
            <a:endParaRPr lang="zh-CN" altLang="en-US"/>
          </a:p>
        </p:txBody>
      </p:sp>
    </p:spTree>
    <p:extLst>
      <p:ext uri="{BB962C8B-B14F-4D97-AF65-F5344CB8AC3E}">
        <p14:creationId xmlns:p14="http://schemas.microsoft.com/office/powerpoint/2010/main" val="720960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28</a:t>
            </a:fld>
            <a:endParaRPr lang="zh-CN" altLang="en-US"/>
          </a:p>
        </p:txBody>
      </p:sp>
    </p:spTree>
    <p:extLst>
      <p:ext uri="{BB962C8B-B14F-4D97-AF65-F5344CB8AC3E}">
        <p14:creationId xmlns:p14="http://schemas.microsoft.com/office/powerpoint/2010/main" val="1514495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29</a:t>
            </a:fld>
            <a:endParaRPr lang="zh-CN" altLang="en-US"/>
          </a:p>
        </p:txBody>
      </p:sp>
    </p:spTree>
    <p:extLst>
      <p:ext uri="{BB962C8B-B14F-4D97-AF65-F5344CB8AC3E}">
        <p14:creationId xmlns:p14="http://schemas.microsoft.com/office/powerpoint/2010/main" val="386867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3</a:t>
            </a:fld>
            <a:endParaRPr lang="zh-CN" altLang="en-US"/>
          </a:p>
        </p:txBody>
      </p:sp>
    </p:spTree>
    <p:extLst>
      <p:ext uri="{BB962C8B-B14F-4D97-AF65-F5344CB8AC3E}">
        <p14:creationId xmlns:p14="http://schemas.microsoft.com/office/powerpoint/2010/main" val="3068161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30</a:t>
            </a:fld>
            <a:endParaRPr lang="zh-CN" altLang="en-US"/>
          </a:p>
        </p:txBody>
      </p:sp>
    </p:spTree>
    <p:extLst>
      <p:ext uri="{BB962C8B-B14F-4D97-AF65-F5344CB8AC3E}">
        <p14:creationId xmlns:p14="http://schemas.microsoft.com/office/powerpoint/2010/main" val="3729679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31</a:t>
            </a:fld>
            <a:endParaRPr lang="zh-CN" altLang="en-US"/>
          </a:p>
        </p:txBody>
      </p:sp>
    </p:spTree>
    <p:extLst>
      <p:ext uri="{BB962C8B-B14F-4D97-AF65-F5344CB8AC3E}">
        <p14:creationId xmlns:p14="http://schemas.microsoft.com/office/powerpoint/2010/main" val="2893649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32</a:t>
            </a:fld>
            <a:endParaRPr lang="zh-CN" altLang="en-US"/>
          </a:p>
        </p:txBody>
      </p:sp>
    </p:spTree>
    <p:extLst>
      <p:ext uri="{BB962C8B-B14F-4D97-AF65-F5344CB8AC3E}">
        <p14:creationId xmlns:p14="http://schemas.microsoft.com/office/powerpoint/2010/main" val="2822661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44</a:t>
            </a:fld>
            <a:endParaRPr lang="zh-CN" altLang="en-US"/>
          </a:p>
        </p:txBody>
      </p:sp>
    </p:spTree>
    <p:extLst>
      <p:ext uri="{BB962C8B-B14F-4D97-AF65-F5344CB8AC3E}">
        <p14:creationId xmlns:p14="http://schemas.microsoft.com/office/powerpoint/2010/main" val="1311293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45</a:t>
            </a:fld>
            <a:endParaRPr lang="zh-CN" altLang="en-US"/>
          </a:p>
        </p:txBody>
      </p:sp>
    </p:spTree>
    <p:extLst>
      <p:ext uri="{BB962C8B-B14F-4D97-AF65-F5344CB8AC3E}">
        <p14:creationId xmlns:p14="http://schemas.microsoft.com/office/powerpoint/2010/main" val="101992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46</a:t>
            </a:fld>
            <a:endParaRPr lang="zh-CN" altLang="en-US"/>
          </a:p>
        </p:txBody>
      </p:sp>
    </p:spTree>
    <p:extLst>
      <p:ext uri="{BB962C8B-B14F-4D97-AF65-F5344CB8AC3E}">
        <p14:creationId xmlns:p14="http://schemas.microsoft.com/office/powerpoint/2010/main" val="231067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4</a:t>
            </a:fld>
            <a:endParaRPr lang="zh-CN" altLang="en-US"/>
          </a:p>
        </p:txBody>
      </p:sp>
    </p:spTree>
    <p:extLst>
      <p:ext uri="{BB962C8B-B14F-4D97-AF65-F5344CB8AC3E}">
        <p14:creationId xmlns:p14="http://schemas.microsoft.com/office/powerpoint/2010/main" val="166861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5</a:t>
            </a:fld>
            <a:endParaRPr lang="zh-CN" altLang="en-US"/>
          </a:p>
        </p:txBody>
      </p:sp>
    </p:spTree>
    <p:extLst>
      <p:ext uri="{BB962C8B-B14F-4D97-AF65-F5344CB8AC3E}">
        <p14:creationId xmlns:p14="http://schemas.microsoft.com/office/powerpoint/2010/main" val="70957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6</a:t>
            </a:fld>
            <a:endParaRPr lang="zh-CN" altLang="en-US"/>
          </a:p>
        </p:txBody>
      </p:sp>
    </p:spTree>
    <p:extLst>
      <p:ext uri="{BB962C8B-B14F-4D97-AF65-F5344CB8AC3E}">
        <p14:creationId xmlns:p14="http://schemas.microsoft.com/office/powerpoint/2010/main" val="31073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7</a:t>
            </a:fld>
            <a:endParaRPr lang="zh-CN" altLang="en-US"/>
          </a:p>
        </p:txBody>
      </p:sp>
    </p:spTree>
    <p:extLst>
      <p:ext uri="{BB962C8B-B14F-4D97-AF65-F5344CB8AC3E}">
        <p14:creationId xmlns:p14="http://schemas.microsoft.com/office/powerpoint/2010/main" val="2724499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8</a:t>
            </a:fld>
            <a:endParaRPr lang="zh-CN" altLang="en-US"/>
          </a:p>
        </p:txBody>
      </p:sp>
    </p:spTree>
    <p:extLst>
      <p:ext uri="{BB962C8B-B14F-4D97-AF65-F5344CB8AC3E}">
        <p14:creationId xmlns:p14="http://schemas.microsoft.com/office/powerpoint/2010/main" val="160073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t>9</a:t>
            </a:fld>
            <a:endParaRPr lang="zh-CN" altLang="en-US"/>
          </a:p>
        </p:txBody>
      </p:sp>
    </p:spTree>
    <p:extLst>
      <p:ext uri="{BB962C8B-B14F-4D97-AF65-F5344CB8AC3E}">
        <p14:creationId xmlns:p14="http://schemas.microsoft.com/office/powerpoint/2010/main" val="153877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31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866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87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30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047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97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379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03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7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3/31/2023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0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1943"/>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201943"/>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rgbClr val="201943"/>
                </a:solidFill>
                <a:latin typeface="字魂59号-创粗黑" panose="00000500000000000000" pitchFamily="2" charset="-122"/>
                <a:ea typeface="字魂59号-创粗黑" panose="00000500000000000000" pitchFamily="2" charset="-122"/>
                <a:sym typeface="+mn-ea"/>
              </a:rPr>
              <a:t>PPT</a:t>
            </a:r>
            <a:r>
              <a:rPr lang="zh-CN" altLang="en-US" sz="300" dirty="0">
                <a:solidFill>
                  <a:srgbClr val="201943"/>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201943"/>
                </a:solidFill>
                <a:latin typeface="字魂59号-创粗黑" panose="00000500000000000000" pitchFamily="2" charset="-122"/>
                <a:ea typeface="字魂59号-创粗黑" panose="00000500000000000000" pitchFamily="2"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21472754"/>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4308814"/>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20945378"/>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16154674"/>
      </p:ext>
    </p:extLst>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89663530"/>
      </p:ext>
    </p:extLst>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4811184"/>
      </p:ext>
    </p:extLst>
  </p:cSld>
  <p:clrMap bg1="lt1" tx1="dk1" bg2="lt2" tx2="dk2" accent1="accent1" accent2="accent2" accent3="accent3" accent4="accent4" accent5="accent5" accent6="accent6" hlink="hlink" folHlink="folHlink"/>
  <p:sldLayoutIdLst>
    <p:sldLayoutId id="214748365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99233390"/>
      </p:ext>
    </p:extLst>
  </p:cSld>
  <p:clrMap bg1="lt1" tx1="dk1" bg2="lt2" tx2="dk2" accent1="accent1" accent2="accent2" accent3="accent3" accent4="accent4" accent5="accent5" accent6="accent6" hlink="hlink" folHlink="folHlink"/>
  <p:sldLayoutIdLst>
    <p:sldLayoutId id="214748365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5581688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09590930"/>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ABD190-56AD-4C55-BBCA-1554B872117B}" type="datetimeFigureOut">
              <a:rPr lang="en-US" smtClean="0">
                <a:solidFill>
                  <a:prstClr val="black">
                    <a:tint val="75000"/>
                  </a:prstClr>
                </a:solidFill>
              </a:rPr>
              <a:pPr defTabSz="914400"/>
              <a:t>3/31/2023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F674BA-2DE0-4D90-8561-25BA31F62F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21036722"/>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4.xml"/><Relationship Id="rId1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audio" Target="../media/media2.wma"/><Relationship Id="rId16" Type="http://schemas.openxmlformats.org/officeDocument/2006/relationships/image" Target="../media/image30.png"/><Relationship Id="rId1" Type="http://schemas.microsoft.com/office/2007/relationships/media" Target="../media/media2.wma"/><Relationship Id="rId6" Type="http://schemas.openxmlformats.org/officeDocument/2006/relationships/image" Target="../media/image25.jfif"/><Relationship Id="rId11" Type="http://schemas.openxmlformats.org/officeDocument/2006/relationships/slide" Target="slide13.xml"/><Relationship Id="rId5" Type="http://schemas.openxmlformats.org/officeDocument/2006/relationships/image" Target="../media/image24.png"/><Relationship Id="rId15" Type="http://schemas.openxmlformats.org/officeDocument/2006/relationships/slide" Target="slide20.xml"/><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slide" Target="slide19.xml"/><Relationship Id="rId1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slide" Target="slide4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slide" Target="slide45.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slide" Target="slide4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slide" Target="slide4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slide" Target="slide4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slide" Target="slide4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slide" Target="slide4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slide" Target="slide4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slide" Target="slide45.xml"/></Relationships>
</file>

<file path=ppt/slides/_rels/slide4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audio" Target="../media/audio1.wav"/><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jfif"/><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1506" y="2187530"/>
            <a:ext cx="15853379" cy="2677656"/>
          </a:xfrm>
          <a:prstGeom prst="rect">
            <a:avLst/>
          </a:prstGeom>
          <a:noFill/>
        </p:spPr>
        <p:txBody>
          <a:bodyPr wrap="none" lIns="91440" tIns="45720" rIns="91440" bIns="45720">
            <a:spAutoFit/>
          </a:bodyPr>
          <a:lstStyle/>
          <a:p>
            <a:pPr algn="ctr">
              <a:lnSpc>
                <a:spcPct val="150000"/>
              </a:lnSpc>
              <a:spcAft>
                <a:spcPts val="0"/>
              </a:spcAft>
            </a:pPr>
            <a:r>
              <a:rPr lang="vi-VN" sz="58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Tiết 99 ,100-ĐỨC </a:t>
            </a:r>
            <a:r>
              <a:rPr lang="vi-VN" sz="5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TÍNH GIẢN DỊ CỦA BÁC HỒ</a:t>
            </a:r>
            <a:endParaRPr lang="en-GB" sz="5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5400" b="1" i="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                              Phạm </a:t>
            </a:r>
            <a:r>
              <a:rPr lang="en-US" sz="5400" b="1" i="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Văn </a:t>
            </a:r>
            <a:r>
              <a:rPr lang="en-US" sz="5400" b="1" i="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Đồng</a:t>
            </a:r>
            <a:endParaRPr lang="en-GB" sz="5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345752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820" y="1593647"/>
            <a:ext cx="4337748" cy="2676601"/>
            <a:chOff x="2287829" y="4659009"/>
            <a:chExt cx="7678990" cy="4142804"/>
          </a:xfrm>
        </p:grpSpPr>
        <p:sp>
          <p:nvSpPr>
            <p:cNvPr id="8" name="Rectangle 7"/>
            <p:cNvSpPr/>
            <p:nvPr/>
          </p:nvSpPr>
          <p:spPr>
            <a:xfrm>
              <a:off x="2417063" y="4694776"/>
              <a:ext cx="7064725" cy="1936833"/>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9" name="TextBox 8"/>
            <p:cNvSpPr txBox="1"/>
            <p:nvPr/>
          </p:nvSpPr>
          <p:spPr>
            <a:xfrm>
              <a:off x="2287829" y="4659009"/>
              <a:ext cx="7678990" cy="1972180"/>
            </a:xfrm>
            <a:prstGeom prst="rect">
              <a:avLst/>
            </a:prstGeom>
            <a:noFill/>
          </p:spPr>
          <p:txBody>
            <a:bodyPr wrap="square" rtlCol="0">
              <a:spAutoFit/>
            </a:bodyPr>
            <a:lstStyle/>
            <a:p>
              <a:pPr algn="ctr">
                <a:lnSpc>
                  <a:spcPct val="120000"/>
                </a:lnSpc>
              </a:pPr>
              <a:r>
                <a:rPr lang="vi-VN" sz="3200">
                  <a:solidFill>
                    <a:schemeClr val="bg1"/>
                  </a:solidFill>
                  <a:latin typeface="Times New Roman" panose="02020603050405020304" pitchFamily="18" charset="0"/>
                  <a:cs typeface="Times New Roman" panose="02020603050405020304" pitchFamily="18" charset="0"/>
                </a:rPr>
                <a:t>Phần </a:t>
              </a:r>
              <a:r>
                <a:rPr lang="vi-VN" sz="3200" smtClean="0">
                  <a:solidFill>
                    <a:schemeClr val="bg1"/>
                  </a:solidFill>
                  <a:latin typeface="Times New Roman" panose="02020603050405020304" pitchFamily="18" charset="0"/>
                  <a:cs typeface="Times New Roman" panose="02020603050405020304" pitchFamily="18" charset="0"/>
                </a:rPr>
                <a:t>1</a:t>
              </a:r>
            </a:p>
            <a:p>
              <a:pPr algn="ctr">
                <a:lnSpc>
                  <a:spcPct val="120000"/>
                </a:lnSpc>
              </a:pPr>
              <a:r>
                <a:rPr lang="vi-VN" sz="3200" smtClean="0">
                  <a:solidFill>
                    <a:schemeClr val="bg1"/>
                  </a:solidFill>
                  <a:latin typeface="Times New Roman" panose="02020603050405020304" pitchFamily="18" charset="0"/>
                  <a:cs typeface="Times New Roman" panose="02020603050405020304" pitchFamily="18" charset="0"/>
                </a:rPr>
                <a:t>Đầu =&gt; </a:t>
              </a:r>
              <a:r>
                <a:rPr lang="vi-VN" sz="3200">
                  <a:solidFill>
                    <a:schemeClr val="bg1"/>
                  </a:solidFill>
                  <a:latin typeface="Times New Roman" panose="02020603050405020304" pitchFamily="18" charset="0"/>
                  <a:cs typeface="Times New Roman" panose="02020603050405020304" pitchFamily="18" charset="0"/>
                </a:rPr>
                <a:t>tuyệt đẹp</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417062" y="6667378"/>
              <a:ext cx="7064725" cy="2134435"/>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1" name="TextBox 10"/>
            <p:cNvSpPr txBox="1"/>
            <p:nvPr/>
          </p:nvSpPr>
          <p:spPr>
            <a:xfrm>
              <a:off x="2483936" y="6883059"/>
              <a:ext cx="7087783" cy="1667302"/>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Nhận định về đức tính giản dị của Bác Hồ.</a:t>
              </a:r>
              <a:endParaRPr lang="en-GB" sz="320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044112" y="1619597"/>
            <a:ext cx="4821668" cy="2650651"/>
            <a:chOff x="2243379" y="4655150"/>
            <a:chExt cx="8098566" cy="4081931"/>
          </a:xfrm>
        </p:grpSpPr>
        <p:sp>
          <p:nvSpPr>
            <p:cNvPr id="13" name="Rectangle 12"/>
            <p:cNvSpPr/>
            <p:nvPr/>
          </p:nvSpPr>
          <p:spPr>
            <a:xfrm>
              <a:off x="2417063" y="4655150"/>
              <a:ext cx="7841752" cy="1976458"/>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4" name="TextBox 13"/>
            <p:cNvSpPr txBox="1"/>
            <p:nvPr/>
          </p:nvSpPr>
          <p:spPr>
            <a:xfrm>
              <a:off x="2243379" y="4706202"/>
              <a:ext cx="8098566" cy="2872244"/>
            </a:xfrm>
            <a:prstGeom prst="rect">
              <a:avLst/>
            </a:prstGeom>
            <a:noFill/>
          </p:spPr>
          <p:txBody>
            <a:bodyPr wrap="square" rtlCol="0">
              <a:spAutoFit/>
            </a:bodyPr>
            <a:lstStyle/>
            <a:p>
              <a:pPr algn="ctr">
                <a:lnSpc>
                  <a:spcPct val="120000"/>
                </a:lnSpc>
              </a:pPr>
              <a:r>
                <a:rPr lang="vi-VN" sz="3200">
                  <a:solidFill>
                    <a:schemeClr val="bg1"/>
                  </a:solidFill>
                  <a:latin typeface="Times New Roman" panose="02020603050405020304" pitchFamily="18" charset="0"/>
                  <a:cs typeface="Times New Roman" panose="02020603050405020304" pitchFamily="18" charset="0"/>
                </a:rPr>
                <a:t>Phần </a:t>
              </a:r>
              <a:r>
                <a:rPr lang="vi-VN" sz="3200" smtClean="0">
                  <a:solidFill>
                    <a:schemeClr val="bg1"/>
                  </a:solidFill>
                  <a:latin typeface="Times New Roman" panose="02020603050405020304" pitchFamily="18" charset="0"/>
                  <a:cs typeface="Times New Roman" panose="02020603050405020304" pitchFamily="18" charset="0"/>
                </a:rPr>
                <a:t>2</a:t>
              </a:r>
            </a:p>
            <a:p>
              <a:pPr algn="ctr">
                <a:lnSpc>
                  <a:spcPct val="120000"/>
                </a:lnSpc>
              </a:pPr>
              <a:r>
                <a:rPr lang="vi-VN" sz="3200" smtClean="0">
                  <a:solidFill>
                    <a:schemeClr val="bg1"/>
                  </a:solidFill>
                  <a:latin typeface="Times New Roman" panose="02020603050405020304" pitchFamily="18" charset="0"/>
                  <a:cs typeface="Times New Roman" panose="02020603050405020304" pitchFamily="18" charset="0"/>
                </a:rPr>
                <a:t> Còn lại</a:t>
              </a:r>
            </a:p>
            <a:p>
              <a:pPr algn="ctr">
                <a:lnSpc>
                  <a:spcPct val="120000"/>
                </a:lnSpc>
              </a:pPr>
              <a:r>
                <a:rPr lang="vi-VN" sz="3200" smtClean="0">
                  <a:solidFill>
                    <a:schemeClr val="bg1"/>
                  </a:solidFill>
                  <a:latin typeface="Times New Roman" panose="02020603050405020304" pitchFamily="18" charset="0"/>
                  <a:cs typeface="Times New Roman" panose="02020603050405020304" pitchFamily="18" charset="0"/>
                </a:rPr>
                <a:t>hết</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417063" y="6631608"/>
              <a:ext cx="7915091" cy="2105473"/>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6" name="TextBox 15"/>
            <p:cNvSpPr txBox="1"/>
            <p:nvPr/>
          </p:nvSpPr>
          <p:spPr>
            <a:xfrm>
              <a:off x="2374005" y="6681180"/>
              <a:ext cx="7875020" cy="1962226"/>
            </a:xfrm>
            <a:prstGeom prst="rect">
              <a:avLst/>
            </a:prstGeom>
            <a:noFill/>
          </p:spPr>
          <p:txBody>
            <a:bodyPr wrap="square" rtlCol="0">
              <a:spAutoFit/>
            </a:bodyPr>
            <a:lstStyle/>
            <a:p>
              <a:pPr algn="just">
                <a:lnSpc>
                  <a:spcPct val="120000"/>
                </a:lnSpc>
              </a:pPr>
              <a:r>
                <a:rPr lang="vi-VN" sz="3200">
                  <a:latin typeface="Times New Roman" panose="02020603050405020304" pitchFamily="18" charset="0"/>
                  <a:cs typeface="Times New Roman" panose="02020603050405020304" pitchFamily="18" charset="0"/>
                </a:rPr>
                <a:t>Những biểu hiện của đức tính giản dị của Bác Hồ.</a:t>
              </a: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1373203" y="807966"/>
            <a:ext cx="3018775" cy="646331"/>
          </a:xfrm>
          <a:prstGeom prst="rect">
            <a:avLst/>
          </a:prstGeom>
        </p:spPr>
        <p:txBody>
          <a:bodyPr wrap="none">
            <a:spAutoFit/>
          </a:bodyPr>
          <a:lstStyle/>
          <a:p>
            <a:r>
              <a:rPr lang="vi-VN" sz="3600" b="1">
                <a:solidFill>
                  <a:schemeClr val="bg1"/>
                </a:solidFill>
                <a:latin typeface="Times New Roman" panose="02020603050405020304" pitchFamily="18" charset="0"/>
                <a:ea typeface="Calibri" panose="020F0502020204030204" pitchFamily="34" charset="0"/>
              </a:rPr>
              <a:t>Bố cục:</a:t>
            </a:r>
            <a:r>
              <a:rPr lang="vi-VN" sz="3600">
                <a:solidFill>
                  <a:schemeClr val="bg1"/>
                </a:solidFill>
                <a:latin typeface="Times New Roman" panose="02020603050405020304" pitchFamily="18" charset="0"/>
                <a:ea typeface="Calibri" panose="020F0502020204030204" pitchFamily="34" charset="0"/>
              </a:rPr>
              <a:t> 3 </a:t>
            </a:r>
            <a:r>
              <a:rPr lang="vi-VN" sz="3600" smtClean="0">
                <a:solidFill>
                  <a:schemeClr val="bg1"/>
                </a:solidFill>
                <a:latin typeface="Times New Roman" panose="02020603050405020304" pitchFamily="18" charset="0"/>
                <a:ea typeface="Calibri" panose="020F0502020204030204" pitchFamily="34" charset="0"/>
              </a:rPr>
              <a:t>phần</a:t>
            </a:r>
            <a:endParaRPr lang="en-GB" sz="3600">
              <a:solidFill>
                <a:schemeClr val="bg1"/>
              </a:solidFill>
            </a:endParaRPr>
          </a:p>
        </p:txBody>
      </p:sp>
      <p:sp>
        <p:nvSpPr>
          <p:cNvPr id="21" name="Rounded Rectangle 2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2" name="Rectangle 2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061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6165" y="1087723"/>
            <a:ext cx="5340308"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PHIẾU HỌC TẬP </a:t>
            </a:r>
            <a:r>
              <a:rPr lang="en-US" sz="3200" b="1">
                <a:solidFill>
                  <a:schemeClr val="bg1"/>
                </a:solidFill>
                <a:latin typeface="Times New Roman" panose="02020603050405020304" pitchFamily="18" charset="0"/>
                <a:ea typeface="Calibri" panose="020F0502020204030204" pitchFamily="34" charset="0"/>
              </a:rPr>
              <a:t>1: Nhóm 1</a:t>
            </a:r>
            <a:endParaRPr lang="en-GB" sz="320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32847660"/>
              </p:ext>
            </p:extLst>
          </p:nvPr>
        </p:nvGraphicFramePr>
        <p:xfrm>
          <a:off x="139799" y="2020825"/>
          <a:ext cx="11153041" cy="4064693"/>
        </p:xfrm>
        <a:graphic>
          <a:graphicData uri="http://schemas.openxmlformats.org/drawingml/2006/table">
            <a:tbl>
              <a:tblPr firstRow="1" firstCol="1" bandRow="1">
                <a:tableStyleId>{5C22544A-7EE6-4342-B048-85BDC9FD1C3A}</a:tableStyleId>
              </a:tblPr>
              <a:tblGrid>
                <a:gridCol w="8510425"/>
                <a:gridCol w="2642616"/>
              </a:tblGrid>
              <a:tr h="2221991">
                <a:tc gridSpan="2">
                  <a:txBody>
                    <a:bodyPr/>
                    <a:lstStyle/>
                    <a:p>
                      <a:pPr algn="ctr">
                        <a:lnSpc>
                          <a:spcPct val="107000"/>
                        </a:lnSpc>
                        <a:spcAft>
                          <a:spcPts val="0"/>
                        </a:spcAft>
                      </a:pPr>
                      <a:r>
                        <a:rPr lang="vi-VN" sz="3200">
                          <a:effectLst/>
                          <a:latin typeface="Times New Roman" panose="02020603050405020304" pitchFamily="18" charset="0"/>
                          <a:cs typeface="Times New Roman" panose="02020603050405020304" pitchFamily="18" charset="0"/>
                        </a:rPr>
                        <a:t>Câu </a:t>
                      </a:r>
                      <a:r>
                        <a:rPr lang="vi-VN" sz="3200" smtClean="0">
                          <a:effectLst/>
                          <a:latin typeface="Times New Roman" panose="02020603050405020304" pitchFamily="18" charset="0"/>
                          <a:cs typeface="Times New Roman" panose="02020603050405020304" pitchFamily="18" charset="0"/>
                        </a:rPr>
                        <a:t>1</a:t>
                      </a:r>
                      <a:endParaRPr lang="en-GB" sz="320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200">
                          <a:effectLst/>
                          <a:latin typeface="Times New Roman" panose="02020603050405020304" pitchFamily="18" charset="0"/>
                          <a:cs typeface="Times New Roman" panose="02020603050405020304" pitchFamily="18" charset="0"/>
                        </a:rPr>
                        <a:t>a. Đức tính giản dị của Bác thể hiện như thế nào trong phần 2? Nhận xét về cách viết nghị luận của tác giả? Điều gì làm nên sức thuyết phục ở phần này?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75000"/>
                      </a:schemeClr>
                    </a:solidFill>
                  </a:tcPr>
                </a:tc>
                <a:tc hMerge="1">
                  <a:txBody>
                    <a:bodyPr/>
                    <a:lstStyle/>
                    <a:p>
                      <a:endParaRPr lang="en-GB"/>
                    </a:p>
                  </a:txBody>
                  <a:tcPr/>
                </a:tc>
              </a:tr>
              <a:tr h="614234">
                <a:tc>
                  <a:txBody>
                    <a:bodyPr/>
                    <a:lstStyle/>
                    <a:p>
                      <a:pPr>
                        <a:lnSpc>
                          <a:spcPct val="107000"/>
                        </a:lnSpc>
                        <a:spcAft>
                          <a:spcPts val="0"/>
                        </a:spcAft>
                      </a:pPr>
                      <a:r>
                        <a:rPr lang="en-US" sz="3200" b="0">
                          <a:effectLst/>
                          <a:latin typeface="Times New Roman" panose="02020603050405020304" pitchFamily="18" charset="0"/>
                          <a:cs typeface="Times New Roman" panose="02020603050405020304" pitchFamily="18" charset="0"/>
                        </a:rPr>
                        <a:t>- Biểu hiện đức tính giản dị:</a:t>
                      </a:r>
                      <a:endParaRPr lang="en-GB"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60000"/>
                        <a:lumOff val="40000"/>
                      </a:schemeClr>
                    </a:solidFill>
                  </a:tcPr>
                </a:tc>
                <a:tc>
                  <a:txBody>
                    <a:bodyPr/>
                    <a:lstStyle/>
                    <a:p>
                      <a:pPr algn="just">
                        <a:lnSpc>
                          <a:spcPct val="107000"/>
                        </a:lnSpc>
                        <a:spcAft>
                          <a:spcPts val="0"/>
                        </a:spcAft>
                      </a:pPr>
                      <a:r>
                        <a:rPr lang="en-US" sz="3200">
                          <a:effectLst/>
                          <a:latin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60000"/>
                        <a:lumOff val="40000"/>
                      </a:schemeClr>
                    </a:solidFill>
                  </a:tcPr>
                </a:tc>
              </a:tr>
              <a:tr h="614234">
                <a:tc>
                  <a:txBody>
                    <a:bodyPr/>
                    <a:lstStyle/>
                    <a:p>
                      <a:pPr>
                        <a:lnSpc>
                          <a:spcPct val="107000"/>
                        </a:lnSpc>
                        <a:spcAft>
                          <a:spcPts val="0"/>
                        </a:spcAft>
                      </a:pPr>
                      <a:r>
                        <a:rPr lang="en-US" sz="3200" b="0">
                          <a:effectLst/>
                          <a:latin typeface="Times New Roman" panose="02020603050405020304" pitchFamily="18" charset="0"/>
                          <a:cs typeface="Times New Roman" panose="02020603050405020304" pitchFamily="18" charset="0"/>
                        </a:rPr>
                        <a:t>- Nghệ thuật lập luận:</a:t>
                      </a:r>
                      <a:endParaRPr lang="en-GB"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60000"/>
                        <a:lumOff val="40000"/>
                      </a:schemeClr>
                    </a:solidFill>
                  </a:tcPr>
                </a:tc>
                <a:tc>
                  <a:txBody>
                    <a:bodyPr/>
                    <a:lstStyle/>
                    <a:p>
                      <a:pPr algn="just">
                        <a:lnSpc>
                          <a:spcPct val="107000"/>
                        </a:lnSpc>
                        <a:spcAft>
                          <a:spcPts val="0"/>
                        </a:spcAft>
                      </a:pPr>
                      <a:r>
                        <a:rPr lang="en-US" sz="3200">
                          <a:effectLst/>
                          <a:latin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60000"/>
                        <a:lumOff val="40000"/>
                      </a:schemeClr>
                    </a:solidFill>
                  </a:tcPr>
                </a:tc>
              </a:tr>
              <a:tr h="614234">
                <a:tc>
                  <a:txBody>
                    <a:bodyPr/>
                    <a:lstStyle/>
                    <a:p>
                      <a:pPr>
                        <a:lnSpc>
                          <a:spcPct val="107000"/>
                        </a:lnSpc>
                        <a:spcAft>
                          <a:spcPts val="0"/>
                        </a:spcAft>
                      </a:pPr>
                      <a:r>
                        <a:rPr lang="en-US" sz="3200" b="0">
                          <a:effectLst/>
                          <a:latin typeface="Times New Roman" panose="02020603050405020304" pitchFamily="18" charset="0"/>
                          <a:cs typeface="Times New Roman" panose="02020603050405020304" pitchFamily="18" charset="0"/>
                        </a:rPr>
                        <a:t>- Yếu tố tạo nên sức thuyết phục:</a:t>
                      </a:r>
                      <a:endParaRPr lang="en-GB"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60000"/>
                        <a:lumOff val="40000"/>
                      </a:schemeClr>
                    </a:solidFill>
                  </a:tcPr>
                </a:tc>
                <a:tc>
                  <a:txBody>
                    <a:bodyPr/>
                    <a:lstStyle/>
                    <a:p>
                      <a:pPr algn="just">
                        <a:lnSpc>
                          <a:spcPct val="107000"/>
                        </a:lnSpc>
                        <a:spcAft>
                          <a:spcPts val="0"/>
                        </a:spcAft>
                      </a:pPr>
                      <a:r>
                        <a:rPr lang="en-US" sz="3200">
                          <a:effectLst/>
                          <a:latin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6">
                        <a:lumMod val="60000"/>
                        <a:lumOff val="40000"/>
                      </a:schemeClr>
                    </a:solidFill>
                  </a:tcPr>
                </a:tc>
              </a:tr>
            </a:tbl>
          </a:graphicData>
        </a:graphic>
      </p:graphicFrame>
      <p:sp>
        <p:nvSpPr>
          <p:cNvPr id="10" name="Rounded Rectangle 9"/>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1" name="Rectangle 10"/>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98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4798" y="758388"/>
            <a:ext cx="5340308"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PHIẾU HỌC TẬP</a:t>
            </a:r>
            <a:r>
              <a:rPr lang="en-US" sz="3200" b="1">
                <a:solidFill>
                  <a:schemeClr val="bg1"/>
                </a:solidFill>
                <a:latin typeface="Times New Roman" panose="02020603050405020304" pitchFamily="18" charset="0"/>
                <a:ea typeface="Calibri" panose="020F0502020204030204" pitchFamily="34" charset="0"/>
              </a:rPr>
              <a:t> 2: </a:t>
            </a:r>
            <a:r>
              <a:rPr lang="en-US" sz="3200" b="1">
                <a:solidFill>
                  <a:schemeClr val="bg1"/>
                </a:solidFill>
                <a:latin typeface="Times New Roman" panose="02020603050405020304" pitchFamily="18" charset="0"/>
                <a:ea typeface="Times New Roman" panose="02020603050405020304" pitchFamily="18" charset="0"/>
              </a:rPr>
              <a:t>Nhóm 2</a:t>
            </a:r>
            <a:endParaRPr lang="en-GB" sz="320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22923080"/>
              </p:ext>
            </p:extLst>
          </p:nvPr>
        </p:nvGraphicFramePr>
        <p:xfrm>
          <a:off x="189292" y="1289304"/>
          <a:ext cx="11912307" cy="5547167"/>
        </p:xfrm>
        <a:graphic>
          <a:graphicData uri="http://schemas.openxmlformats.org/drawingml/2006/table">
            <a:tbl>
              <a:tblPr firstRow="1" firstCol="1" bandRow="1">
                <a:effectLst>
                  <a:innerShdw blurRad="114300">
                    <a:prstClr val="black"/>
                  </a:innerShdw>
                </a:effectLst>
                <a:tableStyleId>{93296810-A885-4BE3-A3E7-6D5BEEA58F35}</a:tableStyleId>
              </a:tblPr>
              <a:tblGrid>
                <a:gridCol w="8016964"/>
                <a:gridCol w="3895343"/>
              </a:tblGrid>
              <a:tr h="1006172">
                <a:tc gridSpan="2">
                  <a:txBody>
                    <a:bodyPr/>
                    <a:lstStyle/>
                    <a:p>
                      <a:pPr algn="ctr">
                        <a:lnSpc>
                          <a:spcPct val="107000"/>
                        </a:lnSpc>
                        <a:spcAft>
                          <a:spcPts val="0"/>
                        </a:spcAft>
                      </a:pPr>
                      <a:r>
                        <a:rPr lang="vi-VN" sz="2200">
                          <a:effectLst/>
                          <a:latin typeface="Times New Roman" panose="02020603050405020304" pitchFamily="18" charset="0"/>
                          <a:cs typeface="Times New Roman" panose="02020603050405020304" pitchFamily="18" charset="0"/>
                        </a:rPr>
                        <a:t>Câu </a:t>
                      </a:r>
                      <a:r>
                        <a:rPr lang="vi-VN" sz="2200" smtClean="0">
                          <a:effectLst/>
                          <a:latin typeface="Times New Roman" panose="02020603050405020304" pitchFamily="18" charset="0"/>
                          <a:cs typeface="Times New Roman" panose="02020603050405020304" pitchFamily="18" charset="0"/>
                        </a:rPr>
                        <a:t>1</a:t>
                      </a:r>
                      <a:endParaRPr lang="en-GB" sz="220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200">
                          <a:effectLst/>
                          <a:latin typeface="Times New Roman" panose="02020603050405020304" pitchFamily="18" charset="0"/>
                          <a:cs typeface="Times New Roman" panose="02020603050405020304" pitchFamily="18" charset="0"/>
                        </a:rPr>
                        <a:t>b. Trong phần 3 tác giả nghị luận về biểu hiện nào của đức tính giản dị ở Bác</a:t>
                      </a:r>
                      <a:r>
                        <a:rPr lang="vi-VN" sz="2200">
                          <a:effectLst/>
                          <a:latin typeface="Times New Roman" panose="02020603050405020304" pitchFamily="18" charset="0"/>
                          <a:cs typeface="Times New Roman" panose="02020603050405020304" pitchFamily="18" charset="0"/>
                        </a:rPr>
                        <a:t> Hồ </a:t>
                      </a:r>
                      <a:r>
                        <a:rPr lang="en-US" sz="2200">
                          <a:effectLst/>
                          <a:latin typeface="Times New Roman" panose="02020603050405020304" pitchFamily="18" charset="0"/>
                          <a:cs typeface="Times New Roman" panose="02020603050405020304" pitchFamily="18" charset="0"/>
                        </a:rPr>
                        <a:t>? Cách nghị luận có gì khác</a:t>
                      </a:r>
                      <a:r>
                        <a:rPr lang="vi-VN" sz="2200">
                          <a:effectLst/>
                          <a:latin typeface="Times New Roman" panose="02020603050405020304" pitchFamily="18" charset="0"/>
                          <a:cs typeface="Times New Roman" panose="02020603050405020304" pitchFamily="18" charset="0"/>
                        </a:rPr>
                        <a:t> so với phần (2)? Chỉ ra tác dụng của điều đó?</a:t>
                      </a:r>
                      <a:endParaRPr lang="en-GB"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B w="12700" cap="flat" cmpd="sng" algn="ctr">
                      <a:solidFill>
                        <a:schemeClr val="tx1"/>
                      </a:solidFill>
                      <a:prstDash val="solid"/>
                      <a:round/>
                      <a:headEnd type="none" w="med" len="med"/>
                      <a:tailEnd type="none" w="med" len="med"/>
                    </a:lnB>
                  </a:tcPr>
                </a:tc>
                <a:tc hMerge="1">
                  <a:txBody>
                    <a:bodyPr/>
                    <a:lstStyle/>
                    <a:p>
                      <a:endParaRPr lang="en-GB"/>
                    </a:p>
                  </a:txBody>
                  <a:tcPr/>
                </a:tc>
              </a:tr>
              <a:tr h="446296">
                <a:tc>
                  <a:txBody>
                    <a:bodyPr/>
                    <a:lstStyle/>
                    <a:p>
                      <a:pPr algn="just">
                        <a:lnSpc>
                          <a:spcPct val="107000"/>
                        </a:lnSpc>
                        <a:spcAft>
                          <a:spcPts val="0"/>
                        </a:spcAft>
                      </a:pPr>
                      <a:r>
                        <a:rPr lang="vi-VN" sz="2200" b="0">
                          <a:solidFill>
                            <a:schemeClr val="tx1"/>
                          </a:solidFill>
                          <a:effectLst/>
                          <a:latin typeface="Times New Roman" panose="02020603050405020304" pitchFamily="18" charset="0"/>
                          <a:cs typeface="Times New Roman" panose="02020603050405020304" pitchFamily="18" charset="0"/>
                        </a:rPr>
                        <a:t>Biểu hiện đức tính giản dị ở Bác Hồ.</a:t>
                      </a:r>
                      <a:endParaRPr lang="en-GB" sz="2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446296">
                <a:tc>
                  <a:txBody>
                    <a:bodyPr/>
                    <a:lstStyle/>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Điểm khác biệt trong nghệ thuật lập luận</a:t>
                      </a:r>
                      <a:endParaRPr lang="en-GB" sz="2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23148">
                <a:tc>
                  <a:txBody>
                    <a:bodyPr/>
                    <a:lstStyle/>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Tác dụng:</a:t>
                      </a:r>
                      <a:endParaRPr lang="en-GB" sz="2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3186899">
                <a:tc gridSpan="2">
                  <a:txBody>
                    <a:bodyPr/>
                    <a:lstStyle/>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c.  Trong phần 4, để người đọc hiểu sâu sắc hơn về đức tính giản dị của Bác và sức mạnh của phẩm chất cao quý đó, người viết đã thuyết phục </a:t>
                      </a:r>
                      <a:r>
                        <a:rPr lang="vi-VN" sz="2200" b="0">
                          <a:solidFill>
                            <a:schemeClr val="tx1"/>
                          </a:solidFill>
                          <a:effectLst/>
                          <a:latin typeface="Times New Roman" panose="02020603050405020304" pitchFamily="18" charset="0"/>
                          <a:cs typeface="Times New Roman" panose="02020603050405020304" pitchFamily="18" charset="0"/>
                        </a:rPr>
                        <a:t>bạn đọc bằng cách nào</a:t>
                      </a:r>
                      <a:r>
                        <a:rPr lang="en-US" sz="2200" b="0">
                          <a:solidFill>
                            <a:schemeClr val="tx1"/>
                          </a:solidFill>
                          <a:effectLst/>
                          <a:latin typeface="Times New Roman" panose="02020603050405020304" pitchFamily="18" charset="0"/>
                          <a:cs typeface="Times New Roman" panose="02020603050405020304" pitchFamily="18" charset="0"/>
                        </a:rPr>
                        <a:t>?</a:t>
                      </a:r>
                      <a:endParaRPr lang="en-GB" sz="22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200" b="0" u="sng">
                          <a:solidFill>
                            <a:schemeClr val="tx1"/>
                          </a:solidFill>
                          <a:effectLst/>
                          <a:latin typeface="Times New Roman" panose="02020603050405020304" pitchFamily="18" charset="0"/>
                          <a:cs typeface="Times New Roman" panose="02020603050405020304" pitchFamily="18" charset="0"/>
                        </a:rPr>
                        <a:t>Gợi ý:</a:t>
                      </a:r>
                      <a:endParaRPr lang="en-GB" sz="2200" b="0" u="sng">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Đức tính giản dị của Bác Hồ thể hiện trong lời nói bài viết - Để làm sáng tỏ sự giản dị trong cách nói và viết của Bác, tác giả đã dẫn những câu nói nào của Bác?</a:t>
                      </a:r>
                      <a:endParaRPr lang="en-GB" sz="22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Vì sao tác giả lại dẫn những câu nói này?</a:t>
                      </a:r>
                      <a:endParaRPr lang="en-GB" sz="22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Khi nói và viết cho quần chúng nhân dân, Bác đã dùng những câu rất giản dị, vì sao?</a:t>
                      </a:r>
                      <a:endParaRPr lang="en-GB" sz="22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200" b="0">
                          <a:solidFill>
                            <a:schemeClr val="tx1"/>
                          </a:solidFill>
                          <a:effectLst/>
                          <a:latin typeface="Times New Roman" panose="02020603050405020304" pitchFamily="18" charset="0"/>
                          <a:cs typeface="Times New Roman" panose="02020603050405020304" pitchFamily="18" charset="0"/>
                        </a:rPr>
                        <a:t>Vì sao tác giả lại dẫn những câu nói này?</a:t>
                      </a:r>
                      <a:endParaRPr lang="en-GB" sz="2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GB"/>
                    </a:p>
                  </a:txBody>
                  <a:tcPr/>
                </a:tc>
              </a:tr>
            </a:tbl>
          </a:graphicData>
        </a:graphic>
      </p:graphicFrame>
      <p:sp>
        <p:nvSpPr>
          <p:cNvPr id="5" name="Rounded Rectangle 4"/>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6" name="Rectangle 5"/>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318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6742" y="1037860"/>
            <a:ext cx="5340308"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PHIẾU HỌC TẬP </a:t>
            </a:r>
            <a:r>
              <a:rPr lang="en-US" sz="3200" b="1">
                <a:solidFill>
                  <a:schemeClr val="bg1"/>
                </a:solidFill>
                <a:latin typeface="Times New Roman" panose="02020603050405020304" pitchFamily="18" charset="0"/>
                <a:ea typeface="Calibri" panose="020F0502020204030204" pitchFamily="34" charset="0"/>
              </a:rPr>
              <a:t>3: </a:t>
            </a:r>
            <a:r>
              <a:rPr lang="en-US" sz="3200" b="1">
                <a:solidFill>
                  <a:schemeClr val="bg1"/>
                </a:solidFill>
                <a:latin typeface="Times New Roman" panose="02020603050405020304" pitchFamily="18" charset="0"/>
                <a:ea typeface="Times New Roman" panose="02020603050405020304" pitchFamily="18" charset="0"/>
              </a:rPr>
              <a:t>Nhóm 3</a:t>
            </a:r>
            <a:endParaRPr lang="en-GB" sz="320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71560543"/>
              </p:ext>
            </p:extLst>
          </p:nvPr>
        </p:nvGraphicFramePr>
        <p:xfrm>
          <a:off x="310897" y="1921097"/>
          <a:ext cx="11503152" cy="4565969"/>
        </p:xfrm>
        <a:graphic>
          <a:graphicData uri="http://schemas.openxmlformats.org/drawingml/2006/table">
            <a:tbl>
              <a:tblPr firstRow="1" firstCol="1" bandRow="1">
                <a:effectLst>
                  <a:innerShdw blurRad="63500" dist="50800" dir="18900000">
                    <a:prstClr val="black">
                      <a:alpha val="50000"/>
                    </a:prstClr>
                  </a:innerShdw>
                </a:effectLst>
                <a:tableStyleId>{5C22544A-7EE6-4342-B048-85BDC9FD1C3A}</a:tableStyleId>
              </a:tblPr>
              <a:tblGrid>
                <a:gridCol w="6437375"/>
                <a:gridCol w="5065777"/>
              </a:tblGrid>
              <a:tr h="0">
                <a:tc gridSpan="2">
                  <a:txBody>
                    <a:bodyPr/>
                    <a:lstStyle/>
                    <a:p>
                      <a:pPr algn="ctr">
                        <a:lnSpc>
                          <a:spcPct val="107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Câu </a:t>
                      </a:r>
                      <a:r>
                        <a:rPr lang="en-US" sz="3600" smtClean="0">
                          <a:solidFill>
                            <a:schemeClr val="tx1"/>
                          </a:solidFill>
                          <a:effectLst/>
                          <a:latin typeface="Times New Roman" panose="02020603050405020304" pitchFamily="18" charset="0"/>
                          <a:cs typeface="Times New Roman" panose="02020603050405020304" pitchFamily="18" charset="0"/>
                        </a:rPr>
                        <a:t>2</a:t>
                      </a:r>
                      <a:r>
                        <a:rPr lang="vi-VN" sz="3600" smtClean="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 Nhận xét về nghệ thuật nghị luận của tác giả (cách nêu lí lẽ, dẫn chứng để làm sáng tỏ luận điểm).</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b. Nhận xét thái độ tình cảm của tác giả đối với Bác Hồ.</a:t>
                      </a:r>
                      <a:endParaRPr lang="en-GB" sz="36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 Qua văn bản tác giả muốn nhắn nhủ gì đến với bạn đọc</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a:p>
                  </a:txBody>
                  <a:tcPr/>
                </a:tc>
              </a:tr>
              <a:tr h="554323">
                <a:tc>
                  <a:txBody>
                    <a:bodyPr/>
                    <a:lstStyle/>
                    <a:p>
                      <a:pPr algn="just">
                        <a:lnSpc>
                          <a:spcPct val="107000"/>
                        </a:lnSpc>
                        <a:spcAft>
                          <a:spcPts val="0"/>
                        </a:spcAft>
                      </a:pPr>
                      <a:r>
                        <a:rPr lang="en-US" sz="3600" b="0">
                          <a:solidFill>
                            <a:schemeClr val="tx1"/>
                          </a:solidFill>
                          <a:effectLst/>
                          <a:latin typeface="Times New Roman" panose="02020603050405020304" pitchFamily="18" charset="0"/>
                          <a:cs typeface="Times New Roman" panose="02020603050405020304" pitchFamily="18" charset="0"/>
                        </a:rPr>
                        <a:t>Nghệ thuật nghị </a:t>
                      </a:r>
                      <a:r>
                        <a:rPr lang="en-US" sz="3600" b="0" smtClean="0">
                          <a:solidFill>
                            <a:schemeClr val="tx1"/>
                          </a:solidFill>
                          <a:effectLst/>
                          <a:latin typeface="Times New Roman" panose="02020603050405020304" pitchFamily="18" charset="0"/>
                          <a:cs typeface="Times New Roman" panose="02020603050405020304" pitchFamily="18" charset="0"/>
                        </a:rPr>
                        <a:t>luận</a:t>
                      </a:r>
                      <a:endParaRPr lang="en-GB" sz="3600" b="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0">
                <a:tc>
                  <a:txBody>
                    <a:bodyPr/>
                    <a:lstStyle/>
                    <a:p>
                      <a:pPr algn="just">
                        <a:lnSpc>
                          <a:spcPct val="107000"/>
                        </a:lnSpc>
                        <a:spcAft>
                          <a:spcPts val="0"/>
                        </a:spcAft>
                      </a:pPr>
                      <a:r>
                        <a:rPr lang="en-US" sz="3600" b="0">
                          <a:solidFill>
                            <a:schemeClr val="tx1"/>
                          </a:solidFill>
                          <a:effectLst/>
                          <a:latin typeface="Times New Roman" panose="02020603050405020304" pitchFamily="18" charset="0"/>
                          <a:cs typeface="Times New Roman" panose="02020603050405020304" pitchFamily="18" charset="0"/>
                        </a:rPr>
                        <a:t>Thái độ tình cảm của tác giả</a:t>
                      </a:r>
                      <a:endParaRPr lang="en-GB" sz="36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0">
                <a:tc>
                  <a:txBody>
                    <a:bodyPr/>
                    <a:lstStyle/>
                    <a:p>
                      <a:pPr algn="just">
                        <a:lnSpc>
                          <a:spcPct val="107000"/>
                        </a:lnSpc>
                        <a:spcAft>
                          <a:spcPts val="0"/>
                        </a:spcAft>
                      </a:pPr>
                      <a:r>
                        <a:rPr lang="en-US" sz="2800" b="0">
                          <a:solidFill>
                            <a:schemeClr val="tx1"/>
                          </a:solidFill>
                          <a:effectLst/>
                          <a:latin typeface="Times New Roman" panose="02020603050405020304" pitchFamily="18" charset="0"/>
                          <a:cs typeface="Times New Roman" panose="02020603050405020304" pitchFamily="18" charset="0"/>
                        </a:rPr>
                        <a:t>Điều tác giả nhắn nhủ đến bạn đọc</a:t>
                      </a:r>
                      <a:endParaRPr lang="en-GB"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GB"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sp>
        <p:nvSpPr>
          <p:cNvPr id="5" name="Rounded Rectangle 4"/>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6" name="Rectangle 5"/>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2624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4928" y="1148029"/>
            <a:ext cx="5442900"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PHIẾU HỌC TẬP </a:t>
            </a:r>
            <a:r>
              <a:rPr lang="en-US" sz="3200" b="1">
                <a:solidFill>
                  <a:schemeClr val="bg1"/>
                </a:solidFill>
                <a:latin typeface="Times New Roman" panose="02020603050405020304" pitchFamily="18" charset="0"/>
                <a:ea typeface="Calibri" panose="020F0502020204030204" pitchFamily="34" charset="0"/>
              </a:rPr>
              <a:t>4:  </a:t>
            </a:r>
            <a:r>
              <a:rPr lang="en-US" sz="3200" b="1">
                <a:solidFill>
                  <a:schemeClr val="bg1"/>
                </a:solidFill>
                <a:latin typeface="Times New Roman" panose="02020603050405020304" pitchFamily="18" charset="0"/>
                <a:ea typeface="Times New Roman" panose="02020603050405020304" pitchFamily="18" charset="0"/>
              </a:rPr>
              <a:t>Nhóm 4</a:t>
            </a:r>
            <a:endParaRPr lang="en-GB" sz="320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5947460"/>
              </p:ext>
            </p:extLst>
          </p:nvPr>
        </p:nvGraphicFramePr>
        <p:xfrm>
          <a:off x="189292" y="2141435"/>
          <a:ext cx="11752772" cy="4402836"/>
        </p:xfrm>
        <a:graphic>
          <a:graphicData uri="http://schemas.openxmlformats.org/drawingml/2006/table">
            <a:tbl>
              <a:tblPr firstRow="1" firstCol="1" bandRow="1">
                <a:tableStyleId>{5C22544A-7EE6-4342-B048-85BDC9FD1C3A}</a:tableStyleId>
              </a:tblPr>
              <a:tblGrid>
                <a:gridCol w="11752772"/>
              </a:tblGrid>
              <a:tr h="0">
                <a:tc>
                  <a:txBody>
                    <a:bodyPr/>
                    <a:lstStyle/>
                    <a:p>
                      <a:pPr algn="just">
                        <a:lnSpc>
                          <a:spcPct val="107000"/>
                        </a:lnSpc>
                        <a:spcAft>
                          <a:spcPts val="0"/>
                        </a:spcAft>
                      </a:pPr>
                      <a:r>
                        <a:rPr lang="vi-VN" sz="3000">
                          <a:solidFill>
                            <a:schemeClr val="tx1"/>
                          </a:solidFill>
                          <a:effectLst/>
                          <a:latin typeface="Times New Roman" panose="02020603050405020304" pitchFamily="18" charset="0"/>
                          <a:cs typeface="Times New Roman" panose="02020603050405020304" pitchFamily="18" charset="0"/>
                        </a:rPr>
                        <a:t>Câu </a:t>
                      </a:r>
                      <a:r>
                        <a:rPr lang="en-US" sz="3000">
                          <a:solidFill>
                            <a:schemeClr val="tx1"/>
                          </a:solidFill>
                          <a:effectLst/>
                          <a:latin typeface="Times New Roman" panose="02020603050405020304" pitchFamily="18" charset="0"/>
                          <a:cs typeface="Times New Roman" panose="02020603050405020304" pitchFamily="18" charset="0"/>
                        </a:rPr>
                        <a:t>3</a:t>
                      </a:r>
                      <a:r>
                        <a:rPr lang="vi-VN" sz="3000">
                          <a:solidFill>
                            <a:schemeClr val="tx1"/>
                          </a:solidFill>
                          <a:effectLst/>
                          <a:latin typeface="Times New Roman" panose="02020603050405020304" pitchFamily="18" charset="0"/>
                          <a:cs typeface="Times New Roman" panose="02020603050405020304" pitchFamily="18" charset="0"/>
                        </a:rPr>
                        <a:t>. </a:t>
                      </a:r>
                      <a:r>
                        <a:rPr lang="en-US" sz="3000">
                          <a:solidFill>
                            <a:schemeClr val="tx1"/>
                          </a:solidFill>
                          <a:effectLst/>
                          <a:latin typeface="Times New Roman" panose="02020603050405020304" pitchFamily="18" charset="0"/>
                          <a:cs typeface="Times New Roman" panose="02020603050405020304" pitchFamily="18" charset="0"/>
                        </a:rPr>
                        <a:t>Kết thúc văn bản, có câu: “Những chân lí giản dị mà sâu sắc đó lúc thâm nhập vào quả tim và bộ óc của hàng triệu con người đang chờ đợi nó, thì đó là sức mạnh vô địch, đó là chủ nghĩa anh hùng cách mạng.”. Theo em, tác giả muốn khẳng định điều gì qua câu kết này.</a:t>
                      </a:r>
                      <a:endParaRPr lang="en-GB" sz="30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en-US" sz="3000" smtClean="0">
                          <a:solidFill>
                            <a:schemeClr val="tx1"/>
                          </a:solidFill>
                          <a:effectLst/>
                          <a:latin typeface="Times New Roman" panose="02020603050405020304" pitchFamily="18" charset="0"/>
                          <a:cs typeface="Times New Roman" panose="02020603050405020304" pitchFamily="18" charset="0"/>
                        </a:rPr>
                        <a:t>…………………</a:t>
                      </a:r>
                      <a:endParaRPr lang="en-GB" sz="30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000">
                          <a:solidFill>
                            <a:schemeClr val="tx1"/>
                          </a:solidFill>
                          <a:effectLst/>
                          <a:latin typeface="Times New Roman" panose="02020603050405020304" pitchFamily="18" charset="0"/>
                          <a:cs typeface="Times New Roman" panose="02020603050405020304" pitchFamily="18" charset="0"/>
                        </a:rPr>
                        <a:t> </a:t>
                      </a:r>
                      <a:endParaRPr lang="en-GB" sz="3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solidFill>
                  </a:tcPr>
                </a:tc>
              </a:tr>
              <a:tr h="29845">
                <a:tc>
                  <a:txBody>
                    <a:bodyPr/>
                    <a:lstStyle/>
                    <a:p>
                      <a:pPr>
                        <a:lnSpc>
                          <a:spcPct val="107000"/>
                        </a:lnSpc>
                        <a:spcAft>
                          <a:spcPts val="0"/>
                        </a:spcAft>
                      </a:pPr>
                      <a:r>
                        <a:rPr lang="en-US" sz="3000">
                          <a:solidFill>
                            <a:schemeClr val="tx1"/>
                          </a:solidFill>
                          <a:effectLst/>
                          <a:latin typeface="Times New Roman" panose="02020603050405020304" pitchFamily="18" charset="0"/>
                          <a:cs typeface="Times New Roman" panose="02020603050405020304" pitchFamily="18" charset="0"/>
                        </a:rPr>
                        <a:t>Câu 4: Qua văn bản, em hiểu như thế nào là đức tính giản dị? Em sẽ làm gì để rèn luyện đức tính ấy?</a:t>
                      </a:r>
                      <a:endParaRPr lang="en-GB" sz="300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en-US" sz="3000" smtClean="0">
                          <a:solidFill>
                            <a:schemeClr val="tx1"/>
                          </a:solidFill>
                          <a:effectLst/>
                          <a:latin typeface="Times New Roman" panose="02020603050405020304" pitchFamily="18" charset="0"/>
                          <a:cs typeface="Times New Roman" panose="02020603050405020304" pitchFamily="18" charset="0"/>
                        </a:rPr>
                        <a:t>………………………………</a:t>
                      </a:r>
                      <a:endParaRPr lang="en-GB" sz="300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5" name="Rounded Rectangle 4"/>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6" name="Rectangle 5"/>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761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1" name="Rectangle 10"/>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9799" y="1014661"/>
            <a:ext cx="6678560" cy="593304"/>
          </a:xfrm>
          <a:prstGeom prst="rect">
            <a:avLst/>
          </a:prstGeom>
        </p:spPr>
        <p:txBody>
          <a:bodyPr wrap="none">
            <a:spAutoFit/>
          </a:bodyPr>
          <a:lstStyle/>
          <a:p>
            <a:pPr algn="ctr">
              <a:lnSpc>
                <a:spcPct val="107000"/>
              </a:lnSpc>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ĐỌC HIỂU CHI TIẾT VĂN BẢN</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53358" y="1868396"/>
            <a:ext cx="3583610"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1. Vấn đề nghị luận</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ular Callout 4"/>
          <p:cNvSpPr/>
          <p:nvPr/>
        </p:nvSpPr>
        <p:spPr>
          <a:xfrm>
            <a:off x="189292" y="2815166"/>
            <a:ext cx="6699813" cy="374108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65761" y="3090429"/>
            <a:ext cx="6480310" cy="3296736"/>
          </a:xfrm>
          <a:prstGeom prst="rect">
            <a:avLst/>
          </a:prstGeom>
        </p:spPr>
        <p:txBody>
          <a:bodyPr wrap="square">
            <a:spAutoFit/>
          </a:bodyPr>
          <a:lstStyle/>
          <a:p>
            <a:pPr algn="just">
              <a:lnSpc>
                <a:spcPct val="107000"/>
              </a:lnSpc>
              <a:spcAft>
                <a:spcPts val="0"/>
              </a:spcAft>
            </a:pP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Vấn đề chính mà của tác giả Phạm Văn Đồng muốn nói đến trong văn bản “Đức tính giản dị của Bác Hồ” là gì? Quan điểm đó thể hiện ở phần nào của văn bản? Người viết đã làm sáng tỏ quan điểm đó từ những phương diện nào trong đời sống và con người của Bác?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947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 xmlns:a16="http://schemas.microsoft.com/office/drawing/2014/main" id="{61717479-E50A-4CDA-8DC8-8EF8CC37E030}"/>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69509" b="84445"/>
          <a:stretch/>
        </p:blipFill>
        <p:spPr>
          <a:xfrm flipV="1">
            <a:off x="369724" y="1789066"/>
            <a:ext cx="449002" cy="314053"/>
          </a:xfrm>
          <a:prstGeom prst="rect">
            <a:avLst/>
          </a:prstGeom>
        </p:spPr>
      </p:pic>
      <p:sp>
        <p:nvSpPr>
          <p:cNvPr id="6" name="Rectangle 5"/>
          <p:cNvSpPr/>
          <p:nvPr/>
        </p:nvSpPr>
        <p:spPr>
          <a:xfrm>
            <a:off x="818727" y="1076015"/>
            <a:ext cx="6740997" cy="1077218"/>
          </a:xfrm>
          <a:prstGeom prst="rect">
            <a:avLst/>
          </a:prstGeom>
        </p:spPr>
        <p:txBody>
          <a:bodyPr wrap="square">
            <a:spAutoFit/>
          </a:bodyPr>
          <a:lstStyle/>
          <a:p>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 hiện qua nhan đề văn bản “</a:t>
            </a:r>
            <a:r>
              <a:rPr lang="vi-VN"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8" name="Rectangle 7"/>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图片 3">
            <a:extLst>
              <a:ext uri="{FF2B5EF4-FFF2-40B4-BE49-F238E27FC236}">
                <a16:creationId xmlns="" xmlns:a16="http://schemas.microsoft.com/office/drawing/2014/main" id="{61717479-E50A-4CDA-8DC8-8EF8CC37E030}"/>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69509" b="84445"/>
          <a:stretch/>
        </p:blipFill>
        <p:spPr>
          <a:xfrm flipV="1">
            <a:off x="369724" y="2709569"/>
            <a:ext cx="449002" cy="314053"/>
          </a:xfrm>
          <a:prstGeom prst="rect">
            <a:avLst/>
          </a:prstGeom>
        </p:spPr>
      </p:pic>
      <p:sp>
        <p:nvSpPr>
          <p:cNvPr id="10" name="Rectangle 9"/>
          <p:cNvSpPr/>
          <p:nvPr/>
        </p:nvSpPr>
        <p:spPr>
          <a:xfrm>
            <a:off x="934212" y="2230781"/>
            <a:ext cx="8639556" cy="1569660"/>
          </a:xfrm>
          <a:prstGeom prst="rect">
            <a:avLst/>
          </a:prstGeom>
        </p:spPr>
        <p:txBody>
          <a:bodyPr wrap="square">
            <a:spAutoFit/>
          </a:bodyPr>
          <a:lstStyle/>
          <a:p>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 cụ thể hơn là vấn đề “</a:t>
            </a:r>
            <a:r>
              <a:rPr lang="vi-VN"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 nhất quán giữa đời hoạt động chính trị lay trời chuyển đất với đời sống bình thường giản dị và vô cùng khiêm tốn”</a:t>
            </a:r>
            <a:endParaRPr lang="en-GB"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3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3267525" y="1083062"/>
            <a:ext cx="4981259" cy="1698266"/>
            <a:chOff x="3073394" y="5663194"/>
            <a:chExt cx="6040678" cy="5702385"/>
          </a:xfrm>
          <a:solidFill>
            <a:schemeClr val="accent6">
              <a:lumMod val="60000"/>
              <a:lumOff val="40000"/>
            </a:schemeClr>
          </a:solidFill>
        </p:grpSpPr>
        <p:sp>
          <p:nvSpPr>
            <p:cNvPr id="13" name="Rounded Rectangle 12"/>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ounded Rectangle 13"/>
            <p:cNvSpPr/>
            <p:nvPr/>
          </p:nvSpPr>
          <p:spPr>
            <a:xfrm>
              <a:off x="3246983" y="5945955"/>
              <a:ext cx="5732937" cy="500349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r>
                <a:rPr lang="vi-VN" sz="3200">
                  <a:solidFill>
                    <a:schemeClr val="tx1"/>
                  </a:solidFill>
                  <a:latin typeface="Times New Roman" panose="02020603050405020304" pitchFamily="18" charset="0"/>
                  <a:cs typeface="Times New Roman" panose="02020603050405020304" pitchFamily="18" charset="0"/>
                </a:rPr>
                <a:t>Người viết đã làm sáng tỏ quan điểm đó từ những phương </a:t>
              </a:r>
              <a:r>
                <a:rPr lang="vi-VN" sz="3200" smtClean="0">
                  <a:solidFill>
                    <a:schemeClr val="tx1"/>
                  </a:solidFill>
                  <a:latin typeface="Times New Roman" panose="02020603050405020304" pitchFamily="18" charset="0"/>
                  <a:cs typeface="Times New Roman" panose="02020603050405020304" pitchFamily="18" charset="0"/>
                </a:rPr>
                <a:t>diện.</a:t>
              </a:r>
              <a:endParaRPr lang="en-GB" sz="36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5" name="Group 14"/>
          <p:cNvGrpSpPr>
            <a:grpSpLocks/>
          </p:cNvGrpSpPr>
          <p:nvPr/>
        </p:nvGrpSpPr>
        <p:grpSpPr bwMode="auto">
          <a:xfrm>
            <a:off x="219455" y="3488598"/>
            <a:ext cx="4233935" cy="2884768"/>
            <a:chOff x="3073394" y="5663194"/>
            <a:chExt cx="6040678" cy="5702385"/>
          </a:xfrm>
          <a:solidFill>
            <a:schemeClr val="accent6">
              <a:lumMod val="60000"/>
              <a:lumOff val="40000"/>
            </a:schemeClr>
          </a:solidFill>
        </p:grpSpPr>
        <p:sp>
          <p:nvSpPr>
            <p:cNvPr id="16" name="Rounded Rectangle 15"/>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ounded Rectangle 16"/>
            <p:cNvSpPr/>
            <p:nvPr/>
          </p:nvSpPr>
          <p:spPr>
            <a:xfrm>
              <a:off x="3246983" y="5945956"/>
              <a:ext cx="5699097" cy="5003497"/>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r>
                <a:rPr lang="vi-VN" sz="3200" b="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a:solidFill>
                    <a:schemeClr val="tx1"/>
                  </a:solidFill>
                  <a:latin typeface="Times New Roman" panose="02020603050405020304" pitchFamily="18" charset="0"/>
                  <a:cs typeface="Times New Roman" panose="02020603050405020304" pitchFamily="18" charset="0"/>
                </a:rPr>
                <a:t>Sự giản dị trong đời sống (ăn, mặc, làm việc và sinh hoạt hàng ngày.</a:t>
              </a:r>
              <a:endParaRPr lang="en-GB" sz="32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8" name="Group 17"/>
          <p:cNvGrpSpPr>
            <a:grpSpLocks/>
          </p:cNvGrpSpPr>
          <p:nvPr/>
        </p:nvGrpSpPr>
        <p:grpSpPr bwMode="auto">
          <a:xfrm>
            <a:off x="4577060" y="3488598"/>
            <a:ext cx="3541529" cy="2884768"/>
            <a:chOff x="3779005" y="6235320"/>
            <a:chExt cx="6278477" cy="5095888"/>
          </a:xfrm>
          <a:solidFill>
            <a:schemeClr val="accent6">
              <a:lumMod val="60000"/>
              <a:lumOff val="40000"/>
            </a:schemeClr>
          </a:solidFill>
        </p:grpSpPr>
        <p:sp>
          <p:nvSpPr>
            <p:cNvPr id="19" name="Rounded Rectangle 18"/>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0" name="Rounded Rectangle 19"/>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21" name="Down Arrow 20"/>
          <p:cNvSpPr/>
          <p:nvPr/>
        </p:nvSpPr>
        <p:spPr>
          <a:xfrm rot="3040778">
            <a:off x="3168585" y="2701271"/>
            <a:ext cx="413347" cy="97896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wn Arrow 21"/>
          <p:cNvSpPr/>
          <p:nvPr/>
        </p:nvSpPr>
        <p:spPr>
          <a:xfrm rot="17836905">
            <a:off x="7775327" y="2548199"/>
            <a:ext cx="413347" cy="1272744"/>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p:cNvGrpSpPr>
            <a:grpSpLocks/>
          </p:cNvGrpSpPr>
          <p:nvPr/>
        </p:nvGrpSpPr>
        <p:grpSpPr bwMode="auto">
          <a:xfrm>
            <a:off x="8332918" y="3488599"/>
            <a:ext cx="3455222" cy="2845441"/>
            <a:chOff x="3779005" y="6235320"/>
            <a:chExt cx="6278477" cy="5095888"/>
          </a:xfrm>
          <a:solidFill>
            <a:schemeClr val="accent6">
              <a:lumMod val="60000"/>
              <a:lumOff val="40000"/>
            </a:schemeClr>
          </a:solidFill>
        </p:grpSpPr>
        <p:sp>
          <p:nvSpPr>
            <p:cNvPr id="24" name="Rounded Rectangle 23"/>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5" name="Rounded Rectangle 24"/>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26" name="Down Arrow 25"/>
          <p:cNvSpPr/>
          <p:nvPr/>
        </p:nvSpPr>
        <p:spPr>
          <a:xfrm>
            <a:off x="5551482" y="2894028"/>
            <a:ext cx="413347" cy="737616"/>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005672" y="4082623"/>
            <a:ext cx="2829722" cy="1569660"/>
          </a:xfrm>
          <a:prstGeom prst="rect">
            <a:avLst/>
          </a:prstGeom>
        </p:spPr>
        <p:txBody>
          <a:bodyPr wrap="square">
            <a:spAutoFit/>
          </a:bodyPr>
          <a:lstStyle/>
          <a:p>
            <a:pPr algn="just"/>
            <a:r>
              <a:rPr 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 dị trong quan hệ với mọi người.</a:t>
            </a:r>
            <a:endParaRPr lang="en-GB" sz="3200">
              <a:latin typeface="Times New Roman" panose="02020603050405020304" pitchFamily="18" charset="0"/>
              <a:cs typeface="Times New Roman" panose="02020603050405020304" pitchFamily="18" charset="0"/>
            </a:endParaRPr>
          </a:p>
        </p:txBody>
      </p:sp>
      <p:sp>
        <p:nvSpPr>
          <p:cNvPr id="3" name="Rectangle 2"/>
          <p:cNvSpPr/>
          <p:nvPr/>
        </p:nvSpPr>
        <p:spPr>
          <a:xfrm>
            <a:off x="8627949" y="4082623"/>
            <a:ext cx="2865159" cy="1077218"/>
          </a:xfrm>
          <a:prstGeom prst="rect">
            <a:avLst/>
          </a:prstGeom>
        </p:spPr>
        <p:txBody>
          <a:bodyPr wrap="square">
            <a:spAutoFit/>
          </a:bodyPr>
          <a:lstStyle/>
          <a:p>
            <a:pPr algn="just"/>
            <a:r>
              <a:rPr lang="vi-VN"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 dị trong lời nói, bài viết</a:t>
            </a:r>
            <a:endParaRPr lang="en-GB" sz="3200">
              <a:latin typeface="Times New Roman" panose="02020603050405020304" pitchFamily="18" charset="0"/>
              <a:cs typeface="Times New Roman" panose="02020603050405020304" pitchFamily="18" charset="0"/>
            </a:endParaRPr>
          </a:p>
        </p:txBody>
      </p:sp>
      <p:sp>
        <p:nvSpPr>
          <p:cNvPr id="27" name="Rounded Rectangle 26"/>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8" name="Rectangle 27"/>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1536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6" presetClass="entr" presetSubtype="16"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5" name="Rectangle 14"/>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16"/>
          <p:cNvGrpSpPr/>
          <p:nvPr/>
        </p:nvGrpSpPr>
        <p:grpSpPr>
          <a:xfrm>
            <a:off x="139798" y="819465"/>
            <a:ext cx="10714129" cy="5910519"/>
            <a:chOff x="4280177" y="1236311"/>
            <a:chExt cx="2199649" cy="1396777"/>
          </a:xfrm>
        </p:grpSpPr>
        <p:sp>
          <p:nvSpPr>
            <p:cNvPr id="18" name="Rounded Rectangle 17"/>
            <p:cNvSpPr/>
            <p:nvPr/>
          </p:nvSpPr>
          <p:spPr>
            <a:xfrm>
              <a:off x="4280177" y="1236311"/>
              <a:ext cx="2199649"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ed Rectangle 6"/>
            <p:cNvSpPr/>
            <p:nvPr/>
          </p:nvSpPr>
          <p:spPr>
            <a:xfrm>
              <a:off x="4321087" y="1277221"/>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endParaRPr lang="en-GB" sz="2800">
                <a:latin typeface="Times New Roman" panose="02020603050405020304" pitchFamily="18" charset="0"/>
                <a:cs typeface="Times New Roman" panose="02020603050405020304" pitchFamily="18" charset="0"/>
              </a:endParaRPr>
            </a:p>
          </p:txBody>
        </p:sp>
      </p:grpSp>
      <p:sp>
        <p:nvSpPr>
          <p:cNvPr id="5" name="Rectangle 4"/>
          <p:cNvSpPr/>
          <p:nvPr/>
        </p:nvSpPr>
        <p:spPr>
          <a:xfrm>
            <a:off x="139798" y="992577"/>
            <a:ext cx="10714129" cy="5624617"/>
          </a:xfrm>
          <a:prstGeom prst="rect">
            <a:avLst/>
          </a:prstGeom>
        </p:spPr>
        <p:txBody>
          <a:bodyPr wrap="square">
            <a:spAutoFit/>
          </a:bodyPr>
          <a:lstStyle/>
          <a:p>
            <a:pPr algn="just">
              <a:lnSpc>
                <a:spcPct val="107000"/>
              </a:lnSpc>
              <a:spcAft>
                <a:spcPts val="0"/>
              </a:spcAft>
            </a:pPr>
            <a:r>
              <a:rPr lang="vi-VN" sz="2800" i="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 rất quan trọng cần phải làm nổi bật là sự nhất quán giữa đời hoạt động chính trị long trời chuyển đất với đời sống bình thường vô cùng giản dị và khiêm tốn của Hồ Chủ tịch.</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Rất lạ lùng, rất kì diệu là trong 60 năm của một cuộc đời đầy sóng gió diễn ra ở rất nhiều nơi trên thế giới cũng như ở nước ta, Bác Hồ vẫn giữ nguyên phẩm chất cao quý của một người chiến sĩ cách mạng, tất cả vì nước, vì dân, vì sự nghiệp lớn trong sáng, thanh bạch, tuyệt đẹp”</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(1) Nêu vai trò của đoạn văn trong văn bản.</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(2) Tìm câu văn chứa đựng thông tin chính và cho biết vị trí của câu văn đó.</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(3) Nhận xét cách nêu vấn đề của tác giả và tác dụng.</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(4) Đoạn văn cho em những nhận thức tình cảm nào về Bác kính yêu?</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216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8" name="Rectangle 7"/>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5">
            <a:extLst>
              <a:ext uri="{FF2B5EF4-FFF2-40B4-BE49-F238E27FC236}">
                <a16:creationId xmlns="" xmlns:a16="http://schemas.microsoft.com/office/drawing/2014/main" id="{4C17C9BF-703D-44D5-A0C2-4CD3A90A3D44}"/>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69509" b="84445"/>
          <a:stretch/>
        </p:blipFill>
        <p:spPr>
          <a:xfrm>
            <a:off x="4151352" y="5876914"/>
            <a:ext cx="387838" cy="271272"/>
          </a:xfrm>
          <a:prstGeom prst="rect">
            <a:avLst/>
          </a:prstGeom>
        </p:spPr>
      </p:pic>
      <p:pic>
        <p:nvPicPr>
          <p:cNvPr id="11" name="图片 5">
            <a:extLst>
              <a:ext uri="{FF2B5EF4-FFF2-40B4-BE49-F238E27FC236}">
                <a16:creationId xmlns="" xmlns:a16="http://schemas.microsoft.com/office/drawing/2014/main" id="{4C17C9BF-703D-44D5-A0C2-4CD3A90A3D44}"/>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69509" b="84445"/>
          <a:stretch/>
        </p:blipFill>
        <p:spPr>
          <a:xfrm>
            <a:off x="3995224" y="2472522"/>
            <a:ext cx="387838" cy="271272"/>
          </a:xfrm>
          <a:prstGeom prst="rect">
            <a:avLst/>
          </a:prstGeom>
        </p:spPr>
      </p:pic>
      <p:pic>
        <p:nvPicPr>
          <p:cNvPr id="12" name="图片 5">
            <a:extLst>
              <a:ext uri="{FF2B5EF4-FFF2-40B4-BE49-F238E27FC236}">
                <a16:creationId xmlns="" xmlns:a16="http://schemas.microsoft.com/office/drawing/2014/main" id="{4C17C9BF-703D-44D5-A0C2-4CD3A90A3D44}"/>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69509" b="84445"/>
          <a:stretch/>
        </p:blipFill>
        <p:spPr>
          <a:xfrm>
            <a:off x="3961974" y="1313857"/>
            <a:ext cx="387838" cy="271272"/>
          </a:xfrm>
          <a:prstGeom prst="rect">
            <a:avLst/>
          </a:prstGeom>
        </p:spPr>
      </p:pic>
      <p:sp>
        <p:nvSpPr>
          <p:cNvPr id="13" name="Rectangle 12"/>
          <p:cNvSpPr/>
          <p:nvPr/>
        </p:nvSpPr>
        <p:spPr>
          <a:xfrm>
            <a:off x="4539190" y="1046520"/>
            <a:ext cx="7442277" cy="1077218"/>
          </a:xfrm>
          <a:prstGeom prst="rect">
            <a:avLst/>
          </a:prstGeom>
        </p:spPr>
        <p:txBody>
          <a:bodyPr wrap="square">
            <a:spAutoFit/>
          </a:bodyPr>
          <a:lstStyle/>
          <a:p>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 mở đầu văn bản trực tiếp nêu vấn đề nghị luận.</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539190" y="2366048"/>
            <a:ext cx="7442277" cy="3046988"/>
          </a:xfrm>
          <a:prstGeom prst="rect">
            <a:avLst/>
          </a:prstGeom>
        </p:spPr>
        <p:txBody>
          <a:bodyPr wrap="square">
            <a:spAutoFit/>
          </a:bodyPr>
          <a:lstStyle/>
          <a:p>
            <a:pPr algn="just"/>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chứa đựng thông tin chính là câu 1: </a:t>
            </a:r>
            <a:r>
              <a:rPr lang="vi-VN"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 rất quan trọng cần phải làm nổi bật là sự nhất quán giữa đời hoạt động chính trị lay trời chuyển đất với đời sống bình thường vô cùng giản dị và khiêm tốn của Hồ Chủ tịch.</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618330" y="5720675"/>
            <a:ext cx="6922088" cy="583750"/>
          </a:xfrm>
          <a:prstGeom prst="rect">
            <a:avLst/>
          </a:prstGeom>
        </p:spPr>
        <p:txBody>
          <a:bodyPr wrap="none">
            <a:spAutoFit/>
          </a:bodyPr>
          <a:lstStyle/>
          <a:p>
            <a:pPr algn="just">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Gợi cho em niềm kính trọng biết ơn Bác.</a:t>
            </a:r>
            <a:endParaRPr lang="en-GB"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28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circle(in)">
                                      <p:cBhvr>
                                        <p:cTn id="22" dur="20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蛋糕, 植物, 室内, 餐桌&#10;&#10;已生成高可信度的说明">
            <a:extLst>
              <a:ext uri="{FF2B5EF4-FFF2-40B4-BE49-F238E27FC236}">
                <a16:creationId xmlns="" xmlns:a16="http://schemas.microsoft.com/office/drawing/2014/main" id="{B2C2AD1B-AA48-487B-9A2D-F9EC6B49C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5268"/>
            <a:ext cx="4398845" cy="4562731"/>
          </a:xfrm>
          <a:prstGeom prst="rect">
            <a:avLst/>
          </a:prstGeom>
        </p:spPr>
      </p:pic>
      <p:sp>
        <p:nvSpPr>
          <p:cNvPr id="15" name="Rounded Rectangle 14"/>
          <p:cNvSpPr/>
          <p:nvPr/>
        </p:nvSpPr>
        <p:spPr>
          <a:xfrm>
            <a:off x="2304288" y="598173"/>
            <a:ext cx="9751745" cy="5870699"/>
          </a:xfrm>
          <a:prstGeom prst="roundRect">
            <a:avLst>
              <a:gd name="adj" fmla="val 3218"/>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6" name="Text1"/>
          <p:cNvSpPr txBox="1"/>
          <p:nvPr/>
        </p:nvSpPr>
        <p:spPr>
          <a:xfrm>
            <a:off x="2710688" y="3254992"/>
            <a:ext cx="8871625" cy="948849"/>
          </a:xfrm>
          <a:prstGeom prst="rect">
            <a:avLst/>
          </a:prstGeom>
          <a:noFill/>
        </p:spPr>
        <p:txBody>
          <a:bodyPr wrap="square" rtlCol="0">
            <a:spAutoFit/>
          </a:bodyPr>
          <a:lstStyle/>
          <a:p>
            <a:pPr marL="371439" indent="-371439" defTabSz="457155">
              <a:spcBef>
                <a:spcPts val="600"/>
              </a:spcBef>
              <a:buFont typeface="+mj-lt"/>
              <a:buAutoNum type="arabicPeriod"/>
              <a:defRPr/>
            </a:pPr>
            <a:r>
              <a:rPr lang="vi-VN" sz="2533" b="1">
                <a:solidFill>
                  <a:schemeClr val="bg1"/>
                </a:solidFill>
                <a:latin typeface="Times New Roman" panose="02020603050405020304" pitchFamily="18" charset="0"/>
                <a:cs typeface="Times New Roman" panose="02020603050405020304" pitchFamily="18" charset="0"/>
              </a:rPr>
              <a:t>Vấn đề nghị luận </a:t>
            </a:r>
            <a:endParaRPr lang="vi-VN" sz="2533" b="1" smtClean="0">
              <a:solidFill>
                <a:schemeClr val="bg1"/>
              </a:solidFill>
              <a:latin typeface="Times New Roman" panose="02020603050405020304" pitchFamily="18" charset="0"/>
              <a:cs typeface="Times New Roman" panose="02020603050405020304" pitchFamily="18" charset="0"/>
            </a:endParaRPr>
          </a:p>
          <a:p>
            <a:pPr marL="371439" indent="-371439" defTabSz="457155">
              <a:spcBef>
                <a:spcPts val="600"/>
              </a:spcBef>
              <a:buFont typeface="+mj-lt"/>
              <a:buAutoNum type="arabicPeriod"/>
              <a:defRPr/>
            </a:pPr>
            <a:r>
              <a:rPr lang="vi-VN" sz="2533" b="1" smtClean="0">
                <a:solidFill>
                  <a:schemeClr val="bg1"/>
                </a:solidFill>
                <a:latin typeface="Times New Roman" panose="02020603050405020304" pitchFamily="18" charset="0"/>
                <a:cs typeface="Times New Roman" panose="02020603050405020304" pitchFamily="18" charset="0"/>
              </a:rPr>
              <a:t>Triển khai vấn đè nghị luận</a:t>
            </a:r>
          </a:p>
        </p:txBody>
      </p:sp>
      <p:grpSp>
        <p:nvGrpSpPr>
          <p:cNvPr id="17" name="Group 16"/>
          <p:cNvGrpSpPr/>
          <p:nvPr/>
        </p:nvGrpSpPr>
        <p:grpSpPr>
          <a:xfrm>
            <a:off x="4855870" y="281235"/>
            <a:ext cx="4344790" cy="622755"/>
            <a:chOff x="8010143" y="1905000"/>
            <a:chExt cx="9097521" cy="1290242"/>
          </a:xfrm>
        </p:grpSpPr>
        <p:sp>
          <p:nvSpPr>
            <p:cNvPr id="18" name="Rectangle 17"/>
            <p:cNvSpPr/>
            <p:nvPr/>
          </p:nvSpPr>
          <p:spPr>
            <a:xfrm>
              <a:off x="8010143" y="2221477"/>
              <a:ext cx="9097521" cy="774032"/>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19" name="Rounded Rectangle 18"/>
            <p:cNvSpPr/>
            <p:nvPr/>
          </p:nvSpPr>
          <p:spPr>
            <a:xfrm>
              <a:off x="8014819" y="1905000"/>
              <a:ext cx="9092845" cy="1290242"/>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grpSp>
      <p:sp>
        <p:nvSpPr>
          <p:cNvPr id="20" name="Rectangle 19"/>
          <p:cNvSpPr/>
          <p:nvPr/>
        </p:nvSpPr>
        <p:spPr>
          <a:xfrm>
            <a:off x="2727794" y="1569870"/>
            <a:ext cx="8944173" cy="948849"/>
          </a:xfrm>
          <a:prstGeom prst="rect">
            <a:avLst/>
          </a:prstGeom>
        </p:spPr>
        <p:txBody>
          <a:bodyPr wrap="square">
            <a:spAutoFit/>
          </a:bodyPr>
          <a:lstStyle/>
          <a:p>
            <a:pPr marL="371439" indent="-371439" defTabSz="457155">
              <a:spcBef>
                <a:spcPts val="600"/>
              </a:spcBef>
              <a:buFont typeface="+mj-lt"/>
              <a:buAutoNum type="arabicPeriod"/>
              <a:defRPr/>
            </a:pPr>
            <a:r>
              <a:rPr lang="vi-VN" sz="2533" b="1">
                <a:solidFill>
                  <a:schemeClr val="bg1"/>
                </a:solidFill>
                <a:latin typeface="Times New Roman" panose="02020603050405020304" pitchFamily="18" charset="0"/>
                <a:cs typeface="Times New Roman" panose="02020603050405020304" pitchFamily="18" charset="0"/>
              </a:rPr>
              <a:t>Tác giả</a:t>
            </a:r>
          </a:p>
          <a:p>
            <a:pPr marL="371439" indent="-371439" defTabSz="457155">
              <a:spcBef>
                <a:spcPts val="600"/>
              </a:spcBef>
              <a:buFont typeface="+mj-lt"/>
              <a:buAutoNum type="arabicPeriod"/>
              <a:defRPr/>
            </a:pPr>
            <a:r>
              <a:rPr lang="vi-VN" sz="2533" b="1">
                <a:solidFill>
                  <a:schemeClr val="bg1"/>
                </a:solidFill>
                <a:latin typeface="Times New Roman" panose="02020603050405020304" pitchFamily="18" charset="0"/>
                <a:cs typeface="Times New Roman" panose="02020603050405020304" pitchFamily="18" charset="0"/>
              </a:rPr>
              <a:t>Văn bản</a:t>
            </a:r>
            <a:endParaRPr lang="en-US" sz="2533" b="1" dirty="0">
              <a:solidFill>
                <a:schemeClr val="bg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751283" y="4895773"/>
            <a:ext cx="8531040" cy="948849"/>
          </a:xfrm>
          <a:prstGeom prst="rect">
            <a:avLst/>
          </a:prstGeom>
        </p:spPr>
        <p:txBody>
          <a:bodyPr wrap="square">
            <a:spAutoFit/>
          </a:bodyPr>
          <a:lstStyle/>
          <a:p>
            <a:pPr marL="371439" indent="-371439" defTabSz="457155">
              <a:spcBef>
                <a:spcPts val="600"/>
              </a:spcBef>
              <a:buFont typeface="+mj-lt"/>
              <a:buAutoNum type="arabicPeriod"/>
              <a:defRPr/>
            </a:pPr>
            <a:r>
              <a:rPr lang="vi-VN" sz="2533" b="1">
                <a:solidFill>
                  <a:schemeClr val="bg1"/>
                </a:solidFill>
                <a:latin typeface="Times New Roman" panose="02020603050405020304" pitchFamily="18" charset="0"/>
                <a:cs typeface="Times New Roman" panose="02020603050405020304" pitchFamily="18" charset="0"/>
              </a:rPr>
              <a:t>Đặc sắc n</a:t>
            </a:r>
            <a:r>
              <a:rPr lang="en-US" sz="2533" b="1">
                <a:solidFill>
                  <a:schemeClr val="bg1"/>
                </a:solidFill>
                <a:latin typeface="Times New Roman" panose="02020603050405020304" pitchFamily="18" charset="0"/>
                <a:cs typeface="Times New Roman" panose="02020603050405020304" pitchFamily="18" charset="0"/>
              </a:rPr>
              <a:t>ội </a:t>
            </a:r>
            <a:r>
              <a:rPr lang="en-US" sz="2533" b="1" dirty="0">
                <a:solidFill>
                  <a:schemeClr val="bg1"/>
                </a:solidFill>
                <a:latin typeface="Times New Roman" panose="02020603050405020304" pitchFamily="18" charset="0"/>
                <a:cs typeface="Times New Roman" panose="02020603050405020304" pitchFamily="18" charset="0"/>
              </a:rPr>
              <a:t>dung</a:t>
            </a:r>
          </a:p>
          <a:p>
            <a:pPr marL="371439" indent="-371439" defTabSz="457155">
              <a:spcBef>
                <a:spcPts val="600"/>
              </a:spcBef>
              <a:buFont typeface="+mj-lt"/>
              <a:buAutoNum type="arabicPeriod"/>
              <a:defRPr/>
            </a:pPr>
            <a:r>
              <a:rPr lang="vi-VN" sz="2533" b="1">
                <a:solidFill>
                  <a:schemeClr val="bg1"/>
                </a:solidFill>
                <a:latin typeface="Times New Roman" panose="02020603050405020304" pitchFamily="18" charset="0"/>
                <a:cs typeface="Times New Roman" panose="02020603050405020304" pitchFamily="18" charset="0"/>
              </a:rPr>
              <a:t>Đặc sắc n</a:t>
            </a:r>
            <a:r>
              <a:rPr lang="en-US" sz="2533" b="1">
                <a:solidFill>
                  <a:schemeClr val="bg1"/>
                </a:solidFill>
                <a:latin typeface="Times New Roman" panose="02020603050405020304" pitchFamily="18" charset="0"/>
                <a:cs typeface="Times New Roman" panose="02020603050405020304" pitchFamily="18" charset="0"/>
              </a:rPr>
              <a:t>ghệ </a:t>
            </a:r>
            <a:r>
              <a:rPr lang="en-US" sz="2533" b="1" smtClean="0">
                <a:solidFill>
                  <a:schemeClr val="bg1"/>
                </a:solidFill>
                <a:latin typeface="Times New Roman" panose="02020603050405020304" pitchFamily="18" charset="0"/>
                <a:cs typeface="Times New Roman" panose="02020603050405020304" pitchFamily="18" charset="0"/>
              </a:rPr>
              <a:t>thuật</a:t>
            </a:r>
            <a:endParaRPr lang="vi-VN" sz="2533" b="1">
              <a:solidFill>
                <a:schemeClr val="bg1"/>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2154501" y="1046340"/>
            <a:ext cx="5236103" cy="523220"/>
            <a:chOff x="2840539" y="3796930"/>
            <a:chExt cx="10473567" cy="1046576"/>
          </a:xfrm>
          <a:solidFill>
            <a:srgbClr val="FF66CC"/>
          </a:solidFill>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p:nvGrpSpPr>
          <p:grpSpPr>
            <a:xfrm>
              <a:off x="2845371" y="3796930"/>
              <a:ext cx="10468735" cy="1046576"/>
              <a:chOff x="2845371" y="3644530"/>
              <a:chExt cx="10468735" cy="1046576"/>
            </a:xfrm>
            <a:grpFill/>
          </p:grpSpPr>
          <p:sp>
            <p:nvSpPr>
              <p:cNvPr id="25" name="Round Same Side Corner Rectangle 24"/>
              <p:cNvSpPr/>
              <p:nvPr/>
            </p:nvSpPr>
            <p:spPr>
              <a:xfrm rot="5400000">
                <a:off x="6544119" y="100181"/>
                <a:ext cx="731520" cy="8129015"/>
              </a:xfrm>
              <a:prstGeom prst="round2Same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6" name="Rectangle 25"/>
              <p:cNvSpPr/>
              <p:nvPr/>
            </p:nvSpPr>
            <p:spPr>
              <a:xfrm>
                <a:off x="2865930" y="3801289"/>
                <a:ext cx="1270615" cy="729160"/>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7" name="Rectangle 26"/>
              <p:cNvSpPr/>
              <p:nvPr/>
            </p:nvSpPr>
            <p:spPr>
              <a:xfrm>
                <a:off x="4460659" y="3644530"/>
                <a:ext cx="8853447" cy="1046576"/>
              </a:xfrm>
              <a:prstGeom prst="rect">
                <a:avLst/>
              </a:prstGeom>
              <a:solidFill>
                <a:schemeClr val="bg1"/>
              </a:solidFill>
              <a:ln>
                <a:solidFill>
                  <a:schemeClr val="accent6">
                    <a:lumMod val="60000"/>
                    <a:lumOff val="40000"/>
                  </a:schemeClr>
                </a:solidFill>
              </a:ln>
            </p:spPr>
            <p:txBody>
              <a:bodyPr wrap="none">
                <a:spAutoFit/>
              </a:bodyPr>
              <a:lstStyle/>
              <a:p>
                <a:pPr defTabSz="457155">
                  <a:spcBef>
                    <a:spcPts val="600"/>
                  </a:spcBef>
                  <a:defRPr/>
                </a:pPr>
                <a:r>
                  <a:rPr lang="vi-VN" sz="2800" b="1">
                    <a:latin typeface="Times New Roman" panose="02020603050405020304" pitchFamily="18" charset="0"/>
                    <a:cs typeface="Times New Roman" panose="02020603050405020304" pitchFamily="18" charset="0"/>
                  </a:rPr>
                  <a:t>ĐỌC- TÌM HIỂU  CHUNG</a:t>
                </a:r>
                <a:endParaRPr lang="en-US" sz="28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126240" y="3733746"/>
                <a:ext cx="956092" cy="861886"/>
              </a:xfrm>
              <a:prstGeom prst="rect">
                <a:avLst/>
              </a:prstGeom>
              <a:solidFill>
                <a:schemeClr val="bg1"/>
              </a:solidFill>
              <a:ln>
                <a:solidFill>
                  <a:schemeClr val="accent6">
                    <a:lumMod val="60000"/>
                    <a:lumOff val="40000"/>
                  </a:schemeClr>
                </a:solidFill>
              </a:ln>
            </p:spPr>
            <p:txBody>
              <a:bodyPr wrap="square" rtlCol="0">
                <a:spAutoFit/>
              </a:bodyPr>
              <a:lstStyle/>
              <a:p>
                <a:pPr algn="ctr"/>
                <a:r>
                  <a:rPr lang="en-US" sz="2200" b="1">
                    <a:latin typeface="Tahoma" pitchFamily="34" charset="0"/>
                    <a:ea typeface="Tahoma" pitchFamily="34" charset="0"/>
                    <a:cs typeface="Tahoma" pitchFamily="34" charset="0"/>
                  </a:rPr>
                  <a:t>I</a:t>
                </a:r>
              </a:p>
            </p:txBody>
          </p:sp>
        </p:grpSp>
      </p:grpSp>
      <p:grpSp>
        <p:nvGrpSpPr>
          <p:cNvPr id="29" name="Group 28"/>
          <p:cNvGrpSpPr/>
          <p:nvPr/>
        </p:nvGrpSpPr>
        <p:grpSpPr>
          <a:xfrm>
            <a:off x="2154501" y="2527544"/>
            <a:ext cx="4431460" cy="595056"/>
            <a:chOff x="2840539" y="3818711"/>
            <a:chExt cx="8864073" cy="1190266"/>
          </a:xfrm>
          <a:solidFill>
            <a:schemeClr val="bg1"/>
          </a:solidFill>
        </p:grpSpPr>
        <p:sp>
          <p:nvSpPr>
            <p:cNvPr id="3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Group 30"/>
            <p:cNvGrpSpPr/>
            <p:nvPr/>
          </p:nvGrpSpPr>
          <p:grpSpPr>
            <a:xfrm>
              <a:off x="2840539" y="3886200"/>
              <a:ext cx="8864073" cy="1122777"/>
              <a:chOff x="2840539" y="3733800"/>
              <a:chExt cx="8864073" cy="1122777"/>
            </a:xfrm>
            <a:grpFill/>
          </p:grpSpPr>
          <p:sp>
            <p:nvSpPr>
              <p:cNvPr id="32" name="Round Same Side Corner Rectangle 31"/>
              <p:cNvSpPr/>
              <p:nvPr/>
            </p:nvSpPr>
            <p:spPr>
              <a:xfrm rot="5400000">
                <a:off x="6544119" y="100180"/>
                <a:ext cx="731520" cy="8129016"/>
              </a:xfrm>
              <a:prstGeom prst="round2Same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3" name="Rectangle 32"/>
              <p:cNvSpPr/>
              <p:nvPr/>
            </p:nvSpPr>
            <p:spPr>
              <a:xfrm>
                <a:off x="2840539" y="3801289"/>
                <a:ext cx="1270616" cy="729160"/>
              </a:xfrm>
              <a:prstGeom prst="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4" name="Rectangle 33"/>
              <p:cNvSpPr/>
              <p:nvPr/>
            </p:nvSpPr>
            <p:spPr>
              <a:xfrm>
                <a:off x="4460662" y="3810002"/>
                <a:ext cx="7243950" cy="1046575"/>
              </a:xfrm>
              <a:prstGeom prst="rect">
                <a:avLst/>
              </a:prstGeom>
              <a:grpFill/>
              <a:ln>
                <a:solidFill>
                  <a:schemeClr val="accent6">
                    <a:lumMod val="60000"/>
                    <a:lumOff val="40000"/>
                  </a:schemeClr>
                </a:solidFill>
              </a:ln>
            </p:spPr>
            <p:txBody>
              <a:bodyPr wrap="none">
                <a:spAutoFit/>
              </a:bodyPr>
              <a:lstStyle/>
              <a:p>
                <a:pPr defTabSz="457155">
                  <a:spcBef>
                    <a:spcPts val="600"/>
                  </a:spcBef>
                  <a:defRPr/>
                </a:pPr>
                <a:r>
                  <a:rPr lang="vi-VN" sz="2800" b="1">
                    <a:latin typeface="+mj-lt"/>
                    <a:cs typeface="Arial" pitchFamily="34" charset="0"/>
                  </a:rPr>
                  <a:t>ĐỌC HIỂU VĂN BẢN</a:t>
                </a:r>
                <a:endParaRPr lang="en-US" sz="2800" dirty="0">
                  <a:latin typeface="+mj-lt"/>
                  <a:cs typeface="Arial" pitchFamily="34" charset="0"/>
                </a:endParaRPr>
              </a:p>
            </p:txBody>
          </p:sp>
          <p:sp>
            <p:nvSpPr>
              <p:cNvPr id="35" name="TextBox 34"/>
              <p:cNvSpPr txBox="1"/>
              <p:nvPr/>
            </p:nvSpPr>
            <p:spPr>
              <a:xfrm>
                <a:off x="2840539" y="3733800"/>
                <a:ext cx="1216398" cy="861885"/>
              </a:xfrm>
              <a:prstGeom prst="rect">
                <a:avLst/>
              </a:prstGeom>
              <a:grpFill/>
              <a:ln>
                <a:solidFill>
                  <a:schemeClr val="accent6">
                    <a:lumMod val="60000"/>
                    <a:lumOff val="40000"/>
                  </a:schemeClr>
                </a:solidFill>
              </a:ln>
            </p:spPr>
            <p:txBody>
              <a:bodyPr wrap="square" rtlCol="0">
                <a:spAutoFit/>
              </a:bodyPr>
              <a:lstStyle/>
              <a:p>
                <a:pPr algn="ctr"/>
                <a:r>
                  <a:rPr lang="en-US" sz="2200" b="1">
                    <a:latin typeface="Tahoma" pitchFamily="34" charset="0"/>
                    <a:ea typeface="Tahoma" pitchFamily="34" charset="0"/>
                    <a:cs typeface="Tahoma" pitchFamily="34" charset="0"/>
                  </a:rPr>
                  <a:t>II</a:t>
                </a:r>
              </a:p>
            </p:txBody>
          </p:sp>
        </p:grpSp>
      </p:grpSp>
      <p:grpSp>
        <p:nvGrpSpPr>
          <p:cNvPr id="36" name="Group 35"/>
          <p:cNvGrpSpPr/>
          <p:nvPr/>
        </p:nvGrpSpPr>
        <p:grpSpPr>
          <a:xfrm>
            <a:off x="2151889" y="4197609"/>
            <a:ext cx="4109303" cy="595055"/>
            <a:chOff x="2840539" y="3818711"/>
            <a:chExt cx="8219675" cy="1190262"/>
          </a:xfrm>
          <a:solidFill>
            <a:schemeClr val="bg1"/>
          </a:solidFill>
        </p:grpSpPr>
        <p:sp>
          <p:nvSpPr>
            <p:cNvPr id="3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8" name="Group 37"/>
            <p:cNvGrpSpPr/>
            <p:nvPr/>
          </p:nvGrpSpPr>
          <p:grpSpPr>
            <a:xfrm>
              <a:off x="2840539" y="3886200"/>
              <a:ext cx="8219675" cy="1122773"/>
              <a:chOff x="2840539" y="3733800"/>
              <a:chExt cx="8219675" cy="1122773"/>
            </a:xfrm>
            <a:grpFill/>
          </p:grpSpPr>
          <p:sp>
            <p:nvSpPr>
              <p:cNvPr id="39" name="Round Same Side Corner Rectangle 38"/>
              <p:cNvSpPr/>
              <p:nvPr/>
            </p:nvSpPr>
            <p:spPr>
              <a:xfrm rot="5400000">
                <a:off x="6544119" y="100180"/>
                <a:ext cx="731520" cy="8129016"/>
              </a:xfrm>
              <a:prstGeom prst="round2Same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0" name="Rectangle 39"/>
              <p:cNvSpPr/>
              <p:nvPr/>
            </p:nvSpPr>
            <p:spPr>
              <a:xfrm>
                <a:off x="2840539" y="3801289"/>
                <a:ext cx="1270616" cy="729160"/>
              </a:xfrm>
              <a:prstGeom prst="rect">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41" name="Rectangle 40"/>
              <p:cNvSpPr/>
              <p:nvPr/>
            </p:nvSpPr>
            <p:spPr>
              <a:xfrm>
                <a:off x="4460662" y="3810000"/>
                <a:ext cx="6599552" cy="1046573"/>
              </a:xfrm>
              <a:prstGeom prst="rect">
                <a:avLst/>
              </a:prstGeom>
              <a:grpFill/>
              <a:ln>
                <a:solidFill>
                  <a:schemeClr val="accent6">
                    <a:lumMod val="60000"/>
                    <a:lumOff val="40000"/>
                  </a:schemeClr>
                </a:solidFill>
              </a:ln>
            </p:spPr>
            <p:txBody>
              <a:bodyPr wrap="square">
                <a:spAutoFit/>
              </a:bodyPr>
              <a:lstStyle/>
              <a:p>
                <a:pPr defTabSz="457155">
                  <a:spcBef>
                    <a:spcPts val="600"/>
                  </a:spcBef>
                  <a:defRPr/>
                </a:pPr>
                <a:r>
                  <a:rPr lang="en-US" sz="2800" b="1">
                    <a:latin typeface="Times New Roman" panose="02020603050405020304" pitchFamily="18" charset="0"/>
                    <a:cs typeface="Times New Roman" panose="02020603050405020304" pitchFamily="18" charset="0"/>
                  </a:rPr>
                  <a:t>TỔNG KẾT</a:t>
                </a:r>
                <a:endParaRPr lang="en-US" sz="28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2882698" y="3733800"/>
                <a:ext cx="1310512" cy="861884"/>
              </a:xfrm>
              <a:prstGeom prst="rect">
                <a:avLst/>
              </a:prstGeom>
              <a:grpFill/>
              <a:ln>
                <a:solidFill>
                  <a:schemeClr val="accent6">
                    <a:lumMod val="60000"/>
                    <a:lumOff val="40000"/>
                  </a:schemeClr>
                </a:solidFill>
              </a:ln>
            </p:spPr>
            <p:txBody>
              <a:bodyPr wrap="square" rtlCol="0">
                <a:spAutoFit/>
              </a:bodyPr>
              <a:lstStyle/>
              <a:p>
                <a:pPr algn="ctr"/>
                <a:r>
                  <a:rPr lang="en-US" sz="2200" b="1">
                    <a:latin typeface="Tahoma" pitchFamily="34" charset="0"/>
                    <a:ea typeface="Tahoma" pitchFamily="34" charset="0"/>
                    <a:cs typeface="Tahoma" pitchFamily="34" charset="0"/>
                  </a:rPr>
                  <a:t>III</a:t>
                </a:r>
              </a:p>
            </p:txBody>
          </p:sp>
        </p:grpSp>
      </p:grpSp>
      <p:sp>
        <p:nvSpPr>
          <p:cNvPr id="43" name="Rectangle 42"/>
          <p:cNvSpPr/>
          <p:nvPr/>
        </p:nvSpPr>
        <p:spPr>
          <a:xfrm>
            <a:off x="5199888" y="436958"/>
            <a:ext cx="3470822" cy="492443"/>
          </a:xfrm>
          <a:prstGeom prst="rect">
            <a:avLst/>
          </a:prstGeom>
        </p:spPr>
        <p:txBody>
          <a:bodyPr wrap="none">
            <a:spAutoFit/>
          </a:bodyPr>
          <a:lstStyle/>
          <a:p>
            <a:r>
              <a:rPr lang="en-US" sz="2600" b="1">
                <a:latin typeface="Tahoma" pitchFamily="34" charset="0"/>
                <a:ea typeface="Tahoma" pitchFamily="34" charset="0"/>
                <a:cs typeface="Tahoma" pitchFamily="34" charset="0"/>
              </a:rPr>
              <a:t>ĐỀ MỤC BÀI GIẢNG</a:t>
            </a:r>
            <a:endParaRPr lang="en-US" sz="2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0263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5F9068C1-37C0-4B35-85DE-CE5441144132}"/>
              </a:ext>
            </a:extLst>
          </p:cNvPr>
          <p:cNvPicPr>
            <a:picLocks noChangeAspect="1"/>
          </p:cNvPicPr>
          <p:nvPr/>
        </p:nvPicPr>
        <p:blipFill rotWithShape="1">
          <a:blip r:embed="rId3">
            <a:extLst>
              <a:ext uri="{28A0092B-C50C-407E-A947-70E740481C1C}">
                <a14:useLocalDpi xmlns:a14="http://schemas.microsoft.com/office/drawing/2010/main" val="0"/>
              </a:ext>
            </a:extLst>
          </a:blip>
          <a:srcRect l="49091" b="1818"/>
          <a:stretch/>
        </p:blipFill>
        <p:spPr>
          <a:xfrm>
            <a:off x="1" y="0"/>
            <a:ext cx="12192000" cy="6858000"/>
          </a:xfrm>
          <a:prstGeom prst="rect">
            <a:avLst/>
          </a:prstGeom>
        </p:spPr>
      </p:pic>
      <p:sp>
        <p:nvSpPr>
          <p:cNvPr id="3" name="Rectangle 2"/>
          <p:cNvSpPr/>
          <p:nvPr/>
        </p:nvSpPr>
        <p:spPr>
          <a:xfrm>
            <a:off x="5886268" y="409732"/>
            <a:ext cx="1835759"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b. Phần 2</a:t>
            </a:r>
            <a:endParaRPr lang="en-GB" sz="3200">
              <a:solidFill>
                <a:schemeClr val="bg1"/>
              </a:solidFill>
            </a:endParaRPr>
          </a:p>
        </p:txBody>
      </p:sp>
      <p:sp>
        <p:nvSpPr>
          <p:cNvPr id="12" name="Rounded Rectangle 11"/>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3" name="Rectangle 12"/>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501361972"/>
              </p:ext>
            </p:extLst>
          </p:nvPr>
        </p:nvGraphicFramePr>
        <p:xfrm>
          <a:off x="139799" y="1276985"/>
          <a:ext cx="11853356" cy="5497514"/>
        </p:xfrm>
        <a:graphic>
          <a:graphicData uri="http://schemas.openxmlformats.org/drawingml/2006/table">
            <a:tbl>
              <a:tblPr firstRow="1" firstCol="1" bandRow="1">
                <a:tableStyleId>{5C22544A-7EE6-4342-B048-85BDC9FD1C3A}</a:tableStyleId>
              </a:tblPr>
              <a:tblGrid>
                <a:gridCol w="6257228"/>
                <a:gridCol w="5596128"/>
              </a:tblGrid>
              <a:tr h="905418">
                <a:tc gridSpan="2">
                  <a:txBody>
                    <a:bodyPr/>
                    <a:lstStyle/>
                    <a:p>
                      <a:pPr algn="ctr">
                        <a:lnSpc>
                          <a:spcPct val="107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Câu </a:t>
                      </a:r>
                      <a:r>
                        <a:rPr lang="vi-VN" sz="2400" smtClean="0">
                          <a:solidFill>
                            <a:schemeClr val="tx1"/>
                          </a:solidFill>
                          <a:effectLst/>
                          <a:latin typeface="Times New Roman" panose="02020603050405020304" pitchFamily="18" charset="0"/>
                          <a:cs typeface="Times New Roman" panose="02020603050405020304" pitchFamily="18" charset="0"/>
                        </a:rPr>
                        <a:t>1</a:t>
                      </a:r>
                      <a:endParaRPr lang="en-GB" sz="24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b. Trong phần 3 tác giả nghị luận về biểu hiện nào của đức tính giản dị ở Bác</a:t>
                      </a:r>
                      <a:r>
                        <a:rPr lang="vi-VN" sz="2400">
                          <a:solidFill>
                            <a:schemeClr val="tx1"/>
                          </a:solidFill>
                          <a:effectLst/>
                          <a:latin typeface="Times New Roman" panose="02020603050405020304" pitchFamily="18" charset="0"/>
                          <a:cs typeface="Times New Roman" panose="02020603050405020304" pitchFamily="18" charset="0"/>
                        </a:rPr>
                        <a:t> Hồ </a:t>
                      </a:r>
                      <a:r>
                        <a:rPr lang="en-US" sz="2400">
                          <a:solidFill>
                            <a:schemeClr val="tx1"/>
                          </a:solidFill>
                          <a:effectLst/>
                          <a:latin typeface="Times New Roman" panose="02020603050405020304" pitchFamily="18" charset="0"/>
                          <a:cs typeface="Times New Roman" panose="02020603050405020304" pitchFamily="18" charset="0"/>
                        </a:rPr>
                        <a:t>? Cách nghị luận có gì khác</a:t>
                      </a:r>
                      <a:r>
                        <a:rPr lang="vi-VN" sz="2400">
                          <a:solidFill>
                            <a:schemeClr val="tx1"/>
                          </a:solidFill>
                          <a:effectLst/>
                          <a:latin typeface="Times New Roman" panose="02020603050405020304" pitchFamily="18" charset="0"/>
                          <a:cs typeface="Times New Roman" panose="02020603050405020304" pitchFamily="18" charset="0"/>
                        </a:rPr>
                        <a:t> so với phần (2)? Chỉ ra tác dụng của điều đó?</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GB"/>
                    </a:p>
                  </a:txBody>
                  <a:tcPr/>
                </a:tc>
              </a:tr>
              <a:tr h="409956">
                <a:tc>
                  <a:txBody>
                    <a:bodyPr/>
                    <a:lstStyle/>
                    <a:p>
                      <a:pPr algn="just">
                        <a:lnSpc>
                          <a:spcPct val="107000"/>
                        </a:lnSpc>
                        <a:spcAft>
                          <a:spcPts val="0"/>
                        </a:spcAft>
                      </a:pPr>
                      <a:r>
                        <a:rPr lang="vi-VN" sz="2400" b="0">
                          <a:solidFill>
                            <a:schemeClr val="tx1"/>
                          </a:solidFill>
                          <a:effectLst/>
                          <a:latin typeface="Times New Roman" panose="02020603050405020304" pitchFamily="18" charset="0"/>
                          <a:cs typeface="Times New Roman" panose="02020603050405020304" pitchFamily="18" charset="0"/>
                        </a:rPr>
                        <a:t>Biểu hiện đức tính giản dị ở Bác Hồ.</a:t>
                      </a:r>
                      <a:endParaRPr lang="en-GB"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365760">
                <a:tc>
                  <a:txBody>
                    <a:bodyPr/>
                    <a:lstStyle/>
                    <a:p>
                      <a:pPr algn="just">
                        <a:lnSpc>
                          <a:spcPct val="107000"/>
                        </a:lnSpc>
                        <a:spcAft>
                          <a:spcPts val="0"/>
                        </a:spcAft>
                      </a:pPr>
                      <a:r>
                        <a:rPr lang="en-US" sz="2400" b="0">
                          <a:solidFill>
                            <a:schemeClr val="tx1"/>
                          </a:solidFill>
                          <a:effectLst/>
                          <a:latin typeface="Times New Roman" panose="02020603050405020304" pitchFamily="18" charset="0"/>
                          <a:cs typeface="Times New Roman" panose="02020603050405020304" pitchFamily="18" charset="0"/>
                        </a:rPr>
                        <a:t>Điểm khác biệt trong nghệ thuật lập luận</a:t>
                      </a:r>
                      <a:endParaRPr lang="en-GB"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26355">
                <a:tc>
                  <a:txBody>
                    <a:bodyPr/>
                    <a:lstStyle/>
                    <a:p>
                      <a:pPr algn="just">
                        <a:lnSpc>
                          <a:spcPct val="107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Tác dụng:</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lnSpc>
                          <a:spcPct val="107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2489900">
                <a:tc gridSpan="2">
                  <a:txBody>
                    <a:bodyPr/>
                    <a:lstStyle/>
                    <a:p>
                      <a:pPr algn="just">
                        <a:lnSpc>
                          <a:spcPct val="107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c.  Trong phần 4, để người đọc hiểu sâu sắc hơn về đức tính giản dị của Bác và sức mạnh của phẩm chất cao quý đó, người viết đã thuyết phục </a:t>
                      </a:r>
                      <a:r>
                        <a:rPr lang="vi-VN" sz="2400">
                          <a:solidFill>
                            <a:schemeClr val="tx1"/>
                          </a:solidFill>
                          <a:effectLst/>
                          <a:latin typeface="Times New Roman" panose="02020603050405020304" pitchFamily="18" charset="0"/>
                          <a:cs typeface="Times New Roman" panose="02020603050405020304" pitchFamily="18" charset="0"/>
                        </a:rPr>
                        <a:t>bạn đọc bằng cách nào</a:t>
                      </a:r>
                      <a:r>
                        <a:rPr lang="en-US" sz="2400">
                          <a:solidFill>
                            <a:schemeClr val="tx1"/>
                          </a:solidFill>
                          <a:effectLst/>
                          <a:latin typeface="Times New Roman" panose="02020603050405020304" pitchFamily="18" charset="0"/>
                          <a:cs typeface="Times New Roman" panose="02020603050405020304" pitchFamily="18" charset="0"/>
                        </a:rPr>
                        <a:t>?</a:t>
                      </a:r>
                      <a:endParaRPr lang="en-GB" sz="24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Gợi ý:</a:t>
                      </a:r>
                      <a:endParaRPr lang="en-GB" sz="24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400" b="0">
                          <a:solidFill>
                            <a:schemeClr val="tx1"/>
                          </a:solidFill>
                          <a:effectLst/>
                          <a:latin typeface="Times New Roman" panose="02020603050405020304" pitchFamily="18" charset="0"/>
                          <a:cs typeface="Times New Roman" panose="02020603050405020304" pitchFamily="18" charset="0"/>
                        </a:rPr>
                        <a:t>Đức tính giản dị của Bác Hồ thể hiện trong lời nói bài viết - Để làm sáng tỏ sự giản dị trong cách nói và viết của Bác, tác giả đã dẫn những câu nói nào của Bác?</a:t>
                      </a:r>
                      <a:endParaRPr lang="en-GB" sz="24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400" b="0">
                          <a:solidFill>
                            <a:schemeClr val="tx1"/>
                          </a:solidFill>
                          <a:effectLst/>
                          <a:latin typeface="Times New Roman" panose="02020603050405020304" pitchFamily="18" charset="0"/>
                          <a:cs typeface="Times New Roman" panose="02020603050405020304" pitchFamily="18" charset="0"/>
                        </a:rPr>
                        <a:t>Vì sao tác giả lại dẫn những câu nói này?</a:t>
                      </a:r>
                      <a:endParaRPr lang="en-GB" sz="24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400" b="0">
                          <a:solidFill>
                            <a:schemeClr val="tx1"/>
                          </a:solidFill>
                          <a:effectLst/>
                          <a:latin typeface="Times New Roman" panose="02020603050405020304" pitchFamily="18" charset="0"/>
                          <a:cs typeface="Times New Roman" panose="02020603050405020304" pitchFamily="18" charset="0"/>
                        </a:rPr>
                        <a:t>Khi nói và viết cho quần chúng nhân dân, Bác đã dùng những câu rất giản dị, vì sao?</a:t>
                      </a:r>
                      <a:endParaRPr lang="en-GB" sz="2400" b="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400" b="0">
                          <a:solidFill>
                            <a:schemeClr val="tx1"/>
                          </a:solidFill>
                          <a:effectLst/>
                          <a:latin typeface="Times New Roman" panose="02020603050405020304" pitchFamily="18" charset="0"/>
                          <a:cs typeface="Times New Roman" panose="02020603050405020304" pitchFamily="18" charset="0"/>
                        </a:rPr>
                        <a:t>Vì sao tác giả lại dẫn những câu nói này?</a:t>
                      </a:r>
                      <a:endParaRPr lang="en-GB"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617" marR="646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GB"/>
                    </a:p>
                  </a:txBody>
                  <a:tcPr/>
                </a:tc>
              </a:tr>
            </a:tbl>
          </a:graphicData>
        </a:graphic>
      </p:graphicFrame>
    </p:spTree>
    <p:extLst>
      <p:ext uri="{BB962C8B-B14F-4D97-AF65-F5344CB8AC3E}">
        <p14:creationId xmlns:p14="http://schemas.microsoft.com/office/powerpoint/2010/main" val="7422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杯子&#10;&#10;已生成高可信度的说明">
            <a:extLst>
              <a:ext uri="{FF2B5EF4-FFF2-40B4-BE49-F238E27FC236}">
                <a16:creationId xmlns="" xmlns:a16="http://schemas.microsoft.com/office/drawing/2014/main" id="{ADDB5CEA-E5C4-470E-9C1C-1DEE2208D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050" y="860110"/>
            <a:ext cx="795437" cy="493559"/>
          </a:xfrm>
          <a:prstGeom prst="rect">
            <a:avLst/>
          </a:prstGeom>
        </p:spPr>
      </p:pic>
      <p:pic>
        <p:nvPicPr>
          <p:cNvPr id="8" name="图片 7" descr="图片包含 室内, 杯子&#10;&#10;已生成高可信度的说明">
            <a:extLst>
              <a:ext uri="{FF2B5EF4-FFF2-40B4-BE49-F238E27FC236}">
                <a16:creationId xmlns="" xmlns:a16="http://schemas.microsoft.com/office/drawing/2014/main" id="{FABC8606-072D-4CA4-8ED9-350225180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244" y="2200131"/>
            <a:ext cx="904489" cy="561225"/>
          </a:xfrm>
          <a:prstGeom prst="rect">
            <a:avLst/>
          </a:prstGeom>
        </p:spPr>
      </p:pic>
      <p:pic>
        <p:nvPicPr>
          <p:cNvPr id="11" name="图片 10" descr="图片包含 室内, 杯子&#10;&#10;已生成高可信度的说明">
            <a:extLst>
              <a:ext uri="{FF2B5EF4-FFF2-40B4-BE49-F238E27FC236}">
                <a16:creationId xmlns="" xmlns:a16="http://schemas.microsoft.com/office/drawing/2014/main" id="{E3CBD43A-BD2E-49DD-B98C-6B84895ED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7293" y="3127801"/>
            <a:ext cx="508071" cy="315252"/>
          </a:xfrm>
          <a:prstGeom prst="rect">
            <a:avLst/>
          </a:prstGeom>
        </p:spPr>
      </p:pic>
      <p:sp>
        <p:nvSpPr>
          <p:cNvPr id="14" name="Rounded Rectangle 13"/>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5" name="Rectangle 14"/>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83134" y="739398"/>
            <a:ext cx="7068657" cy="1569660"/>
          </a:xfrm>
          <a:prstGeom prst="rect">
            <a:avLst/>
          </a:prstGeom>
        </p:spPr>
        <p:txBody>
          <a:bodyPr wrap="square">
            <a:spAutoFit/>
          </a:bodyPr>
          <a:lstStyle/>
          <a:p>
            <a:pPr algn="just">
              <a:spcAft>
                <a:spcPts val="0"/>
              </a:spcAft>
            </a:pPr>
            <a:r>
              <a:rPr lang="vi-VN"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Nội dung: </a:t>
            </a:r>
            <a:r>
              <a:rPr lang="vi-VN"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Chứng minh đức tính giản dị trong đời sống và trong quan hệ với mọi người của Bác Hồ</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p:cNvSpPr/>
          <p:nvPr/>
        </p:nvSpPr>
        <p:spPr>
          <a:xfrm>
            <a:off x="5077934" y="2333190"/>
            <a:ext cx="3658374"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Nghệ thuật lập luận</a:t>
            </a:r>
            <a:endParaRPr lang="en-GB" sz="3200">
              <a:solidFill>
                <a:schemeClr val="bg1"/>
              </a:solidFill>
              <a:latin typeface="Times New Roman" panose="02020603050405020304" pitchFamily="18" charset="0"/>
              <a:cs typeface="Times New Roman" panose="02020603050405020304" pitchFamily="18" charset="0"/>
            </a:endParaRPr>
          </a:p>
        </p:txBody>
      </p:sp>
      <p:pic>
        <p:nvPicPr>
          <p:cNvPr id="17" name="图片 10" descr="图片包含 室内, 杯子&#10;&#10;已生成高可信度的说明">
            <a:extLst>
              <a:ext uri="{FF2B5EF4-FFF2-40B4-BE49-F238E27FC236}">
                <a16:creationId xmlns="" xmlns:a16="http://schemas.microsoft.com/office/drawing/2014/main" id="{E3CBD43A-BD2E-49DD-B98C-6B84895ED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6477" y="4735341"/>
            <a:ext cx="508071" cy="315252"/>
          </a:xfrm>
          <a:prstGeom prst="rect">
            <a:avLst/>
          </a:prstGeom>
        </p:spPr>
      </p:pic>
      <p:sp>
        <p:nvSpPr>
          <p:cNvPr id="18" name="Rectangle 17"/>
          <p:cNvSpPr/>
          <p:nvPr/>
        </p:nvSpPr>
        <p:spPr>
          <a:xfrm>
            <a:off x="4983134" y="2971192"/>
            <a:ext cx="6867490" cy="1569660"/>
          </a:xfrm>
          <a:prstGeom prst="rect">
            <a:avLst/>
          </a:prstGeom>
        </p:spPr>
        <p:txBody>
          <a:bodyPr wrap="square">
            <a:spAutoFit/>
          </a:bodyPr>
          <a:lstStyle/>
          <a:p>
            <a:pPr algn="just">
              <a:spcAft>
                <a:spcPts val="0"/>
              </a:spcAft>
            </a:pPr>
            <a:r>
              <a:rPr lang="vi-VN"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 dụng lí lẽ và dẫn chứng: </a:t>
            </a:r>
            <a:r>
              <a:rPr lang="vi-VN"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 khi nêu lí lẽ, Bác đưa dẫn chứng khẳng định, khái quát ký mình đang chứng minh.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4933950" y="4697461"/>
            <a:ext cx="7117841" cy="2062103"/>
          </a:xfrm>
          <a:prstGeom prst="rect">
            <a:avLst/>
          </a:prstGeom>
        </p:spPr>
        <p:txBody>
          <a:bodyPr wrap="square">
            <a:spAutoFit/>
          </a:bodyPr>
          <a:lstStyle/>
          <a:p>
            <a:pPr algn="just"/>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 lẽ: </a:t>
            </a: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Con người của Bác, đời sống của Bác giản dị (Giản dị trong tác phong sinh hoạt và giản dị trong sinh hoạt với mọi người)</a:t>
            </a:r>
            <a:endParaRPr lang="en-GB"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1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5" name="Rectangle 14"/>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reeform 20"/>
          <p:cNvSpPr/>
          <p:nvPr/>
        </p:nvSpPr>
        <p:spPr>
          <a:xfrm flipH="1">
            <a:off x="6289319" y="2333651"/>
            <a:ext cx="2936975" cy="4324611"/>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flipH="1">
            <a:off x="1335022" y="2333651"/>
            <a:ext cx="4809745" cy="4324611"/>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p:cNvGrpSpPr/>
          <p:nvPr/>
        </p:nvGrpSpPr>
        <p:grpSpPr>
          <a:xfrm rot="10800000">
            <a:off x="4913759" y="1743580"/>
            <a:ext cx="2311269" cy="590071"/>
            <a:chOff x="3614557" y="3339358"/>
            <a:chExt cx="1733452" cy="489850"/>
          </a:xfrm>
        </p:grpSpPr>
        <p:sp>
          <p:nvSpPr>
            <p:cNvPr id="24" name="Freeform 5"/>
            <p:cNvSpPr>
              <a:spLocks/>
            </p:cNvSpPr>
            <p:nvPr/>
          </p:nvSpPr>
          <p:spPr bwMode="auto">
            <a:xfrm>
              <a:off x="3759162" y="3429736"/>
              <a:ext cx="1442434" cy="399472"/>
            </a:xfrm>
            <a:custGeom>
              <a:avLst/>
              <a:gdLst>
                <a:gd name="T0" fmla="*/ 337 w 337"/>
                <a:gd name="T1" fmla="*/ 0 h 93"/>
                <a:gd name="T2" fmla="*/ 168 w 337"/>
                <a:gd name="T3" fmla="*/ 93 h 93"/>
                <a:gd name="T4" fmla="*/ 0 w 337"/>
                <a:gd name="T5" fmla="*/ 0 h 93"/>
                <a:gd name="T6" fmla="*/ 28 w 337"/>
                <a:gd name="T7" fmla="*/ 0 h 93"/>
                <a:gd name="T8" fmla="*/ 168 w 337"/>
                <a:gd name="T9" fmla="*/ 68 h 93"/>
                <a:gd name="T10" fmla="*/ 309 w 337"/>
                <a:gd name="T11" fmla="*/ 0 h 93"/>
                <a:gd name="T12" fmla="*/ 337 w 337"/>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337" h="93">
                  <a:moveTo>
                    <a:pt x="337" y="0"/>
                  </a:moveTo>
                  <a:cubicBezTo>
                    <a:pt x="319" y="53"/>
                    <a:pt x="251" y="93"/>
                    <a:pt x="168" y="93"/>
                  </a:cubicBezTo>
                  <a:cubicBezTo>
                    <a:pt x="86" y="93"/>
                    <a:pt x="18" y="53"/>
                    <a:pt x="0" y="0"/>
                  </a:cubicBezTo>
                  <a:cubicBezTo>
                    <a:pt x="28" y="0"/>
                    <a:pt x="28" y="0"/>
                    <a:pt x="28" y="0"/>
                  </a:cubicBezTo>
                  <a:cubicBezTo>
                    <a:pt x="49" y="40"/>
                    <a:pt x="104" y="68"/>
                    <a:pt x="168" y="68"/>
                  </a:cubicBezTo>
                  <a:cubicBezTo>
                    <a:pt x="233" y="68"/>
                    <a:pt x="288" y="40"/>
                    <a:pt x="309" y="0"/>
                  </a:cubicBezTo>
                  <a:lnTo>
                    <a:pt x="337" y="0"/>
                  </a:lnTo>
                  <a:close/>
                </a:path>
              </a:pathLst>
            </a:custGeom>
            <a:solidFill>
              <a:srgbClr val="585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 name="Rectangle 12"/>
            <p:cNvSpPr>
              <a:spLocks noChangeArrowheads="1"/>
            </p:cNvSpPr>
            <p:nvPr/>
          </p:nvSpPr>
          <p:spPr bwMode="auto">
            <a:xfrm>
              <a:off x="361455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 name="Rectangle 13"/>
            <p:cNvSpPr>
              <a:spLocks noChangeArrowheads="1"/>
            </p:cNvSpPr>
            <p:nvPr/>
          </p:nvSpPr>
          <p:spPr bwMode="auto">
            <a:xfrm>
              <a:off x="494130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2" name="Rectangle 1"/>
          <p:cNvSpPr/>
          <p:nvPr/>
        </p:nvSpPr>
        <p:spPr>
          <a:xfrm>
            <a:off x="4913759" y="887546"/>
            <a:ext cx="2587568" cy="707886"/>
          </a:xfrm>
          <a:prstGeom prst="rect">
            <a:avLst/>
          </a:prstGeom>
        </p:spPr>
        <p:txBody>
          <a:bodyPr wrap="none">
            <a:spAutoFit/>
          </a:bodyPr>
          <a:lstStyle/>
          <a:p>
            <a:r>
              <a:rPr lang="vi-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Dẫn chứng</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40178" y="2615872"/>
            <a:ext cx="4599432" cy="3539430"/>
          </a:xfrm>
          <a:prstGeom prst="rect">
            <a:avLst/>
          </a:prstGeom>
        </p:spPr>
        <p:txBody>
          <a:bodyPr wrap="square">
            <a:spAutoFit/>
          </a:bodyPr>
          <a:lstStyle/>
          <a:p>
            <a:pPr algn="just"/>
            <a:r>
              <a:rPr lang="vi-VN" sz="3200" i="1">
                <a:solidFill>
                  <a:schemeClr val="bg1"/>
                </a:solidFill>
                <a:latin typeface="Times New Roman" panose="02020603050405020304" pitchFamily="18" charset="0"/>
                <a:ea typeface="Calibri" panose="020F0502020204030204" pitchFamily="34" charset="0"/>
              </a:rPr>
              <a:t>Bữa cơm của Bác: Chỉ vài ba món rất giản đơn, lúc ăn, Bác không để rơi vãi một hột cơm, ăn xong, cái bát bao giời cũng sạch và thức ăn còn lạo thì được sắp xếp tươm tất.</a:t>
            </a:r>
            <a:endParaRPr lang="en-GB" sz="3200">
              <a:solidFill>
                <a:schemeClr val="bg1"/>
              </a:solidFill>
            </a:endParaRPr>
          </a:p>
        </p:txBody>
      </p:sp>
      <p:sp>
        <p:nvSpPr>
          <p:cNvPr id="9" name="Rectangle 8"/>
          <p:cNvSpPr/>
          <p:nvPr/>
        </p:nvSpPr>
        <p:spPr>
          <a:xfrm>
            <a:off x="6289320" y="2667572"/>
            <a:ext cx="2781528" cy="2554545"/>
          </a:xfrm>
          <a:prstGeom prst="rect">
            <a:avLst/>
          </a:prstGeom>
        </p:spPr>
        <p:txBody>
          <a:bodyPr wrap="square">
            <a:spAutoFit/>
          </a:bodyPr>
          <a:lstStyle/>
          <a:p>
            <a:pPr algn="just"/>
            <a:r>
              <a:rPr lang="vi-VN" sz="3200" i="1">
                <a:solidFill>
                  <a:schemeClr val="bg1"/>
                </a:solidFill>
                <a:latin typeface="Times New Roman" panose="02020603050405020304" pitchFamily="18" charset="0"/>
                <a:ea typeface="Calibri" panose="020F0502020204030204" pitchFamily="34" charset="0"/>
              </a:rPr>
              <a:t>Cái nhà nơi Bác ở:</a:t>
            </a:r>
            <a:r>
              <a:rPr lang="vi-VN" sz="3200">
                <a:solidFill>
                  <a:schemeClr val="bg1"/>
                </a:solidFill>
                <a:latin typeface="Times New Roman" panose="02020603050405020304" pitchFamily="18" charset="0"/>
                <a:ea typeface="Calibri" panose="020F0502020204030204" pitchFamily="34" charset="0"/>
              </a:rPr>
              <a:t> </a:t>
            </a:r>
            <a:r>
              <a:rPr lang="vi-VN" sz="3200" i="1">
                <a:solidFill>
                  <a:schemeClr val="bg1"/>
                </a:solidFill>
                <a:latin typeface="Times New Roman" panose="02020603050405020304" pitchFamily="18" charset="0"/>
                <a:ea typeface="Calibri" panose="020F0502020204030204" pitchFamily="34" charset="0"/>
              </a:rPr>
              <a:t>Cái nhà sàn của Bác vẻn vẹn chỉ có vài ba phòng</a:t>
            </a:r>
            <a:endParaRPr lang="en-GB" sz="3200">
              <a:solidFill>
                <a:schemeClr val="bg1"/>
              </a:solidFill>
            </a:endParaRPr>
          </a:p>
        </p:txBody>
      </p:sp>
    </p:spTree>
    <p:extLst>
      <p:ext uri="{BB962C8B-B14F-4D97-AF65-F5344CB8AC3E}">
        <p14:creationId xmlns:p14="http://schemas.microsoft.com/office/powerpoint/2010/main" val="386633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flipH="1">
            <a:off x="139799" y="1915386"/>
            <a:ext cx="5459904" cy="4723158"/>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flipH="1">
            <a:off x="5746587" y="1915387"/>
            <a:ext cx="6012129" cy="4787166"/>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189292" y="1992858"/>
            <a:ext cx="5283399" cy="3539430"/>
          </a:xfrm>
          <a:prstGeom prst="rect">
            <a:avLst/>
          </a:prstGeom>
        </p:spPr>
        <p:txBody>
          <a:bodyPr wrap="square">
            <a:spAutoFit/>
          </a:bodyPr>
          <a:lstStyle/>
          <a:p>
            <a:pPr algn="just"/>
            <a:r>
              <a:rPr lang="vi-VN" sz="2800" i="1">
                <a:latin typeface="Times New Roman" panose="02020603050405020304" pitchFamily="18" charset="0"/>
                <a:ea typeface="Calibri" panose="020F0502020204030204" pitchFamily="34" charset="0"/>
              </a:rPr>
              <a:t>Bác suốt đời làm việc, suốt ngày làm việc từ việc rất lớn cứu nước cứu dân đến việc rất nhỏ, trồng cây trong vườn, viết một bức thư cho cho một đồng chí, nói chuyện với các cháu miền Nam, đi thăm nhà tập thể của công nhân từ nơi làm việc đến phòng ngủ, nhà ăn.</a:t>
            </a:r>
            <a:endParaRPr lang="en-GB" sz="2800"/>
          </a:p>
        </p:txBody>
      </p:sp>
      <p:sp>
        <p:nvSpPr>
          <p:cNvPr id="9" name="Rectangle 8"/>
          <p:cNvSpPr/>
          <p:nvPr/>
        </p:nvSpPr>
        <p:spPr>
          <a:xfrm>
            <a:off x="5742000" y="2098075"/>
            <a:ext cx="5874420" cy="3780522"/>
          </a:xfrm>
          <a:prstGeom prst="rect">
            <a:avLst/>
          </a:prstGeom>
        </p:spPr>
        <p:txBody>
          <a:bodyPr wrap="square">
            <a:spAutoFit/>
          </a:bodyPr>
          <a:lstStyle/>
          <a:p>
            <a:pPr algn="just">
              <a:lnSpc>
                <a:spcPct val="107000"/>
              </a:lnSpc>
              <a:spcAft>
                <a:spcPts val="0"/>
              </a:spcAft>
            </a:pPr>
            <a:r>
              <a:rPr lang="vi-VN" sz="2800" i="1">
                <a:latin typeface="Times New Roman" panose="02020603050405020304" pitchFamily="18" charset="0"/>
                <a:ea typeface="Calibri" panose="020F0502020204030204" pitchFamily="34" charset="0"/>
                <a:cs typeface="Times New Roman" panose="02020603050405020304" pitchFamily="18" charset="0"/>
              </a:rPr>
              <a:t>Trong đời sống của mình, việc gì Bác tự làm được thì không cần người giúp, cho nên bên cạnh Bác, người giúp việc và phục vụ có thể đếm trên đầu ngón tay, và Bác đã đặt cho số đồng chí đó những cái tên mà gộp lại là ý chí chiến đấu và chiến thắng: Trường, Kỳ, Kháng, Chiến, Nhất, Định, Thắng, Lợi.</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roup 10"/>
          <p:cNvGrpSpPr/>
          <p:nvPr/>
        </p:nvGrpSpPr>
        <p:grpSpPr>
          <a:xfrm rot="10800000">
            <a:off x="4842688" y="1345106"/>
            <a:ext cx="2311269" cy="570280"/>
            <a:chOff x="3614557" y="3339358"/>
            <a:chExt cx="1733452" cy="489850"/>
          </a:xfrm>
        </p:grpSpPr>
        <p:sp>
          <p:nvSpPr>
            <p:cNvPr id="12" name="Freeform 5"/>
            <p:cNvSpPr>
              <a:spLocks/>
            </p:cNvSpPr>
            <p:nvPr/>
          </p:nvSpPr>
          <p:spPr bwMode="auto">
            <a:xfrm>
              <a:off x="3759162" y="3429736"/>
              <a:ext cx="1442434" cy="399472"/>
            </a:xfrm>
            <a:custGeom>
              <a:avLst/>
              <a:gdLst>
                <a:gd name="T0" fmla="*/ 337 w 337"/>
                <a:gd name="T1" fmla="*/ 0 h 93"/>
                <a:gd name="T2" fmla="*/ 168 w 337"/>
                <a:gd name="T3" fmla="*/ 93 h 93"/>
                <a:gd name="T4" fmla="*/ 0 w 337"/>
                <a:gd name="T5" fmla="*/ 0 h 93"/>
                <a:gd name="T6" fmla="*/ 28 w 337"/>
                <a:gd name="T7" fmla="*/ 0 h 93"/>
                <a:gd name="T8" fmla="*/ 168 w 337"/>
                <a:gd name="T9" fmla="*/ 68 h 93"/>
                <a:gd name="T10" fmla="*/ 309 w 337"/>
                <a:gd name="T11" fmla="*/ 0 h 93"/>
                <a:gd name="T12" fmla="*/ 337 w 337"/>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337" h="93">
                  <a:moveTo>
                    <a:pt x="337" y="0"/>
                  </a:moveTo>
                  <a:cubicBezTo>
                    <a:pt x="319" y="53"/>
                    <a:pt x="251" y="93"/>
                    <a:pt x="168" y="93"/>
                  </a:cubicBezTo>
                  <a:cubicBezTo>
                    <a:pt x="86" y="93"/>
                    <a:pt x="18" y="53"/>
                    <a:pt x="0" y="0"/>
                  </a:cubicBezTo>
                  <a:cubicBezTo>
                    <a:pt x="28" y="0"/>
                    <a:pt x="28" y="0"/>
                    <a:pt x="28" y="0"/>
                  </a:cubicBezTo>
                  <a:cubicBezTo>
                    <a:pt x="49" y="40"/>
                    <a:pt x="104" y="68"/>
                    <a:pt x="168" y="68"/>
                  </a:cubicBezTo>
                  <a:cubicBezTo>
                    <a:pt x="233" y="68"/>
                    <a:pt x="288" y="40"/>
                    <a:pt x="309" y="0"/>
                  </a:cubicBezTo>
                  <a:lnTo>
                    <a:pt x="337" y="0"/>
                  </a:lnTo>
                  <a:close/>
                </a:path>
              </a:pathLst>
            </a:custGeom>
            <a:solidFill>
              <a:srgbClr val="585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 name="Rectangle 12"/>
            <p:cNvSpPr>
              <a:spLocks noChangeArrowheads="1"/>
            </p:cNvSpPr>
            <p:nvPr/>
          </p:nvSpPr>
          <p:spPr bwMode="auto">
            <a:xfrm>
              <a:off x="361455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 name="Rectangle 13"/>
            <p:cNvSpPr>
              <a:spLocks noChangeArrowheads="1"/>
            </p:cNvSpPr>
            <p:nvPr/>
          </p:nvSpPr>
          <p:spPr bwMode="auto">
            <a:xfrm>
              <a:off x="494130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16" name="Rounded Rectangle 15"/>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7" name="Rectangle 16"/>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5362750" y="637219"/>
            <a:ext cx="2587568" cy="707886"/>
          </a:xfrm>
          <a:prstGeom prst="rect">
            <a:avLst/>
          </a:prstGeom>
        </p:spPr>
        <p:txBody>
          <a:bodyPr wrap="none">
            <a:spAutoFit/>
          </a:bodyPr>
          <a:lstStyle/>
          <a:p>
            <a:r>
              <a:rPr lang="vi-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Dẫn chứng</a:t>
            </a:r>
            <a:endParaRPr lang="en-GB" sz="4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243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67"/>
          <p:cNvGrpSpPr/>
          <p:nvPr/>
        </p:nvGrpSpPr>
        <p:grpSpPr>
          <a:xfrm>
            <a:off x="511580" y="794704"/>
            <a:ext cx="7412516" cy="5721336"/>
            <a:chOff x="6260219" y="751602"/>
            <a:chExt cx="7476353" cy="5721336"/>
          </a:xfrm>
        </p:grpSpPr>
        <p:sp>
          <p:nvSpPr>
            <p:cNvPr id="15" name="矩形 68"/>
            <p:cNvSpPr/>
            <p:nvPr/>
          </p:nvSpPr>
          <p:spPr>
            <a:xfrm>
              <a:off x="7099545" y="1678078"/>
              <a:ext cx="6637027" cy="954107"/>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pPr algn="just">
                <a:lnSpc>
                  <a:spcPct val="100000"/>
                </a:lnSpc>
              </a:pPr>
              <a:r>
                <a:rPr lang="vi-VN" sz="2800" i="1">
                  <a:latin typeface="Times New Roman" panose="02020603050405020304" pitchFamily="18" charset="0"/>
                  <a:cs typeface="Times New Roman" panose="02020603050405020304" pitchFamily="18" charset="0"/>
                </a:rPr>
                <a:t>Với Bác</a:t>
              </a:r>
              <a:r>
                <a:rPr lang="vi-VN" sz="2800">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bữa cơm vài ba món, ăn không để vãi hạt nào. </a:t>
              </a:r>
              <a:endParaRPr lang="en-US" altLang="zh-CN" sz="2800" dirty="0">
                <a:solidFill>
                  <a:schemeClr val="tx1">
                    <a:lumMod val="75000"/>
                    <a:lumOff val="25000"/>
                  </a:schemeClr>
                </a:solidFill>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16" name="矩形 69"/>
            <p:cNvSpPr/>
            <p:nvPr/>
          </p:nvSpPr>
          <p:spPr>
            <a:xfrm>
              <a:off x="7131947" y="2832850"/>
              <a:ext cx="6192336" cy="2246769"/>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pPr>
                <a:lnSpc>
                  <a:spcPct val="100000"/>
                </a:lnSpc>
              </a:pPr>
              <a:r>
                <a:rPr lang="vi-VN" sz="2800" i="1">
                  <a:latin typeface="Times New Roman" panose="02020603050405020304" pitchFamily="18" charset="0"/>
                  <a:cs typeface="Times New Roman" panose="02020603050405020304" pitchFamily="18" charset="0"/>
                </a:rPr>
                <a:t>Và trong lúc tâm hồn của Bác lộng gió thời đại thì cái nhà nhỏ đó luôn luôn lộng gió và ánh sáng, phảng phất hương thơm của hoa vườn, một đời sống như vậy thanh bạch và tao nhã biết bao!</a:t>
              </a:r>
              <a:endParaRPr lang="en-US" altLang="zh-CN" sz="2800" dirty="0">
                <a:solidFill>
                  <a:schemeClr val="tx1">
                    <a:lumMod val="75000"/>
                    <a:lumOff val="25000"/>
                  </a:schemeClr>
                </a:solidFill>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17" name="矩形 70"/>
            <p:cNvSpPr/>
            <p:nvPr/>
          </p:nvSpPr>
          <p:spPr>
            <a:xfrm>
              <a:off x="7051430" y="5518831"/>
              <a:ext cx="6041825" cy="954107"/>
            </a:xfrm>
            <a:prstGeom prst="rect">
              <a:avLst/>
            </a:prstGeom>
            <a:solidFill>
              <a:srgbClr val="F7FBFC"/>
            </a:solidFill>
            <a:effectLst>
              <a:outerShdw blurRad="50800" dist="38100" dir="2700000" algn="tl" rotWithShape="0">
                <a:prstClr val="black">
                  <a:alpha val="40000"/>
                </a:prstClr>
              </a:outerShdw>
            </a:effectLst>
          </p:spPr>
          <p:txBody>
            <a:bodyPr wrap="square">
              <a:spAutoFit/>
            </a:bodyPr>
            <a:lstStyle/>
            <a:p>
              <a:pPr>
                <a:lnSpc>
                  <a:spcPct val="100000"/>
                </a:lnSpc>
              </a:pPr>
              <a:r>
                <a:rPr lang="vi-VN" sz="2800" i="1">
                  <a:latin typeface="Times New Roman" panose="02020603050405020304" pitchFamily="18" charset="0"/>
                  <a:cs typeface="Times New Roman" panose="02020603050405020304" pitchFamily="18" charset="0"/>
                </a:rPr>
                <a:t>Việc gì tự làm được sẽ không nhờ người khác</a:t>
              </a:r>
              <a:r>
                <a:rPr lang="vi-VN" sz="2800">
                  <a:latin typeface="Times New Roman" panose="02020603050405020304" pitchFamily="18" charset="0"/>
                  <a:cs typeface="Times New Roman" panose="02020603050405020304" pitchFamily="18" charset="0"/>
                </a:rPr>
                <a:t>.</a:t>
              </a:r>
              <a:endParaRPr lang="en-US" altLang="zh-CN" sz="2800" dirty="0">
                <a:solidFill>
                  <a:schemeClr val="tx1">
                    <a:lumMod val="75000"/>
                    <a:lumOff val="25000"/>
                  </a:schemeClr>
                </a:solidFill>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18" name="矩形 72"/>
            <p:cNvSpPr/>
            <p:nvPr/>
          </p:nvSpPr>
          <p:spPr>
            <a:xfrm>
              <a:off x="6382946" y="1941549"/>
              <a:ext cx="668773" cy="830997"/>
            </a:xfrm>
            <a:prstGeom prst="rect">
              <a:avLst/>
            </a:prstGeom>
            <a:solidFill>
              <a:srgbClr val="CEA95A"/>
            </a:solidFill>
            <a:effectLst>
              <a:outerShdw blurRad="50800" dist="38100" dir="2700000" algn="tl" rotWithShape="0">
                <a:prstClr val="black">
                  <a:alpha val="40000"/>
                </a:prstClr>
              </a:outerShdw>
            </a:effectLst>
          </p:spPr>
          <p:txBody>
            <a:bodyPr wrap="non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A</a:t>
              </a:r>
            </a:p>
          </p:txBody>
        </p:sp>
        <p:sp>
          <p:nvSpPr>
            <p:cNvPr id="19" name="矩形 73"/>
            <p:cNvSpPr/>
            <p:nvPr/>
          </p:nvSpPr>
          <p:spPr>
            <a:xfrm>
              <a:off x="6382946" y="3118017"/>
              <a:ext cx="685493" cy="830997"/>
            </a:xfrm>
            <a:prstGeom prst="rect">
              <a:avLst/>
            </a:prstGeom>
            <a:solidFill>
              <a:srgbClr val="6EADA7"/>
            </a:solidFill>
            <a:effectLst>
              <a:outerShdw blurRad="50800" dist="38100" dir="2700000" algn="tl" rotWithShape="0">
                <a:prstClr val="black">
                  <a:alpha val="40000"/>
                </a:prstClr>
              </a:outerShdw>
            </a:effectLst>
          </p:spPr>
          <p:txBody>
            <a:bodyPr wrap="squar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B</a:t>
              </a:r>
            </a:p>
          </p:txBody>
        </p:sp>
        <p:sp>
          <p:nvSpPr>
            <p:cNvPr id="20" name="矩形 74"/>
            <p:cNvSpPr/>
            <p:nvPr/>
          </p:nvSpPr>
          <p:spPr>
            <a:xfrm>
              <a:off x="6260219" y="5525895"/>
              <a:ext cx="644728" cy="830997"/>
            </a:xfrm>
            <a:prstGeom prst="rect">
              <a:avLst/>
            </a:prstGeom>
            <a:solidFill>
              <a:srgbClr val="B5213B"/>
            </a:solidFill>
            <a:effectLst>
              <a:outerShdw blurRad="50800" dist="38100" dir="2700000" algn="tl" rotWithShape="0">
                <a:prstClr val="black">
                  <a:alpha val="40000"/>
                </a:prstClr>
              </a:outerShdw>
            </a:effectLst>
          </p:spPr>
          <p:txBody>
            <a:bodyPr wrap="none">
              <a:spAutoFit/>
            </a:bodyPr>
            <a:lstStyle/>
            <a:p>
              <a:r>
                <a:rPr lang="en-US" altLang="zh-CN" sz="4800" b="1" dirty="0">
                  <a:solidFill>
                    <a:srgbClr val="F7FBFC"/>
                  </a:solidFill>
                  <a:latin typeface="印品黑体" panose="00000500000000000000" pitchFamily="2" charset="-122"/>
                  <a:ea typeface="印品黑体" panose="00000500000000000000" pitchFamily="2" charset="-122"/>
                </a:rPr>
                <a:t>C</a:t>
              </a:r>
            </a:p>
          </p:txBody>
        </p:sp>
        <p:sp>
          <p:nvSpPr>
            <p:cNvPr id="21" name="矩形 75"/>
            <p:cNvSpPr/>
            <p:nvPr/>
          </p:nvSpPr>
          <p:spPr>
            <a:xfrm>
              <a:off x="6472830" y="751602"/>
              <a:ext cx="5856445" cy="830997"/>
            </a:xfrm>
            <a:prstGeom prst="rect">
              <a:avLst/>
            </a:prstGeom>
            <a:solidFill>
              <a:srgbClr val="EB8628"/>
            </a:solidFill>
            <a:effectLst>
              <a:outerShdw blurRad="50800" dist="38100" dir="2700000" algn="tl" rotWithShape="0">
                <a:prstClr val="black">
                  <a:alpha val="40000"/>
                </a:prstClr>
              </a:outerShdw>
            </a:effectLst>
          </p:spPr>
          <p:txBody>
            <a:bodyPr wrap="square">
              <a:spAutoFit/>
            </a:bodyPr>
            <a:lstStyle/>
            <a:p>
              <a:endParaRPr lang="en-US" altLang="zh-CN" sz="4800" b="1" dirty="0">
                <a:solidFill>
                  <a:srgbClr val="F7FBFC"/>
                </a:solidFill>
                <a:latin typeface="印品黑体" panose="00000500000000000000" pitchFamily="2" charset="-122"/>
                <a:ea typeface="印品黑体" panose="00000500000000000000" pitchFamily="2" charset="-122"/>
              </a:endParaRPr>
            </a:p>
          </p:txBody>
        </p:sp>
      </p:grpSp>
      <p:sp>
        <p:nvSpPr>
          <p:cNvPr id="22" name="Rectangle 21"/>
          <p:cNvSpPr/>
          <p:nvPr/>
        </p:nvSpPr>
        <p:spPr>
          <a:xfrm>
            <a:off x="722376" y="1031307"/>
            <a:ext cx="5530681" cy="357790"/>
          </a:xfrm>
          <a:prstGeom prst="rect">
            <a:avLst/>
          </a:prstGeom>
        </p:spPr>
        <p:txBody>
          <a:bodyPr wrap="none">
            <a:spAutoFit/>
          </a:bodyPr>
          <a:lstStyle/>
          <a:p>
            <a:pPr algn="just">
              <a:lnSpc>
                <a:spcPts val="1800"/>
              </a:lnSpc>
              <a:spcAft>
                <a:spcPts val="0"/>
              </a:spcAft>
            </a:pPr>
            <a:r>
              <a:rPr lang="vi-VN" sz="2400" b="1"/>
              <a:t>Nhận xét, đánh giá, bình luận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ounded Rectangle 22"/>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4" name="Rectangle 23"/>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CA6BF48-F1BA-40CE-84F5-50EE938A1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64839" y="2834640"/>
            <a:ext cx="4174630" cy="4174630"/>
          </a:xfrm>
          <a:prstGeom prst="rect">
            <a:avLst/>
          </a:prstGeom>
        </p:spPr>
      </p:pic>
      <p:sp>
        <p:nvSpPr>
          <p:cNvPr id="8" name="Rectangle 7"/>
          <p:cNvSpPr/>
          <p:nvPr/>
        </p:nvSpPr>
        <p:spPr>
          <a:xfrm>
            <a:off x="1616431" y="2297761"/>
            <a:ext cx="6931914" cy="1077218"/>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Yếu tố tạo nên sức thuyết phục trong đoạn 2:</a:t>
            </a:r>
            <a:endParaRPr lang="en-GB" sz="3200">
              <a:latin typeface="Times New Roman" panose="02020603050405020304" pitchFamily="18" charset="0"/>
              <a:cs typeface="Times New Roman" panose="02020603050405020304" pitchFamily="18" charset="0"/>
            </a:endParaRPr>
          </a:p>
        </p:txBody>
      </p:sp>
      <p:sp>
        <p:nvSpPr>
          <p:cNvPr id="2" name="Rectangle 1"/>
          <p:cNvSpPr/>
          <p:nvPr/>
        </p:nvSpPr>
        <p:spPr>
          <a:xfrm>
            <a:off x="1774427" y="3512982"/>
            <a:ext cx="6505991" cy="1077218"/>
          </a:xfrm>
          <a:prstGeom prst="rect">
            <a:avLst/>
          </a:prstGeom>
        </p:spPr>
        <p:txBody>
          <a:bodyPr wrap="square">
            <a:spAutoFit/>
          </a:bodyPr>
          <a:lstStyle/>
          <a:p>
            <a:r>
              <a:rPr lang="vi-VN" sz="3200">
                <a:latin typeface="Times New Roman" panose="02020603050405020304" pitchFamily="18" charset="0"/>
                <a:ea typeface="Calibri" panose="020F0502020204030204" pitchFamily="34" charset="0"/>
                <a:cs typeface="Times New Roman" panose="02020603050405020304" pitchFamily="18" charset="0"/>
              </a:rPr>
              <a:t>Bằng chứng, lí lẽ cụ thể, rõ ràng, phong phú và sinh động. </a:t>
            </a:r>
            <a:endParaRPr lang="en-GB" sz="3200">
              <a:latin typeface="Times New Roman" panose="02020603050405020304" pitchFamily="18" charset="0"/>
              <a:cs typeface="Times New Roman" panose="02020603050405020304" pitchFamily="18" charset="0"/>
            </a:endParaRPr>
          </a:p>
        </p:txBody>
      </p:sp>
      <p:sp>
        <p:nvSpPr>
          <p:cNvPr id="3" name="Rectangle 2"/>
          <p:cNvSpPr/>
          <p:nvPr/>
        </p:nvSpPr>
        <p:spPr>
          <a:xfrm>
            <a:off x="1616431" y="4646640"/>
            <a:ext cx="6663987" cy="1673150"/>
          </a:xfrm>
          <a:prstGeom prst="rect">
            <a:avLst/>
          </a:prstGeom>
        </p:spPr>
        <p:txBody>
          <a:bodyPr wrap="square">
            <a:spAutoFit/>
          </a:bodyPr>
          <a:lstStyle/>
          <a:p>
            <a:pPr algn="just">
              <a:lnSpc>
                <a:spcPct val="107000"/>
              </a:lnSpc>
              <a:spcAft>
                <a:spcPts val="0"/>
              </a:spcAft>
            </a:pPr>
            <a:r>
              <a:rPr lang="vi-VN" sz="3200">
                <a:latin typeface="Times New Roman" panose="02020603050405020304" pitchFamily="18" charset="0"/>
                <a:ea typeface="Calibri" panose="020F0502020204030204" pitchFamily="34" charset="0"/>
                <a:cs typeface="Times New Roman" panose="02020603050405020304" pitchFamily="18" charset="0"/>
              </a:rPr>
              <a:t>=&gt; Đã thuyết phục được người đọc về lối sống giản dị của Bác Hồ, làm sáng tỏ được mục đích nghị luận.</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0" name="Rectangle 9"/>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9098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 xmlns:a16="http://schemas.microsoft.com/office/drawing/2014/main" id="{B340B4F7-50DF-4547-A0F1-A331769A1BE4}"/>
              </a:ext>
            </a:extLst>
          </p:cNvPr>
          <p:cNvSpPr/>
          <p:nvPr/>
        </p:nvSpPr>
        <p:spPr>
          <a:xfrm>
            <a:off x="169193" y="1471315"/>
            <a:ext cx="647699" cy="647699"/>
          </a:xfrm>
          <a:prstGeom prst="ellipse">
            <a:avLst/>
          </a:prstGeom>
          <a:solidFill>
            <a:srgbClr val="F4B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文本框 5">
            <a:extLst>
              <a:ext uri="{FF2B5EF4-FFF2-40B4-BE49-F238E27FC236}">
                <a16:creationId xmlns="" xmlns:a16="http://schemas.microsoft.com/office/drawing/2014/main" id="{750C219D-813C-4B20-989E-5D72C18257EF}"/>
              </a:ext>
            </a:extLst>
          </p:cNvPr>
          <p:cNvSpPr txBox="1"/>
          <p:nvPr/>
        </p:nvSpPr>
        <p:spPr>
          <a:xfrm>
            <a:off x="169193" y="1524059"/>
            <a:ext cx="647699" cy="523220"/>
          </a:xfrm>
          <a:prstGeom prst="rect">
            <a:avLst/>
          </a:prstGeom>
          <a:noFill/>
        </p:spPr>
        <p:txBody>
          <a:bodyPr wrap="square" rtlCol="0">
            <a:spAutoFit/>
          </a:bodyPr>
          <a:lstStyle/>
          <a:p>
            <a:r>
              <a:rPr lang="en-US" altLang="zh-CN"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01</a:t>
            </a:r>
            <a:endParaRPr lang="zh-CN" alt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Rectangle 18"/>
          <p:cNvSpPr/>
          <p:nvPr/>
        </p:nvSpPr>
        <p:spPr>
          <a:xfrm>
            <a:off x="816892" y="1586952"/>
            <a:ext cx="3745963" cy="4832092"/>
          </a:xfrm>
          <a:prstGeom prst="rect">
            <a:avLst/>
          </a:prstGeom>
        </p:spPr>
        <p:txBody>
          <a:bodyPr wrap="square">
            <a:spAutoFit/>
          </a:bodyPr>
          <a:lstStyle/>
          <a:p>
            <a:pPr algn="just">
              <a:spcAft>
                <a:spcPts val="0"/>
              </a:spcAft>
            </a:pPr>
            <a:r>
              <a:rPr lang="vi-VN"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 3: </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lí lẽ để khẳng định đời sống vật chất giản dị hòa với đời sống tâm hồn phong phú của Bác</a:t>
            </a:r>
            <a:r>
              <a:rPr lang="vi-VN" sz="28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Bác Hồ sống đời sống giản dị, thanh bạch như vậy bởi vì Người sống sôi nổi, đời sống và cuộc đấu tranh gian khổ và ác liệt của quần chúng nhân dân.</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8296656" y="1795164"/>
            <a:ext cx="3563112" cy="4832092"/>
          </a:xfrm>
          <a:prstGeom prst="rect">
            <a:avLst/>
          </a:prstGeom>
        </p:spPr>
        <p:txBody>
          <a:bodyPr wrap="square">
            <a:spAutoFit/>
          </a:bodyPr>
          <a:lstStyle/>
          <a:p>
            <a:pPr algn="just"/>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Đời sống vật chất giản dị càng hòa hợp với đời sống tâm hồn phong phú, với những tư tưởng, tình cảm, những giá trị tinh thần cao đẹp nhất. Đó là đời sống thực sự văn minh mà Bác Hồ nêu gương sáng trong thế giới ngày nay</a:t>
            </a:r>
            <a:r>
              <a:rPr lang="vi-VN"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2" name="Rectangle 2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879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4ACFCC5-680F-4B30-9E5A-0A2E781F1338}"/>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r="69509" b="84445"/>
          <a:stretch/>
        </p:blipFill>
        <p:spPr>
          <a:xfrm>
            <a:off x="0" y="1268730"/>
            <a:ext cx="859536" cy="601200"/>
          </a:xfrm>
          <a:prstGeom prst="rect">
            <a:avLst/>
          </a:prstGeom>
        </p:spPr>
      </p:pic>
      <p:sp>
        <p:nvSpPr>
          <p:cNvPr id="11" name="Rounded Rectangle 1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2" name="Rectangle 1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192176" y="1042026"/>
            <a:ext cx="8507235" cy="1569660"/>
          </a:xfrm>
          <a:prstGeom prst="rect">
            <a:avLst/>
          </a:prstGeom>
        </p:spPr>
        <p:txBody>
          <a:bodyPr wrap="square">
            <a:spAutoFit/>
          </a:bodyPr>
          <a:lstStyle/>
          <a:p>
            <a:r>
              <a:rPr lang="vi-VN" sz="3200" b="1" i="1">
                <a:solidFill>
                  <a:schemeClr val="bg1"/>
                </a:solidFill>
                <a:latin typeface="Times New Roman" panose="02020603050405020304" pitchFamily="18" charset="0"/>
                <a:ea typeface="Calibri" panose="020F0502020204030204" pitchFamily="34" charset="0"/>
              </a:rPr>
              <a:t>Phần 4: Nhấn mạnh thêm sự nhất quán trong đức tính giản dị của Bác qua sự kết hợp lí lẽ và dẫn chứng</a:t>
            </a:r>
            <a:endParaRPr lang="en-GB" sz="3200">
              <a:solidFill>
                <a:schemeClr val="bg1"/>
              </a:solidFill>
            </a:endParaRPr>
          </a:p>
        </p:txBody>
      </p:sp>
      <p:grpSp>
        <p:nvGrpSpPr>
          <p:cNvPr id="13" name="组合 3"/>
          <p:cNvGrpSpPr/>
          <p:nvPr/>
        </p:nvGrpSpPr>
        <p:grpSpPr>
          <a:xfrm>
            <a:off x="402336" y="2814901"/>
            <a:ext cx="8394191" cy="3887652"/>
            <a:chOff x="778084" y="1038958"/>
            <a:chExt cx="1850186" cy="2900945"/>
          </a:xfrm>
        </p:grpSpPr>
        <p:sp>
          <p:nvSpPr>
            <p:cNvPr id="14" name="圆角矩形 13"/>
            <p:cNvSpPr/>
            <p:nvPr/>
          </p:nvSpPr>
          <p:spPr>
            <a:xfrm>
              <a:off x="887052" y="1038958"/>
              <a:ext cx="1632254" cy="1502650"/>
            </a:xfrm>
            <a:prstGeom prst="roundRect">
              <a:avLst>
                <a:gd name="adj" fmla="val 9350"/>
              </a:avLst>
            </a:prstGeom>
            <a:solidFill>
              <a:srgbClr val="A2CDD2"/>
            </a:solidFill>
            <a:ln w="25400" cap="flat" cmpd="sng" algn="ctr">
              <a:solidFill>
                <a:sysClr val="window" lastClr="FFFFFF"/>
              </a:solid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a typeface="PMingLiU" panose="02020300000000000000" pitchFamily="18" charset="-120"/>
              </a:endParaRPr>
            </a:p>
          </p:txBody>
        </p:sp>
        <p:sp>
          <p:nvSpPr>
            <p:cNvPr id="15" name="任意多边形 14"/>
            <p:cNvSpPr/>
            <p:nvPr/>
          </p:nvSpPr>
          <p:spPr>
            <a:xfrm>
              <a:off x="778084" y="1349983"/>
              <a:ext cx="1850186" cy="258992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25400" cap="flat" cmpd="sng" algn="ctr">
              <a:solidFill>
                <a:srgbClr val="A2CDD2"/>
              </a:solid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a typeface="PMingLiU" panose="02020300000000000000" pitchFamily="18" charset="-120"/>
              </a:endParaRPr>
            </a:p>
          </p:txBody>
        </p:sp>
        <p:sp>
          <p:nvSpPr>
            <p:cNvPr id="16" name="椭圆 18"/>
            <p:cNvSpPr/>
            <p:nvPr/>
          </p:nvSpPr>
          <p:spPr>
            <a:xfrm>
              <a:off x="1403139" y="1103591"/>
              <a:ext cx="600075" cy="451135"/>
            </a:xfrm>
            <a:prstGeom prst="ellipse">
              <a:avLst/>
            </a:prstGeom>
            <a:solidFill>
              <a:srgbClr val="A2CDD2"/>
            </a:solidFill>
            <a:ln w="25400" cap="flat" cmpd="sng" algn="ctr">
              <a:no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Impact" panose="020B0806030902050204" pitchFamily="34" charset="0"/>
                <a:ea typeface="PMingLiU" panose="02020300000000000000" pitchFamily="18" charset="-120"/>
              </a:endParaRPr>
            </a:p>
          </p:txBody>
        </p:sp>
        <p:sp>
          <p:nvSpPr>
            <p:cNvPr id="17" name="文本框 11"/>
            <p:cNvSpPr txBox="1"/>
            <p:nvPr/>
          </p:nvSpPr>
          <p:spPr>
            <a:xfrm>
              <a:off x="1283493" y="1050704"/>
              <a:ext cx="839366" cy="558630"/>
            </a:xfrm>
            <a:prstGeom prst="rect">
              <a:avLst/>
            </a:prstGeom>
            <a:noFill/>
          </p:spPr>
          <p:txBody>
            <a:bodyPr wrap="square" lIns="91412" tIns="45706" rIns="91412" bIns="45706" rtlCol="0">
              <a:spAutoFit/>
            </a:bodyPr>
            <a:lstStyle/>
            <a:p>
              <a:pPr algn="ctr" defTabSz="1218169">
                <a:defRPr/>
              </a:pPr>
              <a:endParaRPr lang="zh-HK" altLang="en-US" sz="4265" kern="0" dirty="0">
                <a:solidFill>
                  <a:schemeClr val="bg1"/>
                </a:solidFill>
                <a:latin typeface="Impact" panose="020B0806030902050204" pitchFamily="34" charset="0"/>
                <a:ea typeface="张海山锐谐体2.0-授权联系：Samtype@QQ.com" panose="02000000000000000000" pitchFamily="2" charset="-122"/>
              </a:endParaRPr>
            </a:p>
          </p:txBody>
        </p:sp>
      </p:grpSp>
      <p:sp>
        <p:nvSpPr>
          <p:cNvPr id="5" name="Rectangle 4"/>
          <p:cNvSpPr/>
          <p:nvPr/>
        </p:nvSpPr>
        <p:spPr>
          <a:xfrm>
            <a:off x="664175" y="3656536"/>
            <a:ext cx="7720285" cy="1815882"/>
          </a:xfrm>
          <a:prstGeom prst="rect">
            <a:avLst/>
          </a:prstGeom>
        </p:spPr>
        <p:txBody>
          <a:bodyPr wrap="square">
            <a:spAutoFit/>
          </a:bodyPr>
          <a:lstStyle/>
          <a:p>
            <a:pPr algn="just"/>
            <a:r>
              <a:rPr lang="vi-VN" sz="2800" b="1" i="1">
                <a:latin typeface="Times New Roman" panose="02020603050405020304" pitchFamily="18" charset="0"/>
                <a:ea typeface="Calibri" panose="020F0502020204030204" pitchFamily="34" charset="0"/>
              </a:rPr>
              <a:t>Lí lẽ:</a:t>
            </a:r>
            <a:r>
              <a:rPr lang="vi-VN" sz="2800">
                <a:latin typeface="Times New Roman" panose="02020603050405020304" pitchFamily="18" charset="0"/>
                <a:ea typeface="Calibri" panose="020F0502020204030204" pitchFamily="34" charset="0"/>
              </a:rPr>
              <a:t>  Giản dị trong đời sống trong quan hệ với mọi người, trong tác phong. Hồ Chủ tịch cũng giản dị trong lời nói và bài viết, vì muốn cho quần chúng nhân dân hiểu được, nhớ được, làm được.</a:t>
            </a:r>
            <a:endParaRPr lang="en-GB" sz="2800"/>
          </a:p>
        </p:txBody>
      </p:sp>
      <p:sp>
        <p:nvSpPr>
          <p:cNvPr id="23" name="Rectangle 22"/>
          <p:cNvSpPr/>
          <p:nvPr/>
        </p:nvSpPr>
        <p:spPr>
          <a:xfrm>
            <a:off x="1014782" y="5596813"/>
            <a:ext cx="7662286" cy="553357"/>
          </a:xfrm>
          <a:prstGeom prst="rect">
            <a:avLst/>
          </a:prstGeom>
        </p:spPr>
        <p:txBody>
          <a:bodyPr wrap="square">
            <a:spAutoFit/>
          </a:bodyPr>
          <a:lstStyle/>
          <a:p>
            <a:pPr algn="just">
              <a:lnSpc>
                <a:spcPct val="107000"/>
              </a:lnSpc>
              <a:spcAft>
                <a:spcPts val="0"/>
              </a:spcAft>
            </a:pPr>
            <a:r>
              <a:rPr lang="vi-VN" sz="2800" i="1" smtClean="0">
                <a:latin typeface="Times New Roman" panose="02020603050405020304" pitchFamily="18" charset="0"/>
                <a:ea typeface="Calibri" panose="020F0502020204030204" pitchFamily="34" charset="0"/>
                <a:cs typeface="Times New Roman" panose="02020603050405020304" pitchFamily="18" charset="0"/>
              </a:rPr>
              <a:t>Khẳng </a:t>
            </a:r>
            <a:r>
              <a:rPr lang="vi-VN" sz="2800" i="1">
                <a:latin typeface="Times New Roman" panose="02020603050405020304" pitchFamily="18" charset="0"/>
                <a:ea typeface="Calibri" panose="020F0502020204030204" pitchFamily="34" charset="0"/>
                <a:cs typeface="Times New Roman" panose="02020603050405020304" pitchFamily="18" charset="0"/>
              </a:rPr>
              <a:t>định sự giản dị trong cách nói, viết của Bác.</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 xmlns:a16="http://schemas.microsoft.com/office/drawing/2014/main" id="{F586ABBC-116F-43AB-B9AF-4AEC9498A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08" y="5347128"/>
            <a:ext cx="1100219" cy="1100219"/>
          </a:xfrm>
          <a:prstGeom prst="rect">
            <a:avLst/>
          </a:prstGeom>
        </p:spPr>
      </p:pic>
    </p:spTree>
    <p:extLst>
      <p:ext uri="{BB962C8B-B14F-4D97-AF65-F5344CB8AC3E}">
        <p14:creationId xmlns:p14="http://schemas.microsoft.com/office/powerpoint/2010/main" val="697714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盘子, 物体&#10;&#10;已生成极高可信度的说明">
            <a:extLst>
              <a:ext uri="{FF2B5EF4-FFF2-40B4-BE49-F238E27FC236}">
                <a16:creationId xmlns="" xmlns:a16="http://schemas.microsoft.com/office/drawing/2014/main" id="{25429750-98FB-440D-AA87-6A4538D65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4176" y="36576"/>
            <a:ext cx="2552700" cy="2552700"/>
          </a:xfrm>
          <a:prstGeom prst="rect">
            <a:avLst/>
          </a:prstGeom>
        </p:spPr>
      </p:pic>
      <p:sp>
        <p:nvSpPr>
          <p:cNvPr id="11" name="Rounded Rectangle 1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2" name="Rectangle 1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11"/>
          <p:cNvGrpSpPr/>
          <p:nvPr/>
        </p:nvGrpSpPr>
        <p:grpSpPr>
          <a:xfrm>
            <a:off x="310896" y="1527048"/>
            <a:ext cx="11514086" cy="5258124"/>
            <a:chOff x="2691764" y="1038958"/>
            <a:chExt cx="1850186" cy="2943990"/>
          </a:xfrm>
        </p:grpSpPr>
        <p:sp>
          <p:nvSpPr>
            <p:cNvPr id="8" name="圆角矩形 23"/>
            <p:cNvSpPr/>
            <p:nvPr/>
          </p:nvSpPr>
          <p:spPr>
            <a:xfrm>
              <a:off x="2799601" y="1038958"/>
              <a:ext cx="1632254" cy="1502651"/>
            </a:xfrm>
            <a:prstGeom prst="roundRect">
              <a:avLst>
                <a:gd name="adj" fmla="val 9350"/>
              </a:avLst>
            </a:prstGeom>
            <a:solidFill>
              <a:srgbClr val="F7443D"/>
            </a:solidFill>
            <a:ln w="25400" cap="flat" cmpd="sng" algn="ctr">
              <a:solidFill>
                <a:sysClr val="window" lastClr="FFFFFF"/>
              </a:solid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a typeface="PMingLiU" panose="02020300000000000000" pitchFamily="18" charset="-120"/>
              </a:endParaRPr>
            </a:p>
          </p:txBody>
        </p:sp>
        <p:sp>
          <p:nvSpPr>
            <p:cNvPr id="9" name="任意多边形 24"/>
            <p:cNvSpPr/>
            <p:nvPr/>
          </p:nvSpPr>
          <p:spPr>
            <a:xfrm>
              <a:off x="2691764" y="1400901"/>
              <a:ext cx="1850186" cy="258204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25400" cap="flat" cmpd="sng" algn="ctr">
              <a:solidFill>
                <a:srgbClr val="F7443D"/>
              </a:solid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a typeface="PMingLiU" panose="02020300000000000000" pitchFamily="18" charset="-120"/>
              </a:endParaRPr>
            </a:p>
          </p:txBody>
        </p:sp>
        <p:sp>
          <p:nvSpPr>
            <p:cNvPr id="10" name="椭圆 25"/>
            <p:cNvSpPr/>
            <p:nvPr/>
          </p:nvSpPr>
          <p:spPr>
            <a:xfrm>
              <a:off x="3338424" y="1047778"/>
              <a:ext cx="600075" cy="511986"/>
            </a:xfrm>
            <a:prstGeom prst="ellipse">
              <a:avLst/>
            </a:prstGeom>
            <a:solidFill>
              <a:srgbClr val="F7443D"/>
            </a:solidFill>
            <a:ln w="25400" cap="flat" cmpd="sng" algn="ctr">
              <a:no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Impact" panose="020B0806030902050204" pitchFamily="34" charset="0"/>
                <a:ea typeface="PMingLiU" panose="02020300000000000000" pitchFamily="18" charset="-120"/>
              </a:endParaRPr>
            </a:p>
          </p:txBody>
        </p:sp>
      </p:grpSp>
      <p:sp>
        <p:nvSpPr>
          <p:cNvPr id="14" name="Rectangle 13"/>
          <p:cNvSpPr/>
          <p:nvPr/>
        </p:nvSpPr>
        <p:spPr>
          <a:xfrm>
            <a:off x="438210" y="2498812"/>
            <a:ext cx="11259457" cy="1384995"/>
          </a:xfrm>
          <a:prstGeom prst="rect">
            <a:avLst/>
          </a:prstGeom>
        </p:spPr>
        <p:txBody>
          <a:bodyPr wrap="square">
            <a:spAutoFit/>
          </a:bodyPr>
          <a:lstStyle/>
          <a:p>
            <a:pPr algn="just"/>
            <a:r>
              <a:rPr lang="vi-VN" sz="2800" b="1" i="1">
                <a:latin typeface="Times New Roman" panose="02020603050405020304" pitchFamily="18" charset="0"/>
                <a:ea typeface="Calibri" panose="020F0502020204030204" pitchFamily="34" charset="0"/>
              </a:rPr>
              <a:t>Dẫn chứng</a:t>
            </a:r>
            <a:r>
              <a:rPr lang="vi-VN" sz="2800">
                <a:latin typeface="Times New Roman" panose="02020603050405020304" pitchFamily="18" charset="0"/>
                <a:ea typeface="Calibri" panose="020F0502020204030204" pitchFamily="34" charset="0"/>
              </a:rPr>
              <a:t> cụ thể, những câu nói nổi tiếng của Bác để làm cơ sở cho lí lẽ đã nêu: Suy cho cùng, chân lí, những chân lí lớn của nhân dân ta cũng như của thời đại là giản dị: </a:t>
            </a:r>
            <a:endParaRPr lang="en-GB" sz="2800"/>
          </a:p>
        </p:txBody>
      </p:sp>
      <p:sp>
        <p:nvSpPr>
          <p:cNvPr id="15" name="Rectangle 14"/>
          <p:cNvSpPr/>
          <p:nvPr/>
        </p:nvSpPr>
        <p:spPr>
          <a:xfrm>
            <a:off x="438210" y="3891335"/>
            <a:ext cx="11164343" cy="1475404"/>
          </a:xfrm>
          <a:prstGeom prst="rect">
            <a:avLst/>
          </a:prstGeom>
        </p:spPr>
        <p:txBody>
          <a:bodyPr wrap="square">
            <a:spAutoFit/>
          </a:bodyPr>
          <a:lstStyle/>
          <a:p>
            <a:pPr algn="just">
              <a:lnSpc>
                <a:spcPct val="107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t>
            </a:r>
            <a:r>
              <a:rPr lang="vi-VN" sz="2800" i="1">
                <a:latin typeface="Times New Roman" panose="02020603050405020304" pitchFamily="18" charset="0"/>
                <a:ea typeface="Calibri" panose="020F0502020204030204" pitchFamily="34" charset="0"/>
                <a:cs typeface="Times New Roman" panose="02020603050405020304" pitchFamily="18" charset="0"/>
              </a:rPr>
              <a:t>Không có gì quý hơn, độc lập, tự do!”,</a:t>
            </a:r>
            <a:r>
              <a:rPr lang="vi-VN" sz="2800">
                <a:latin typeface="Times New Roman" panose="02020603050405020304" pitchFamily="18" charset="0"/>
                <a:ea typeface="Calibri" panose="020F0502020204030204" pitchFamily="34" charset="0"/>
                <a:cs typeface="Times New Roman" panose="02020603050405020304" pitchFamily="18" charset="0"/>
              </a:rPr>
              <a:t> “</a:t>
            </a:r>
            <a:r>
              <a:rPr lang="vi-VN" sz="2800" i="1">
                <a:latin typeface="Times New Roman" panose="02020603050405020304" pitchFamily="18" charset="0"/>
                <a:ea typeface="Calibri" panose="020F0502020204030204" pitchFamily="34" charset="0"/>
                <a:cs typeface="Times New Roman" panose="02020603050405020304" pitchFamily="18" charset="0"/>
              </a:rPr>
              <a:t>Nước Việt Nam là một, dân tộc Việt Nam là một, sông có thể cạn, núi có thể mòn song chân lí ấy không bao giờ thay đổi</a:t>
            </a:r>
            <a:r>
              <a:rPr lang="vi-VN" sz="2800">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981989" y="5513539"/>
            <a:ext cx="10283420" cy="1014380"/>
          </a:xfrm>
          <a:prstGeom prst="rect">
            <a:avLst/>
          </a:prstGeom>
        </p:spPr>
        <p:txBody>
          <a:bodyPr wrap="square">
            <a:spAutoFit/>
          </a:bodyPr>
          <a:lstStyle/>
          <a:p>
            <a:pPr algn="just">
              <a:lnSpc>
                <a:spcPct val="107000"/>
              </a:lnSpc>
              <a:spcAft>
                <a:spcPts val="0"/>
              </a:spcAft>
            </a:pPr>
            <a:r>
              <a:rPr lang="vi-VN" sz="2800" i="1" smtClean="0">
                <a:latin typeface="Times New Roman" panose="02020603050405020304" pitchFamily="18" charset="0"/>
                <a:ea typeface="Calibri" panose="020F0502020204030204" pitchFamily="34" charset="0"/>
                <a:cs typeface="Times New Roman" panose="02020603050405020304" pitchFamily="18" charset="0"/>
              </a:rPr>
              <a:t> </a:t>
            </a:r>
            <a:r>
              <a:rPr lang="vi-VN" sz="2800" i="1">
                <a:latin typeface="Times New Roman" panose="02020603050405020304" pitchFamily="18" charset="0"/>
                <a:ea typeface="Calibri" panose="020F0502020204030204" pitchFamily="34" charset="0"/>
                <a:cs typeface="Times New Roman" panose="02020603050405020304" pitchFamily="18" charset="0"/>
              </a:rPr>
              <a:t>Qua đó muốn khẳng định khẳng định lời nói bài viết của Bác, thường ngắn gọn, dễ hiểu.</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F586ABBC-116F-43AB-B9AF-4AEC9498A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92" y="5265854"/>
            <a:ext cx="1100219" cy="1100219"/>
          </a:xfrm>
          <a:prstGeom prst="rect">
            <a:avLst/>
          </a:prstGeom>
        </p:spPr>
      </p:pic>
    </p:spTree>
    <p:extLst>
      <p:ext uri="{BB962C8B-B14F-4D97-AF65-F5344CB8AC3E}">
        <p14:creationId xmlns:p14="http://schemas.microsoft.com/office/powerpoint/2010/main" val="100071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盘子, 物体&#10;&#10;已生成极高可信度的说明">
            <a:extLst>
              <a:ext uri="{FF2B5EF4-FFF2-40B4-BE49-F238E27FC236}">
                <a16:creationId xmlns="" xmlns:a16="http://schemas.microsoft.com/office/drawing/2014/main" id="{25429750-98FB-440D-AA87-6A4538D65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4176" y="36576"/>
            <a:ext cx="2552700" cy="2552700"/>
          </a:xfrm>
          <a:prstGeom prst="rect">
            <a:avLst/>
          </a:prstGeom>
        </p:spPr>
      </p:pic>
      <p:sp>
        <p:nvSpPr>
          <p:cNvPr id="11" name="Rounded Rectangle 1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2" name="Rectangle 1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3"/>
          <p:cNvGrpSpPr/>
          <p:nvPr/>
        </p:nvGrpSpPr>
        <p:grpSpPr>
          <a:xfrm>
            <a:off x="739401" y="1222644"/>
            <a:ext cx="9977367" cy="5484588"/>
            <a:chOff x="778084" y="-152667"/>
            <a:chExt cx="1850186" cy="4092570"/>
          </a:xfrm>
        </p:grpSpPr>
        <p:sp>
          <p:nvSpPr>
            <p:cNvPr id="7" name="圆角矩形 13"/>
            <p:cNvSpPr/>
            <p:nvPr/>
          </p:nvSpPr>
          <p:spPr>
            <a:xfrm>
              <a:off x="887049" y="-152667"/>
              <a:ext cx="1632254" cy="1963730"/>
            </a:xfrm>
            <a:prstGeom prst="roundRect">
              <a:avLst>
                <a:gd name="adj" fmla="val 9350"/>
              </a:avLst>
            </a:prstGeom>
            <a:solidFill>
              <a:srgbClr val="A2CDD2"/>
            </a:solidFill>
            <a:ln w="25400" cap="flat" cmpd="sng" algn="ctr">
              <a:solidFill>
                <a:sysClr val="window" lastClr="FFFFFF"/>
              </a:solid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a typeface="PMingLiU" panose="02020300000000000000" pitchFamily="18" charset="-120"/>
              </a:endParaRPr>
            </a:p>
          </p:txBody>
        </p:sp>
        <p:sp>
          <p:nvSpPr>
            <p:cNvPr id="8" name="任意多边形 14"/>
            <p:cNvSpPr/>
            <p:nvPr/>
          </p:nvSpPr>
          <p:spPr>
            <a:xfrm>
              <a:off x="778084" y="1349983"/>
              <a:ext cx="1850186" cy="258992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ysClr val="window" lastClr="FFFFFF">
                <a:lumMod val="95000"/>
              </a:sysClr>
            </a:solidFill>
            <a:ln w="25400" cap="flat" cmpd="sng" algn="ctr">
              <a:solidFill>
                <a:srgbClr val="A2CDD2"/>
              </a:solid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Calibri" panose="020F0502020204030204"/>
                <a:ea typeface="PMingLiU" panose="02020300000000000000" pitchFamily="18" charset="-120"/>
              </a:endParaRPr>
            </a:p>
          </p:txBody>
        </p:sp>
        <p:sp>
          <p:nvSpPr>
            <p:cNvPr id="9" name="椭圆 18"/>
            <p:cNvSpPr/>
            <p:nvPr/>
          </p:nvSpPr>
          <p:spPr>
            <a:xfrm>
              <a:off x="1403139" y="1103591"/>
              <a:ext cx="600075" cy="451135"/>
            </a:xfrm>
            <a:prstGeom prst="ellipse">
              <a:avLst/>
            </a:prstGeom>
            <a:solidFill>
              <a:srgbClr val="A2CDD2"/>
            </a:solidFill>
            <a:ln w="25400" cap="flat" cmpd="sng" algn="ctr">
              <a:noFill/>
              <a:prstDash val="solid"/>
            </a:ln>
            <a:effectLst/>
          </p:spPr>
          <p:txBody>
            <a:bodyPr lIns="91412" tIns="45706" rIns="91412" bIns="45706" rtlCol="0" anchor="ctr"/>
            <a:lstStyle/>
            <a:p>
              <a:pPr algn="ctr" defTabSz="1218169">
                <a:defRPr/>
              </a:pPr>
              <a:endParaRPr lang="zh-HK" altLang="en-US" sz="2133" kern="0" dirty="0">
                <a:solidFill>
                  <a:prstClr val="white"/>
                </a:solidFill>
                <a:latin typeface="Impact" panose="020B0806030902050204" pitchFamily="34" charset="0"/>
                <a:ea typeface="PMingLiU" panose="02020300000000000000" pitchFamily="18" charset="-120"/>
              </a:endParaRPr>
            </a:p>
          </p:txBody>
        </p:sp>
        <p:sp>
          <p:nvSpPr>
            <p:cNvPr id="10" name="文本框 11"/>
            <p:cNvSpPr txBox="1"/>
            <p:nvPr/>
          </p:nvSpPr>
          <p:spPr>
            <a:xfrm>
              <a:off x="1283493" y="1050704"/>
              <a:ext cx="839366" cy="558630"/>
            </a:xfrm>
            <a:prstGeom prst="rect">
              <a:avLst/>
            </a:prstGeom>
            <a:noFill/>
          </p:spPr>
          <p:txBody>
            <a:bodyPr wrap="square" lIns="91412" tIns="45706" rIns="91412" bIns="45706" rtlCol="0">
              <a:spAutoFit/>
            </a:bodyPr>
            <a:lstStyle/>
            <a:p>
              <a:pPr algn="ctr" defTabSz="1218169">
                <a:defRPr/>
              </a:pPr>
              <a:endParaRPr lang="zh-HK" altLang="en-US" sz="4265" kern="0" dirty="0">
                <a:solidFill>
                  <a:schemeClr val="bg1"/>
                </a:solidFill>
                <a:latin typeface="Impact" panose="020B0806030902050204" pitchFamily="34" charset="0"/>
                <a:ea typeface="张海山锐谐体2.0-授权联系：Samtype@QQ.com" panose="02000000000000000000" pitchFamily="2" charset="-122"/>
              </a:endParaRPr>
            </a:p>
          </p:txBody>
        </p:sp>
      </p:grpSp>
      <p:sp>
        <p:nvSpPr>
          <p:cNvPr id="2" name="Rectangle 1"/>
          <p:cNvSpPr/>
          <p:nvPr/>
        </p:nvSpPr>
        <p:spPr>
          <a:xfrm>
            <a:off x="1289511" y="1325530"/>
            <a:ext cx="8768889" cy="2062103"/>
          </a:xfrm>
          <a:prstGeom prst="rect">
            <a:avLst/>
          </a:prstGeom>
        </p:spPr>
        <p:txBody>
          <a:bodyPr wrap="square">
            <a:spAutoFit/>
          </a:bodyPr>
          <a:lstStyle/>
          <a:p>
            <a:pPr algn="just"/>
            <a:r>
              <a:rPr lang="vi-VN" sz="3200" b="1" i="1">
                <a:latin typeface="Times New Roman" panose="02020603050405020304" pitchFamily="18" charset="0"/>
                <a:ea typeface="Calibri" panose="020F0502020204030204" pitchFamily="34" charset="0"/>
              </a:rPr>
              <a:t>Đánh giá, bàn luận:</a:t>
            </a:r>
            <a:r>
              <a:rPr lang="vi-VN" sz="3200" b="1">
                <a:latin typeface="Times New Roman" panose="02020603050405020304" pitchFamily="18" charset="0"/>
                <a:ea typeface="Calibri" panose="020F0502020204030204" pitchFamily="34" charset="0"/>
              </a:rPr>
              <a:t> </a:t>
            </a:r>
            <a:r>
              <a:rPr lang="vi-VN" sz="3200">
                <a:latin typeface="Times New Roman" panose="02020603050405020304" pitchFamily="18" charset="0"/>
                <a:ea typeface="Calibri" panose="020F0502020204030204" pitchFamily="34" charset="0"/>
              </a:rPr>
              <a:t>Những chân lí giản dị mà sâu sắc đó lúc thâm nhập vào quả tim bộ óc của hàng triệu con người đang chờ đợi nó, thì đó là sức mạnh vô địch, đó là chủ nghĩa anh hùng cách mạng</a:t>
            </a:r>
            <a:endParaRPr lang="en-GB" sz="3200"/>
          </a:p>
        </p:txBody>
      </p:sp>
      <p:sp>
        <p:nvSpPr>
          <p:cNvPr id="5" name="Rectangle 4"/>
          <p:cNvSpPr/>
          <p:nvPr/>
        </p:nvSpPr>
        <p:spPr>
          <a:xfrm>
            <a:off x="1006432" y="3717831"/>
            <a:ext cx="9618896" cy="2727029"/>
          </a:xfrm>
          <a:prstGeom prst="rect">
            <a:avLst/>
          </a:prstGeom>
        </p:spPr>
        <p:txBody>
          <a:bodyPr wrap="square">
            <a:spAutoFit/>
          </a:bodyPr>
          <a:lstStyle/>
          <a:p>
            <a:pPr algn="just">
              <a:lnSpc>
                <a:spcPct val="107000"/>
              </a:lnSpc>
              <a:spcAft>
                <a:spcPts val="0"/>
              </a:spcAft>
            </a:pPr>
            <a:r>
              <a:rPr lang="vi-VN" sz="32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Lời bình luận này của tác giả đã đề cao sức mạnh phi thường của những chân lí mà Bác nêu ra dưới hình thức những câu nói tự nhiên, mộc mạc, giản dị và sâu sắc. Lời Bác đã khơi dậy lòng yêu nước, ý chí cách mạng trong quần chúng nhân dân.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F586ABBC-116F-43AB-B9AF-4AEC9498A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92" y="3665150"/>
            <a:ext cx="1100219" cy="1100219"/>
          </a:xfrm>
          <a:prstGeom prst="rect">
            <a:avLst/>
          </a:prstGeom>
        </p:spPr>
      </p:pic>
    </p:spTree>
    <p:extLst>
      <p:ext uri="{BB962C8B-B14F-4D97-AF65-F5344CB8AC3E}">
        <p14:creationId xmlns:p14="http://schemas.microsoft.com/office/powerpoint/2010/main" val="45896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杯子, 植物&#10;&#10;已生成高可信度的说明">
            <a:extLst>
              <a:ext uri="{FF2B5EF4-FFF2-40B4-BE49-F238E27FC236}">
                <a16:creationId xmlns="" xmlns:a16="http://schemas.microsoft.com/office/drawing/2014/main" id="{718AFCB4-2463-4635-80D0-0C3D8200A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78866"/>
            <a:ext cx="2476499" cy="217913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04" y="-1126050"/>
            <a:ext cx="9601200" cy="8749284"/>
          </a:xfrm>
          <a:prstGeom prst="rect">
            <a:avLst/>
          </a:prstGeom>
        </p:spPr>
      </p:pic>
      <p:pic>
        <p:nvPicPr>
          <p:cNvPr id="18" name="图片 2">
            <a:extLst>
              <a:ext uri="{FF2B5EF4-FFF2-40B4-BE49-F238E27FC236}">
                <a16:creationId xmlns="" xmlns:a16="http://schemas.microsoft.com/office/drawing/2014/main" id="{1EFA89DB-5CCA-49F1-BC57-5E4D58D2D6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0853" y="-350521"/>
            <a:ext cx="2609851" cy="2609851"/>
          </a:xfrm>
          <a:prstGeom prst="rect">
            <a:avLst/>
          </a:prstGeom>
        </p:spPr>
      </p:pic>
      <p:sp>
        <p:nvSpPr>
          <p:cNvPr id="19" name="Rounded Rectangle 18"/>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0" name="Rectangle 19"/>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Những câu chuyện về đức tính giản dị của Bá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81912" y="1014984"/>
            <a:ext cx="7909559" cy="4449126"/>
          </a:xfrm>
          <a:prstGeom prst="ellipse">
            <a:avLst/>
          </a:prstGeom>
          <a:ln>
            <a:noFill/>
          </a:ln>
          <a:effectLst>
            <a:softEdge rad="112500"/>
          </a:effectLst>
        </p:spPr>
      </p:pic>
    </p:spTree>
    <p:extLst>
      <p:ext uri="{BB962C8B-B14F-4D97-AF65-F5344CB8AC3E}">
        <p14:creationId xmlns:p14="http://schemas.microsoft.com/office/powerpoint/2010/main" val="315133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2" name="Rectangle 1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 xmlns:a16="http://schemas.microsoft.com/office/drawing/2014/main" id="{1D1B4F45-07C8-40E4-A2FF-DA9A3276EE01}"/>
              </a:ext>
            </a:extLst>
          </p:cNvPr>
          <p:cNvSpPr/>
          <p:nvPr/>
        </p:nvSpPr>
        <p:spPr bwMode="auto">
          <a:xfrm>
            <a:off x="739487" y="1278777"/>
            <a:ext cx="2088232" cy="4140460"/>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0" name="Rectangle 1">
            <a:extLst>
              <a:ext uri="{FF2B5EF4-FFF2-40B4-BE49-F238E27FC236}">
                <a16:creationId xmlns="" xmlns:a16="http://schemas.microsoft.com/office/drawing/2014/main" id="{1D1B4F45-07C8-40E4-A2FF-DA9A3276EE01}"/>
              </a:ext>
            </a:extLst>
          </p:cNvPr>
          <p:cNvSpPr/>
          <p:nvPr/>
        </p:nvSpPr>
        <p:spPr bwMode="auto">
          <a:xfrm rot="16200000">
            <a:off x="4793722" y="-299487"/>
            <a:ext cx="4784529" cy="7573629"/>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2" name="Rectangle 1"/>
          <p:cNvSpPr/>
          <p:nvPr/>
        </p:nvSpPr>
        <p:spPr>
          <a:xfrm>
            <a:off x="833498" y="1770332"/>
            <a:ext cx="1775422" cy="1120243"/>
          </a:xfrm>
          <a:prstGeom prst="rect">
            <a:avLst/>
          </a:prstGeom>
        </p:spPr>
        <p:txBody>
          <a:bodyPr wrap="none">
            <a:spAutoFit/>
          </a:bodyPr>
          <a:lstStyle/>
          <a:p>
            <a:pPr>
              <a:lnSpc>
                <a:spcPct val="107000"/>
              </a:lnSpc>
              <a:spcAft>
                <a:spcPts val="0"/>
              </a:spcAft>
            </a:pP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Tổng</a:t>
            </a:r>
            <a:endParaRPr lang="vi-VN" sz="32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386" y="1278777"/>
            <a:ext cx="2542684" cy="584775"/>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1. </a:t>
            </a:r>
            <a:r>
              <a:rPr lang="en-US" sz="3200" b="1">
                <a:solidFill>
                  <a:schemeClr val="bg1"/>
                </a:solidFill>
                <a:latin typeface="Times New Roman" panose="02020603050405020304" pitchFamily="18" charset="0"/>
                <a:ea typeface="Calibri" panose="020F0502020204030204" pitchFamily="34" charset="0"/>
              </a:rPr>
              <a:t>Nghệ thuật</a:t>
            </a:r>
            <a:endParaRPr lang="en-GB" sz="3200">
              <a:solidFill>
                <a:schemeClr val="bg1"/>
              </a:solidFill>
            </a:endParaRPr>
          </a:p>
        </p:txBody>
      </p:sp>
      <p:sp>
        <p:nvSpPr>
          <p:cNvPr id="17" name="Rectangle 16"/>
          <p:cNvSpPr/>
          <p:nvPr/>
        </p:nvSpPr>
        <p:spPr>
          <a:xfrm>
            <a:off x="3668904" y="1941758"/>
            <a:ext cx="3488455" cy="593304"/>
          </a:xfrm>
          <a:prstGeom prst="rect">
            <a:avLst/>
          </a:prstGeom>
        </p:spPr>
        <p:txBody>
          <a:bodyPr wrap="none">
            <a:spAutoFit/>
          </a:bodyPr>
          <a:lstStyle/>
          <a:p>
            <a:pPr>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Luận cứ toàn diện</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3686682" y="2626817"/>
            <a:ext cx="6973384" cy="593304"/>
          </a:xfrm>
          <a:prstGeom prst="rect">
            <a:avLst/>
          </a:prstGeom>
        </p:spPr>
        <p:txBody>
          <a:bodyPr wrap="none">
            <a:spAutoFit/>
          </a:bodyPr>
          <a:lstStyle/>
          <a:p>
            <a:pPr>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Dẫn chứng phong phú, cụ thể, xác thực</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3702336" y="3292936"/>
            <a:ext cx="6096000" cy="1146211"/>
          </a:xfrm>
          <a:prstGeom prst="rect">
            <a:avLst/>
          </a:prstGeom>
        </p:spPr>
        <p:txBody>
          <a:bodyPr>
            <a:spAutoFit/>
          </a:bodyPr>
          <a:lstStyle/>
          <a:p>
            <a:pPr>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Có dẫn chứng cụ thể, lí lẽ bình luận sâu sắc, có sức thuyết phục.</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3728095" y="4449578"/>
            <a:ext cx="5253361" cy="593304"/>
          </a:xfrm>
          <a:prstGeom prst="rect">
            <a:avLst/>
          </a:prstGeom>
        </p:spPr>
        <p:txBody>
          <a:bodyPr wrap="none">
            <a:spAutoFit/>
          </a:bodyPr>
          <a:lstStyle/>
          <a:p>
            <a:pPr>
              <a:lnSpc>
                <a:spcPct val="107000"/>
              </a:lnSpc>
              <a:spcAft>
                <a:spcPts val="0"/>
              </a:spcAft>
            </a:pPr>
            <a:r>
              <a:rPr lang="vi-VN" sz="32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Lập </a:t>
            </a: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luận theo trình tự hợp lí.</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47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 grpId="0"/>
      <p:bldP spid="5"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2" name="Rectangle 1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 xmlns:a16="http://schemas.microsoft.com/office/drawing/2014/main" id="{1D1B4F45-07C8-40E4-A2FF-DA9A3276EE01}"/>
              </a:ext>
            </a:extLst>
          </p:cNvPr>
          <p:cNvSpPr/>
          <p:nvPr/>
        </p:nvSpPr>
        <p:spPr bwMode="auto">
          <a:xfrm rot="16200000">
            <a:off x="4373098" y="121136"/>
            <a:ext cx="5625777" cy="7573629"/>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sp>
        <p:nvSpPr>
          <p:cNvPr id="14" name="Rectangle 1">
            <a:extLst>
              <a:ext uri="{FF2B5EF4-FFF2-40B4-BE49-F238E27FC236}">
                <a16:creationId xmlns="" xmlns:a16="http://schemas.microsoft.com/office/drawing/2014/main" id="{1D1B4F45-07C8-40E4-A2FF-DA9A3276EE01}"/>
              </a:ext>
            </a:extLst>
          </p:cNvPr>
          <p:cNvSpPr/>
          <p:nvPr/>
        </p:nvSpPr>
        <p:spPr bwMode="auto">
          <a:xfrm>
            <a:off x="739487" y="1278777"/>
            <a:ext cx="2088232" cy="4140460"/>
          </a:xfrm>
          <a:prstGeom prst="rect">
            <a:avLst/>
          </a:prstGeom>
          <a:noFill/>
          <a:ln w="76200">
            <a:solidFill>
              <a:schemeClr val="accent3"/>
            </a:solidFill>
            <a:round/>
            <a:headEnd/>
            <a:tailEnd/>
          </a:ln>
        </p:spPr>
        <p:txBody>
          <a:bodyPr anchor="ctr"/>
          <a:lstStyle/>
          <a:p>
            <a:pPr algn="ctr"/>
            <a:endParaRPr dirty="0">
              <a:latin typeface="钟齐陈伟勋硬笔行书字库" panose="02010600030101010101" pitchFamily="2" charset="-122"/>
              <a:ea typeface="钟齐陈伟勋硬笔行书字库" panose="02010600030101010101" pitchFamily="2" charset="-122"/>
              <a:cs typeface="+mn-ea"/>
              <a:sym typeface="+mn-lt"/>
            </a:endParaRPr>
          </a:p>
        </p:txBody>
      </p:sp>
      <p:pic>
        <p:nvPicPr>
          <p:cNvPr id="15" name="图片 79">
            <a:extLst>
              <a:ext uri="{FF2B5EF4-FFF2-40B4-BE49-F238E27FC236}">
                <a16:creationId xmlns="" xmlns:a16="http://schemas.microsoft.com/office/drawing/2014/main" id="{9C8836C3-EE2F-4F13-9231-F0437DC05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601" y="5414114"/>
            <a:ext cx="1333804" cy="1880028"/>
          </a:xfrm>
          <a:prstGeom prst="rect">
            <a:avLst/>
          </a:prstGeom>
        </p:spPr>
      </p:pic>
      <p:sp>
        <p:nvSpPr>
          <p:cNvPr id="2" name="Rectangle 1"/>
          <p:cNvSpPr/>
          <p:nvPr/>
        </p:nvSpPr>
        <p:spPr>
          <a:xfrm>
            <a:off x="808261" y="1597480"/>
            <a:ext cx="1313180" cy="1077218"/>
          </a:xfrm>
          <a:prstGeom prst="rect">
            <a:avLst/>
          </a:prstGeom>
        </p:spPr>
        <p:txBody>
          <a:bodyPr wrap="none">
            <a:spAutoFit/>
          </a:bodyPr>
          <a:lstStyle/>
          <a:p>
            <a:r>
              <a:rPr lang="vi-VN" sz="3200" b="1">
                <a:solidFill>
                  <a:schemeClr val="bg1"/>
                </a:solidFill>
                <a:latin typeface="Times New Roman" panose="02020603050405020304" pitchFamily="18" charset="0"/>
                <a:ea typeface="Calibri" panose="020F0502020204030204" pitchFamily="34" charset="0"/>
              </a:rPr>
              <a:t>2. Nội </a:t>
            </a:r>
            <a:endParaRPr lang="vi-VN" sz="3200" b="1" smtClean="0">
              <a:solidFill>
                <a:schemeClr val="bg1"/>
              </a:solidFill>
              <a:latin typeface="Times New Roman" panose="02020603050405020304" pitchFamily="18" charset="0"/>
              <a:ea typeface="Calibri" panose="020F0502020204030204" pitchFamily="34" charset="0"/>
            </a:endParaRPr>
          </a:p>
          <a:p>
            <a:r>
              <a:rPr lang="vi-VN" sz="3200" b="1" smtClean="0">
                <a:solidFill>
                  <a:schemeClr val="bg1"/>
                </a:solidFill>
                <a:latin typeface="Times New Roman" panose="02020603050405020304" pitchFamily="18" charset="0"/>
                <a:ea typeface="Calibri" panose="020F0502020204030204" pitchFamily="34" charset="0"/>
              </a:rPr>
              <a:t>dung</a:t>
            </a:r>
            <a:endParaRPr lang="en-GB" sz="3200">
              <a:solidFill>
                <a:schemeClr val="bg1"/>
              </a:solidFill>
            </a:endParaRPr>
          </a:p>
        </p:txBody>
      </p:sp>
      <p:sp>
        <p:nvSpPr>
          <p:cNvPr id="5" name="Rectangle 4"/>
          <p:cNvSpPr/>
          <p:nvPr/>
        </p:nvSpPr>
        <p:spPr>
          <a:xfrm>
            <a:off x="3510021" y="1299514"/>
            <a:ext cx="6743671" cy="1673150"/>
          </a:xfrm>
          <a:prstGeom prst="rect">
            <a:avLst/>
          </a:prstGeom>
        </p:spPr>
        <p:txBody>
          <a:bodyPr wrap="square">
            <a:spAutoFit/>
          </a:bodyPr>
          <a:lstStyle/>
          <a:p>
            <a:pPr algn="just">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Chứng minh đức tính giản dị của Bác Hồ, hòa hợp với đời sống tinh thần phong phú, tư tưởng tình cảm cao đẹp.</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97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75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8" name="Rectangle 7"/>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990948" y="1214653"/>
            <a:ext cx="6580006" cy="3416320"/>
          </a:xfrm>
          <a:prstGeom prst="rect">
            <a:avLst/>
          </a:prstGeom>
        </p:spPr>
        <p:txBody>
          <a:bodyPr wrap="none">
            <a:spAutoFit/>
          </a:bodyPr>
          <a:lstStyle/>
          <a:p>
            <a:pPr algn="ctr">
              <a:lnSpc>
                <a:spcPct val="150000"/>
              </a:lnSpc>
              <a:spcAft>
                <a:spcPts val="0"/>
              </a:spcAft>
            </a:pPr>
            <a:r>
              <a:rPr lang="vi-VN" sz="72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HOẠT ĐỘNG 3</a:t>
            </a:r>
          </a:p>
          <a:p>
            <a:pPr algn="ctr">
              <a:lnSpc>
                <a:spcPct val="150000"/>
              </a:lnSpc>
              <a:spcAft>
                <a:spcPts val="0"/>
              </a:spcAft>
            </a:pPr>
            <a:r>
              <a:rPr lang="vi-VN" sz="72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LUYỆN TẬP</a:t>
            </a:r>
          </a:p>
        </p:txBody>
      </p:sp>
    </p:spTree>
    <p:extLst>
      <p:ext uri="{BB962C8B-B14F-4D97-AF65-F5344CB8AC3E}">
        <p14:creationId xmlns:p14="http://schemas.microsoft.com/office/powerpoint/2010/main" val="13081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158">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3" y="-1043688"/>
            <a:ext cx="609600" cy="609600"/>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583" y="1192733"/>
            <a:ext cx="7786475" cy="4526067"/>
          </a:xfrm>
          <a:prstGeom prst="rect">
            <a:avLst/>
          </a:prstGeom>
        </p:spPr>
      </p:pic>
      <p:pic>
        <p:nvPicPr>
          <p:cNvPr id="49" name="mau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0697" y="879558"/>
            <a:ext cx="1813566" cy="2256535"/>
          </a:xfrm>
          <a:prstGeom prst="rect">
            <a:avLst/>
          </a:prstGeom>
        </p:spPr>
      </p:pic>
      <p:pic>
        <p:nvPicPr>
          <p:cNvPr id="53" name="mau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7370" y="1203984"/>
            <a:ext cx="1801087" cy="2251783"/>
          </a:xfrm>
          <a:prstGeom prst="rect">
            <a:avLst/>
          </a:prstGeom>
        </p:spPr>
      </p:pic>
      <p:pic>
        <p:nvPicPr>
          <p:cNvPr id="55" name="mau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5640" y="902087"/>
            <a:ext cx="1816137" cy="2234006"/>
          </a:xfrm>
          <a:prstGeom prst="rect">
            <a:avLst/>
          </a:prstGeom>
        </p:spPr>
      </p:pic>
      <p:pic>
        <p:nvPicPr>
          <p:cNvPr id="57"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0800000">
            <a:off x="8829834" y="1199232"/>
            <a:ext cx="1813566" cy="2234006"/>
          </a:xfrm>
          <a:prstGeom prst="rect">
            <a:avLst/>
          </a:prstGeom>
        </p:spPr>
      </p:pic>
      <p:pic>
        <p:nvPicPr>
          <p:cNvPr id="58" name="mau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0800000">
            <a:off x="10383153" y="933266"/>
            <a:ext cx="1801087" cy="2202826"/>
          </a:xfrm>
          <a:prstGeom prst="rect">
            <a:avLst/>
          </a:prstGeom>
        </p:spPr>
      </p:pic>
      <p:pic>
        <p:nvPicPr>
          <p:cNvPr id="59" name="mau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49917" y="2730169"/>
            <a:ext cx="1813566" cy="2995129"/>
          </a:xfrm>
          <a:prstGeom prst="rect">
            <a:avLst/>
          </a:prstGeom>
        </p:spPr>
      </p:pic>
      <p:pic>
        <p:nvPicPr>
          <p:cNvPr id="60" name="mau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06590" y="3136093"/>
            <a:ext cx="1801087" cy="2950486"/>
          </a:xfrm>
          <a:prstGeom prst="rect">
            <a:avLst/>
          </a:prstGeom>
        </p:spPr>
      </p:pic>
      <p:pic>
        <p:nvPicPr>
          <p:cNvPr id="61" name="mau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55251" y="2716414"/>
            <a:ext cx="1813566" cy="3008883"/>
          </a:xfrm>
          <a:prstGeom prst="rect">
            <a:avLst/>
          </a:prstGeom>
        </p:spPr>
      </p:pic>
      <p:pic>
        <p:nvPicPr>
          <p:cNvPr id="62" name="mau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10147971" y="2699948"/>
            <a:ext cx="1801087" cy="3002950"/>
          </a:xfrm>
          <a:prstGeom prst="rect">
            <a:avLst/>
          </a:prstGeom>
        </p:spPr>
      </p:pic>
      <p:pic>
        <p:nvPicPr>
          <p:cNvPr id="63" name="mau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8622480" y="3134323"/>
            <a:ext cx="1767736" cy="2952256"/>
          </a:xfrm>
          <a:prstGeom prst="rect">
            <a:avLst/>
          </a:prstGeom>
        </p:spPr>
      </p:pic>
      <p:sp>
        <p:nvSpPr>
          <p:cNvPr id="6" name="TextBox 5"/>
          <p:cNvSpPr txBox="1"/>
          <p:nvPr/>
        </p:nvSpPr>
        <p:spPr>
          <a:xfrm>
            <a:off x="9261113" y="1834839"/>
            <a:ext cx="607347" cy="769441"/>
          </a:xfrm>
          <a:prstGeom prst="rect">
            <a:avLst/>
          </a:prstGeom>
          <a:solidFill>
            <a:schemeClr val="accent2"/>
          </a:solidFill>
        </p:spPr>
        <p:txBody>
          <a:bodyPr wrap="square" rtlCol="0">
            <a:spAutoFit/>
          </a:bodyPr>
          <a:lstStyle/>
          <a:p>
            <a:r>
              <a:rPr lang="vi-VN" sz="4400" b="1" smtClean="0">
                <a:solidFill>
                  <a:schemeClr val="bg1"/>
                </a:solidFill>
              </a:rPr>
              <a:t>4</a:t>
            </a:r>
            <a:endParaRPr lang="en-GB" sz="4400" b="1">
              <a:solidFill>
                <a:schemeClr val="bg1"/>
              </a:solidFill>
            </a:endParaRPr>
          </a:p>
        </p:txBody>
      </p:sp>
      <p:sp>
        <p:nvSpPr>
          <p:cNvPr id="64" name="TextBox 63"/>
          <p:cNvSpPr txBox="1"/>
          <p:nvPr/>
        </p:nvSpPr>
        <p:spPr>
          <a:xfrm>
            <a:off x="9245640" y="4074209"/>
            <a:ext cx="707382" cy="769441"/>
          </a:xfrm>
          <a:prstGeom prst="rect">
            <a:avLst/>
          </a:prstGeom>
          <a:solidFill>
            <a:srgbClr val="7030A0"/>
          </a:solidFill>
        </p:spPr>
        <p:txBody>
          <a:bodyPr wrap="square" rtlCol="0">
            <a:spAutoFit/>
          </a:bodyPr>
          <a:lstStyle/>
          <a:p>
            <a:r>
              <a:rPr lang="vi-VN" sz="4400" b="1">
                <a:solidFill>
                  <a:schemeClr val="bg1"/>
                </a:solidFill>
              </a:rPr>
              <a:t>9</a:t>
            </a:r>
            <a:endParaRPr lang="en-GB" sz="4400" b="1">
              <a:solidFill>
                <a:schemeClr val="bg1"/>
              </a:solidFill>
            </a:endParaRPr>
          </a:p>
        </p:txBody>
      </p:sp>
      <p:sp>
        <p:nvSpPr>
          <p:cNvPr id="65" name="TextBox 64"/>
          <p:cNvSpPr txBox="1"/>
          <p:nvPr/>
        </p:nvSpPr>
        <p:spPr>
          <a:xfrm>
            <a:off x="7853844" y="3841010"/>
            <a:ext cx="607347" cy="769441"/>
          </a:xfrm>
          <a:prstGeom prst="rect">
            <a:avLst/>
          </a:prstGeom>
          <a:solidFill>
            <a:schemeClr val="accent2"/>
          </a:solidFill>
        </p:spPr>
        <p:txBody>
          <a:bodyPr wrap="square" rtlCol="0">
            <a:spAutoFit/>
          </a:bodyPr>
          <a:lstStyle/>
          <a:p>
            <a:r>
              <a:rPr lang="vi-VN" sz="4400" b="1">
                <a:solidFill>
                  <a:schemeClr val="bg1"/>
                </a:solidFill>
              </a:rPr>
              <a:t>8</a:t>
            </a:r>
            <a:endParaRPr lang="en-GB" sz="4400" b="1">
              <a:solidFill>
                <a:schemeClr val="bg1"/>
              </a:solidFill>
            </a:endParaRPr>
          </a:p>
        </p:txBody>
      </p:sp>
      <p:sp>
        <p:nvSpPr>
          <p:cNvPr id="66" name="TextBox 65"/>
          <p:cNvSpPr txBox="1"/>
          <p:nvPr/>
        </p:nvSpPr>
        <p:spPr>
          <a:xfrm>
            <a:off x="6296095" y="3875410"/>
            <a:ext cx="607347" cy="769441"/>
          </a:xfrm>
          <a:prstGeom prst="rect">
            <a:avLst/>
          </a:prstGeom>
          <a:solidFill>
            <a:schemeClr val="accent6">
              <a:lumMod val="75000"/>
            </a:schemeClr>
          </a:solidFill>
        </p:spPr>
        <p:txBody>
          <a:bodyPr wrap="square" rtlCol="0">
            <a:spAutoFit/>
          </a:bodyPr>
          <a:lstStyle/>
          <a:p>
            <a:r>
              <a:rPr lang="vi-VN" sz="4400" b="1">
                <a:solidFill>
                  <a:schemeClr val="bg1"/>
                </a:solidFill>
              </a:rPr>
              <a:t>7</a:t>
            </a:r>
            <a:endParaRPr lang="en-GB" sz="4400" b="1">
              <a:solidFill>
                <a:schemeClr val="bg1"/>
              </a:solidFill>
            </a:endParaRPr>
          </a:p>
        </p:txBody>
      </p:sp>
      <p:sp>
        <p:nvSpPr>
          <p:cNvPr id="67" name="TextBox 66"/>
          <p:cNvSpPr txBox="1"/>
          <p:nvPr/>
        </p:nvSpPr>
        <p:spPr>
          <a:xfrm>
            <a:off x="10888897" y="1797524"/>
            <a:ext cx="607347" cy="769441"/>
          </a:xfrm>
          <a:prstGeom prst="rect">
            <a:avLst/>
          </a:prstGeom>
          <a:solidFill>
            <a:schemeClr val="accent6">
              <a:lumMod val="75000"/>
            </a:schemeClr>
          </a:solidFill>
        </p:spPr>
        <p:txBody>
          <a:bodyPr wrap="square" rtlCol="0">
            <a:spAutoFit/>
          </a:bodyPr>
          <a:lstStyle/>
          <a:p>
            <a:r>
              <a:rPr lang="vi-VN" sz="4400" b="1" smtClean="0">
                <a:solidFill>
                  <a:schemeClr val="bg1"/>
                </a:solidFill>
              </a:rPr>
              <a:t>5</a:t>
            </a:r>
            <a:endParaRPr lang="en-GB" sz="4400" b="1">
              <a:solidFill>
                <a:schemeClr val="bg1"/>
              </a:solidFill>
            </a:endParaRPr>
          </a:p>
        </p:txBody>
      </p:sp>
      <p:sp>
        <p:nvSpPr>
          <p:cNvPr id="68" name="TextBox 67"/>
          <p:cNvSpPr txBox="1"/>
          <p:nvPr/>
        </p:nvSpPr>
        <p:spPr>
          <a:xfrm>
            <a:off x="10712792" y="4034775"/>
            <a:ext cx="956577" cy="769441"/>
          </a:xfrm>
          <a:prstGeom prst="rect">
            <a:avLst/>
          </a:prstGeom>
          <a:solidFill>
            <a:schemeClr val="accent4">
              <a:lumMod val="75000"/>
            </a:schemeClr>
          </a:solidFill>
        </p:spPr>
        <p:txBody>
          <a:bodyPr wrap="square" rtlCol="0">
            <a:spAutoFit/>
          </a:bodyPr>
          <a:lstStyle/>
          <a:p>
            <a:r>
              <a:rPr lang="vi-VN" sz="4400" b="1">
                <a:solidFill>
                  <a:schemeClr val="bg1"/>
                </a:solidFill>
              </a:rPr>
              <a:t>10</a:t>
            </a:r>
            <a:endParaRPr lang="en-GB" sz="4400" b="1">
              <a:solidFill>
                <a:schemeClr val="bg1"/>
              </a:solidFill>
            </a:endParaRPr>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4" restart="whenNotActive" fill="hold" evtFilter="cancelBubble" nodeType="interactiveSeq">
                <p:stCondLst>
                  <p:cond evt="onClick" delay="0">
                    <p:tgtEl>
                      <p:spTgt spid="5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5"/>
                                        </p:tgtEl>
                                      </p:cBhvr>
                                    </p:animEffect>
                                    <p:set>
                                      <p:cBhvr>
                                        <p:cTn id="2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6"/>
            <a:ext cx="10522857" cy="3466120"/>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solidFill>
                  <a:schemeClr val="tx1"/>
                </a:solidFill>
                <a:latin typeface="Times New Roman" panose="02020603050405020304" pitchFamily="18" charset="0"/>
                <a:cs typeface="Times New Roman" panose="02020603050405020304" pitchFamily="18" charset="0"/>
              </a:rPr>
              <a:t>Bác chúng em dáng cao cao, người thanh thanh</a:t>
            </a:r>
            <a:endParaRPr lang="en-GB" sz="4000">
              <a:solidFill>
                <a:schemeClr val="tx1"/>
              </a:solidFill>
              <a:latin typeface="Times New Roman" panose="02020603050405020304" pitchFamily="18" charset="0"/>
              <a:cs typeface="Times New Roman" panose="02020603050405020304" pitchFamily="18" charset="0"/>
            </a:endParaRPr>
          </a:p>
          <a:p>
            <a:r>
              <a:rPr lang="en-US" sz="4000" i="1">
                <a:solidFill>
                  <a:schemeClr val="tx1"/>
                </a:solidFill>
                <a:latin typeface="Times New Roman" panose="02020603050405020304" pitchFamily="18" charset="0"/>
                <a:cs typeface="Times New Roman" panose="02020603050405020304" pitchFamily="18" charset="0"/>
              </a:rPr>
              <a:t>Bác chúng em mắt như sao râu hơi dài</a:t>
            </a:r>
            <a:endParaRPr lang="en-GB" sz="4000">
              <a:solidFill>
                <a:schemeClr val="tx1"/>
              </a:solidFill>
              <a:latin typeface="Times New Roman" panose="02020603050405020304" pitchFamily="18" charset="0"/>
              <a:cs typeface="Times New Roman" panose="02020603050405020304" pitchFamily="18" charset="0"/>
            </a:endParaRPr>
          </a:p>
          <a:p>
            <a:r>
              <a:rPr lang="en-US" sz="4000" i="1">
                <a:solidFill>
                  <a:schemeClr val="tx1"/>
                </a:solidFill>
                <a:latin typeface="Times New Roman" panose="02020603050405020304" pitchFamily="18" charset="0"/>
                <a:cs typeface="Times New Roman" panose="02020603050405020304" pitchFamily="18" charset="0"/>
              </a:rPr>
              <a:t>Bác chúng em nước da nâu vì sương gió.</a:t>
            </a:r>
            <a:endParaRPr lang="en-GB" sz="4000">
              <a:solidFill>
                <a:schemeClr val="tx1"/>
              </a:solidFill>
              <a:latin typeface="Times New Roman" panose="02020603050405020304" pitchFamily="18" charset="0"/>
              <a:cs typeface="Times New Roman" panose="02020603050405020304" pitchFamily="18" charset="0"/>
            </a:endParaRPr>
          </a:p>
          <a:p>
            <a:r>
              <a:rPr lang="vi-VN" sz="4000" i="1">
                <a:solidFill>
                  <a:schemeClr val="tx1"/>
                </a:solidFill>
                <a:latin typeface="Times New Roman" panose="02020603050405020304" pitchFamily="18" charset="0"/>
                <a:cs typeface="Times New Roman" panose="02020603050405020304" pitchFamily="18" charset="0"/>
              </a:rPr>
              <a:t>      </a:t>
            </a:r>
            <a:r>
              <a:rPr lang="vi-VN" sz="4000" i="1" smtClean="0">
                <a:solidFill>
                  <a:schemeClr val="tx1"/>
                </a:solidFill>
                <a:latin typeface="Times New Roman" panose="02020603050405020304" pitchFamily="18" charset="0"/>
                <a:cs typeface="Times New Roman" panose="02020603050405020304" pitchFamily="18" charset="0"/>
              </a:rPr>
              <a:t>(“</a:t>
            </a:r>
            <a:r>
              <a:rPr lang="vi-VN" sz="4000" i="1">
                <a:solidFill>
                  <a:schemeClr val="tx1"/>
                </a:solidFill>
                <a:latin typeface="Times New Roman" panose="02020603050405020304" pitchFamily="18" charset="0"/>
                <a:cs typeface="Times New Roman" panose="02020603050405020304" pitchFamily="18" charset="0"/>
              </a:rPr>
              <a:t>Ai yêu Bác Hồ Chí Minh hơn thiếu niên nhi đồng”- </a:t>
            </a:r>
            <a:r>
              <a:rPr lang="vi-VN" sz="4000">
                <a:solidFill>
                  <a:schemeClr val="tx1"/>
                </a:solidFill>
                <a:latin typeface="Times New Roman" panose="02020603050405020304" pitchFamily="18" charset="0"/>
                <a:cs typeface="Times New Roman" panose="02020603050405020304" pitchFamily="18" charset="0"/>
              </a:rPr>
              <a:t>Phong Nhã</a:t>
            </a:r>
            <a:r>
              <a:rPr lang="vi-VN" sz="4000" i="1">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76135" y="4919472"/>
            <a:ext cx="10522857" cy="1572768"/>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7200" b="1">
                <a:solidFill>
                  <a:schemeClr val="tx1"/>
                </a:solidFill>
                <a:latin typeface="Times New Roman" panose="02020603050405020304" pitchFamily="18" charset="0"/>
                <a:cs typeface="Times New Roman" panose="02020603050405020304" pitchFamily="18" charset="0"/>
              </a:rPr>
              <a:t>Ngoại hình</a:t>
            </a:r>
            <a:endParaRPr lang="en-US" sz="72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46305"/>
            <a:ext cx="10522857" cy="2697479"/>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i="1">
                <a:solidFill>
                  <a:schemeClr val="tx1"/>
                </a:solidFill>
                <a:latin typeface="Times New Roman" panose="02020603050405020304" pitchFamily="18" charset="0"/>
                <a:cs typeface="Times New Roman" panose="02020603050405020304" pitchFamily="18" charset="0"/>
              </a:rPr>
              <a:t>Sáng ra bờ suối, tối vào </a:t>
            </a:r>
            <a:r>
              <a:rPr lang="en-US" sz="4400" i="1" smtClean="0">
                <a:solidFill>
                  <a:schemeClr val="tx1"/>
                </a:solidFill>
                <a:latin typeface="Times New Roman" panose="02020603050405020304" pitchFamily="18" charset="0"/>
                <a:cs typeface="Times New Roman" panose="02020603050405020304" pitchFamily="18" charset="0"/>
              </a:rPr>
              <a:t>hang</a:t>
            </a:r>
            <a:endParaRPr lang="vi-VN" sz="4400">
              <a:solidFill>
                <a:schemeClr val="tx1"/>
              </a:solidFill>
              <a:latin typeface="Times New Roman" panose="02020603050405020304" pitchFamily="18" charset="0"/>
              <a:cs typeface="Times New Roman" panose="02020603050405020304" pitchFamily="18" charset="0"/>
            </a:endParaRPr>
          </a:p>
          <a:p>
            <a:r>
              <a:rPr lang="en-US" sz="4400" i="1" smtClean="0">
                <a:solidFill>
                  <a:schemeClr val="tx1"/>
                </a:solidFill>
                <a:latin typeface="Times New Roman" panose="02020603050405020304" pitchFamily="18" charset="0"/>
                <a:cs typeface="Times New Roman" panose="02020603050405020304" pitchFamily="18" charset="0"/>
              </a:rPr>
              <a:t>Cháo </a:t>
            </a:r>
            <a:r>
              <a:rPr lang="en-US" sz="4400" i="1">
                <a:solidFill>
                  <a:schemeClr val="tx1"/>
                </a:solidFill>
                <a:latin typeface="Times New Roman" panose="02020603050405020304" pitchFamily="18" charset="0"/>
                <a:cs typeface="Times New Roman" panose="02020603050405020304" pitchFamily="18" charset="0"/>
              </a:rPr>
              <a:t>bẹ, rau măng vẫn sẵn sàng</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                              </a:t>
            </a:r>
            <a:r>
              <a:rPr lang="vi-VN" sz="4400" smtClean="0">
                <a:solidFill>
                  <a:schemeClr val="tx1"/>
                </a:solidFill>
                <a:latin typeface="Times New Roman" panose="02020603050405020304" pitchFamily="18" charset="0"/>
                <a:cs typeface="Times New Roman" panose="02020603050405020304" pitchFamily="18" charset="0"/>
              </a:rPr>
              <a:t>  </a:t>
            </a:r>
            <a:r>
              <a:rPr lang="vi-VN" sz="4400">
                <a:solidFill>
                  <a:schemeClr val="tx1"/>
                </a:solidFill>
                <a:latin typeface="Times New Roman" panose="02020603050405020304" pitchFamily="18" charset="0"/>
                <a:cs typeface="Times New Roman" panose="02020603050405020304" pitchFamily="18" charset="0"/>
              </a:rPr>
              <a:t>(Nguyễn Ái Quốc)</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1" y="4917428"/>
            <a:ext cx="10522857" cy="1853066"/>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0" b="1">
                <a:solidFill>
                  <a:schemeClr val="tx1"/>
                </a:solidFill>
                <a:latin typeface="Times New Roman" panose="02020603050405020304" pitchFamily="18" charset="0"/>
                <a:cs typeface="Times New Roman" panose="02020603050405020304" pitchFamily="18" charset="0"/>
              </a:rPr>
              <a:t>Bữa ăn</a:t>
            </a:r>
            <a:endParaRPr lang="en-US" sz="80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82296"/>
            <a:ext cx="10522857" cy="5305909"/>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3200" b="1" dirty="0" smtClean="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a:t>
            </a:r>
            <a:r>
              <a:rPr lang="en-US" sz="3200" i="1">
                <a:solidFill>
                  <a:schemeClr val="tx1"/>
                </a:solidFill>
                <a:latin typeface="Times New Roman" panose="02020603050405020304" pitchFamily="18" charset="0"/>
                <a:cs typeface="Times New Roman" panose="02020603050405020304" pitchFamily="18" charset="0"/>
              </a:rPr>
              <a:t>Anh dắt em vào cõi Bác xưa</a:t>
            </a:r>
            <a:endParaRPr lang="en-GB" sz="3200">
              <a:solidFill>
                <a:schemeClr val="tx1"/>
              </a:solidFill>
              <a:latin typeface="Times New Roman" panose="02020603050405020304" pitchFamily="18" charset="0"/>
              <a:cs typeface="Times New Roman" panose="02020603050405020304" pitchFamily="18" charset="0"/>
            </a:endParaRPr>
          </a:p>
          <a:p>
            <a:r>
              <a:rPr lang="en-US" sz="3200" i="1" smtClean="0">
                <a:solidFill>
                  <a:schemeClr val="tx1"/>
                </a:solidFill>
                <a:latin typeface="Times New Roman" panose="02020603050405020304" pitchFamily="18" charset="0"/>
                <a:cs typeface="Times New Roman" panose="02020603050405020304" pitchFamily="18" charset="0"/>
              </a:rPr>
              <a:t>Đường </a:t>
            </a:r>
            <a:r>
              <a:rPr lang="en-US" sz="3200" i="1">
                <a:solidFill>
                  <a:schemeClr val="tx1"/>
                </a:solidFill>
                <a:latin typeface="Times New Roman" panose="02020603050405020304" pitchFamily="18" charset="0"/>
                <a:cs typeface="Times New Roman" panose="02020603050405020304" pitchFamily="18" charset="0"/>
              </a:rPr>
              <a:t>Xoài, hoa trắng nắng đung đưa</a:t>
            </a:r>
            <a:endParaRPr lang="en-GB" sz="3200">
              <a:solidFill>
                <a:schemeClr val="tx1"/>
              </a:solidFill>
              <a:latin typeface="Times New Roman" panose="02020603050405020304" pitchFamily="18" charset="0"/>
              <a:cs typeface="Times New Roman" panose="02020603050405020304" pitchFamily="18" charset="0"/>
            </a:endParaRPr>
          </a:p>
          <a:p>
            <a:r>
              <a:rPr lang="en-US" sz="3200" i="1" smtClean="0">
                <a:solidFill>
                  <a:schemeClr val="tx1"/>
                </a:solidFill>
                <a:latin typeface="Times New Roman" panose="02020603050405020304" pitchFamily="18" charset="0"/>
                <a:cs typeface="Times New Roman" panose="02020603050405020304" pitchFamily="18" charset="0"/>
              </a:rPr>
              <a:t>Có </a:t>
            </a:r>
            <a:r>
              <a:rPr lang="en-US" sz="3200" i="1">
                <a:solidFill>
                  <a:schemeClr val="tx1"/>
                </a:solidFill>
                <a:latin typeface="Times New Roman" panose="02020603050405020304" pitchFamily="18" charset="0"/>
                <a:cs typeface="Times New Roman" panose="02020603050405020304" pitchFamily="18" charset="0"/>
              </a:rPr>
              <a:t>hồ nước lặng sôi tăm cá</a:t>
            </a:r>
            <a:endParaRPr lang="en-GB" sz="3200">
              <a:solidFill>
                <a:schemeClr val="tx1"/>
              </a:solidFill>
              <a:latin typeface="Times New Roman" panose="02020603050405020304" pitchFamily="18" charset="0"/>
              <a:cs typeface="Times New Roman" panose="02020603050405020304" pitchFamily="18" charset="0"/>
            </a:endParaRPr>
          </a:p>
          <a:p>
            <a:r>
              <a:rPr lang="en-US" sz="3200" i="1" smtClean="0">
                <a:solidFill>
                  <a:schemeClr val="tx1"/>
                </a:solidFill>
                <a:latin typeface="Times New Roman" panose="02020603050405020304" pitchFamily="18" charset="0"/>
                <a:cs typeface="Times New Roman" panose="02020603050405020304" pitchFamily="18" charset="0"/>
              </a:rPr>
              <a:t>Có </a:t>
            </a:r>
            <a:r>
              <a:rPr lang="en-US" sz="3200" i="1">
                <a:solidFill>
                  <a:schemeClr val="tx1"/>
                </a:solidFill>
                <a:latin typeface="Times New Roman" panose="02020603050405020304" pitchFamily="18" charset="0"/>
                <a:cs typeface="Times New Roman" panose="02020603050405020304" pitchFamily="18" charset="0"/>
              </a:rPr>
              <a:t>bưởi cam thơm, mát bóng dừa</a:t>
            </a:r>
            <a:endParaRPr lang="en-GB"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(Tố Hữu</a:t>
            </a:r>
            <a:r>
              <a:rPr lang="en-US" sz="3200" smtClean="0">
                <a:solidFill>
                  <a:schemeClr val="tx1"/>
                </a:solidFill>
                <a:latin typeface="Times New Roman" panose="02020603050405020304" pitchFamily="18" charset="0"/>
                <a:cs typeface="Times New Roman" panose="02020603050405020304" pitchFamily="18" charset="0"/>
              </a:rPr>
              <a:t>)</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               Nhà Bác đơn sơ, một góc vườn</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               Gỗ thường, mộc mạc chẳng mùi sơn</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               Giường mây, chiếu cói đơn chăn gối</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               Tủ nhỏ vừa treo mấy áo </a:t>
            </a:r>
            <a:r>
              <a:rPr lang="vi-VN" sz="3200" i="1">
                <a:solidFill>
                  <a:schemeClr val="tx1"/>
                </a:solidFill>
                <a:latin typeface="Times New Roman" panose="02020603050405020304" pitchFamily="18" charset="0"/>
                <a:cs typeface="Times New Roman" panose="02020603050405020304" pitchFamily="18" charset="0"/>
              </a:rPr>
              <a:t>sờn.</a:t>
            </a:r>
            <a:endParaRPr lang="en-GB"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(Tố Hữu)</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2" y="5740062"/>
            <a:ext cx="10522857" cy="764489"/>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6000" b="1">
                <a:solidFill>
                  <a:schemeClr val="tx1"/>
                </a:solidFill>
                <a:latin typeface="Times New Roman" panose="02020603050405020304" pitchFamily="18" charset="0"/>
                <a:cs typeface="Times New Roman" panose="02020603050405020304" pitchFamily="18" charset="0"/>
              </a:rPr>
              <a:t>Nơi ở</a:t>
            </a:r>
            <a:endParaRPr lang="en-US" sz="60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6"/>
            <a:ext cx="10522857" cy="3027208"/>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 </a:t>
            </a:r>
            <a:r>
              <a:rPr lang="en-US" sz="4800" i="1">
                <a:solidFill>
                  <a:schemeClr val="tx1"/>
                </a:solidFill>
                <a:latin typeface="Times New Roman" panose="02020603050405020304" pitchFamily="18" charset="0"/>
                <a:cs typeface="Times New Roman" panose="02020603050405020304" pitchFamily="18" charset="0"/>
              </a:rPr>
              <a:t>Sáng ra bờ suối, tối vào hang</a:t>
            </a:r>
            <a:endParaRPr lang="en-GB" sz="4800">
              <a:solidFill>
                <a:schemeClr val="tx1"/>
              </a:solidFill>
              <a:latin typeface="Times New Roman" panose="02020603050405020304" pitchFamily="18" charset="0"/>
              <a:cs typeface="Times New Roman" panose="02020603050405020304" pitchFamily="18" charset="0"/>
            </a:endParaRPr>
          </a:p>
          <a:p>
            <a:r>
              <a:rPr lang="en-US" sz="4800" i="1" smtClean="0">
                <a:solidFill>
                  <a:schemeClr val="tx1"/>
                </a:solidFill>
                <a:latin typeface="Times New Roman" panose="02020603050405020304" pitchFamily="18" charset="0"/>
                <a:cs typeface="Times New Roman" panose="02020603050405020304" pitchFamily="18" charset="0"/>
              </a:rPr>
              <a:t>Cháo </a:t>
            </a:r>
            <a:r>
              <a:rPr lang="en-US" sz="4800" i="1">
                <a:solidFill>
                  <a:schemeClr val="tx1"/>
                </a:solidFill>
                <a:latin typeface="Times New Roman" panose="02020603050405020304" pitchFamily="18" charset="0"/>
                <a:cs typeface="Times New Roman" panose="02020603050405020304" pitchFamily="18" charset="0"/>
              </a:rPr>
              <a:t>bẹ rau măng vẫn sẵn sàng.</a:t>
            </a:r>
            <a:endParaRPr lang="en-GB" sz="4800">
              <a:solidFill>
                <a:schemeClr val="tx1"/>
              </a:solidFill>
              <a:latin typeface="Times New Roman" panose="02020603050405020304" pitchFamily="18" charset="0"/>
              <a:cs typeface="Times New Roman" panose="02020603050405020304" pitchFamily="18" charset="0"/>
            </a:endParaRPr>
          </a:p>
          <a:p>
            <a:r>
              <a:rPr lang="vi-VN" sz="4800" i="1">
                <a:solidFill>
                  <a:schemeClr val="tx1"/>
                </a:solidFill>
                <a:latin typeface="Times New Roman" panose="02020603050405020304" pitchFamily="18" charset="0"/>
                <a:cs typeface="Times New Roman" panose="02020603050405020304" pitchFamily="18" charset="0"/>
              </a:rPr>
              <a:t>                                  </a:t>
            </a:r>
            <a:r>
              <a:rPr lang="vi-VN" sz="4800" i="1" smtClean="0">
                <a:solidFill>
                  <a:schemeClr val="tx1"/>
                </a:solidFill>
                <a:latin typeface="Times New Roman" panose="02020603050405020304" pitchFamily="18" charset="0"/>
                <a:cs typeface="Times New Roman" panose="02020603050405020304" pitchFamily="18" charset="0"/>
              </a:rPr>
              <a:t>(</a:t>
            </a:r>
            <a:r>
              <a:rPr lang="vi-VN" sz="4800" i="1">
                <a:solidFill>
                  <a:schemeClr val="tx1"/>
                </a:solidFill>
                <a:latin typeface="Times New Roman" panose="02020603050405020304" pitchFamily="18" charset="0"/>
                <a:cs typeface="Times New Roman" panose="02020603050405020304" pitchFamily="18" charset="0"/>
              </a:rPr>
              <a:t>Nguyễn Ái Quốc)</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02983" y="4745736"/>
            <a:ext cx="10522857" cy="2112264"/>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800" b="1">
                <a:solidFill>
                  <a:schemeClr val="tx1"/>
                </a:solidFill>
                <a:latin typeface="Times New Roman" panose="02020603050405020304" pitchFamily="18" charset="0"/>
                <a:cs typeface="Times New Roman" panose="02020603050405020304" pitchFamily="18" charset="0"/>
              </a:rPr>
              <a:t>Nơi làm việc</a:t>
            </a:r>
            <a:endParaRPr lang="en-US" sz="88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i="1">
                <a:solidFill>
                  <a:schemeClr val="tx1"/>
                </a:solidFill>
                <a:latin typeface="Times New Roman" panose="02020603050405020304" pitchFamily="18" charset="0"/>
                <a:cs typeface="Times New Roman" panose="02020603050405020304" pitchFamily="18" charset="0"/>
              </a:rPr>
              <a:t>Đôi dép cao su đôi dép Bác Hồ, Bác đi từ thuở chiến khu Bác về. Phố phường, trận địa, nhà máy đồng quê, đều in dấu dép Bác về Bác ơi.</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                           (“</a:t>
            </a:r>
            <a:r>
              <a:rPr lang="vi-VN" sz="3200" i="1">
                <a:solidFill>
                  <a:schemeClr val="tx1"/>
                </a:solidFill>
                <a:latin typeface="Times New Roman" panose="02020603050405020304" pitchFamily="18" charset="0"/>
                <a:cs typeface="Times New Roman" panose="02020603050405020304" pitchFamily="18" charset="0"/>
              </a:rPr>
              <a:t>Đôi dép Bác Hồ</a:t>
            </a:r>
            <a:r>
              <a:rPr lang="vi-VN" sz="3200">
                <a:solidFill>
                  <a:schemeClr val="tx1"/>
                </a:solidFill>
                <a:latin typeface="Times New Roman" panose="02020603050405020304" pitchFamily="18" charset="0"/>
                <a:cs typeface="Times New Roman" panose="02020603050405020304" pitchFamily="18" charset="0"/>
              </a:rPr>
              <a:t>”- Thuận Yến)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0" y="2978927"/>
            <a:ext cx="10522857" cy="2227943"/>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6600" b="1">
                <a:solidFill>
                  <a:schemeClr val="tx1"/>
                </a:solidFill>
                <a:latin typeface="Times New Roman" panose="02020603050405020304" pitchFamily="18" charset="0"/>
                <a:cs typeface="Times New Roman" panose="02020603050405020304" pitchFamily="18" charset="0"/>
              </a:rPr>
              <a:t>Đôi dép</a:t>
            </a:r>
            <a:endParaRPr lang="en-US" sz="66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911523" y="145759"/>
            <a:ext cx="9558357" cy="2954057"/>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a:solidFill>
                  <a:schemeClr val="tx1"/>
                </a:solidFill>
              </a:rPr>
              <a:t>“Tôi nói đồng bào nghe rõ không?”</a:t>
            </a:r>
            <a:endParaRPr lang="en-GB" sz="3200">
              <a:solidFill>
                <a:schemeClr val="tx1"/>
              </a:solidFill>
            </a:endParaRPr>
          </a:p>
          <a:p>
            <a:r>
              <a:rPr lang="en-US" sz="3200" i="1">
                <a:solidFill>
                  <a:schemeClr val="tx1"/>
                </a:solidFill>
              </a:rPr>
              <a:t>“Không có gì quý hơn độc lập tự do”</a:t>
            </a:r>
            <a:endParaRPr lang="en-GB" sz="3200">
              <a:solidFill>
                <a:schemeClr val="tx1"/>
              </a:solidFill>
            </a:endParaRPr>
          </a:p>
          <a:p>
            <a:r>
              <a:rPr lang="vi-VN" sz="3200" i="1">
                <a:solidFill>
                  <a:schemeClr val="tx1"/>
                </a:solidFill>
              </a:rPr>
              <a:t>“Có tài mà không có đức là người vô dụng. Có đức mà không có tài làm việc gì cũng khó”.</a:t>
            </a:r>
            <a:endParaRPr lang="en-GB" sz="3200">
              <a:solidFill>
                <a:schemeClr val="tx1"/>
              </a:solidFill>
            </a:endParaRPr>
          </a:p>
          <a:p>
            <a:r>
              <a:rPr lang="vi-VN" sz="3200">
                <a:solidFill>
                  <a:schemeClr val="tx1"/>
                </a:solidFill>
              </a:rPr>
              <a:t>                                    </a:t>
            </a:r>
            <a:r>
              <a:rPr lang="en-US" sz="3200">
                <a:solidFill>
                  <a:schemeClr val="tx1"/>
                </a:solidFill>
              </a:rPr>
              <a:t>(</a:t>
            </a:r>
            <a:r>
              <a:rPr lang="vi-VN" sz="3200">
                <a:solidFill>
                  <a:schemeClr val="tx1"/>
                </a:solidFill>
              </a:rPr>
              <a:t>Hồ Chí Minh</a:t>
            </a:r>
            <a:r>
              <a:rPr lang="en-US" sz="3200">
                <a:solidFill>
                  <a:schemeClr val="tx1"/>
                </a:solidFill>
              </a:rPr>
              <a:t>)</a:t>
            </a:r>
            <a:endParaRPr lang="en-GB" sz="3200">
              <a:solidFill>
                <a:schemeClr val="tx1"/>
              </a:solidFill>
            </a:endParaRPr>
          </a:p>
        </p:txBody>
      </p:sp>
      <p:sp>
        <p:nvSpPr>
          <p:cNvPr id="50" name="Snip Diagonal Corner Rectangle 49"/>
          <p:cNvSpPr/>
          <p:nvPr/>
        </p:nvSpPr>
        <p:spPr>
          <a:xfrm>
            <a:off x="911523" y="4818888"/>
            <a:ext cx="10522857" cy="1680904"/>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6000" b="1">
                <a:solidFill>
                  <a:schemeClr val="tx1"/>
                </a:solidFill>
              </a:rPr>
              <a:t>Câu nói nổi tiếng</a:t>
            </a:r>
            <a:endParaRPr lang="en-US" sz="6000" b="1" cap="all" dirty="0">
              <a:ln w="9000" cmpd="sng">
                <a:solidFill>
                  <a:srgbClr val="8064A2">
                    <a:shade val="50000"/>
                    <a:satMod val="120000"/>
                  </a:srgbClr>
                </a:solidFill>
                <a:prstDash val="solid"/>
              </a:ln>
              <a:solidFill>
                <a:schemeClr val="tx1"/>
              </a:solidFill>
              <a:effectLst>
                <a:reflection blurRad="12700" stA="28000" endPos="45000" dist="1000" dir="5400000" sy="-100000" algn="bl" rotWithShape="0"/>
              </a:effectLst>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382E36C-737C-4A27-AB73-6D8A2BA85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968" y="-347472"/>
            <a:ext cx="8900161" cy="6611112"/>
          </a:xfrm>
          <a:prstGeom prst="rect">
            <a:avLst/>
          </a:prstGeom>
        </p:spPr>
      </p:pic>
      <p:sp>
        <p:nvSpPr>
          <p:cNvPr id="2" name="Rectangle 1"/>
          <p:cNvSpPr/>
          <p:nvPr/>
        </p:nvSpPr>
        <p:spPr>
          <a:xfrm>
            <a:off x="4663440" y="2318311"/>
            <a:ext cx="6446520" cy="1110689"/>
          </a:xfrm>
          <a:prstGeom prst="rect">
            <a:avLst/>
          </a:prstGeom>
        </p:spPr>
        <p:txBody>
          <a:bodyPr wrap="square">
            <a:spAutoFit/>
          </a:bodyPr>
          <a:lstStyle/>
          <a:p>
            <a:pPr>
              <a:lnSpc>
                <a:spcPct val="107000"/>
              </a:lnSpc>
              <a:spcAft>
                <a:spcPts val="0"/>
              </a:spcAf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 khi xem xong clip trên, em có cảm xúc gì về Bác. </a:t>
            </a: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Hãy chia sẻ! </a:t>
            </a:r>
            <a:endParaRPr lang="en-GB" sz="24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034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25428" y="346927"/>
            <a:ext cx="10522857" cy="2670593"/>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3200" b="1" dirty="0">
              <a:solidFill>
                <a:schemeClr val="tx1"/>
              </a:solidFill>
            </a:endParaRPr>
          </a:p>
        </p:txBody>
      </p:sp>
      <p:sp>
        <p:nvSpPr>
          <p:cNvPr id="50" name="Snip Diagonal Corner Rectangle 49"/>
          <p:cNvSpPr/>
          <p:nvPr/>
        </p:nvSpPr>
        <p:spPr>
          <a:xfrm>
            <a:off x="628059" y="4916741"/>
            <a:ext cx="10522857" cy="1538200"/>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6600" b="1">
                <a:solidFill>
                  <a:schemeClr val="tx1"/>
                </a:solidFill>
                <a:latin typeface="Times New Roman" panose="02020603050405020304" pitchFamily="18" charset="0"/>
                <a:cs typeface="Times New Roman" panose="02020603050405020304" pitchFamily="18" charset="0"/>
              </a:rPr>
              <a:t>Trang phục áo </a:t>
            </a:r>
            <a:r>
              <a:rPr lang="vi-VN" sz="6600" b="1" smtClean="0">
                <a:solidFill>
                  <a:schemeClr val="tx1"/>
                </a:solidFill>
                <a:latin typeface="Times New Roman" panose="02020603050405020304" pitchFamily="18" charset="0"/>
                <a:cs typeface="Times New Roman" panose="02020603050405020304" pitchFamily="18" charset="0"/>
              </a:rPr>
              <a:t>quần</a:t>
            </a:r>
            <a:endParaRPr lang="en-US" sz="66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3" name="Rectangle 2"/>
          <p:cNvSpPr/>
          <p:nvPr/>
        </p:nvSpPr>
        <p:spPr>
          <a:xfrm>
            <a:off x="1844220" y="432197"/>
            <a:ext cx="9360255" cy="2585323"/>
          </a:xfrm>
          <a:prstGeom prst="rect">
            <a:avLst/>
          </a:prstGeom>
        </p:spPr>
        <p:txBody>
          <a:bodyPr wrap="none">
            <a:spAutoFit/>
          </a:bodyPr>
          <a:lstStyle/>
          <a:p>
            <a:r>
              <a:rPr lang="vi-VN" sz="5400" i="1">
                <a:latin typeface="Times New Roman" panose="02020603050405020304" pitchFamily="18" charset="0"/>
                <a:cs typeface="Times New Roman" panose="02020603050405020304" pitchFamily="18" charset="0"/>
              </a:rPr>
              <a:t>“Bác Hồ đó chiếc áo nâu giản dị</a:t>
            </a:r>
            <a:endParaRPr lang="en-GB" sz="5400">
              <a:latin typeface="Times New Roman" panose="02020603050405020304" pitchFamily="18" charset="0"/>
              <a:cs typeface="Times New Roman" panose="02020603050405020304" pitchFamily="18" charset="0"/>
            </a:endParaRPr>
          </a:p>
          <a:p>
            <a:r>
              <a:rPr lang="vi-VN" sz="5400" i="1">
                <a:latin typeface="Times New Roman" panose="02020603050405020304" pitchFamily="18" charset="0"/>
                <a:cs typeface="Times New Roman" panose="02020603050405020304" pitchFamily="18" charset="0"/>
              </a:rPr>
              <a:t> Màu quê hương bền bỉ đậm đà”</a:t>
            </a:r>
            <a:endParaRPr lang="en-GB" sz="5400">
              <a:latin typeface="Times New Roman" panose="02020603050405020304" pitchFamily="18" charset="0"/>
              <a:cs typeface="Times New Roman" panose="02020603050405020304" pitchFamily="18" charset="0"/>
            </a:endParaRPr>
          </a:p>
          <a:p>
            <a:r>
              <a:rPr lang="vi-VN" sz="5400">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(Tố Hữu)</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46305"/>
            <a:ext cx="10522857" cy="3035807"/>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a:solidFill>
                  <a:schemeClr val="tx1"/>
                </a:solidFill>
                <a:latin typeface="Times New Roman" panose="02020603050405020304" pitchFamily="18" charset="0"/>
                <a:cs typeface="Times New Roman" panose="02020603050405020304" pitchFamily="18" charset="0"/>
              </a:rPr>
              <a:t>Bác Hồ đó làm lòng ta yên tĩnh</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Ôi người cha đôi mắt mẹ hiền sao</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Giọng của người không phải sấm trên cao</a:t>
            </a:r>
            <a:endParaRPr lang="en-GB" sz="3200">
              <a:solidFill>
                <a:schemeClr val="tx1"/>
              </a:solidFill>
              <a:latin typeface="Times New Roman" panose="02020603050405020304" pitchFamily="18" charset="0"/>
              <a:cs typeface="Times New Roman" panose="02020603050405020304" pitchFamily="18" charset="0"/>
            </a:endParaRPr>
          </a:p>
          <a:p>
            <a:r>
              <a:rPr lang="en-US" sz="3200" i="1">
                <a:solidFill>
                  <a:schemeClr val="tx1"/>
                </a:solidFill>
                <a:latin typeface="Times New Roman" panose="02020603050405020304" pitchFamily="18" charset="0"/>
                <a:cs typeface="Times New Roman" panose="02020603050405020304" pitchFamily="18" charset="0"/>
              </a:rPr>
              <a:t>Thấm từng tiếng vào lòng bao mơ ước</a:t>
            </a:r>
            <a:endParaRPr lang="en-GB"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Times New Roman" panose="02020603050405020304" pitchFamily="18" charset="0"/>
                <a:cs typeface="Times New Roman" panose="02020603050405020304" pitchFamily="18" charset="0"/>
              </a:rPr>
              <a:t>                                    (Tố Hữu)</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1" y="5132172"/>
            <a:ext cx="10522857" cy="1382289"/>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800" b="1">
                <a:solidFill>
                  <a:schemeClr val="tx1"/>
                </a:solidFill>
                <a:latin typeface="Times New Roman" panose="02020603050405020304" pitchFamily="18" charset="0"/>
                <a:cs typeface="Times New Roman" panose="02020603050405020304" pitchFamily="18" charset="0"/>
              </a:rPr>
              <a:t>Tư thế, tác phong</a:t>
            </a:r>
            <a:endParaRPr lang="en-US" sz="48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5386361"/>
          </a:xfrm>
          <a:prstGeom prst="snip2Diag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a:solidFill>
                  <a:schemeClr val="tx1"/>
                </a:solidFill>
                <a:latin typeface="Times New Roman" panose="02020603050405020304" pitchFamily="18" charset="0"/>
                <a:cs typeface="Times New Roman" panose="02020603050405020304" pitchFamily="18" charset="0"/>
              </a:rPr>
              <a:t>a.</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Bác thương các cụ già xuân về đem biêú lụa</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Bác thương đàn cháu nhỏ trung thu về cho quà</a:t>
            </a:r>
            <a:endParaRPr lang="en-GB" sz="2200">
              <a:solidFill>
                <a:schemeClr val="tx1"/>
              </a:solidFill>
              <a:latin typeface="Times New Roman" panose="02020603050405020304" pitchFamily="18" charset="0"/>
              <a:cs typeface="Times New Roman" panose="02020603050405020304" pitchFamily="18" charset="0"/>
            </a:endParaRPr>
          </a:p>
          <a:p>
            <a:r>
              <a:rPr lang="vi-VN" sz="2200">
                <a:solidFill>
                  <a:schemeClr val="tx1"/>
                </a:solidFill>
                <a:latin typeface="Times New Roman" panose="02020603050405020304" pitchFamily="18" charset="0"/>
                <a:cs typeface="Times New Roman" panose="02020603050405020304" pitchFamily="18" charset="0"/>
              </a:rPr>
              <a:t>(</a:t>
            </a:r>
            <a:r>
              <a:rPr lang="vi-VN" sz="2200" i="1">
                <a:solidFill>
                  <a:schemeClr val="tx1"/>
                </a:solidFill>
                <a:latin typeface="Times New Roman" panose="02020603050405020304" pitchFamily="18" charset="0"/>
                <a:cs typeface="Times New Roman" panose="02020603050405020304" pitchFamily="18" charset="0"/>
              </a:rPr>
              <a:t>“Bác Hồ một tình yêu bao la” Thuận Yến</a:t>
            </a:r>
            <a:r>
              <a:rPr lang="vi-VN" sz="2200">
                <a:solidFill>
                  <a:schemeClr val="tx1"/>
                </a:solidFill>
                <a:latin typeface="Times New Roman" panose="02020603050405020304" pitchFamily="18" charset="0"/>
                <a:cs typeface="Times New Roman" panose="02020603050405020304" pitchFamily="18" charset="0"/>
              </a:rPr>
              <a:t>)</a:t>
            </a:r>
            <a:endParaRPr lang="en-GB" sz="2200">
              <a:solidFill>
                <a:schemeClr val="tx1"/>
              </a:solidFill>
              <a:latin typeface="Times New Roman" panose="02020603050405020304" pitchFamily="18" charset="0"/>
              <a:cs typeface="Times New Roman" panose="02020603050405020304" pitchFamily="18" charset="0"/>
            </a:endParaRPr>
          </a:p>
          <a:p>
            <a:r>
              <a:rPr lang="vi-VN" sz="2200">
                <a:solidFill>
                  <a:schemeClr val="tx1"/>
                </a:solidFill>
                <a:latin typeface="Times New Roman" panose="02020603050405020304" pitchFamily="18" charset="0"/>
                <a:cs typeface="Times New Roman" panose="02020603050405020304" pitchFamily="18" charset="0"/>
              </a:rPr>
              <a:t>b. </a:t>
            </a:r>
            <a:endParaRPr lang="en-GB" sz="2200">
              <a:solidFill>
                <a:schemeClr val="tx1"/>
              </a:solidFill>
              <a:latin typeface="Times New Roman" panose="02020603050405020304" pitchFamily="18" charset="0"/>
              <a:cs typeface="Times New Roman" panose="02020603050405020304" pitchFamily="18" charset="0"/>
            </a:endParaRPr>
          </a:p>
          <a:p>
            <a:r>
              <a:rPr lang="vi-VN" sz="2200">
                <a:solidFill>
                  <a:schemeClr val="tx1"/>
                </a:solidFill>
                <a:latin typeface="Times New Roman" panose="02020603050405020304" pitchFamily="18" charset="0"/>
                <a:cs typeface="Times New Roman" panose="02020603050405020304" pitchFamily="18" charset="0"/>
              </a:rPr>
              <a:t>                 </a:t>
            </a:r>
            <a:r>
              <a:rPr lang="vi-VN" sz="2200" i="1">
                <a:solidFill>
                  <a:schemeClr val="tx1"/>
                </a:solidFill>
                <a:latin typeface="Times New Roman" panose="02020603050405020304" pitchFamily="18" charset="0"/>
                <a:cs typeface="Times New Roman" panose="02020603050405020304" pitchFamily="18" charset="0"/>
              </a:rPr>
              <a:t>Bác sống như trời đất của ta</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                 Yêu từng ngọn lúa mỗi nhành hoa</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                </a:t>
            </a:r>
            <a:r>
              <a:rPr lang="en-US" sz="2200" i="1">
                <a:solidFill>
                  <a:schemeClr val="tx1"/>
                </a:solidFill>
                <a:latin typeface="Times New Roman" panose="02020603050405020304" pitchFamily="18" charset="0"/>
                <a:cs typeface="Times New Roman" panose="02020603050405020304" pitchFamily="18" charset="0"/>
              </a:rPr>
              <a:t>Tự do cho mỗi đời nô lệ</a:t>
            </a:r>
            <a:endParaRPr lang="en-GB" sz="2200">
              <a:solidFill>
                <a:schemeClr val="tx1"/>
              </a:solidFill>
              <a:latin typeface="Times New Roman" panose="02020603050405020304" pitchFamily="18" charset="0"/>
              <a:cs typeface="Times New Roman" panose="02020603050405020304" pitchFamily="18" charset="0"/>
            </a:endParaRPr>
          </a:p>
          <a:p>
            <a:r>
              <a:rPr lang="en-US" sz="2200" i="1">
                <a:solidFill>
                  <a:schemeClr val="tx1"/>
                </a:solidFill>
                <a:latin typeface="Times New Roman" panose="02020603050405020304" pitchFamily="18" charset="0"/>
                <a:cs typeface="Times New Roman" panose="02020603050405020304" pitchFamily="18" charset="0"/>
              </a:rPr>
              <a:t>                 Sữa để em thơ, lụa tặng già</a:t>
            </a:r>
            <a:endParaRPr lang="en-GB" sz="2200">
              <a:solidFill>
                <a:schemeClr val="tx1"/>
              </a:solidFill>
              <a:latin typeface="Times New Roman" panose="02020603050405020304" pitchFamily="18" charset="0"/>
              <a:cs typeface="Times New Roman" panose="02020603050405020304" pitchFamily="18" charset="0"/>
            </a:endParaRPr>
          </a:p>
          <a:p>
            <a:r>
              <a:rPr lang="en-US" sz="2200">
                <a:solidFill>
                  <a:schemeClr val="tx1"/>
                </a:solidFill>
                <a:latin typeface="Times New Roman" panose="02020603050405020304" pitchFamily="18" charset="0"/>
                <a:cs typeface="Times New Roman" panose="02020603050405020304" pitchFamily="18" charset="0"/>
              </a:rPr>
              <a:t>                                    (Tố Hữu)</a:t>
            </a:r>
            <a:endParaRPr lang="en-GB" sz="2200">
              <a:solidFill>
                <a:schemeClr val="tx1"/>
              </a:solidFill>
              <a:latin typeface="Times New Roman" panose="02020603050405020304" pitchFamily="18" charset="0"/>
              <a:cs typeface="Times New Roman" panose="02020603050405020304" pitchFamily="18" charset="0"/>
            </a:endParaRPr>
          </a:p>
          <a:p>
            <a:r>
              <a:rPr lang="vi-VN" sz="2200">
                <a:solidFill>
                  <a:schemeClr val="tx1"/>
                </a:solidFill>
                <a:latin typeface="Times New Roman" panose="02020603050405020304" pitchFamily="18" charset="0"/>
                <a:cs typeface="Times New Roman" panose="02020603050405020304" pitchFamily="18" charset="0"/>
              </a:rPr>
              <a:t>c. </a:t>
            </a:r>
            <a:endParaRPr lang="en-GB" sz="2200">
              <a:solidFill>
                <a:schemeClr val="tx1"/>
              </a:solidFill>
              <a:latin typeface="Times New Roman" panose="02020603050405020304" pitchFamily="18" charset="0"/>
              <a:cs typeface="Times New Roman" panose="02020603050405020304" pitchFamily="18" charset="0"/>
            </a:endParaRPr>
          </a:p>
          <a:p>
            <a:r>
              <a:rPr lang="vi-VN" sz="2200">
                <a:solidFill>
                  <a:schemeClr val="tx1"/>
                </a:solidFill>
                <a:latin typeface="Times New Roman" panose="02020603050405020304" pitchFamily="18" charset="0"/>
                <a:cs typeface="Times New Roman" panose="02020603050405020304" pitchFamily="18" charset="0"/>
              </a:rPr>
              <a:t>           </a:t>
            </a:r>
            <a:r>
              <a:rPr lang="vi-VN" sz="2200" i="1">
                <a:solidFill>
                  <a:schemeClr val="tx1"/>
                </a:solidFill>
                <a:latin typeface="Times New Roman" panose="02020603050405020304" pitchFamily="18" charset="0"/>
                <a:cs typeface="Times New Roman" panose="02020603050405020304" pitchFamily="18" charset="0"/>
              </a:rPr>
              <a:t>Ôi lòng Bác vậy cứ thương ta</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          Thương cuộc đời chung, thương cỏ hoa</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           Tự do cho mỗi  đời nô lệ</a:t>
            </a:r>
            <a:endParaRPr lang="en-GB" sz="2200">
              <a:solidFill>
                <a:schemeClr val="tx1"/>
              </a:solidFill>
              <a:latin typeface="Times New Roman" panose="02020603050405020304" pitchFamily="18" charset="0"/>
              <a:cs typeface="Times New Roman" panose="02020603050405020304" pitchFamily="18" charset="0"/>
            </a:endParaRPr>
          </a:p>
          <a:p>
            <a:r>
              <a:rPr lang="vi-VN" sz="2200" i="1">
                <a:solidFill>
                  <a:schemeClr val="tx1"/>
                </a:solidFill>
                <a:latin typeface="Times New Roman" panose="02020603050405020304" pitchFamily="18" charset="0"/>
                <a:cs typeface="Times New Roman" panose="02020603050405020304" pitchFamily="18" charset="0"/>
              </a:rPr>
              <a:t>            Sữa để em thơ, luạ tặng già</a:t>
            </a:r>
            <a:r>
              <a:rPr lang="vi-VN" sz="2200">
                <a:solidFill>
                  <a:schemeClr val="tx1"/>
                </a:solidFill>
                <a:latin typeface="Times New Roman" panose="02020603050405020304" pitchFamily="18" charset="0"/>
                <a:cs typeface="Times New Roman" panose="02020603050405020304" pitchFamily="18" charset="0"/>
              </a:rPr>
              <a:t>.</a:t>
            </a:r>
            <a:endParaRPr lang="en-GB" sz="2200">
              <a:solidFill>
                <a:schemeClr val="tx1"/>
              </a:solidFill>
              <a:latin typeface="Times New Roman" panose="02020603050405020304" pitchFamily="18" charset="0"/>
              <a:cs typeface="Times New Roman" panose="02020603050405020304" pitchFamily="18" charset="0"/>
            </a:endParaRPr>
          </a:p>
          <a:p>
            <a:r>
              <a:rPr lang="vi-VN" sz="2200">
                <a:solidFill>
                  <a:schemeClr val="tx1"/>
                </a:solidFill>
              </a:rPr>
              <a:t>                                    </a:t>
            </a:r>
            <a:r>
              <a:rPr lang="en-US" sz="2200">
                <a:solidFill>
                  <a:schemeClr val="tx1"/>
                </a:solidFill>
              </a:rPr>
              <a:t>(Tố Hữu)</a:t>
            </a:r>
            <a:endParaRPr lang="en-US" sz="2200" b="1" dirty="0">
              <a:solidFill>
                <a:schemeClr val="tx1"/>
              </a:solidFill>
            </a:endParaRPr>
          </a:p>
        </p:txBody>
      </p:sp>
      <p:sp>
        <p:nvSpPr>
          <p:cNvPr id="50" name="Snip Diagonal Corner Rectangle 49"/>
          <p:cNvSpPr/>
          <p:nvPr/>
        </p:nvSpPr>
        <p:spPr>
          <a:xfrm>
            <a:off x="916867" y="5971032"/>
            <a:ext cx="9845621" cy="885376"/>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4800" b="1">
                <a:solidFill>
                  <a:schemeClr val="tx1"/>
                </a:solidFill>
              </a:rPr>
              <a:t>Tình cảm của Bác </a:t>
            </a:r>
            <a:r>
              <a:rPr lang="vi-VN" sz="4800" b="1" smtClean="0">
                <a:solidFill>
                  <a:schemeClr val="tx1"/>
                </a:solidFill>
              </a:rPr>
              <a:t>Hồ</a:t>
            </a:r>
            <a:endParaRPr lang="en-US" sz="48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594137"/>
          </a:xfrm>
          <a:prstGeom prst="snip2Diag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t> </a:t>
            </a:r>
            <a:r>
              <a:rPr lang="fr-FR" sz="4800" i="1">
                <a:solidFill>
                  <a:schemeClr val="tx1"/>
                </a:solidFill>
                <a:latin typeface="Times New Roman" panose="02020603050405020304" pitchFamily="18" charset="0"/>
                <a:cs typeface="Times New Roman" panose="02020603050405020304" pitchFamily="18" charset="0"/>
              </a:rPr>
              <a:t>Người là cha, là Bác, là anh</a:t>
            </a:r>
            <a:endParaRPr lang="en-GB" sz="4800">
              <a:solidFill>
                <a:schemeClr val="tx1"/>
              </a:solidFill>
              <a:latin typeface="Times New Roman" panose="02020603050405020304" pitchFamily="18" charset="0"/>
              <a:cs typeface="Times New Roman" panose="02020603050405020304" pitchFamily="18" charset="0"/>
            </a:endParaRPr>
          </a:p>
          <a:p>
            <a:r>
              <a:rPr lang="vi-VN" sz="4800" i="1" smtClean="0">
                <a:solidFill>
                  <a:schemeClr val="tx1"/>
                </a:solidFill>
                <a:latin typeface="Times New Roman" panose="02020603050405020304" pitchFamily="18" charset="0"/>
                <a:cs typeface="Times New Roman" panose="02020603050405020304" pitchFamily="18" charset="0"/>
              </a:rPr>
              <a:t>Quả </a:t>
            </a:r>
            <a:r>
              <a:rPr lang="vi-VN" sz="4800" i="1">
                <a:solidFill>
                  <a:schemeClr val="tx1"/>
                </a:solidFill>
                <a:latin typeface="Times New Roman" panose="02020603050405020304" pitchFamily="18" charset="0"/>
                <a:cs typeface="Times New Roman" panose="02020603050405020304" pitchFamily="18" charset="0"/>
              </a:rPr>
              <a:t>tim lớn lọc trăm dòng máu nhỏ.</a:t>
            </a:r>
            <a:endParaRPr lang="en-GB" sz="4800">
              <a:solidFill>
                <a:schemeClr val="tx1"/>
              </a:solidFill>
              <a:latin typeface="Times New Roman" panose="02020603050405020304" pitchFamily="18" charset="0"/>
              <a:cs typeface="Times New Roman" panose="02020603050405020304" pitchFamily="18" charset="0"/>
            </a:endParaRPr>
          </a:p>
          <a:p>
            <a:r>
              <a:rPr lang="vi-VN" sz="4800" i="1">
                <a:solidFill>
                  <a:schemeClr val="tx1"/>
                </a:solidFill>
                <a:latin typeface="Times New Roman" panose="02020603050405020304" pitchFamily="18" charset="0"/>
                <a:cs typeface="Times New Roman" panose="02020603050405020304" pitchFamily="18" charset="0"/>
              </a:rPr>
              <a:t>                                        (Tố Hữu)</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916867" y="5151690"/>
            <a:ext cx="10522857" cy="1201798"/>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6000" b="1">
                <a:solidFill>
                  <a:schemeClr val="tx1"/>
                </a:solidFill>
              </a:rPr>
              <a:t>Bác Hồ trong lòng dân tộc</a:t>
            </a:r>
            <a:endParaRPr lang="en-US" sz="6000" b="1" cap="all" dirty="0">
              <a:ln w="9000" cmpd="sng">
                <a:solidFill>
                  <a:srgbClr val="FFC000">
                    <a:shade val="50000"/>
                    <a:satMod val="120000"/>
                  </a:srgbClr>
                </a:solidFill>
                <a:prstDash val="solid"/>
              </a:ln>
              <a:solidFill>
                <a:schemeClr val="tx1"/>
              </a:solidFill>
              <a:effectLst>
                <a:reflection blurRad="12700" stA="28000" endPos="45000" dist="1000" dir="5400000" sy="-100000" algn="bl" rotWithShape="0"/>
              </a:effectLst>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14595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2" name="Rectangle 1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90948" y="1214653"/>
            <a:ext cx="6580006" cy="3416320"/>
          </a:xfrm>
          <a:prstGeom prst="rect">
            <a:avLst/>
          </a:prstGeom>
        </p:spPr>
        <p:txBody>
          <a:bodyPr wrap="none">
            <a:spAutoFit/>
          </a:bodyPr>
          <a:lstStyle/>
          <a:p>
            <a:pPr algn="ctr">
              <a:lnSpc>
                <a:spcPct val="150000"/>
              </a:lnSpc>
              <a:spcAft>
                <a:spcPts val="0"/>
              </a:spcAft>
            </a:pPr>
            <a:r>
              <a:rPr lang="vi-VN" sz="72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HOẠT ĐỘNG 4</a:t>
            </a:r>
          </a:p>
          <a:p>
            <a:pPr algn="ctr">
              <a:lnSpc>
                <a:spcPct val="150000"/>
              </a:lnSpc>
              <a:spcAft>
                <a:spcPts val="0"/>
              </a:spcAft>
            </a:pPr>
            <a:r>
              <a:rPr lang="vi-VN" sz="72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VẬN DỤNG</a:t>
            </a:r>
          </a:p>
        </p:txBody>
      </p:sp>
    </p:spTree>
    <p:extLst>
      <p:ext uri="{BB962C8B-B14F-4D97-AF65-F5344CB8AC3E}">
        <p14:creationId xmlns:p14="http://schemas.microsoft.com/office/powerpoint/2010/main" val="3152965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 杯子&#10;&#10;已生成高可信度的说明">
            <a:extLst>
              <a:ext uri="{FF2B5EF4-FFF2-40B4-BE49-F238E27FC236}">
                <a16:creationId xmlns="" xmlns:a16="http://schemas.microsoft.com/office/drawing/2014/main" id="{AF560B26-6277-4DF1-9653-A39DE15BF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13" y="1647980"/>
            <a:ext cx="1621043" cy="1005838"/>
          </a:xfrm>
          <a:prstGeom prst="rect">
            <a:avLst/>
          </a:prstGeom>
        </p:spPr>
      </p:pic>
      <p:sp>
        <p:nvSpPr>
          <p:cNvPr id="19" name="Rectangle 18"/>
          <p:cNvSpPr/>
          <p:nvPr/>
        </p:nvSpPr>
        <p:spPr>
          <a:xfrm>
            <a:off x="1950720" y="1726074"/>
            <a:ext cx="6096000" cy="1146211"/>
          </a:xfrm>
          <a:prstGeom prst="rect">
            <a:avLst/>
          </a:prstGeom>
        </p:spPr>
        <p:txBody>
          <a:bodyPr>
            <a:spAutoFit/>
          </a:bodyPr>
          <a:lstStyle/>
          <a:p>
            <a:pPr algn="just">
              <a:lnSpc>
                <a:spcPct val="107000"/>
              </a:lnSpc>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1</a:t>
            </a:r>
            <a:r>
              <a:rPr lang="vi-VN"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 thân em học được điều gì qua đức tính giản dị của Bác Hồ?</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2234184" y="3923963"/>
            <a:ext cx="8948928" cy="2200089"/>
          </a:xfrm>
          <a:prstGeom prst="rect">
            <a:avLst/>
          </a:prstGeom>
        </p:spPr>
        <p:txBody>
          <a:bodyPr wrap="square">
            <a:spAutoFit/>
          </a:bodyPr>
          <a:lstStyle/>
          <a:p>
            <a:pPr algn="just">
              <a:lnSpc>
                <a:spcPct val="107000"/>
              </a:lnSpc>
              <a:spcAft>
                <a:spcPts val="0"/>
              </a:spcAft>
            </a:pPr>
            <a:r>
              <a:rPr lang="vi-VN" sz="3200" b="1" u="sng"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GỢI Ý</a:t>
            </a:r>
            <a:r>
              <a:rPr lang="vi-VN" sz="32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 học tập từ đức tính giản dị của Bác Hồ</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Ăn mặc giản dị phù hợp hoàn cảnh gđ</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Luôn gần gũi, cởi mở, chân thành với mọi người.</a:t>
            </a:r>
            <a:endParaRPr lang="en-GB"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Học tập, rèn luyện, noi theo tấm gương Bác Hồ.</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ounded Rectangle 20"/>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2" name="Rectangle 21"/>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895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 杯子&#10;&#10;已生成高可信度的说明">
            <a:extLst>
              <a:ext uri="{FF2B5EF4-FFF2-40B4-BE49-F238E27FC236}">
                <a16:creationId xmlns="" xmlns:a16="http://schemas.microsoft.com/office/drawing/2014/main" id="{AF560B26-6277-4DF1-9653-A39DE15BF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13" y="1647980"/>
            <a:ext cx="1621043" cy="1005838"/>
          </a:xfrm>
          <a:prstGeom prst="rect">
            <a:avLst/>
          </a:prstGeom>
        </p:spPr>
      </p:pic>
      <p:sp>
        <p:nvSpPr>
          <p:cNvPr id="19" name="Rectangle 18"/>
          <p:cNvSpPr/>
          <p:nvPr/>
        </p:nvSpPr>
        <p:spPr>
          <a:xfrm>
            <a:off x="1319784" y="1808370"/>
            <a:ext cx="6717792" cy="1481175"/>
          </a:xfrm>
          <a:prstGeom prst="rect">
            <a:avLst/>
          </a:prstGeom>
        </p:spPr>
        <p:txBody>
          <a:bodyPr wrap="square">
            <a:spAutoFit/>
          </a:bodyPr>
          <a:lstStyle/>
          <a:p>
            <a:pPr>
              <a:lnSpc>
                <a:spcPct val="150000"/>
              </a:lnSpc>
            </a:pPr>
            <a:r>
              <a:rPr lang="vi-VN" sz="3200" b="1">
                <a:solidFill>
                  <a:schemeClr val="bg1"/>
                </a:solidFill>
                <a:latin typeface="Times New Roman" panose="02020603050405020304" pitchFamily="18" charset="0"/>
                <a:cs typeface="Times New Roman" panose="02020603050405020304" pitchFamily="18" charset="0"/>
              </a:rPr>
              <a:t>Bài 2</a:t>
            </a:r>
            <a:r>
              <a:rPr lang="vi-VN" sz="3200">
                <a:solidFill>
                  <a:schemeClr val="bg1"/>
                </a:solidFill>
                <a:latin typeface="Times New Roman" panose="02020603050405020304" pitchFamily="18" charset="0"/>
                <a:cs typeface="Times New Roman" panose="02020603050405020304" pitchFamily="18" charset="0"/>
              </a:rPr>
              <a:t>: Em học tập được gì từ cách nghị luận của tác giả trong văn bản này?</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319784" y="3706768"/>
            <a:ext cx="8811768" cy="2062103"/>
          </a:xfrm>
          <a:prstGeom prst="rect">
            <a:avLst/>
          </a:prstGeom>
        </p:spPr>
        <p:txBody>
          <a:bodyPr wrap="square">
            <a:spAutoFit/>
          </a:bodyPr>
          <a:lstStyle/>
          <a:p>
            <a:r>
              <a:rPr lang="vi-VN" sz="32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GỢI Ý</a:t>
            </a:r>
          </a:p>
          <a:p>
            <a:r>
              <a:rPr lang="vi-VN" sz="3200" smtClean="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Có dẫn chứng cụ thể, lí lẽ bình luận sâu sắc, có sức thuyết phục.</a:t>
            </a:r>
            <a:endParaRPr lang="en-GB" sz="3200">
              <a:solidFill>
                <a:schemeClr val="bg1"/>
              </a:solidFill>
              <a:latin typeface="Times New Roman" panose="02020603050405020304" pitchFamily="18" charset="0"/>
              <a:cs typeface="Times New Roman" panose="02020603050405020304" pitchFamily="18" charset="0"/>
            </a:endParaRPr>
          </a:p>
          <a:p>
            <a:r>
              <a:rPr lang="vi-VN" sz="3200">
                <a:solidFill>
                  <a:schemeClr val="bg1"/>
                </a:solidFill>
                <a:latin typeface="Times New Roman" panose="02020603050405020304" pitchFamily="18" charset="0"/>
                <a:cs typeface="Times New Roman" panose="02020603050405020304" pitchFamily="18" charset="0"/>
              </a:rPr>
              <a:t>+ Lập luận theo trình tự hợp lí.</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9" name="Rectangle 8"/>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195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6460" y="1589061"/>
            <a:ext cx="8769849" cy="3970318"/>
          </a:xfrm>
          <a:prstGeom prst="rect">
            <a:avLst/>
          </a:prstGeom>
        </p:spPr>
        <p:txBody>
          <a:bodyPr wrap="square">
            <a:spAutoFit/>
          </a:bodyPr>
          <a:lstStyle/>
          <a:p>
            <a:pPr algn="ctr">
              <a:lnSpc>
                <a:spcPct val="150000"/>
              </a:lnSpc>
              <a:spcAft>
                <a:spcPts val="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GB"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*Hướng dẫn học:</a:t>
            </a:r>
            <a:b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Nắm vững hệ thống ý kiến, lí lẽ, dẫn chứng của người viết</a:t>
            </a:r>
            <a:endParaRPr lang="en-GB" sz="2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Làm bài tập: Đọc văn bản nghị luận sau và tìm ra hệ thống ý kiến, lí lẽ, bằng chứng được sử dụng trong văn bản.</a:t>
            </a:r>
            <a:endParaRPr lang="en-GB" sz="2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vi-VN"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Hướng dẫn chuẩn bị bài: </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Thực hành Tiếng Việt</a:t>
            </a:r>
            <a:endParaRPr lang="en-GB"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6" name="Rectangle 5"/>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78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 xmlns:a16="http://schemas.microsoft.com/office/drawing/2014/main" id="{1EFA89DB-5CCA-49F1-BC57-5E4D58D2D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0853" y="-350521"/>
            <a:ext cx="2609851" cy="2609851"/>
          </a:xfrm>
          <a:prstGeom prst="rect">
            <a:avLst/>
          </a:prstGeom>
        </p:spPr>
      </p:pic>
      <p:sp>
        <p:nvSpPr>
          <p:cNvPr id="2" name="Rectangle 1"/>
          <p:cNvSpPr/>
          <p:nvPr/>
        </p:nvSpPr>
        <p:spPr>
          <a:xfrm>
            <a:off x="1050376" y="954404"/>
            <a:ext cx="4092787"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Times New Roman,Bold"/>
                <a:cs typeface="Times New Roman" panose="02020603050405020304" pitchFamily="18" charset="0"/>
              </a:rPr>
              <a:t>I. Đọc- tìm hiểu chung</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1" name="Rectangle 10"/>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34436" y="1666026"/>
            <a:ext cx="1876411"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Times New Roman,Bold"/>
                <a:cs typeface="Times New Roman" panose="02020603050405020304" pitchFamily="18" charset="0"/>
              </a:rPr>
              <a:t>1. Tác giả</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任意多边形: 形状 29"/>
          <p:cNvSpPr/>
          <p:nvPr/>
        </p:nvSpPr>
        <p:spPr>
          <a:xfrm>
            <a:off x="4693267" y="2215378"/>
            <a:ext cx="449896" cy="331833"/>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rgbClr val="FFFFFF"/>
          </a:solidFill>
          <a:ln w="12700">
            <a:miter lim="400000"/>
          </a:ln>
        </p:spPr>
        <p:txBody>
          <a:bodyPr anchor="ctr"/>
          <a:lstStyle/>
          <a:p>
            <a:pPr algn="ctr"/>
            <a:endParaRPr/>
          </a:p>
        </p:txBody>
      </p:sp>
      <p:sp>
        <p:nvSpPr>
          <p:cNvPr id="15" name="任意多边形: 形状 29"/>
          <p:cNvSpPr/>
          <p:nvPr/>
        </p:nvSpPr>
        <p:spPr>
          <a:xfrm>
            <a:off x="4693267" y="4254540"/>
            <a:ext cx="449896" cy="331833"/>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rgbClr val="FFFFFF"/>
          </a:solidFill>
          <a:ln w="12700">
            <a:miter lim="400000"/>
          </a:ln>
        </p:spPr>
        <p:txBody>
          <a:bodyPr anchor="ctr"/>
          <a:lstStyle/>
          <a:p>
            <a:pPr algn="ctr"/>
            <a:endParaRPr/>
          </a:p>
        </p:txBody>
      </p:sp>
      <p:sp>
        <p:nvSpPr>
          <p:cNvPr id="17" name="Rectangle 16"/>
          <p:cNvSpPr/>
          <p:nvPr/>
        </p:nvSpPr>
        <p:spPr>
          <a:xfrm>
            <a:off x="5338756" y="2158087"/>
            <a:ext cx="6583680" cy="1384995"/>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Phạm Văn Đồng (1906 - 2000): Nhà cách mạng nổi tiếng và nhà văn hóa lớn, quê ở xã Đức Tân, huyện Mộ Đức, tỉnh Quảng Ngãi. </a:t>
            </a:r>
            <a:endParaRPr lang="en-GB" sz="2800">
              <a:solidFill>
                <a:schemeClr val="bg1"/>
              </a:solidFill>
            </a:endParaRPr>
          </a:p>
        </p:txBody>
      </p:sp>
      <p:sp>
        <p:nvSpPr>
          <p:cNvPr id="20" name="Rectangle 19"/>
          <p:cNvSpPr/>
          <p:nvPr/>
        </p:nvSpPr>
        <p:spPr>
          <a:xfrm>
            <a:off x="5235738" y="4091738"/>
            <a:ext cx="6686698" cy="1815882"/>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Ông tham gia cách mạng từ năm 1925, đã giữ nhiều cương vị quan trọng trong bộ máy lãnh đạo của Đảng và Nhà nước Việt Nam, từng là Thủ tướng Chính phủ trên ba mươi năm. </a:t>
            </a:r>
            <a:endParaRPr lang="en-GB" sz="2800">
              <a:solidFill>
                <a:schemeClr val="bg1"/>
              </a:solidFill>
            </a:endParaRPr>
          </a:p>
        </p:txBody>
      </p:sp>
      <p:pic>
        <p:nvPicPr>
          <p:cNvPr id="22" name="Picture 21" descr="C:\Users\Personal\Desktop\73153adbd537bc8c0eb187c04d4c7a6b.jpg"/>
          <p:cNvPicPr/>
          <p:nvPr/>
        </p:nvPicPr>
        <p:blipFill>
          <a:blip r:embed="rId4">
            <a:extLst>
              <a:ext uri="{28A0092B-C50C-407E-A947-70E740481C1C}">
                <a14:useLocalDpi xmlns:a14="http://schemas.microsoft.com/office/drawing/2010/main" val="0"/>
              </a:ext>
            </a:extLst>
          </a:blip>
          <a:srcRect/>
          <a:stretch>
            <a:fillRect/>
          </a:stretch>
        </p:blipFill>
        <p:spPr bwMode="auto">
          <a:xfrm>
            <a:off x="817784" y="2562863"/>
            <a:ext cx="3207512" cy="30708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113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5" grpId="0" animBg="1"/>
      <p:bldP spid="17"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图片包含 杯子, 植物&#10;&#10;已生成高可信度的说明">
            <a:extLst>
              <a:ext uri="{FF2B5EF4-FFF2-40B4-BE49-F238E27FC236}">
                <a16:creationId xmlns="" xmlns:a16="http://schemas.microsoft.com/office/drawing/2014/main" id="{718AFCB4-2463-4635-80D0-0C3D8200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 y="4809744"/>
            <a:ext cx="3081529" cy="2048256"/>
          </a:xfrm>
          <a:prstGeom prst="rect">
            <a:avLst/>
          </a:prstGeom>
        </p:spPr>
      </p:pic>
      <p:pic>
        <p:nvPicPr>
          <p:cNvPr id="9" name="图片 2">
            <a:extLst>
              <a:ext uri="{FF2B5EF4-FFF2-40B4-BE49-F238E27FC236}">
                <a16:creationId xmlns="" xmlns:a16="http://schemas.microsoft.com/office/drawing/2014/main" id="{1EFA89DB-5CCA-49F1-BC57-5E4D58D2D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853" y="-350521"/>
            <a:ext cx="2609851" cy="2609851"/>
          </a:xfrm>
          <a:prstGeom prst="rect">
            <a:avLst/>
          </a:prstGeom>
        </p:spPr>
      </p:pic>
      <p:sp>
        <p:nvSpPr>
          <p:cNvPr id="2" name="Rectangle 1"/>
          <p:cNvSpPr/>
          <p:nvPr/>
        </p:nvSpPr>
        <p:spPr>
          <a:xfrm>
            <a:off x="1050376" y="954404"/>
            <a:ext cx="4092787"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Times New Roman,Bold"/>
                <a:cs typeface="Times New Roman" panose="02020603050405020304" pitchFamily="18" charset="0"/>
              </a:rPr>
              <a:t>I. Đọc- tìm hiểu chung</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1" name="Rectangle 10"/>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34436" y="1666026"/>
            <a:ext cx="1876411"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Times New Roman,Bold"/>
                <a:cs typeface="Times New Roman" panose="02020603050405020304" pitchFamily="18" charset="0"/>
              </a:rPr>
              <a:t>1. Tác giả</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任意多边形: 形状 29"/>
          <p:cNvSpPr/>
          <p:nvPr/>
        </p:nvSpPr>
        <p:spPr>
          <a:xfrm>
            <a:off x="4372646" y="2093413"/>
            <a:ext cx="449896" cy="331833"/>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rgbClr val="FFFFFF"/>
          </a:solidFill>
          <a:ln w="12700">
            <a:miter lim="400000"/>
          </a:ln>
        </p:spPr>
        <p:txBody>
          <a:bodyPr anchor="ctr"/>
          <a:lstStyle/>
          <a:p>
            <a:pPr algn="ctr"/>
            <a:endParaRPr/>
          </a:p>
        </p:txBody>
      </p:sp>
      <p:sp>
        <p:nvSpPr>
          <p:cNvPr id="16" name="任意多边形: 形状 29"/>
          <p:cNvSpPr/>
          <p:nvPr/>
        </p:nvSpPr>
        <p:spPr>
          <a:xfrm>
            <a:off x="4372646" y="4207424"/>
            <a:ext cx="449896" cy="331833"/>
          </a:xfrm>
          <a:custGeom>
            <a:avLst/>
            <a:gdLst/>
            <a:ahLst/>
            <a:cxnLst>
              <a:cxn ang="0">
                <a:pos x="wd2" y="hd2"/>
              </a:cxn>
              <a:cxn ang="5400000">
                <a:pos x="wd2" y="hd2"/>
              </a:cxn>
              <a:cxn ang="10800000">
                <a:pos x="wd2" y="hd2"/>
              </a:cxn>
              <a:cxn ang="16200000">
                <a:pos x="wd2" y="hd2"/>
              </a:cxn>
            </a:cxnLst>
            <a:rect l="0" t="0" r="r" b="b"/>
            <a:pathLst>
              <a:path w="21254" h="21471" extrusionOk="0">
                <a:moveTo>
                  <a:pt x="18030" y="19454"/>
                </a:moveTo>
                <a:cubicBezTo>
                  <a:pt x="17963" y="19996"/>
                  <a:pt x="19394" y="20889"/>
                  <a:pt x="19531" y="19301"/>
                </a:cubicBezTo>
                <a:cubicBezTo>
                  <a:pt x="20145" y="12136"/>
                  <a:pt x="19088" y="10075"/>
                  <a:pt x="19088" y="10075"/>
                </a:cubicBezTo>
                <a:lnTo>
                  <a:pt x="17606" y="11177"/>
                </a:lnTo>
                <a:cubicBezTo>
                  <a:pt x="17606" y="11177"/>
                  <a:pt x="18863" y="12767"/>
                  <a:pt x="18030" y="19454"/>
                </a:cubicBezTo>
                <a:close/>
                <a:moveTo>
                  <a:pt x="20733" y="6972"/>
                </a:moveTo>
                <a:lnTo>
                  <a:pt x="11887" y="388"/>
                </a:lnTo>
                <a:cubicBezTo>
                  <a:pt x="11194" y="-129"/>
                  <a:pt x="10060" y="-129"/>
                  <a:pt x="9367" y="388"/>
                </a:cubicBezTo>
                <a:lnTo>
                  <a:pt x="519" y="6972"/>
                </a:lnTo>
                <a:cubicBezTo>
                  <a:pt x="-173" y="7489"/>
                  <a:pt x="-173" y="8333"/>
                  <a:pt x="519" y="8848"/>
                </a:cubicBezTo>
                <a:lnTo>
                  <a:pt x="9367" y="15434"/>
                </a:lnTo>
                <a:cubicBezTo>
                  <a:pt x="10060" y="15950"/>
                  <a:pt x="11194" y="15950"/>
                  <a:pt x="11887" y="15434"/>
                </a:cubicBezTo>
                <a:lnTo>
                  <a:pt x="17606" y="11177"/>
                </a:lnTo>
                <a:lnTo>
                  <a:pt x="11405" y="9246"/>
                </a:lnTo>
                <a:cubicBezTo>
                  <a:pt x="11166" y="9325"/>
                  <a:pt x="10902" y="9369"/>
                  <a:pt x="10627" y="9369"/>
                </a:cubicBezTo>
                <a:cubicBezTo>
                  <a:pt x="9510" y="9369"/>
                  <a:pt x="8604" y="8653"/>
                  <a:pt x="8604" y="7770"/>
                </a:cubicBezTo>
                <a:cubicBezTo>
                  <a:pt x="8604" y="6886"/>
                  <a:pt x="9510" y="6170"/>
                  <a:pt x="10627" y="6170"/>
                </a:cubicBezTo>
                <a:cubicBezTo>
                  <a:pt x="11495" y="6170"/>
                  <a:pt x="12232" y="6603"/>
                  <a:pt x="12520" y="7209"/>
                </a:cubicBezTo>
                <a:lnTo>
                  <a:pt x="19088" y="10075"/>
                </a:lnTo>
                <a:lnTo>
                  <a:pt x="20733" y="8848"/>
                </a:lnTo>
                <a:cubicBezTo>
                  <a:pt x="21427" y="8333"/>
                  <a:pt x="21427" y="7489"/>
                  <a:pt x="20733" y="6972"/>
                </a:cubicBezTo>
                <a:close/>
                <a:moveTo>
                  <a:pt x="3508" y="13898"/>
                </a:moveTo>
                <a:cubicBezTo>
                  <a:pt x="4002" y="16554"/>
                  <a:pt x="4628" y="17714"/>
                  <a:pt x="6720" y="18930"/>
                </a:cubicBezTo>
                <a:cubicBezTo>
                  <a:pt x="8812" y="20144"/>
                  <a:pt x="9807" y="21471"/>
                  <a:pt x="10627" y="21471"/>
                </a:cubicBezTo>
                <a:cubicBezTo>
                  <a:pt x="11447" y="21471"/>
                  <a:pt x="12378" y="20309"/>
                  <a:pt x="14470" y="19093"/>
                </a:cubicBezTo>
                <a:cubicBezTo>
                  <a:pt x="16562" y="17877"/>
                  <a:pt x="16004" y="17508"/>
                  <a:pt x="16497" y="14853"/>
                </a:cubicBezTo>
                <a:lnTo>
                  <a:pt x="10627" y="18646"/>
                </a:lnTo>
                <a:cubicBezTo>
                  <a:pt x="10627" y="18646"/>
                  <a:pt x="3508" y="13898"/>
                  <a:pt x="3508" y="13898"/>
                </a:cubicBezTo>
                <a:close/>
              </a:path>
            </a:pathLst>
          </a:custGeom>
          <a:solidFill>
            <a:srgbClr val="FFFFFF"/>
          </a:solidFill>
          <a:ln w="12700">
            <a:miter lim="400000"/>
          </a:ln>
        </p:spPr>
        <p:txBody>
          <a:bodyPr anchor="ctr"/>
          <a:lstStyle/>
          <a:p>
            <a:pPr algn="ctr"/>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97" y="2681022"/>
            <a:ext cx="3560818" cy="2840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4855884" y="1850927"/>
            <a:ext cx="6869587" cy="2246769"/>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Ông là học trò và người cộng sự gần gũi của Chủ tịch Hồ Chí Minh. Phạm Văn Đồng có nhiều công trình, bài nói và viết về văn hóa, văn nghệ, về Chủ tịch Hồ Chí Minh và các danh nhân văn hóa của dân tộc.</a:t>
            </a:r>
            <a:endParaRPr lang="en-GB" sz="2800">
              <a:solidFill>
                <a:schemeClr val="bg1"/>
              </a:solidFill>
            </a:endParaRPr>
          </a:p>
        </p:txBody>
      </p:sp>
      <p:sp>
        <p:nvSpPr>
          <p:cNvPr id="4" name="Rectangle 3"/>
          <p:cNvSpPr/>
          <p:nvPr/>
        </p:nvSpPr>
        <p:spPr>
          <a:xfrm>
            <a:off x="4870437" y="4308008"/>
            <a:ext cx="6840480" cy="1384995"/>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Những tác phẩm của Phạm Văn Đồng lôi cuốn người đọc bằng tư tưởng sâu sắc và giản dị, tình cảm sôi nổi, lời văn trong sáng, hấp </a:t>
            </a:r>
            <a:r>
              <a:rPr lang="vi-VN" sz="2800">
                <a:solidFill>
                  <a:schemeClr val="bg1"/>
                </a:solidFill>
                <a:latin typeface="Times New Roman" panose="02020603050405020304" pitchFamily="18" charset="0"/>
                <a:ea typeface="Times New Roman" panose="02020603050405020304" pitchFamily="18" charset="0"/>
              </a:rPr>
              <a:t>dẫn.</a:t>
            </a:r>
            <a:endParaRPr lang="en-GB" sz="2800">
              <a:solidFill>
                <a:schemeClr val="bg1"/>
              </a:solidFill>
            </a:endParaRPr>
          </a:p>
        </p:txBody>
      </p:sp>
    </p:spTree>
    <p:extLst>
      <p:ext uri="{BB962C8B-B14F-4D97-AF65-F5344CB8AC3E}">
        <p14:creationId xmlns:p14="http://schemas.microsoft.com/office/powerpoint/2010/main" val="233108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6"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659" y="971786"/>
            <a:ext cx="2625719" cy="646331"/>
          </a:xfrm>
          <a:prstGeom prst="rect">
            <a:avLst/>
          </a:prstGeom>
        </p:spPr>
        <p:txBody>
          <a:bodyPr wrap="none">
            <a:spAutoFit/>
          </a:bodyPr>
          <a:lstStyle/>
          <a:p>
            <a:r>
              <a:rPr lang="vi-VN" sz="3600" b="1">
                <a:solidFill>
                  <a:schemeClr val="bg1"/>
                </a:solidFill>
                <a:latin typeface="Times New Roman" panose="02020603050405020304" pitchFamily="18" charset="0"/>
                <a:ea typeface="Calibri" panose="020F0502020204030204" pitchFamily="34" charset="0"/>
              </a:rPr>
              <a:t>2. Tác phẩm</a:t>
            </a:r>
            <a:endParaRPr lang="en-GB" sz="3600">
              <a:solidFill>
                <a:schemeClr val="bg1"/>
              </a:solidFill>
            </a:endParaRPr>
          </a:p>
        </p:txBody>
      </p:sp>
      <p:sp>
        <p:nvSpPr>
          <p:cNvPr id="7" name="Rounded Rectangle 6"/>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10" name="Rectangle 9"/>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83659" y="1638234"/>
            <a:ext cx="5137945" cy="655885"/>
          </a:xfrm>
          <a:prstGeom prst="rect">
            <a:avLst/>
          </a:prstGeom>
        </p:spPr>
        <p:txBody>
          <a:bodyPr wrap="none">
            <a:spAutoFit/>
          </a:bodyPr>
          <a:lstStyle/>
          <a:p>
            <a:pPr algn="just">
              <a:lnSpc>
                <a:spcPct val="107000"/>
              </a:lnSpc>
              <a:spcAft>
                <a:spcPts val="0"/>
              </a:spcAft>
            </a:pPr>
            <a:r>
              <a:rPr lang="vi-VN" sz="36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 Đọc– giải thích từ  ngữ</a:t>
            </a:r>
            <a:endPar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82664" y="2485382"/>
            <a:ext cx="1989840" cy="584775"/>
          </a:xfrm>
          <a:prstGeom prst="rect">
            <a:avLst/>
          </a:prstGeom>
        </p:spPr>
        <p:txBody>
          <a:bodyPr wrap="none">
            <a:spAutoFit/>
          </a:bodyPr>
          <a:lstStyle/>
          <a:p>
            <a:r>
              <a:rPr lang="vi-VN" sz="3200">
                <a:solidFill>
                  <a:schemeClr val="bg1"/>
                </a:solidFill>
                <a:latin typeface="Times New Roman" panose="02020603050405020304" pitchFamily="18" charset="0"/>
                <a:ea typeface="Calibri" panose="020F0502020204030204" pitchFamily="34" charset="0"/>
              </a:rPr>
              <a:t>To, rõ ràng</a:t>
            </a:r>
            <a:endParaRPr lang="en-GB" sz="3200">
              <a:solidFill>
                <a:schemeClr val="bg1"/>
              </a:solidFill>
            </a:endParaRPr>
          </a:p>
        </p:txBody>
      </p:sp>
      <p:pic>
        <p:nvPicPr>
          <p:cNvPr id="11" name="Picture 14"/>
          <p:cNvPicPr>
            <a:picLocks noChangeAspect="1"/>
          </p:cNvPicPr>
          <p:nvPr/>
        </p:nvPicPr>
        <p:blipFill>
          <a:blip r:embed="rId3"/>
          <a:srcRect/>
          <a:stretch>
            <a:fillRect/>
          </a:stretch>
        </p:blipFill>
        <p:spPr>
          <a:xfrm>
            <a:off x="898851" y="2367424"/>
            <a:ext cx="385743" cy="412284"/>
          </a:xfrm>
          <a:prstGeom prst="rect">
            <a:avLst/>
          </a:prstGeom>
          <a:solidFill>
            <a:schemeClr val="bg1"/>
          </a:solidFill>
        </p:spPr>
      </p:pic>
      <p:pic>
        <p:nvPicPr>
          <p:cNvPr id="12" name="Picture 14"/>
          <p:cNvPicPr>
            <a:picLocks noChangeAspect="1"/>
          </p:cNvPicPr>
          <p:nvPr/>
        </p:nvPicPr>
        <p:blipFill>
          <a:blip r:embed="rId3"/>
          <a:srcRect/>
          <a:stretch>
            <a:fillRect/>
          </a:stretch>
        </p:blipFill>
        <p:spPr>
          <a:xfrm>
            <a:off x="925459" y="3227029"/>
            <a:ext cx="385743" cy="412284"/>
          </a:xfrm>
          <a:prstGeom prst="rect">
            <a:avLst/>
          </a:prstGeom>
          <a:solidFill>
            <a:schemeClr val="bg1"/>
          </a:solidFill>
        </p:spPr>
      </p:pic>
      <p:sp>
        <p:nvSpPr>
          <p:cNvPr id="13" name="Rectangle 12"/>
          <p:cNvSpPr/>
          <p:nvPr/>
        </p:nvSpPr>
        <p:spPr>
          <a:xfrm>
            <a:off x="1312396" y="3278322"/>
            <a:ext cx="2852063" cy="584775"/>
          </a:xfrm>
          <a:prstGeom prst="rect">
            <a:avLst/>
          </a:prstGeom>
        </p:spPr>
        <p:txBody>
          <a:bodyPr wrap="none">
            <a:spAutoFit/>
          </a:bodyPr>
          <a:lstStyle/>
          <a:p>
            <a:r>
              <a:rPr lang="vi-VN" sz="3200">
                <a:solidFill>
                  <a:schemeClr val="bg1"/>
                </a:solidFill>
                <a:latin typeface="Times New Roman" panose="02020603050405020304" pitchFamily="18" charset="0"/>
                <a:ea typeface="Calibri" panose="020F0502020204030204" pitchFamily="34" charset="0"/>
              </a:rPr>
              <a:t>Tìm hiểu từ ngữ</a:t>
            </a:r>
            <a:endParaRPr lang="en-GB" sz="3200">
              <a:solidFill>
                <a:schemeClr val="bg1"/>
              </a:solidFill>
            </a:endParaRPr>
          </a:p>
        </p:txBody>
      </p:sp>
      <p:sp>
        <p:nvSpPr>
          <p:cNvPr id="15" name="Rectangle 14"/>
          <p:cNvSpPr/>
          <p:nvPr/>
        </p:nvSpPr>
        <p:spPr>
          <a:xfrm>
            <a:off x="189292" y="4202039"/>
            <a:ext cx="3386012" cy="2397451"/>
          </a:xfrm>
          <a:prstGeom prst="rect">
            <a:avLst/>
          </a:prstGeom>
          <a:ln>
            <a:solidFill>
              <a:schemeClr val="accent1"/>
            </a:solidFill>
          </a:ln>
        </p:spPr>
        <p:txBody>
          <a:bodyPr wrap="square">
            <a:spAutoFit/>
          </a:bodyPr>
          <a:lstStyle/>
          <a:p>
            <a:pPr algn="just">
              <a:lnSpc>
                <a:spcPct val="107000"/>
              </a:lnSpc>
              <a:spcAft>
                <a:spcPts val="0"/>
              </a:spcAft>
            </a:pPr>
            <a:r>
              <a:rPr lang="vi-VN" sz="2800" b="1" i="1" u="sng">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Hiền triết</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Người có tư tưởng và đạo đức </a:t>
            </a:r>
            <a:r>
              <a:rPr lang="vi-VN"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sâu</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được mọi người ngưỡng mộ, tôn sùng.</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3862643" y="4281784"/>
            <a:ext cx="2277022" cy="2246769"/>
          </a:xfrm>
          <a:prstGeom prst="rect">
            <a:avLst/>
          </a:prstGeom>
          <a:ln>
            <a:solidFill>
              <a:schemeClr val="accent1"/>
            </a:solidFill>
          </a:ln>
        </p:spPr>
        <p:txBody>
          <a:bodyPr wrap="square">
            <a:spAutoFit/>
          </a:bodyPr>
          <a:lstStyle/>
          <a:p>
            <a:pPr algn="just"/>
            <a:r>
              <a:rPr lang="vi-VN" sz="2800" b="1" i="1" u="sng">
                <a:solidFill>
                  <a:schemeClr val="bg1"/>
                </a:solidFill>
                <a:latin typeface="Times New Roman" panose="02020603050405020304" pitchFamily="18" charset="0"/>
                <a:ea typeface="Calibri" panose="020F0502020204030204" pitchFamily="34" charset="0"/>
                <a:cs typeface="Times New Roman" panose="02020603050405020304" pitchFamily="18" charset="0"/>
              </a:rPr>
              <a:t>Ẩn dật</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ẩn, xa lánh xã hội và vui với cảnh sống an nhàn</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358885" y="4281784"/>
            <a:ext cx="3676393" cy="2246769"/>
          </a:xfrm>
          <a:prstGeom prst="rect">
            <a:avLst/>
          </a:prstGeom>
          <a:ln>
            <a:solidFill>
              <a:schemeClr val="accent1"/>
            </a:solidFill>
          </a:ln>
        </p:spPr>
        <p:txBody>
          <a:bodyPr wrap="square">
            <a:spAutoFit/>
          </a:bodyPr>
          <a:lstStyle/>
          <a:p>
            <a:pPr algn="just"/>
            <a:r>
              <a:rPr lang="vi-VN" sz="2800" b="1" i="1" u="sng">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 lí</a:t>
            </a:r>
            <a:r>
              <a:rPr lang="vi-VN" sz="28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Sự phản ánh sự vật, hiện tượng của hiện thực vào nhận của  của con người một cách đúng đắn, khách quan.</a:t>
            </a:r>
            <a:endParaRPr lang="en-GB"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千图设计师MC：ID 29795607库_组合 64"/>
          <p:cNvGrpSpPr/>
          <p:nvPr>
            <p:custDataLst>
              <p:tags r:id="rId1"/>
            </p:custDataLst>
          </p:nvPr>
        </p:nvGrpSpPr>
        <p:grpSpPr>
          <a:xfrm>
            <a:off x="2989823" y="5074916"/>
            <a:ext cx="489858" cy="489858"/>
            <a:chOff x="8139354" y="5074916"/>
            <a:chExt cx="489858" cy="489858"/>
          </a:xfrm>
        </p:grpSpPr>
        <p:sp>
          <p:nvSpPr>
            <p:cNvPr id="12" name="椭圆 38"/>
            <p:cNvSpPr/>
            <p:nvPr/>
          </p:nvSpPr>
          <p:spPr>
            <a:xfrm>
              <a:off x="8139354" y="5074916"/>
              <a:ext cx="489858" cy="489858"/>
            </a:xfrm>
            <a:prstGeom prst="ellipse">
              <a:avLst/>
            </a:prstGeom>
            <a:solidFill>
              <a:srgbClr val="F5C6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3" name="任意多边形: 形状 39"/>
            <p:cNvSpPr/>
            <p:nvPr/>
          </p:nvSpPr>
          <p:spPr bwMode="auto">
            <a:xfrm>
              <a:off x="8273110" y="5238809"/>
              <a:ext cx="212129" cy="171530"/>
            </a:xfrm>
            <a:custGeom>
              <a:avLst/>
              <a:gdLst>
                <a:gd name="connsiteX0" fmla="*/ 9105 w 331788"/>
                <a:gd name="connsiteY0" fmla="*/ 87313 h 268288"/>
                <a:gd name="connsiteX1" fmla="*/ 63736 w 331788"/>
                <a:gd name="connsiteY1" fmla="*/ 87313 h 268288"/>
                <a:gd name="connsiteX2" fmla="*/ 67638 w 331788"/>
                <a:gd name="connsiteY2" fmla="*/ 92447 h 268288"/>
                <a:gd name="connsiteX3" fmla="*/ 67638 w 331788"/>
                <a:gd name="connsiteY3" fmla="*/ 172025 h 268288"/>
                <a:gd name="connsiteX4" fmla="*/ 89750 w 331788"/>
                <a:gd name="connsiteY4" fmla="*/ 193845 h 268288"/>
                <a:gd name="connsiteX5" fmla="*/ 196410 w 331788"/>
                <a:gd name="connsiteY5" fmla="*/ 193845 h 268288"/>
                <a:gd name="connsiteX6" fmla="*/ 201613 w 331788"/>
                <a:gd name="connsiteY6" fmla="*/ 197695 h 268288"/>
                <a:gd name="connsiteX7" fmla="*/ 201613 w 331788"/>
                <a:gd name="connsiteY7" fmla="*/ 220798 h 268288"/>
                <a:gd name="connsiteX8" fmla="*/ 192508 w 331788"/>
                <a:gd name="connsiteY8" fmla="*/ 229783 h 268288"/>
                <a:gd name="connsiteX9" fmla="*/ 88450 w 331788"/>
                <a:gd name="connsiteY9" fmla="*/ 229783 h 268288"/>
                <a:gd name="connsiteX10" fmla="*/ 84547 w 331788"/>
                <a:gd name="connsiteY10" fmla="*/ 231066 h 268288"/>
                <a:gd name="connsiteX11" fmla="*/ 59834 w 331788"/>
                <a:gd name="connsiteY11" fmla="*/ 265721 h 268288"/>
                <a:gd name="connsiteX12" fmla="*/ 55931 w 331788"/>
                <a:gd name="connsiteY12" fmla="*/ 268288 h 268288"/>
                <a:gd name="connsiteX13" fmla="*/ 52029 w 331788"/>
                <a:gd name="connsiteY13" fmla="*/ 265721 h 268288"/>
                <a:gd name="connsiteX14" fmla="*/ 27315 w 331788"/>
                <a:gd name="connsiteY14" fmla="*/ 231066 h 268288"/>
                <a:gd name="connsiteX15" fmla="*/ 23413 w 331788"/>
                <a:gd name="connsiteY15" fmla="*/ 229783 h 268288"/>
                <a:gd name="connsiteX16" fmla="*/ 9105 w 331788"/>
                <a:gd name="connsiteY16" fmla="*/ 229783 h 268288"/>
                <a:gd name="connsiteX17" fmla="*/ 0 w 331788"/>
                <a:gd name="connsiteY17" fmla="*/ 220798 h 268288"/>
                <a:gd name="connsiteX18" fmla="*/ 0 w 331788"/>
                <a:gd name="connsiteY18" fmla="*/ 96298 h 268288"/>
                <a:gd name="connsiteX19" fmla="*/ 9105 w 331788"/>
                <a:gd name="connsiteY19" fmla="*/ 87313 h 268288"/>
                <a:gd name="connsiteX20" fmla="*/ 200880 w 331788"/>
                <a:gd name="connsiteY20" fmla="*/ 25400 h 268288"/>
                <a:gd name="connsiteX21" fmla="*/ 199567 w 331788"/>
                <a:gd name="connsiteY21" fmla="*/ 28004 h 268288"/>
                <a:gd name="connsiteX22" fmla="*/ 199567 w 331788"/>
                <a:gd name="connsiteY22" fmla="*/ 39723 h 268288"/>
                <a:gd name="connsiteX23" fmla="*/ 178563 w 331788"/>
                <a:gd name="connsiteY23" fmla="*/ 64463 h 268288"/>
                <a:gd name="connsiteX24" fmla="*/ 208757 w 331788"/>
                <a:gd name="connsiteY24" fmla="*/ 94412 h 268288"/>
                <a:gd name="connsiteX25" fmla="*/ 223197 w 331788"/>
                <a:gd name="connsiteY25" fmla="*/ 103527 h 268288"/>
                <a:gd name="connsiteX26" fmla="*/ 210069 w 331788"/>
                <a:gd name="connsiteY26" fmla="*/ 110037 h 268288"/>
                <a:gd name="connsiteX27" fmla="*/ 193004 w 331788"/>
                <a:gd name="connsiteY27" fmla="*/ 103527 h 268288"/>
                <a:gd name="connsiteX28" fmla="*/ 189065 w 331788"/>
                <a:gd name="connsiteY28" fmla="*/ 99621 h 268288"/>
                <a:gd name="connsiteX29" fmla="*/ 186440 w 331788"/>
                <a:gd name="connsiteY29" fmla="*/ 99621 h 268288"/>
                <a:gd name="connsiteX30" fmla="*/ 175938 w 331788"/>
                <a:gd name="connsiteY30" fmla="*/ 111340 h 268288"/>
                <a:gd name="connsiteX31" fmla="*/ 174625 w 331788"/>
                <a:gd name="connsiteY31" fmla="*/ 112642 h 268288"/>
                <a:gd name="connsiteX32" fmla="*/ 174625 w 331788"/>
                <a:gd name="connsiteY32" fmla="*/ 113944 h 268288"/>
                <a:gd name="connsiteX33" fmla="*/ 178563 w 331788"/>
                <a:gd name="connsiteY33" fmla="*/ 116548 h 268288"/>
                <a:gd name="connsiteX34" fmla="*/ 199567 w 331788"/>
                <a:gd name="connsiteY34" fmla="*/ 128267 h 268288"/>
                <a:gd name="connsiteX35" fmla="*/ 199567 w 331788"/>
                <a:gd name="connsiteY35" fmla="*/ 139986 h 268288"/>
                <a:gd name="connsiteX36" fmla="*/ 200880 w 331788"/>
                <a:gd name="connsiteY36" fmla="*/ 141288 h 268288"/>
                <a:gd name="connsiteX37" fmla="*/ 216633 w 331788"/>
                <a:gd name="connsiteY37" fmla="*/ 141288 h 268288"/>
                <a:gd name="connsiteX38" fmla="*/ 219259 w 331788"/>
                <a:gd name="connsiteY38" fmla="*/ 139986 h 268288"/>
                <a:gd name="connsiteX39" fmla="*/ 219259 w 331788"/>
                <a:gd name="connsiteY39" fmla="*/ 128267 h 268288"/>
                <a:gd name="connsiteX40" fmla="*/ 242888 w 331788"/>
                <a:gd name="connsiteY40" fmla="*/ 103527 h 268288"/>
                <a:gd name="connsiteX41" fmla="*/ 214008 w 331788"/>
                <a:gd name="connsiteY41" fmla="*/ 74880 h 268288"/>
                <a:gd name="connsiteX42" fmla="*/ 198255 w 331788"/>
                <a:gd name="connsiteY42" fmla="*/ 64463 h 268288"/>
                <a:gd name="connsiteX43" fmla="*/ 211382 w 331788"/>
                <a:gd name="connsiteY43" fmla="*/ 56651 h 268288"/>
                <a:gd name="connsiteX44" fmla="*/ 227135 w 331788"/>
                <a:gd name="connsiteY44" fmla="*/ 60557 h 268288"/>
                <a:gd name="connsiteX45" fmla="*/ 229761 w 331788"/>
                <a:gd name="connsiteY45" fmla="*/ 63161 h 268288"/>
                <a:gd name="connsiteX46" fmla="*/ 233699 w 331788"/>
                <a:gd name="connsiteY46" fmla="*/ 63161 h 268288"/>
                <a:gd name="connsiteX47" fmla="*/ 241575 w 331788"/>
                <a:gd name="connsiteY47" fmla="*/ 50140 h 268288"/>
                <a:gd name="connsiteX48" fmla="*/ 241575 w 331788"/>
                <a:gd name="connsiteY48" fmla="*/ 47536 h 268288"/>
                <a:gd name="connsiteX49" fmla="*/ 237637 w 331788"/>
                <a:gd name="connsiteY49" fmla="*/ 44932 h 268288"/>
                <a:gd name="connsiteX50" fmla="*/ 219259 w 331788"/>
                <a:gd name="connsiteY50" fmla="*/ 38421 h 268288"/>
                <a:gd name="connsiteX51" fmla="*/ 219259 w 331788"/>
                <a:gd name="connsiteY51" fmla="*/ 28004 h 268288"/>
                <a:gd name="connsiteX52" fmla="*/ 216633 w 331788"/>
                <a:gd name="connsiteY52" fmla="*/ 25400 h 268288"/>
                <a:gd name="connsiteX53" fmla="*/ 200880 w 331788"/>
                <a:gd name="connsiteY53" fmla="*/ 25400 h 268288"/>
                <a:gd name="connsiteX54" fmla="*/ 95464 w 331788"/>
                <a:gd name="connsiteY54" fmla="*/ 0 h 268288"/>
                <a:gd name="connsiteX55" fmla="*/ 320166 w 331788"/>
                <a:gd name="connsiteY55" fmla="*/ 0 h 268288"/>
                <a:gd name="connsiteX56" fmla="*/ 331788 w 331788"/>
                <a:gd name="connsiteY56" fmla="*/ 12898 h 268288"/>
                <a:gd name="connsiteX57" fmla="*/ 331788 w 331788"/>
                <a:gd name="connsiteY57" fmla="*/ 166390 h 268288"/>
                <a:gd name="connsiteX58" fmla="*/ 320166 w 331788"/>
                <a:gd name="connsiteY58" fmla="*/ 177999 h 268288"/>
                <a:gd name="connsiteX59" fmla="*/ 302086 w 331788"/>
                <a:gd name="connsiteY59" fmla="*/ 177999 h 268288"/>
                <a:gd name="connsiteX60" fmla="*/ 298212 w 331788"/>
                <a:gd name="connsiteY60" fmla="*/ 180579 h 268288"/>
                <a:gd name="connsiteX61" fmla="*/ 265927 w 331788"/>
                <a:gd name="connsiteY61" fmla="*/ 225723 h 268288"/>
                <a:gd name="connsiteX62" fmla="*/ 262053 w 331788"/>
                <a:gd name="connsiteY62" fmla="*/ 227013 h 268288"/>
                <a:gd name="connsiteX63" fmla="*/ 258179 w 331788"/>
                <a:gd name="connsiteY63" fmla="*/ 225723 h 268288"/>
                <a:gd name="connsiteX64" fmla="*/ 227186 w 331788"/>
                <a:gd name="connsiteY64" fmla="*/ 180579 h 268288"/>
                <a:gd name="connsiteX65" fmla="*/ 223311 w 331788"/>
                <a:gd name="connsiteY65" fmla="*/ 177999 h 268288"/>
                <a:gd name="connsiteX66" fmla="*/ 95464 w 331788"/>
                <a:gd name="connsiteY66" fmla="*/ 177999 h 268288"/>
                <a:gd name="connsiteX67" fmla="*/ 82550 w 331788"/>
                <a:gd name="connsiteY67" fmla="*/ 166390 h 268288"/>
                <a:gd name="connsiteX68" fmla="*/ 82550 w 331788"/>
                <a:gd name="connsiteY68" fmla="*/ 12898 h 268288"/>
                <a:gd name="connsiteX69" fmla="*/ 95464 w 331788"/>
                <a:gd name="connsiteY69" fmla="*/ 0 h 26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1788" h="268288">
                  <a:moveTo>
                    <a:pt x="9105" y="87313"/>
                  </a:moveTo>
                  <a:cubicBezTo>
                    <a:pt x="9105" y="87313"/>
                    <a:pt x="9105" y="87313"/>
                    <a:pt x="63736" y="87313"/>
                  </a:cubicBezTo>
                  <a:cubicBezTo>
                    <a:pt x="66337" y="87313"/>
                    <a:pt x="67638" y="89880"/>
                    <a:pt x="67638" y="92447"/>
                  </a:cubicBezTo>
                  <a:cubicBezTo>
                    <a:pt x="67638" y="92447"/>
                    <a:pt x="67638" y="92447"/>
                    <a:pt x="67638" y="172025"/>
                  </a:cubicBezTo>
                  <a:cubicBezTo>
                    <a:pt x="67638" y="183576"/>
                    <a:pt x="78044" y="193845"/>
                    <a:pt x="89750" y="193845"/>
                  </a:cubicBezTo>
                  <a:cubicBezTo>
                    <a:pt x="89750" y="193845"/>
                    <a:pt x="89750" y="193845"/>
                    <a:pt x="196410" y="193845"/>
                  </a:cubicBezTo>
                  <a:cubicBezTo>
                    <a:pt x="199012" y="193845"/>
                    <a:pt x="201613" y="195128"/>
                    <a:pt x="201613" y="197695"/>
                  </a:cubicBezTo>
                  <a:cubicBezTo>
                    <a:pt x="201613" y="197695"/>
                    <a:pt x="201613" y="197695"/>
                    <a:pt x="201613" y="220798"/>
                  </a:cubicBezTo>
                  <a:cubicBezTo>
                    <a:pt x="201613" y="225932"/>
                    <a:pt x="197711" y="229783"/>
                    <a:pt x="192508" y="229783"/>
                  </a:cubicBezTo>
                  <a:cubicBezTo>
                    <a:pt x="192508" y="229783"/>
                    <a:pt x="192508" y="229783"/>
                    <a:pt x="88450" y="229783"/>
                  </a:cubicBezTo>
                  <a:cubicBezTo>
                    <a:pt x="87149" y="229783"/>
                    <a:pt x="85848" y="229783"/>
                    <a:pt x="84547" y="231066"/>
                  </a:cubicBezTo>
                  <a:cubicBezTo>
                    <a:pt x="84547" y="231066"/>
                    <a:pt x="84547" y="231066"/>
                    <a:pt x="59834" y="265721"/>
                  </a:cubicBezTo>
                  <a:cubicBezTo>
                    <a:pt x="58533" y="267005"/>
                    <a:pt x="57232" y="268288"/>
                    <a:pt x="55931" y="268288"/>
                  </a:cubicBezTo>
                  <a:cubicBezTo>
                    <a:pt x="54631" y="268288"/>
                    <a:pt x="53330" y="267005"/>
                    <a:pt x="52029" y="265721"/>
                  </a:cubicBezTo>
                  <a:cubicBezTo>
                    <a:pt x="52029" y="265721"/>
                    <a:pt x="52029" y="265721"/>
                    <a:pt x="27315" y="231066"/>
                  </a:cubicBezTo>
                  <a:cubicBezTo>
                    <a:pt x="26015" y="229783"/>
                    <a:pt x="24714" y="229783"/>
                    <a:pt x="23413" y="229783"/>
                  </a:cubicBezTo>
                  <a:cubicBezTo>
                    <a:pt x="23413" y="229783"/>
                    <a:pt x="23413" y="229783"/>
                    <a:pt x="9105" y="229783"/>
                  </a:cubicBezTo>
                  <a:cubicBezTo>
                    <a:pt x="3902" y="229783"/>
                    <a:pt x="0" y="225932"/>
                    <a:pt x="0" y="220798"/>
                  </a:cubicBezTo>
                  <a:cubicBezTo>
                    <a:pt x="0" y="220798"/>
                    <a:pt x="0" y="220798"/>
                    <a:pt x="0" y="96298"/>
                  </a:cubicBezTo>
                  <a:cubicBezTo>
                    <a:pt x="0" y="91164"/>
                    <a:pt x="3902" y="87313"/>
                    <a:pt x="9105" y="87313"/>
                  </a:cubicBezTo>
                  <a:close/>
                  <a:moveTo>
                    <a:pt x="200880" y="25400"/>
                  </a:moveTo>
                  <a:cubicBezTo>
                    <a:pt x="200880" y="25400"/>
                    <a:pt x="199567" y="26702"/>
                    <a:pt x="199567" y="28004"/>
                  </a:cubicBezTo>
                  <a:cubicBezTo>
                    <a:pt x="199567" y="28004"/>
                    <a:pt x="199567" y="28004"/>
                    <a:pt x="199567" y="39723"/>
                  </a:cubicBezTo>
                  <a:cubicBezTo>
                    <a:pt x="186440" y="42328"/>
                    <a:pt x="178563" y="52744"/>
                    <a:pt x="178563" y="64463"/>
                  </a:cubicBezTo>
                  <a:cubicBezTo>
                    <a:pt x="178563" y="85297"/>
                    <a:pt x="196942" y="90506"/>
                    <a:pt x="208757" y="94412"/>
                  </a:cubicBezTo>
                  <a:cubicBezTo>
                    <a:pt x="221884" y="98318"/>
                    <a:pt x="223197" y="99621"/>
                    <a:pt x="223197" y="103527"/>
                  </a:cubicBezTo>
                  <a:cubicBezTo>
                    <a:pt x="223197" y="108735"/>
                    <a:pt x="215320" y="110037"/>
                    <a:pt x="210069" y="110037"/>
                  </a:cubicBezTo>
                  <a:cubicBezTo>
                    <a:pt x="203506" y="110037"/>
                    <a:pt x="196942" y="107433"/>
                    <a:pt x="193004" y="103527"/>
                  </a:cubicBezTo>
                  <a:cubicBezTo>
                    <a:pt x="193004" y="103527"/>
                    <a:pt x="193004" y="103527"/>
                    <a:pt x="189065" y="99621"/>
                  </a:cubicBezTo>
                  <a:cubicBezTo>
                    <a:pt x="189065" y="99621"/>
                    <a:pt x="187753" y="99621"/>
                    <a:pt x="186440" y="99621"/>
                  </a:cubicBezTo>
                  <a:cubicBezTo>
                    <a:pt x="186440" y="99621"/>
                    <a:pt x="186440" y="99621"/>
                    <a:pt x="175938" y="111340"/>
                  </a:cubicBezTo>
                  <a:cubicBezTo>
                    <a:pt x="174625" y="111340"/>
                    <a:pt x="174625" y="111340"/>
                    <a:pt x="174625" y="112642"/>
                  </a:cubicBezTo>
                  <a:cubicBezTo>
                    <a:pt x="174625" y="112642"/>
                    <a:pt x="174625" y="112642"/>
                    <a:pt x="174625" y="113944"/>
                  </a:cubicBezTo>
                  <a:cubicBezTo>
                    <a:pt x="174625" y="113944"/>
                    <a:pt x="174625" y="113944"/>
                    <a:pt x="178563" y="116548"/>
                  </a:cubicBezTo>
                  <a:cubicBezTo>
                    <a:pt x="183814" y="121756"/>
                    <a:pt x="191691" y="126965"/>
                    <a:pt x="199567" y="128267"/>
                  </a:cubicBezTo>
                  <a:cubicBezTo>
                    <a:pt x="199567" y="128267"/>
                    <a:pt x="199567" y="128267"/>
                    <a:pt x="199567" y="139986"/>
                  </a:cubicBezTo>
                  <a:cubicBezTo>
                    <a:pt x="199567" y="141288"/>
                    <a:pt x="200880" y="141288"/>
                    <a:pt x="200880" y="141288"/>
                  </a:cubicBezTo>
                  <a:cubicBezTo>
                    <a:pt x="200880" y="141288"/>
                    <a:pt x="200880" y="141288"/>
                    <a:pt x="216633" y="141288"/>
                  </a:cubicBezTo>
                  <a:cubicBezTo>
                    <a:pt x="217946" y="141288"/>
                    <a:pt x="219259" y="141288"/>
                    <a:pt x="219259" y="139986"/>
                  </a:cubicBezTo>
                  <a:cubicBezTo>
                    <a:pt x="219259" y="139986"/>
                    <a:pt x="219259" y="139986"/>
                    <a:pt x="219259" y="128267"/>
                  </a:cubicBezTo>
                  <a:cubicBezTo>
                    <a:pt x="233699" y="125663"/>
                    <a:pt x="242888" y="116548"/>
                    <a:pt x="242888" y="103527"/>
                  </a:cubicBezTo>
                  <a:cubicBezTo>
                    <a:pt x="242888" y="83995"/>
                    <a:pt x="225822" y="78787"/>
                    <a:pt x="214008" y="74880"/>
                  </a:cubicBezTo>
                  <a:cubicBezTo>
                    <a:pt x="199567" y="70974"/>
                    <a:pt x="198255" y="69672"/>
                    <a:pt x="198255" y="64463"/>
                  </a:cubicBezTo>
                  <a:cubicBezTo>
                    <a:pt x="198255" y="59255"/>
                    <a:pt x="206131" y="56651"/>
                    <a:pt x="211382" y="56651"/>
                  </a:cubicBezTo>
                  <a:cubicBezTo>
                    <a:pt x="216633" y="56651"/>
                    <a:pt x="223197" y="59255"/>
                    <a:pt x="227135" y="60557"/>
                  </a:cubicBezTo>
                  <a:cubicBezTo>
                    <a:pt x="227135" y="60557"/>
                    <a:pt x="227135" y="60557"/>
                    <a:pt x="229761" y="63161"/>
                  </a:cubicBezTo>
                  <a:cubicBezTo>
                    <a:pt x="231073" y="64463"/>
                    <a:pt x="232386" y="64463"/>
                    <a:pt x="233699" y="63161"/>
                  </a:cubicBezTo>
                  <a:cubicBezTo>
                    <a:pt x="233699" y="63161"/>
                    <a:pt x="233699" y="63161"/>
                    <a:pt x="241575" y="50140"/>
                  </a:cubicBezTo>
                  <a:cubicBezTo>
                    <a:pt x="242888" y="48838"/>
                    <a:pt x="241575" y="47536"/>
                    <a:pt x="241575" y="47536"/>
                  </a:cubicBezTo>
                  <a:cubicBezTo>
                    <a:pt x="241575" y="47536"/>
                    <a:pt x="241575" y="47536"/>
                    <a:pt x="237637" y="44932"/>
                  </a:cubicBezTo>
                  <a:cubicBezTo>
                    <a:pt x="232386" y="41025"/>
                    <a:pt x="225822" y="39723"/>
                    <a:pt x="219259" y="38421"/>
                  </a:cubicBezTo>
                  <a:cubicBezTo>
                    <a:pt x="219259" y="38421"/>
                    <a:pt x="219259" y="38421"/>
                    <a:pt x="219259" y="28004"/>
                  </a:cubicBezTo>
                  <a:cubicBezTo>
                    <a:pt x="219259" y="26702"/>
                    <a:pt x="217946" y="25400"/>
                    <a:pt x="216633" y="25400"/>
                  </a:cubicBezTo>
                  <a:cubicBezTo>
                    <a:pt x="216633" y="25400"/>
                    <a:pt x="216633" y="25400"/>
                    <a:pt x="200880" y="25400"/>
                  </a:cubicBezTo>
                  <a:close/>
                  <a:moveTo>
                    <a:pt x="95464" y="0"/>
                  </a:moveTo>
                  <a:cubicBezTo>
                    <a:pt x="95464" y="0"/>
                    <a:pt x="95464" y="0"/>
                    <a:pt x="320166" y="0"/>
                  </a:cubicBezTo>
                  <a:cubicBezTo>
                    <a:pt x="326622" y="0"/>
                    <a:pt x="331788" y="6449"/>
                    <a:pt x="331788" y="12898"/>
                  </a:cubicBezTo>
                  <a:cubicBezTo>
                    <a:pt x="331788" y="12898"/>
                    <a:pt x="331788" y="12898"/>
                    <a:pt x="331788" y="166390"/>
                  </a:cubicBezTo>
                  <a:cubicBezTo>
                    <a:pt x="331788" y="172840"/>
                    <a:pt x="326622" y="177999"/>
                    <a:pt x="320166" y="177999"/>
                  </a:cubicBezTo>
                  <a:cubicBezTo>
                    <a:pt x="320166" y="177999"/>
                    <a:pt x="320166" y="177999"/>
                    <a:pt x="302086" y="177999"/>
                  </a:cubicBezTo>
                  <a:cubicBezTo>
                    <a:pt x="300795" y="177999"/>
                    <a:pt x="299503" y="179289"/>
                    <a:pt x="298212" y="180579"/>
                  </a:cubicBezTo>
                  <a:cubicBezTo>
                    <a:pt x="298212" y="180579"/>
                    <a:pt x="298212" y="180579"/>
                    <a:pt x="265927" y="225723"/>
                  </a:cubicBezTo>
                  <a:cubicBezTo>
                    <a:pt x="265927" y="227013"/>
                    <a:pt x="263344" y="227013"/>
                    <a:pt x="262053" y="227013"/>
                  </a:cubicBezTo>
                  <a:cubicBezTo>
                    <a:pt x="260762" y="227013"/>
                    <a:pt x="259470" y="227013"/>
                    <a:pt x="258179" y="225723"/>
                  </a:cubicBezTo>
                  <a:cubicBezTo>
                    <a:pt x="258179" y="225723"/>
                    <a:pt x="258179" y="225723"/>
                    <a:pt x="227186" y="180579"/>
                  </a:cubicBezTo>
                  <a:cubicBezTo>
                    <a:pt x="225894" y="179289"/>
                    <a:pt x="224603" y="177999"/>
                    <a:pt x="223311" y="177999"/>
                  </a:cubicBezTo>
                  <a:cubicBezTo>
                    <a:pt x="223311" y="177999"/>
                    <a:pt x="223311" y="177999"/>
                    <a:pt x="95464" y="177999"/>
                  </a:cubicBezTo>
                  <a:cubicBezTo>
                    <a:pt x="89007" y="177999"/>
                    <a:pt x="82550" y="172840"/>
                    <a:pt x="82550" y="166390"/>
                  </a:cubicBezTo>
                  <a:cubicBezTo>
                    <a:pt x="82550" y="166390"/>
                    <a:pt x="82550" y="166390"/>
                    <a:pt x="82550" y="12898"/>
                  </a:cubicBezTo>
                  <a:cubicBezTo>
                    <a:pt x="82550" y="6449"/>
                    <a:pt x="89007" y="0"/>
                    <a:pt x="95464" y="0"/>
                  </a:cubicBezTo>
                  <a:close/>
                </a:path>
              </a:pathLst>
            </a:custGeom>
            <a:solidFill>
              <a:srgbClr val="FFFFFF"/>
            </a:solidFill>
            <a:ln>
              <a:noFill/>
            </a:ln>
          </p:spPr>
          <p:txBody>
            <a:bodyPr anchor="ctr"/>
            <a:lstStyle/>
            <a:p>
              <a:pPr algn="ctr"/>
              <a:endParaRPr/>
            </a:p>
          </p:txBody>
        </p:sp>
      </p:grpSp>
      <p:grpSp>
        <p:nvGrpSpPr>
          <p:cNvPr id="14" name="千图设计师MC：ID 29795607库_组合 66"/>
          <p:cNvGrpSpPr/>
          <p:nvPr>
            <p:custDataLst>
              <p:tags r:id="rId2"/>
            </p:custDataLst>
          </p:nvPr>
        </p:nvGrpSpPr>
        <p:grpSpPr>
          <a:xfrm>
            <a:off x="2989823" y="1653267"/>
            <a:ext cx="489858" cy="489858"/>
            <a:chOff x="8139354" y="1653267"/>
            <a:chExt cx="489858" cy="489858"/>
          </a:xfrm>
        </p:grpSpPr>
        <p:sp>
          <p:nvSpPr>
            <p:cNvPr id="15" name="椭圆 36"/>
            <p:cNvSpPr/>
            <p:nvPr/>
          </p:nvSpPr>
          <p:spPr>
            <a:xfrm>
              <a:off x="8139354" y="1653267"/>
              <a:ext cx="489858" cy="489858"/>
            </a:xfrm>
            <a:prstGeom prst="ellipse">
              <a:avLst/>
            </a:prstGeom>
            <a:solidFill>
              <a:srgbClr val="D387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6" name="任意多边形: 形状 37"/>
            <p:cNvSpPr/>
            <p:nvPr/>
          </p:nvSpPr>
          <p:spPr bwMode="auto">
            <a:xfrm>
              <a:off x="8273110" y="1789278"/>
              <a:ext cx="212129" cy="210099"/>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rgbClr val="FFFFFF"/>
            </a:solidFill>
            <a:ln>
              <a:noFill/>
            </a:ln>
          </p:spPr>
          <p:txBody>
            <a:bodyPr anchor="ctr"/>
            <a:lstStyle/>
            <a:p>
              <a:pPr algn="ctr"/>
              <a:endParaRPr/>
            </a:p>
          </p:txBody>
        </p:sp>
      </p:grpSp>
      <p:grpSp>
        <p:nvGrpSpPr>
          <p:cNvPr id="17" name="千图设计师MC：ID 29795607库_组合 67"/>
          <p:cNvGrpSpPr/>
          <p:nvPr>
            <p:custDataLst>
              <p:tags r:id="rId3"/>
            </p:custDataLst>
          </p:nvPr>
        </p:nvGrpSpPr>
        <p:grpSpPr>
          <a:xfrm>
            <a:off x="2989822" y="1898197"/>
            <a:ext cx="45719" cy="3421649"/>
            <a:chOff x="8139354" y="1898197"/>
            <a:chExt cx="12700" cy="3421649"/>
          </a:xfrm>
        </p:grpSpPr>
        <p:cxnSp>
          <p:nvCxnSpPr>
            <p:cNvPr id="18" name="连接符: 肘形 10"/>
            <p:cNvCxnSpPr>
              <a:stCxn id="12" idx="2"/>
              <a:endCxn id="15" idx="2"/>
            </p:cNvCxnSpPr>
            <p:nvPr/>
          </p:nvCxnSpPr>
          <p:spPr>
            <a:xfrm rot="10800000">
              <a:off x="8139354" y="1898197"/>
              <a:ext cx="12700" cy="3421649"/>
            </a:xfrm>
            <a:prstGeom prst="bentConnector3">
              <a:avLst>
                <a:gd name="adj1" fmla="val 1800000"/>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连接符: 肘形 11"/>
            <p:cNvCxnSpPr>
              <a:stCxn id="8" idx="2"/>
              <a:endCxn id="15" idx="2"/>
            </p:cNvCxnSpPr>
            <p:nvPr/>
          </p:nvCxnSpPr>
          <p:spPr>
            <a:xfrm rot="10800000">
              <a:off x="8139354" y="1898197"/>
              <a:ext cx="12700" cy="1739017"/>
            </a:xfrm>
            <a:prstGeom prst="bentConnector3">
              <a:avLst>
                <a:gd name="adj1" fmla="val 1800000"/>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558265" y="3140241"/>
            <a:ext cx="2636957" cy="584775"/>
          </a:xfrm>
          <a:prstGeom prst="rect">
            <a:avLst/>
          </a:prstGeom>
        </p:spPr>
        <p:txBody>
          <a:bodyPr wrap="square">
            <a:spAutoFit/>
          </a:bodyPr>
          <a:lstStyle/>
          <a:p>
            <a:r>
              <a:rPr lang="vi-VN" sz="3200" b="1" smtClean="0">
                <a:solidFill>
                  <a:schemeClr val="bg1"/>
                </a:solidFill>
                <a:latin typeface="Times New Roman" panose="02020603050405020304" pitchFamily="18" charset="0"/>
                <a:ea typeface="Times New Roman" panose="02020603050405020304" pitchFamily="18" charset="0"/>
              </a:rPr>
              <a:t>Xuất xứ</a:t>
            </a:r>
            <a:endParaRPr lang="en-GB" sz="3200">
              <a:solidFill>
                <a:schemeClr val="bg1"/>
              </a:solidFill>
            </a:endParaRPr>
          </a:p>
        </p:txBody>
      </p:sp>
      <p:sp>
        <p:nvSpPr>
          <p:cNvPr id="6" name="Rectangle 5"/>
          <p:cNvSpPr/>
          <p:nvPr/>
        </p:nvSpPr>
        <p:spPr>
          <a:xfrm>
            <a:off x="3613437" y="1645922"/>
            <a:ext cx="4927059" cy="2062103"/>
          </a:xfrm>
          <a:prstGeom prst="rect">
            <a:avLst/>
          </a:prstGeom>
        </p:spPr>
        <p:txBody>
          <a:bodyPr wrap="square">
            <a:spAutoFit/>
          </a:bodyPr>
          <a:lstStyle/>
          <a:p>
            <a:r>
              <a:rPr lang="vi-VN" sz="3200" i="1">
                <a:solidFill>
                  <a:schemeClr val="bg1"/>
                </a:solidFill>
                <a:latin typeface="Times New Roman" panose="02020603050405020304" pitchFamily="18" charset="0"/>
                <a:ea typeface="Calibri" panose="020F0502020204030204" pitchFamily="34" charset="0"/>
              </a:rPr>
              <a:t>Trích trong bài: Hồ Chủ Tịch, hình ảnh của dân tộc, tinh hoa của thời đại, NXB sự thật, Hà Nội,1974)</a:t>
            </a:r>
            <a:endParaRPr lang="en-GB" sz="3200">
              <a:solidFill>
                <a:schemeClr val="bg1"/>
              </a:solidFill>
            </a:endParaRPr>
          </a:p>
        </p:txBody>
      </p:sp>
      <p:sp>
        <p:nvSpPr>
          <p:cNvPr id="21" name="Rectangle 20"/>
          <p:cNvSpPr/>
          <p:nvPr/>
        </p:nvSpPr>
        <p:spPr>
          <a:xfrm>
            <a:off x="3788508" y="4288793"/>
            <a:ext cx="4166772" cy="2062103"/>
          </a:xfrm>
          <a:prstGeom prst="rect">
            <a:avLst/>
          </a:prstGeom>
        </p:spPr>
        <p:txBody>
          <a:bodyPr wrap="square">
            <a:spAutoFit/>
          </a:bodyPr>
          <a:lstStyle/>
          <a:p>
            <a:r>
              <a:rPr lang="vi-VN" sz="3200">
                <a:solidFill>
                  <a:schemeClr val="bg1"/>
                </a:solidFill>
                <a:latin typeface="Times New Roman" panose="02020603050405020304" pitchFamily="18" charset="0"/>
                <a:ea typeface="Calibri" panose="020F0502020204030204" pitchFamily="34" charset="0"/>
              </a:rPr>
              <a:t>Đây là bài diễn văn trong lễ kỉ niệm 80 năm ngày sinh của Bác (1970)</a:t>
            </a:r>
            <a:endParaRPr lang="en-GB" sz="3200">
              <a:solidFill>
                <a:schemeClr val="bg1"/>
              </a:solidFill>
            </a:endParaRPr>
          </a:p>
        </p:txBody>
      </p:sp>
      <p:sp>
        <p:nvSpPr>
          <p:cNvPr id="22" name="Rounded Rectangle 21"/>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23" name="Rectangle 22"/>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016" y="3588806"/>
            <a:ext cx="3721608" cy="276209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8987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9799" y="116643"/>
            <a:ext cx="5182009" cy="622755"/>
          </a:xfrm>
          <a:prstGeom prst="roundRect">
            <a:avLst/>
          </a:prstGeom>
          <a:noFill/>
          <a:ln w="57150">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prstClr val="white"/>
              </a:solidFill>
            </a:endParaRPr>
          </a:p>
        </p:txBody>
      </p:sp>
      <p:sp>
        <p:nvSpPr>
          <p:cNvPr id="7" name="Rectangle 6"/>
          <p:cNvSpPr/>
          <p:nvPr/>
        </p:nvSpPr>
        <p:spPr>
          <a:xfrm>
            <a:off x="189292" y="36576"/>
            <a:ext cx="5046446" cy="587148"/>
          </a:xfrm>
          <a:prstGeom prst="rect">
            <a:avLst/>
          </a:prstGeom>
        </p:spPr>
        <p:txBody>
          <a:bodyPr wrap="none">
            <a:spAutoFit/>
          </a:bodyPr>
          <a:lstStyle/>
          <a:p>
            <a:pPr algn="ctr">
              <a:lnSpc>
                <a:spcPct val="150000"/>
              </a:lnSpc>
              <a:spcAft>
                <a:spcPts val="0"/>
              </a:spcAft>
            </a:pPr>
            <a:r>
              <a:rPr lang="vi-VN"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cs typeface="Times New Roman" panose="02020603050405020304" pitchFamily="18" charset="0"/>
              </a:rPr>
              <a:t>ĐỨC TÍNH GIẢN DỊ CỦA BÁC HỒ</a:t>
            </a:r>
            <a:endParaRPr lang="en-GB" sz="2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68096" y="1694760"/>
            <a:ext cx="6840334"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 Phương thức biểu đạt, kiểu văn bản</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902908" y="5411992"/>
            <a:ext cx="8538491" cy="593304"/>
          </a:xfrm>
          <a:prstGeom prst="rect">
            <a:avLst/>
          </a:prstGeom>
        </p:spPr>
        <p:txBody>
          <a:bodyPr wrap="none">
            <a:spAutoFit/>
          </a:bodyPr>
          <a:lstStyle/>
          <a:p>
            <a:pPr algn="just">
              <a:lnSpc>
                <a:spcPct val="107000"/>
              </a:lnSpc>
              <a:spcAft>
                <a:spcPts val="0"/>
              </a:spcAft>
            </a:pP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d. Vấn đề nghị luận</a:t>
            </a:r>
            <a:r>
              <a:rPr lang="vi-VN"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Đức tính giản dị của Bác Hồ</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37569" y="3036616"/>
            <a:ext cx="2919447" cy="1569660"/>
          </a:xfrm>
          <a:prstGeom prst="rect">
            <a:avLst/>
          </a:prstGeom>
          <a:solidFill>
            <a:schemeClr val="accent6">
              <a:lumMod val="75000"/>
            </a:schemeClr>
          </a:solidFill>
        </p:spPr>
        <p:txBody>
          <a:bodyPr wrap="square">
            <a:spAutoFit/>
          </a:bodyPr>
          <a:lstStyle/>
          <a:p>
            <a:pPr algn="just"/>
            <a:r>
              <a:rPr lang="vi-VN" sz="3200" i="1">
                <a:solidFill>
                  <a:schemeClr val="bg1"/>
                </a:solidFill>
                <a:latin typeface="Times New Roman" panose="02020603050405020304" pitchFamily="18" charset="0"/>
                <a:ea typeface="Calibri" panose="020F0502020204030204" pitchFamily="34" charset="0"/>
              </a:rPr>
              <a:t> Phương thức biểu đạt chính:</a:t>
            </a:r>
            <a:r>
              <a:rPr lang="vi-VN" sz="3200">
                <a:solidFill>
                  <a:schemeClr val="bg1"/>
                </a:solidFill>
                <a:latin typeface="Times New Roman" panose="02020603050405020304" pitchFamily="18" charset="0"/>
                <a:ea typeface="Calibri" panose="020F0502020204030204" pitchFamily="34" charset="0"/>
              </a:rPr>
              <a:t> Nghị luận </a:t>
            </a:r>
            <a:endParaRPr lang="en-GB" sz="3200">
              <a:solidFill>
                <a:schemeClr val="bg1"/>
              </a:solidFill>
            </a:endParaRPr>
          </a:p>
        </p:txBody>
      </p:sp>
      <p:sp>
        <p:nvSpPr>
          <p:cNvPr id="3" name="Rectangle 2"/>
          <p:cNvSpPr/>
          <p:nvPr/>
        </p:nvSpPr>
        <p:spPr>
          <a:xfrm>
            <a:off x="4283905" y="3036616"/>
            <a:ext cx="2537519" cy="1569660"/>
          </a:xfrm>
          <a:prstGeom prst="rect">
            <a:avLst/>
          </a:prstGeom>
          <a:solidFill>
            <a:schemeClr val="accent6">
              <a:lumMod val="75000"/>
            </a:schemeClr>
          </a:solidFill>
        </p:spPr>
        <p:txBody>
          <a:bodyPr wrap="square">
            <a:spAutoFit/>
          </a:bodyPr>
          <a:lstStyle/>
          <a:p>
            <a:pPr algn="just"/>
            <a:r>
              <a:rPr lang="vi-VN" sz="3200" i="1">
                <a:solidFill>
                  <a:schemeClr val="bg1"/>
                </a:solidFill>
                <a:latin typeface="Times New Roman" panose="02020603050405020304" pitchFamily="18" charset="0"/>
                <a:ea typeface="Calibri" panose="020F0502020204030204" pitchFamily="34" charset="0"/>
              </a:rPr>
              <a:t>Kiểu văn bản</a:t>
            </a:r>
            <a:r>
              <a:rPr lang="vi-VN" sz="3200">
                <a:solidFill>
                  <a:schemeClr val="bg1"/>
                </a:solidFill>
                <a:latin typeface="Times New Roman" panose="02020603050405020304" pitchFamily="18" charset="0"/>
                <a:ea typeface="Calibri" panose="020F0502020204030204" pitchFamily="34" charset="0"/>
              </a:rPr>
              <a:t>: Nghị luận chứng minh </a:t>
            </a:r>
            <a:endParaRPr lang="en-GB" sz="3200">
              <a:solidFill>
                <a:schemeClr val="bg1"/>
              </a:solidFill>
            </a:endParaRPr>
          </a:p>
        </p:txBody>
      </p:sp>
      <p:pic>
        <p:nvPicPr>
          <p:cNvPr id="15" name="Picture 14">
            <a:extLst>
              <a:ext uri="{FF2B5EF4-FFF2-40B4-BE49-F238E27FC236}">
                <a16:creationId xmlns="" xmlns:a16="http://schemas.microsoft.com/office/drawing/2014/main" id="{F586ABBC-116F-43AB-B9AF-4AEC9498A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36017">
            <a:off x="2731880" y="2188440"/>
            <a:ext cx="1585250" cy="1100219"/>
          </a:xfrm>
          <a:prstGeom prst="rect">
            <a:avLst/>
          </a:prstGeom>
        </p:spPr>
      </p:pic>
      <p:pic>
        <p:nvPicPr>
          <p:cNvPr id="16" name="Picture 15">
            <a:extLst>
              <a:ext uri="{FF2B5EF4-FFF2-40B4-BE49-F238E27FC236}">
                <a16:creationId xmlns="" xmlns:a16="http://schemas.microsoft.com/office/drawing/2014/main" id="{F586ABBC-116F-43AB-B9AF-4AEC9498A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33905">
            <a:off x="4302660" y="2167593"/>
            <a:ext cx="1585869" cy="1100219"/>
          </a:xfrm>
          <a:prstGeom prst="rect">
            <a:avLst/>
          </a:prstGeom>
        </p:spPr>
      </p:pic>
    </p:spTree>
    <p:extLst>
      <p:ext uri="{BB962C8B-B14F-4D97-AF65-F5344CB8AC3E}">
        <p14:creationId xmlns:p14="http://schemas.microsoft.com/office/powerpoint/2010/main" val="40042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0F2E7A81-D198-43BF-975E-4CFCCA014FEA"/>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04589"/>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25sszxcr">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1200</TotalTime>
  <Words>3335</Words>
  <Application>Microsoft Office PowerPoint</Application>
  <PresentationFormat>Custom</PresentationFormat>
  <Paragraphs>316</Paragraphs>
  <Slides>47</Slides>
  <Notes>35</Notes>
  <HiddenSlides>0</HiddenSlides>
  <MMClips>2</MMClips>
  <ScaleCrop>false</ScaleCrop>
  <HeadingPairs>
    <vt:vector size="4" baseType="variant">
      <vt:variant>
        <vt:lpstr>Theme</vt:lpstr>
      </vt:variant>
      <vt:variant>
        <vt:i4>11</vt:i4>
      </vt:variant>
      <vt:variant>
        <vt:lpstr>Slide Titles</vt:lpstr>
      </vt:variant>
      <vt:variant>
        <vt:i4>47</vt:i4>
      </vt:variant>
    </vt:vector>
  </HeadingPairs>
  <TitlesOfParts>
    <vt:vector size="58"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Windows User</cp:lastModifiedBy>
  <cp:revision>258</cp:revision>
  <dcterms:created xsi:type="dcterms:W3CDTF">2018-07-29T02:31:44Z</dcterms:created>
  <dcterms:modified xsi:type="dcterms:W3CDTF">2023-03-31T15:19:57Z</dcterms:modified>
</cp:coreProperties>
</file>