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97" r:id="rId2"/>
    <p:sldId id="394" r:id="rId3"/>
    <p:sldId id="395" r:id="rId4"/>
    <p:sldId id="396" r:id="rId5"/>
    <p:sldId id="398" r:id="rId6"/>
    <p:sldId id="292" r:id="rId7"/>
    <p:sldId id="275" r:id="rId8"/>
    <p:sldId id="379" r:id="rId9"/>
    <p:sldId id="380" r:id="rId10"/>
    <p:sldId id="381" r:id="rId11"/>
    <p:sldId id="382" r:id="rId12"/>
    <p:sldId id="383" r:id="rId13"/>
    <p:sldId id="384" r:id="rId14"/>
    <p:sldId id="385" r:id="rId15"/>
    <p:sldId id="386" r:id="rId16"/>
    <p:sldId id="293" r:id="rId17"/>
    <p:sldId id="366" r:id="rId18"/>
    <p:sldId id="387" r:id="rId19"/>
    <p:sldId id="388" r:id="rId20"/>
    <p:sldId id="389" r:id="rId21"/>
    <p:sldId id="390" r:id="rId22"/>
    <p:sldId id="391" r:id="rId23"/>
    <p:sldId id="392" r:id="rId24"/>
    <p:sldId id="393" r:id="rId25"/>
    <p:sldId id="399" r:id="rId26"/>
    <p:sldId id="402" r:id="rId27"/>
    <p:sldId id="401" r:id="rId28"/>
    <p:sldId id="378"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912" y="-90"/>
      </p:cViewPr>
      <p:guideLst>
        <p:guide orient="horz" pos="129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3/31/2023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08585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5"/>
          <p:cNvSpPr>
            <a:spLocks noChangeArrowheads="1" noChangeShapeType="1" noTextEdit="1"/>
          </p:cNvSpPr>
          <p:nvPr/>
        </p:nvSpPr>
        <p:spPr bwMode="auto">
          <a:xfrm>
            <a:off x="623888" y="342900"/>
            <a:ext cx="7834312" cy="51435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FF0000"/>
                  </a:solidFill>
                  <a:round/>
                  <a:headEnd/>
                  <a:tailEnd/>
                </a:ln>
                <a:solidFill>
                  <a:srgbClr val="000000"/>
                </a:solidFill>
                <a:latin typeface="Times New Roman"/>
                <a:cs typeface="Times New Roman"/>
              </a:rPr>
              <a:t>Chào mừng quý thầy cô về dự giờ </a:t>
            </a:r>
          </a:p>
        </p:txBody>
      </p:sp>
      <p:sp>
        <p:nvSpPr>
          <p:cNvPr id="2052" name="Rectangle 6"/>
          <p:cNvSpPr>
            <a:spLocks noChangeArrowheads="1"/>
          </p:cNvSpPr>
          <p:nvPr/>
        </p:nvSpPr>
        <p:spPr bwMode="auto">
          <a:xfrm>
            <a:off x="2362200" y="1771650"/>
            <a:ext cx="4419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err="1">
                <a:solidFill>
                  <a:srgbClr val="FF0000"/>
                </a:solidFill>
              </a:rPr>
              <a:t>Môn</a:t>
            </a:r>
            <a:r>
              <a:rPr lang="en-US" sz="3600" dirty="0">
                <a:solidFill>
                  <a:srgbClr val="FF0000"/>
                </a:solidFill>
              </a:rPr>
              <a:t>: </a:t>
            </a:r>
            <a:r>
              <a:rPr lang="en-US" sz="3600" dirty="0" err="1">
                <a:solidFill>
                  <a:srgbClr val="FF0000"/>
                </a:solidFill>
              </a:rPr>
              <a:t>Công</a:t>
            </a:r>
            <a:r>
              <a:rPr lang="en-US" sz="3600" dirty="0">
                <a:solidFill>
                  <a:srgbClr val="FF0000"/>
                </a:solidFill>
              </a:rPr>
              <a:t> </a:t>
            </a:r>
            <a:r>
              <a:rPr lang="en-US" sz="3600" dirty="0" err="1">
                <a:solidFill>
                  <a:srgbClr val="FF0000"/>
                </a:solidFill>
              </a:rPr>
              <a:t>Nghệ</a:t>
            </a:r>
            <a:r>
              <a:rPr lang="en-US" sz="3600" dirty="0">
                <a:solidFill>
                  <a:srgbClr val="FF0000"/>
                </a:solidFill>
              </a:rPr>
              <a:t> </a:t>
            </a:r>
            <a:r>
              <a:rPr lang="en-US" sz="3600" dirty="0" smtClean="0">
                <a:solidFill>
                  <a:srgbClr val="FF0000"/>
                </a:solidFill>
              </a:rPr>
              <a:t>6</a:t>
            </a:r>
            <a:endParaRPr lang="en-US" sz="3600" dirty="0">
              <a:solidFill>
                <a:srgbClr val="FF0000"/>
              </a:solidFill>
            </a:endParaRPr>
          </a:p>
          <a:p>
            <a:pPr algn="ctr"/>
            <a:r>
              <a:rPr lang="en-US" sz="3600" dirty="0" err="1" smtClean="0">
                <a:solidFill>
                  <a:srgbClr val="FF0000"/>
                </a:solidFill>
              </a:rPr>
              <a:t>Trường</a:t>
            </a:r>
            <a:r>
              <a:rPr lang="en-US" sz="3600" dirty="0" smtClean="0">
                <a:solidFill>
                  <a:srgbClr val="FF0000"/>
                </a:solidFill>
              </a:rPr>
              <a:t> </a:t>
            </a:r>
            <a:r>
              <a:rPr lang="en-US" sz="3600" dirty="0">
                <a:solidFill>
                  <a:srgbClr val="FF0000"/>
                </a:solidFill>
              </a:rPr>
              <a:t>THCS </a:t>
            </a:r>
            <a:r>
              <a:rPr lang="en-US" sz="3600" dirty="0" err="1" smtClean="0">
                <a:solidFill>
                  <a:srgbClr val="FF0000"/>
                </a:solidFill>
              </a:rPr>
              <a:t>Thái</a:t>
            </a:r>
            <a:r>
              <a:rPr lang="en-US" sz="3600" dirty="0" smtClean="0">
                <a:solidFill>
                  <a:srgbClr val="FF0000"/>
                </a:solidFill>
              </a:rPr>
              <a:t> </a:t>
            </a:r>
            <a:r>
              <a:rPr lang="en-US" sz="3600" dirty="0" err="1" smtClean="0">
                <a:solidFill>
                  <a:srgbClr val="FF0000"/>
                </a:solidFill>
              </a:rPr>
              <a:t>Sơn</a:t>
            </a:r>
            <a:endParaRPr lang="en-US" sz="6000" dirty="0">
              <a:solidFill>
                <a:srgbClr val="FF0000"/>
              </a:solidFill>
            </a:endParaRPr>
          </a:p>
        </p:txBody>
      </p:sp>
      <p:pic>
        <p:nvPicPr>
          <p:cNvPr id="2" name="MauMucTim-VA_3zb3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4666" y="3223683"/>
            <a:ext cx="609600" cy="457200"/>
          </a:xfrm>
          <a:prstGeom prst="rect">
            <a:avLst/>
          </a:prstGeom>
        </p:spPr>
      </p:pic>
    </p:spTree>
    <p:extLst>
      <p:ext uri="{BB962C8B-B14F-4D97-AF65-F5344CB8AC3E}">
        <p14:creationId xmlns:p14="http://schemas.microsoft.com/office/powerpoint/2010/main" val="3777937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3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sp>
        <p:nvSpPr>
          <p:cNvPr id="6" name="TextBox 5"/>
          <p:cNvSpPr txBox="1"/>
          <p:nvPr/>
        </p:nvSpPr>
        <p:spPr>
          <a:xfrm>
            <a:off x="381000" y="819150"/>
            <a:ext cx="8305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thông</a:t>
            </a:r>
            <a:r>
              <a:rPr lang="en-US" sz="2800" dirty="0" smtClean="0">
                <a:latin typeface="Times New Roman" pitchFamily="18" charset="0"/>
                <a:cs typeface="Times New Roman" pitchFamily="18" charset="0"/>
              </a:rPr>
              <a:t> tin </a:t>
            </a:r>
            <a:r>
              <a:rPr lang="en-US" sz="2800" dirty="0" err="1" smtClean="0">
                <a:latin typeface="Times New Roman" pitchFamily="18" charset="0"/>
                <a:cs typeface="Times New Roman" pitchFamily="18" charset="0"/>
              </a:rPr>
              <a:t>sgk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dirty="0" smtClean="0"/>
              <a:t>.</a:t>
            </a:r>
            <a:endParaRPr lang="en-US" dirty="0"/>
          </a:p>
        </p:txBody>
      </p:sp>
    </p:spTree>
    <p:extLst>
      <p:ext uri="{BB962C8B-B14F-4D97-AF65-F5344CB8AC3E}">
        <p14:creationId xmlns:p14="http://schemas.microsoft.com/office/powerpoint/2010/main" val="8336729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5"/>
            <a:ext cx="8458200" cy="523220"/>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Nêu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kĩ</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cơm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
        <p:nvSpPr>
          <p:cNvPr id="2" name="TextBox 1"/>
          <p:cNvSpPr txBox="1"/>
          <p:nvPr/>
        </p:nvSpPr>
        <p:spPr>
          <a:xfrm>
            <a:off x="533400" y="1657350"/>
            <a:ext cx="6934200" cy="1661993"/>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giải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liệu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sau</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1, 220 </a:t>
            </a:r>
            <a:r>
              <a:rPr lang="en-US" sz="2800" dirty="0">
                <a:solidFill>
                  <a:srgbClr val="0070C0"/>
                </a:solidFill>
                <a:latin typeface="Times New Roman" panose="02020603050405020304" pitchFamily="18" charset="0"/>
                <a:cs typeface="Times New Roman" panose="02020603050405020304" pitchFamily="18" charset="0"/>
              </a:rPr>
              <a:t>V - 400 W - 0,75 </a:t>
            </a:r>
            <a:r>
              <a:rPr lang="en-US" sz="2800" dirty="0" err="1" smtClean="0">
                <a:solidFill>
                  <a:srgbClr val="0070C0"/>
                </a:solidFill>
                <a:latin typeface="Times New Roman" panose="02020603050405020304" pitchFamily="18" charset="0"/>
                <a:cs typeface="Times New Roman" panose="02020603050405020304" pitchFamily="18" charset="0"/>
              </a:rPr>
              <a:t>lít</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2, 220 </a:t>
            </a:r>
            <a:r>
              <a:rPr lang="en-US" sz="2800" dirty="0">
                <a:solidFill>
                  <a:srgbClr val="0070C0"/>
                </a:solidFill>
                <a:latin typeface="Times New Roman" panose="02020603050405020304" pitchFamily="18" charset="0"/>
                <a:cs typeface="Times New Roman" panose="02020603050405020304" pitchFamily="18" charset="0"/>
              </a:rPr>
              <a:t>V - 500 W - 1,5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22322165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81000" y="1733550"/>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Tiết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nấu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cơm</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Dễ</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sử</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nhiều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dụng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nhau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hấp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bánh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nấu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cháo</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
        <p:nvSpPr>
          <p:cNvPr id="2" name="TextBox 1"/>
          <p:cNvSpPr txBox="1"/>
          <p:nvPr/>
        </p:nvSpPr>
        <p:spPr>
          <a:xfrm>
            <a:off x="533400" y="819150"/>
            <a:ext cx="6705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6675797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5"/>
            <a:ext cx="8458200" cy="2677656"/>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834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5</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nồi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cơm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điện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0066382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3028950"/>
            <a:ext cx="8077200" cy="914400"/>
          </a:xfrm>
        </p:spPr>
        <p:txBody>
          <a:bodyPr>
            <a:noAutofit/>
          </a:bodyP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13.1,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63976"/>
            <a:ext cx="762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333750"/>
            <a:ext cx="8458200" cy="1600200"/>
          </a:xfrm>
          <a:prstGeom prst="rect">
            <a:avLst/>
          </a:prstGeom>
        </p:spPr>
      </p:pic>
    </p:spTree>
    <p:extLst>
      <p:ext uri="{BB962C8B-B14F-4D97-AF65-F5344CB8AC3E}">
        <p14:creationId xmlns:p14="http://schemas.microsoft.com/office/powerpoint/2010/main" val="32212079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4"/>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34" y="39123"/>
            <a:ext cx="306705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hám phá nguyên lý hoạt động &amp; Cấu tạo nồi cơm điện cao tần có gì đặc biệt  - MET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229" y="2057400"/>
            <a:ext cx="6235058" cy="273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390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
          <p:cNvSpPr>
            <a:spLocks noChangeArrowheads="1"/>
          </p:cNvSpPr>
          <p:nvPr/>
        </p:nvSpPr>
        <p:spPr bwMode="auto">
          <a:xfrm>
            <a:off x="568117" y="332780"/>
            <a:ext cx="2183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1.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672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6858000" y="2927787"/>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phận</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839639" y="2513376"/>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7475" y="1742200"/>
            <a:ext cx="4572000" cy="954107"/>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341313" y="8005"/>
            <a:ext cx="390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II</a:t>
            </a:r>
            <a:r>
              <a:rPr lang="en-US" sz="2800" b="1" u="sng" dirty="0">
                <a:solidFill>
                  <a:srgbClr val="339966"/>
                </a:solidFill>
              </a:rPr>
              <a:t>. BẾP HỒNG NGOẠI </a:t>
            </a:r>
            <a:endParaRPr lang="en-US" altLang="vi-VN" sz="2800" b="1" u="sng" dirty="0">
              <a:solidFill>
                <a:srgbClr val="339966"/>
              </a:solidFill>
            </a:endParaRPr>
          </a:p>
        </p:txBody>
      </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3088" t="2920"/>
          <a:stretch/>
        </p:blipFill>
        <p:spPr>
          <a:xfrm>
            <a:off x="1952282" y="1257300"/>
            <a:ext cx="4782239" cy="2392956"/>
          </a:xfrm>
          <a:prstGeom prst="rect">
            <a:avLst/>
          </a:prstGeom>
        </p:spPr>
      </p:pic>
      <p:sp>
        <p:nvSpPr>
          <p:cNvPr id="13" name="Rectangle 12"/>
          <p:cNvSpPr/>
          <p:nvPr/>
        </p:nvSpPr>
        <p:spPr>
          <a:xfrm>
            <a:off x="465663" y="2905791"/>
            <a:ext cx="4572000" cy="523220"/>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Mặt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bếp</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386715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bếp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1+#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11" grpId="0"/>
      <p:bldP spid="13"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 xmlns:a16="http://schemas.microsoft.com/office/drawing/2014/main" id="{64D87223-09CE-4DE3-AD12-5D12CBE4C9BA}"/>
              </a:ext>
            </a:extLst>
          </p:cNvPr>
          <p:cNvSpPr/>
          <p:nvPr/>
        </p:nvSpPr>
        <p:spPr>
          <a:xfrm rot="5400000">
            <a:off x="-1178321" y="2401094"/>
            <a:ext cx="2697956"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1049338" y="282179"/>
            <a:ext cx="379412" cy="601265"/>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4" name="Rectangle 3"/>
          <p:cNvSpPr/>
          <p:nvPr/>
        </p:nvSpPr>
        <p:spPr>
          <a:xfrm>
            <a:off x="457201" y="1314450"/>
            <a:ext cx="5619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5925" y="377346"/>
            <a:ext cx="7239000" cy="3108543"/>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Bếp</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gồm</a:t>
            </a:r>
            <a:r>
              <a:rPr lang="en-US" sz="2800" dirty="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điều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khiển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thân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carbon </a:t>
            </a:r>
            <a:r>
              <a:rPr lang="en-US" sz="2800" dirty="0" err="1">
                <a:solidFill>
                  <a:srgbClr val="00B050"/>
                </a:solidFill>
                <a:latin typeface="Times New Roman" panose="02020603050405020304" pitchFamily="18" charset="0"/>
              </a:rPr>
              <a:t>siêu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bền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nóng</a:t>
            </a:r>
            <a:r>
              <a:rPr lang="en-US" sz="2800" dirty="0">
                <a:solidFill>
                  <a:srgbClr val="00B050"/>
                </a:solidFill>
                <a:latin typeface="Times New Roman" panose="02020603050405020304" pitchFamily="18" charset="0"/>
              </a:rPr>
              <a:t>. </a:t>
            </a:r>
            <a:endParaRPr lang="en-US" sz="2800" dirty="0" smtClean="0">
              <a:solidFill>
                <a:srgbClr val="00B050"/>
              </a:solidFill>
              <a:latin typeface="Times New Roman" panose="02020603050405020304" pitchFamily="18" charset="0"/>
            </a:endParaRP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được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vật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liệu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lực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dùng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để</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đỡ</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ngăn</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cách</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nồi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nấu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với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983682" y="202460"/>
            <a:ext cx="609600" cy="4572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3400" y="530006"/>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Nghiên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cứu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thông</a:t>
            </a:r>
            <a:r>
              <a:rPr lang="en-US" sz="2800" dirty="0" smtClean="0">
                <a:solidFill>
                  <a:srgbClr val="0070C0"/>
                </a:solidFill>
                <a:latin typeface="Times New Roman" panose="02020603050405020304" pitchFamily="18" charset="0"/>
                <a:cs typeface="Times New Roman" panose="02020603050405020304" pitchFamily="18" charset="0"/>
              </a:rPr>
              <a:t> tin </a:t>
            </a:r>
            <a:r>
              <a:rPr lang="en-US" sz="2800" dirty="0" err="1" smtClean="0">
                <a:solidFill>
                  <a:srgbClr val="0070C0"/>
                </a:solidFill>
                <a:latin typeface="Times New Roman" panose="02020603050405020304" pitchFamily="18" charset="0"/>
                <a:cs typeface="Times New Roman" panose="02020603050405020304" pitchFamily="18" charset="0"/>
              </a:rPr>
              <a:t>sgk</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nêu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lí</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việc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đèn</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231949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4"/>
            <a:ext cx="8458200"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kĩ</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
        <p:nvSpPr>
          <p:cNvPr id="11" name="Rectangle 10"/>
          <p:cNvSpPr/>
          <p:nvPr/>
        </p:nvSpPr>
        <p:spPr>
          <a:xfrm>
            <a:off x="304800" y="1885950"/>
            <a:ext cx="8458200" cy="1384995"/>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giải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liệu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sau</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220 v – 1000W</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7722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25"/>
                                        </p:tgtEl>
                                        <p:attrNameLst>
                                          <p:attrName>ppt_x</p:attrName>
                                        </p:attrNameLst>
                                      </p:cBhvr>
                                      <p:tavLst>
                                        <p:tav tm="0">
                                          <p:val>
                                            <p:strVal val="ppt_x"/>
                                          </p:val>
                                        </p:tav>
                                        <p:tav tm="100000">
                                          <p:val>
                                            <p:strVal val="ppt_x"/>
                                          </p:val>
                                        </p:tav>
                                      </p:tavLst>
                                    </p:anim>
                                    <p:anim calcmode="lin" valueType="num">
                                      <p:cBhvr additive="base">
                                        <p:cTn id="17" dur="500"/>
                                        <p:tgtEl>
                                          <p:spTgt spid="25"/>
                                        </p:tgtEl>
                                        <p:attrNameLst>
                                          <p:attrName>ppt_y</p:attrName>
                                        </p:attrNameLst>
                                      </p:cBhvr>
                                      <p:tavLst>
                                        <p:tav tm="0">
                                          <p:val>
                                            <p:strVal val="ppt_y"/>
                                          </p:val>
                                        </p:tav>
                                        <p:tav tm="100000">
                                          <p:val>
                                            <p:strVal val="1+ppt_h/2"/>
                                          </p:val>
                                        </p:tav>
                                      </p:tavLst>
                                    </p:anim>
                                    <p:set>
                                      <p:cBhvr>
                                        <p:cTn id="18" dur="1" fill="hold">
                                          <p:stCondLst>
                                            <p:cond delay="499"/>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733800" y="40957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150495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590550"/>
            <a:ext cx="8382000" cy="4247317"/>
          </a:xfrm>
          <a:prstGeom prst="rect">
            <a:avLst/>
          </a:prstGeom>
          <a:noFill/>
        </p:spPr>
        <p:txBody>
          <a:bodyPr wrap="square" rtlCol="0">
            <a:spAutoFit/>
          </a:bodyPr>
          <a:lstStyle/>
          <a:p>
            <a:r>
              <a:rPr lang="en-US" sz="2800" b="1" dirty="0" err="1" smtClean="0">
                <a:latin typeface="+mj-lt"/>
              </a:rPr>
              <a:t>Em</a:t>
            </a:r>
            <a:r>
              <a:rPr lang="en-US" sz="2800" b="1" dirty="0" smtClean="0">
                <a:latin typeface="+mj-lt"/>
              </a:rPr>
              <a:t> </a:t>
            </a:r>
            <a:r>
              <a:rPr lang="en-US" sz="2800" b="1" dirty="0" err="1" smtClean="0">
                <a:latin typeface="+mj-lt"/>
              </a:rPr>
              <a:t>hãy</a:t>
            </a:r>
            <a:r>
              <a:rPr lang="en-US" sz="2800" b="1" dirty="0" smtClean="0">
                <a:latin typeface="+mj-lt"/>
              </a:rPr>
              <a:t> </a:t>
            </a:r>
            <a:r>
              <a:rPr lang="en-US" sz="2800" b="1" dirty="0" err="1" smtClean="0">
                <a:latin typeface="+mj-lt"/>
              </a:rPr>
              <a:t>chọn</a:t>
            </a:r>
            <a:r>
              <a:rPr lang="en-US" sz="2800" b="1" dirty="0" smtClean="0">
                <a:latin typeface="+mj-lt"/>
              </a:rPr>
              <a:t> </a:t>
            </a:r>
            <a:r>
              <a:rPr lang="en-US" sz="2800" b="1" dirty="0" err="1" smtClean="0">
                <a:latin typeface="+mj-lt"/>
              </a:rPr>
              <a:t>đáp</a:t>
            </a:r>
            <a:r>
              <a:rPr lang="en-US" sz="2800" b="1" dirty="0" smtClean="0">
                <a:latin typeface="+mj-lt"/>
              </a:rPr>
              <a:t> </a:t>
            </a:r>
            <a:r>
              <a:rPr lang="en-US" sz="2800" b="1" dirty="0" err="1" smtClean="0">
                <a:latin typeface="+mj-lt"/>
              </a:rPr>
              <a:t>án</a:t>
            </a:r>
            <a:r>
              <a:rPr lang="en-US" sz="2800" b="1" dirty="0" smtClean="0">
                <a:latin typeface="+mj-lt"/>
              </a:rPr>
              <a:t> </a:t>
            </a:r>
            <a:r>
              <a:rPr lang="en-US" sz="2800" b="1" dirty="0" err="1" smtClean="0">
                <a:latin typeface="+mj-lt"/>
              </a:rPr>
              <a:t>đúng</a:t>
            </a:r>
            <a:endParaRPr lang="en-US" sz="2800" b="1" dirty="0" smtClean="0">
              <a:latin typeface="+mj-lt"/>
            </a:endParaRPr>
          </a:p>
          <a:p>
            <a:r>
              <a:rPr lang="vi-VN" sz="2800" b="1" dirty="0" smtClean="0">
                <a:latin typeface="+mj-lt"/>
              </a:rPr>
              <a:t>Câu </a:t>
            </a:r>
            <a:r>
              <a:rPr lang="vi-VN" sz="2800" b="1" dirty="0">
                <a:latin typeface="+mj-lt"/>
              </a:rPr>
              <a:t>1:</a:t>
            </a:r>
            <a:r>
              <a:rPr lang="vi-VN" sz="2800" dirty="0">
                <a:latin typeface="+mj-lt"/>
              </a:rPr>
              <a:t> Đèn điện là</a:t>
            </a:r>
          </a:p>
          <a:p>
            <a:r>
              <a:rPr lang="vi-VN" sz="2800" dirty="0">
                <a:latin typeface="+mj-lt"/>
              </a:rPr>
              <a:t>A. Đồ dùng điện để làm sạch bụi bẩn</a:t>
            </a:r>
          </a:p>
          <a:p>
            <a:r>
              <a:rPr lang="vi-VN" sz="2800" dirty="0">
                <a:latin typeface="+mj-lt"/>
              </a:rPr>
              <a:t>B. Đồ dùng điện để chiếu sáng</a:t>
            </a:r>
          </a:p>
          <a:p>
            <a:r>
              <a:rPr lang="vi-VN" sz="2800" dirty="0">
                <a:latin typeface="+mj-lt"/>
              </a:rPr>
              <a:t>C. Đồ dùng điện để chế biến thực phẩm</a:t>
            </a:r>
          </a:p>
          <a:p>
            <a:r>
              <a:rPr lang="vi-VN" sz="2800" dirty="0">
                <a:latin typeface="+mj-lt"/>
              </a:rPr>
              <a:t>D. Đồ dùng điện để bảo quản thực phẩm</a:t>
            </a:r>
          </a:p>
          <a:p>
            <a:r>
              <a:rPr lang="vi-VN" sz="2800" b="1" dirty="0">
                <a:latin typeface="+mj-lt"/>
              </a:rPr>
              <a:t>Câu 2:</a:t>
            </a:r>
            <a:r>
              <a:rPr lang="vi-VN" sz="2800" dirty="0">
                <a:latin typeface="+mj-lt"/>
              </a:rPr>
              <a:t> Một số loại đèn điện phổ biến là</a:t>
            </a:r>
          </a:p>
          <a:p>
            <a:r>
              <a:rPr lang="vi-VN" sz="2800" dirty="0" smtClean="0">
                <a:latin typeface="+mj-lt"/>
              </a:rPr>
              <a:t>A. Đèn </a:t>
            </a:r>
            <a:r>
              <a:rPr lang="vi-VN" sz="2800" dirty="0">
                <a:latin typeface="+mj-lt"/>
              </a:rPr>
              <a:t>sợi </a:t>
            </a:r>
            <a:r>
              <a:rPr lang="vi-VN" sz="2800" dirty="0" smtClean="0">
                <a:latin typeface="+mj-lt"/>
              </a:rPr>
              <a:t>đốt</a:t>
            </a:r>
            <a:r>
              <a:rPr lang="en-US" sz="2800" dirty="0" smtClean="0">
                <a:latin typeface="+mj-lt"/>
              </a:rPr>
              <a:t>              </a:t>
            </a:r>
            <a:r>
              <a:rPr lang="vi-VN" sz="2800" dirty="0" smtClean="0">
                <a:latin typeface="+mj-lt"/>
              </a:rPr>
              <a:t>B</a:t>
            </a:r>
            <a:r>
              <a:rPr lang="vi-VN" sz="2800" dirty="0">
                <a:latin typeface="+mj-lt"/>
              </a:rPr>
              <a:t>. Đèn huỳnh quang</a:t>
            </a:r>
          </a:p>
          <a:p>
            <a:r>
              <a:rPr lang="vi-VN" sz="2800" dirty="0">
                <a:latin typeface="+mj-lt"/>
              </a:rPr>
              <a:t>C. Đèn </a:t>
            </a:r>
            <a:r>
              <a:rPr lang="vi-VN" sz="2800" dirty="0" smtClean="0">
                <a:latin typeface="+mj-lt"/>
              </a:rPr>
              <a:t>LED</a:t>
            </a:r>
            <a:r>
              <a:rPr lang="en-US" sz="2800" dirty="0" smtClean="0">
                <a:latin typeface="+mj-lt"/>
              </a:rPr>
              <a:t>                  </a:t>
            </a:r>
            <a:r>
              <a:rPr lang="vi-VN" sz="2800" dirty="0" smtClean="0">
                <a:latin typeface="+mj-lt"/>
              </a:rPr>
              <a:t>D</a:t>
            </a:r>
            <a:r>
              <a:rPr lang="vi-VN" sz="2800" dirty="0">
                <a:latin typeface="+mj-lt"/>
              </a:rPr>
              <a:t>. Tất cả các đáp án trên</a:t>
            </a:r>
          </a:p>
          <a:p>
            <a:endParaRPr lang="en-US" dirty="0"/>
          </a:p>
        </p:txBody>
      </p:sp>
      <p:sp>
        <p:nvSpPr>
          <p:cNvPr id="5" name="TextBox 4"/>
          <p:cNvSpPr txBox="1"/>
          <p:nvPr/>
        </p:nvSpPr>
        <p:spPr>
          <a:xfrm>
            <a:off x="533400" y="133350"/>
            <a:ext cx="79248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KHỞI ĐỘNG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91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5"/>
            <a:ext cx="8458200"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nấu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60</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3"/>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13491346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04800" y="1047750"/>
            <a:ext cx="8458200" cy="483209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xuất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bếpphù</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4" y="47194"/>
            <a:ext cx="8345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dirty="0" smtClean="0">
                <a:solidFill>
                  <a:srgbClr val="339966"/>
                </a:solidFill>
                <a:latin typeface="Times New Roman" panose="02020603050405020304" pitchFamily="18" charset="0"/>
              </a:rPr>
              <a:t>5</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hồng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ngoại</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đúng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kiệm</a:t>
            </a:r>
            <a:endParaRPr lang="en-US" altLang="vi-VN" sz="2800" b="1" dirty="0">
              <a:solidFill>
                <a:srgbClr val="339966"/>
              </a:solidFill>
              <a:latin typeface="Times New Roman" panose="02020603050405020304" pitchFamily="18" charset="0"/>
            </a:endParaRPr>
          </a:p>
        </p:txBody>
      </p:sp>
      <p:sp>
        <p:nvSpPr>
          <p:cNvPr id="2" name="TextBox 1"/>
          <p:cNvSpPr txBox="1"/>
          <p:nvPr/>
        </p:nvSpPr>
        <p:spPr>
          <a:xfrm>
            <a:off x="304800" y="971550"/>
            <a:ext cx="8686800" cy="954107"/>
          </a:xfrm>
          <a:prstGeom prst="rect">
            <a:avLst/>
          </a:prstGeom>
          <a:noFill/>
        </p:spPr>
        <p:txBody>
          <a:bodyPr wrap="square" rtlCol="0">
            <a:spAutoFit/>
          </a:bodyPr>
          <a:lstStyle/>
          <a:p>
            <a:pPr>
              <a:spcBef>
                <a:spcPct val="50000"/>
              </a:spcBef>
            </a:pPr>
            <a:r>
              <a:rPr lang="en-US" sz="2800" dirty="0" smtClean="0">
                <a:solidFill>
                  <a:srgbClr val="339966"/>
                </a:solidFill>
                <a:latin typeface="Times New Roman" panose="02020603050405020304" pitchFamily="18" charset="0"/>
              </a:rPr>
              <a:t>? </a:t>
            </a:r>
            <a:r>
              <a:rPr lang="en-US" sz="2800" dirty="0" err="1" smtClean="0">
                <a:solidFill>
                  <a:srgbClr val="339966"/>
                </a:solidFill>
                <a:latin typeface="Times New Roman" panose="02020603050405020304" pitchFamily="18" charset="0"/>
              </a:rPr>
              <a:t>Nêu</a:t>
            </a:r>
            <a:r>
              <a:rPr lang="en-US" sz="2800" dirty="0" smtClean="0">
                <a:solidFill>
                  <a:srgbClr val="339966"/>
                </a:solidFill>
                <a:latin typeface="Times New Roman" panose="02020603050405020304" pitchFamily="18" charset="0"/>
              </a:rPr>
              <a:t> </a:t>
            </a:r>
            <a:r>
              <a:rPr lang="en-US" sz="2800" dirty="0" err="1" smtClean="0">
                <a:solidFill>
                  <a:srgbClr val="339966"/>
                </a:solidFill>
                <a:latin typeface="Times New Roman" panose="02020603050405020304" pitchFamily="18" charset="0"/>
              </a:rPr>
              <a:t>cách</a:t>
            </a:r>
            <a:r>
              <a:rPr lang="en-US" sz="2800" dirty="0" smtClean="0">
                <a:solidFill>
                  <a:srgbClr val="339966"/>
                </a:solidFill>
                <a:latin typeface="Times New Roman" panose="02020603050405020304" pitchFamily="18" charset="0"/>
              </a:rPr>
              <a:t> </a:t>
            </a:r>
            <a:r>
              <a:rPr lang="en-US" sz="2800" dirty="0" err="1" smtClean="0">
                <a:solidFill>
                  <a:srgbClr val="339966"/>
                </a:solidFill>
                <a:latin typeface="Times New Roman" panose="02020603050405020304" pitchFamily="18" charset="0"/>
              </a:rPr>
              <a:t>sử</a:t>
            </a:r>
            <a:r>
              <a:rPr lang="en-US" sz="2800" dirty="0" smtClean="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dụng</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bếp</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hồng</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ngoại</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đúng</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cách</a:t>
            </a:r>
            <a:r>
              <a:rPr lang="en-US" sz="2800" dirty="0">
                <a:solidFill>
                  <a:srgbClr val="339966"/>
                </a:solidFill>
                <a:latin typeface="Times New Roman" panose="02020603050405020304" pitchFamily="18" charset="0"/>
              </a:rPr>
              <a:t>, an </a:t>
            </a:r>
            <a:r>
              <a:rPr lang="en-US" sz="2800" dirty="0" err="1">
                <a:solidFill>
                  <a:srgbClr val="339966"/>
                </a:solidFill>
                <a:latin typeface="Times New Roman" panose="02020603050405020304" pitchFamily="18" charset="0"/>
              </a:rPr>
              <a:t>toàn</a:t>
            </a:r>
            <a:r>
              <a:rPr lang="en-US" sz="2800" dirty="0">
                <a:solidFill>
                  <a:srgbClr val="339966"/>
                </a:solidFill>
                <a:latin typeface="Times New Roman" panose="02020603050405020304" pitchFamily="18" charset="0"/>
              </a:rPr>
              <a:t>, </a:t>
            </a:r>
            <a:r>
              <a:rPr lang="en-US" sz="2800" dirty="0" err="1">
                <a:solidFill>
                  <a:srgbClr val="339966"/>
                </a:solidFill>
                <a:latin typeface="Times New Roman" panose="02020603050405020304" pitchFamily="18" charset="0"/>
              </a:rPr>
              <a:t>tiết</a:t>
            </a:r>
            <a:r>
              <a:rPr lang="en-US" sz="2800" dirty="0">
                <a:solidFill>
                  <a:srgbClr val="339966"/>
                </a:solidFill>
                <a:latin typeface="Times New Roman" panose="02020603050405020304" pitchFamily="18" charset="0"/>
              </a:rPr>
              <a:t> </a:t>
            </a:r>
            <a:r>
              <a:rPr lang="en-US" sz="2800" dirty="0" err="1" smtClean="0">
                <a:solidFill>
                  <a:srgbClr val="339966"/>
                </a:solidFill>
                <a:latin typeface="Times New Roman" panose="02020603050405020304" pitchFamily="18" charset="0"/>
              </a:rPr>
              <a:t>kiệm</a:t>
            </a:r>
            <a:r>
              <a:rPr lang="en-US" sz="2800" dirty="0" smtClean="0">
                <a:solidFill>
                  <a:srgbClr val="339966"/>
                </a:solidFill>
                <a:latin typeface="Times New Roman" panose="02020603050405020304" pitchFamily="18" charset="0"/>
              </a:rPr>
              <a:t>.</a:t>
            </a:r>
            <a:endParaRPr lang="en-US" altLang="vi-VN" sz="2800"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8315098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685800" y="2419350"/>
            <a:ext cx="8077200" cy="819813"/>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Vì</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63976"/>
            <a:ext cx="762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09800" y="2419350"/>
            <a:ext cx="5194498" cy="2451829"/>
          </a:xfrm>
          <a:prstGeom prst="rect">
            <a:avLst/>
          </a:prstGeom>
        </p:spPr>
      </p:pic>
    </p:spTree>
    <p:extLst>
      <p:ext uri="{BB962C8B-B14F-4D97-AF65-F5344CB8AC3E}">
        <p14:creationId xmlns:p14="http://schemas.microsoft.com/office/powerpoint/2010/main" val="8705017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762000" y="2952750"/>
            <a:ext cx="8077200" cy="819813"/>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11985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ếp hồng ngoại tự tắt , nguyên nhân và cách khắc ph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92989"/>
            <a:ext cx="4448968" cy="312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242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817865"/>
            <a:ext cx="8458200"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rãi</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90%)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nhiễm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34" y="39123"/>
            <a:ext cx="306705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6" y="2368179"/>
            <a:ext cx="3730893" cy="186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083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164"/>
            <a:ext cx="8763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TẬP </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457200" y="438150"/>
            <a:ext cx="8229600" cy="4093428"/>
          </a:xfrm>
          <a:prstGeom prst="rect">
            <a:avLst/>
          </a:prstGeom>
          <a:noFill/>
        </p:spPr>
        <p:txBody>
          <a:bodyPr wrap="square" rtlCol="0">
            <a:spAutoFit/>
          </a:bodyPr>
          <a:lstStyle/>
          <a:p>
            <a:r>
              <a:rPr lang="vi-VN" sz="2800" b="1" dirty="0">
                <a:latin typeface="+mj-lt"/>
              </a:rPr>
              <a:t>Câu </a:t>
            </a:r>
            <a:r>
              <a:rPr lang="en-US" sz="2800" b="1" dirty="0" smtClean="0">
                <a:latin typeface="+mj-lt"/>
              </a:rPr>
              <a:t>1</a:t>
            </a:r>
            <a:r>
              <a:rPr lang="vi-VN" sz="2800" b="1" dirty="0" smtClean="0">
                <a:latin typeface="+mj-lt"/>
              </a:rPr>
              <a:t>.</a:t>
            </a:r>
            <a:r>
              <a:rPr lang="vi-VN" sz="2800" b="1" dirty="0">
                <a:latin typeface="+mj-lt"/>
              </a:rPr>
              <a:t> </a:t>
            </a:r>
            <a:r>
              <a:rPr lang="vi-VN" sz="2800" dirty="0">
                <a:latin typeface="+mj-lt"/>
              </a:rPr>
              <a:t>Gia đình bạn Nam có ba người: bố, mẹ và Nam. Em hãy giúp bạn Nam lựa chọn một chiếc nồi cơm điện phù hợp nhất với gia đình bạn trong ba loại nồi có các thông số dưới đây.</a:t>
            </a:r>
          </a:p>
          <a:p>
            <a:r>
              <a:rPr lang="vi-VN" sz="2800" dirty="0">
                <a:latin typeface="+mj-lt"/>
              </a:rPr>
              <a:t>A.Dung tích 1l  có nhãn dán 3 sao</a:t>
            </a:r>
          </a:p>
          <a:p>
            <a:r>
              <a:rPr lang="vi-VN" sz="2800" dirty="0">
                <a:latin typeface="+mj-lt"/>
              </a:rPr>
              <a:t>B. Dung tích 1l có nhãn dán 1,5 sao</a:t>
            </a:r>
          </a:p>
          <a:p>
            <a:r>
              <a:rPr lang="vi-VN" sz="2800" dirty="0">
                <a:latin typeface="+mj-lt"/>
              </a:rPr>
              <a:t>C. Dung tích 2l có nhãn dán 3 sao</a:t>
            </a:r>
          </a:p>
          <a:p>
            <a:r>
              <a:rPr lang="vi-VN" sz="2800" dirty="0">
                <a:latin typeface="+mj-lt"/>
              </a:rPr>
              <a:t>D. Dung tích 2l có nhãn dán  4 sao</a:t>
            </a:r>
          </a:p>
          <a:p>
            <a:endParaRPr lang="en-US" dirty="0" smtClean="0"/>
          </a:p>
          <a:p>
            <a:endParaRPr lang="en-US" dirty="0"/>
          </a:p>
        </p:txBody>
      </p:sp>
      <p:sp>
        <p:nvSpPr>
          <p:cNvPr id="6" name="Oval 5"/>
          <p:cNvSpPr/>
          <p:nvPr/>
        </p:nvSpPr>
        <p:spPr>
          <a:xfrm>
            <a:off x="533400" y="22669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90550"/>
            <a:ext cx="7315200" cy="2523768"/>
          </a:xfrm>
          <a:prstGeom prst="rect">
            <a:avLst/>
          </a:prstGeom>
          <a:noFill/>
        </p:spPr>
        <p:txBody>
          <a:bodyPr wrap="square" rtlCol="0">
            <a:spAutoFit/>
          </a:bodyPr>
          <a:lstStyle/>
          <a:p>
            <a:r>
              <a:rPr lang="vi-VN" sz="2800" dirty="0">
                <a:latin typeface="+mj-lt"/>
              </a:rPr>
              <a:t>Câu </a:t>
            </a:r>
            <a:r>
              <a:rPr lang="en-US" sz="2800" dirty="0" smtClean="0">
                <a:latin typeface="+mj-lt"/>
              </a:rPr>
              <a:t>2</a:t>
            </a:r>
            <a:r>
              <a:rPr lang="vi-VN" sz="2800" dirty="0" smtClean="0">
                <a:latin typeface="+mj-lt"/>
              </a:rPr>
              <a:t>: </a:t>
            </a:r>
            <a:r>
              <a:rPr lang="vi-VN" sz="2800" dirty="0">
                <a:latin typeface="+mj-lt"/>
              </a:rPr>
              <a:t>Nồi cơm điện là thiết bị</a:t>
            </a:r>
          </a:p>
          <a:p>
            <a:r>
              <a:rPr lang="vi-VN" sz="2800" dirty="0">
                <a:latin typeface="+mj-lt"/>
              </a:rPr>
              <a:t>A. Biến điện năng thành nhiệt năng</a:t>
            </a:r>
          </a:p>
          <a:p>
            <a:r>
              <a:rPr lang="vi-VN" sz="2800" dirty="0">
                <a:latin typeface="+mj-lt"/>
              </a:rPr>
              <a:t>B. Biến điện năng thành cơ năng</a:t>
            </a:r>
          </a:p>
          <a:p>
            <a:r>
              <a:rPr lang="vi-VN" sz="2800" dirty="0">
                <a:latin typeface="+mj-lt"/>
              </a:rPr>
              <a:t>C. Biến điện năng thành quang năng</a:t>
            </a:r>
          </a:p>
          <a:p>
            <a:r>
              <a:rPr lang="vi-VN" sz="2800" dirty="0">
                <a:latin typeface="+mj-lt"/>
              </a:rPr>
              <a:t>D. Biến điện năng thành vi sóng</a:t>
            </a:r>
          </a:p>
          <a:p>
            <a:endParaRPr lang="en-US" dirty="0"/>
          </a:p>
        </p:txBody>
      </p:sp>
      <p:sp>
        <p:nvSpPr>
          <p:cNvPr id="3" name="Oval 2"/>
          <p:cNvSpPr/>
          <p:nvPr/>
        </p:nvSpPr>
        <p:spPr>
          <a:xfrm>
            <a:off x="609600" y="11239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075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5250"/>
            <a:ext cx="8382000" cy="5293757"/>
          </a:xfrm>
          <a:prstGeom prst="rect">
            <a:avLst/>
          </a:prstGeom>
          <a:noFill/>
        </p:spPr>
        <p:txBody>
          <a:bodyPr wrap="square" rtlCol="0">
            <a:spAutoFit/>
          </a:bodyPr>
          <a:lstStyle/>
          <a:p>
            <a:r>
              <a:rPr lang="vi-VN" sz="3200" b="1" dirty="0">
                <a:latin typeface="Times New Roman" pitchFamily="18" charset="0"/>
                <a:cs typeface="Times New Roman" pitchFamily="18" charset="0"/>
              </a:rPr>
              <a:t>Câu </a:t>
            </a:r>
            <a:r>
              <a:rPr lang="en-US" sz="3200" b="1" dirty="0" smtClean="0">
                <a:latin typeface="Times New Roman" pitchFamily="18" charset="0"/>
                <a:cs typeface="Times New Roman" pitchFamily="18" charset="0"/>
              </a:rPr>
              <a:t>3</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Nồi cơm điện có thông số như sau: 220V – 500W – 1,5 lít. Hãy cho biết, 1,5 lít là gì?</a:t>
            </a:r>
          </a:p>
          <a:p>
            <a:r>
              <a:rPr lang="vi-VN" sz="3200" dirty="0">
                <a:latin typeface="Times New Roman" pitchFamily="18" charset="0"/>
                <a:cs typeface="Times New Roman" pitchFamily="18" charset="0"/>
              </a:rPr>
              <a:t>A. Điện áp định mức</a:t>
            </a:r>
          </a:p>
          <a:p>
            <a:r>
              <a:rPr lang="vi-VN" sz="3200" dirty="0">
                <a:latin typeface="Times New Roman" pitchFamily="18" charset="0"/>
                <a:cs typeface="Times New Roman" pitchFamily="18" charset="0"/>
              </a:rPr>
              <a:t>B. Công suất định mức</a:t>
            </a:r>
          </a:p>
          <a:p>
            <a:r>
              <a:rPr lang="vi-VN" sz="3200" dirty="0">
                <a:latin typeface="Times New Roman" pitchFamily="18" charset="0"/>
                <a:cs typeface="Times New Roman" pitchFamily="18" charset="0"/>
              </a:rPr>
              <a:t>C. Dung tích định mức</a:t>
            </a:r>
          </a:p>
          <a:p>
            <a:r>
              <a:rPr lang="vi-VN" sz="3200" dirty="0">
                <a:latin typeface="Times New Roman" pitchFamily="18" charset="0"/>
                <a:cs typeface="Times New Roman" pitchFamily="18" charset="0"/>
              </a:rPr>
              <a:t>D. Cả 3 đáp án trên</a:t>
            </a:r>
          </a:p>
          <a:p>
            <a:r>
              <a:rPr lang="vi-VN" sz="3200" dirty="0">
                <a:latin typeface="Times New Roman" pitchFamily="18" charset="0"/>
                <a:cs typeface="Times New Roman" pitchFamily="18" charset="0"/>
              </a:rPr>
              <a:t>Câu </a:t>
            </a:r>
            <a:r>
              <a:rPr lang="en-US" sz="32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Trong quá trình sử dụng, mặt bếp hồng ngoại có màu gì?</a:t>
            </a: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a:t>
            </a:r>
            <a:r>
              <a:rPr lang="vi-VN" sz="3200" dirty="0">
                <a:latin typeface="Times New Roman" pitchFamily="18" charset="0"/>
                <a:cs typeface="Times New Roman" pitchFamily="18" charset="0"/>
              </a:rPr>
              <a:t>. Màu </a:t>
            </a:r>
            <a:r>
              <a:rPr lang="vi-VN" sz="3200" dirty="0" smtClean="0">
                <a:latin typeface="Times New Roman" pitchFamily="18" charset="0"/>
                <a:cs typeface="Times New Roman" pitchFamily="18" charset="0"/>
              </a:rPr>
              <a:t>vàng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a:t>
            </a:r>
            <a:r>
              <a:rPr lang="vi-VN" sz="3200" dirty="0">
                <a:latin typeface="Times New Roman" pitchFamily="18" charset="0"/>
                <a:cs typeface="Times New Roman" pitchFamily="18" charset="0"/>
              </a:rPr>
              <a:t>. Màu đỏ</a:t>
            </a:r>
          </a:p>
          <a:p>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a:t>
            </a:r>
            <a:r>
              <a:rPr lang="vi-VN" sz="3200" dirty="0">
                <a:latin typeface="Times New Roman" pitchFamily="18" charset="0"/>
                <a:cs typeface="Times New Roman" pitchFamily="18" charset="0"/>
              </a:rPr>
              <a:t>. Màu </a:t>
            </a:r>
            <a:r>
              <a:rPr lang="vi-VN" sz="3200" dirty="0" smtClean="0">
                <a:latin typeface="Times New Roman" pitchFamily="18" charset="0"/>
                <a:cs typeface="Times New Roman" pitchFamily="18" charset="0"/>
              </a:rPr>
              <a:t>cam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D</a:t>
            </a:r>
            <a:r>
              <a:rPr lang="vi-VN" sz="3200" dirty="0">
                <a:latin typeface="Times New Roman" pitchFamily="18" charset="0"/>
                <a:cs typeface="Times New Roman" pitchFamily="18" charset="0"/>
              </a:rPr>
              <a:t>. Màu tím</a:t>
            </a:r>
          </a:p>
          <a:p>
            <a:endParaRPr lang="en-US" dirty="0"/>
          </a:p>
        </p:txBody>
      </p:sp>
      <p:sp>
        <p:nvSpPr>
          <p:cNvPr id="3" name="Oval 2"/>
          <p:cNvSpPr/>
          <p:nvPr/>
        </p:nvSpPr>
        <p:spPr>
          <a:xfrm>
            <a:off x="381000" y="19621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91000" y="39433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4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1771650"/>
            <a:ext cx="5566130" cy="800169"/>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1" y="2514600"/>
            <a:ext cx="1959429" cy="85725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6" y="831273"/>
            <a:ext cx="1959429" cy="85725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1" y="979343"/>
            <a:ext cx="1959429" cy="85725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1" y="2571819"/>
            <a:ext cx="1959429" cy="85725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1" y="685800"/>
            <a:ext cx="1959429" cy="85725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3" y="3301712"/>
            <a:ext cx="1959429" cy="85725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30" y="4029213"/>
            <a:ext cx="1959429" cy="85725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5" y="2057400"/>
            <a:ext cx="1959429" cy="85725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90" y="4101743"/>
            <a:ext cx="1959429" cy="85725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81000" y="36385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1000" y="11239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83936"/>
            <a:ext cx="8153400" cy="5109091"/>
          </a:xfrm>
          <a:prstGeom prst="rect">
            <a:avLst/>
          </a:prstGeom>
          <a:noFill/>
        </p:spPr>
        <p:txBody>
          <a:bodyPr wrap="square" rtlCol="0">
            <a:spAutoFit/>
          </a:bodyPr>
          <a:lstStyle/>
          <a:p>
            <a:r>
              <a:rPr lang="vi-VN" sz="2800" b="1" dirty="0">
                <a:latin typeface="Times New Roman" pitchFamily="18" charset="0"/>
                <a:cs typeface="Times New Roman" pitchFamily="18" charset="0"/>
              </a:rPr>
              <a:t>Câu 3:</a:t>
            </a:r>
            <a:r>
              <a:rPr lang="vi-VN" sz="2800" dirty="0">
                <a:latin typeface="Times New Roman" pitchFamily="18" charset="0"/>
                <a:cs typeface="Times New Roman" pitchFamily="18" charset="0"/>
              </a:rPr>
              <a:t> Cấu tạo đèn sợi đốt gồm</a:t>
            </a:r>
          </a:p>
          <a:p>
            <a:r>
              <a:rPr lang="vi-VN" sz="2800" dirty="0">
                <a:latin typeface="Times New Roman" pitchFamily="18" charset="0"/>
                <a:cs typeface="Times New Roman" pitchFamily="18" charset="0"/>
              </a:rPr>
              <a:t>A. Sợi đốt, bóng thủy tinh</a:t>
            </a:r>
          </a:p>
          <a:p>
            <a:r>
              <a:rPr lang="vi-VN" sz="2800" dirty="0">
                <a:latin typeface="Times New Roman" pitchFamily="18" charset="0"/>
                <a:cs typeface="Times New Roman" pitchFamily="18" charset="0"/>
              </a:rPr>
              <a:t>B. Sợi đốt, bóng thủy tinh, đuôi đèn</a:t>
            </a:r>
          </a:p>
          <a:p>
            <a:r>
              <a:rPr lang="vi-VN" sz="2800" dirty="0">
                <a:latin typeface="Times New Roman" pitchFamily="18" charset="0"/>
                <a:cs typeface="Times New Roman" pitchFamily="18" charset="0"/>
              </a:rPr>
              <a:t>C. Sợi đốt, bóng thủy tinh, điện cực</a:t>
            </a:r>
          </a:p>
          <a:p>
            <a:r>
              <a:rPr lang="vi-VN" sz="2800" dirty="0">
                <a:latin typeface="Times New Roman" pitchFamily="18" charset="0"/>
                <a:cs typeface="Times New Roman" pitchFamily="18" charset="0"/>
              </a:rPr>
              <a:t>D. Sợi đốt, ống thủy tinh, chấn lưu</a:t>
            </a:r>
          </a:p>
          <a:p>
            <a:r>
              <a:rPr lang="vi-VN" sz="2800" b="1" dirty="0">
                <a:latin typeface="Times New Roman" pitchFamily="18" charset="0"/>
                <a:cs typeface="Times New Roman" pitchFamily="18" charset="0"/>
              </a:rPr>
              <a:t>Câu 4:</a:t>
            </a:r>
            <a:r>
              <a:rPr lang="vi-VN" sz="2800" dirty="0">
                <a:latin typeface="Times New Roman" pitchFamily="18" charset="0"/>
                <a:cs typeface="Times New Roman" pitchFamily="18" charset="0"/>
              </a:rPr>
              <a:t> Bộ phận nào của đèn sợi đốt có chức năng bảo vệ sợi đốt?</a:t>
            </a:r>
          </a:p>
          <a:p>
            <a:r>
              <a:rPr lang="vi-VN" sz="2800" dirty="0">
                <a:latin typeface="Times New Roman" pitchFamily="18" charset="0"/>
                <a:cs typeface="Times New Roman" pitchFamily="18" charset="0"/>
              </a:rPr>
              <a:t>A. Ống thủy tinh</a:t>
            </a:r>
          </a:p>
          <a:p>
            <a:r>
              <a:rPr lang="vi-VN" sz="2800" dirty="0">
                <a:latin typeface="Times New Roman" pitchFamily="18" charset="0"/>
                <a:cs typeface="Times New Roman" pitchFamily="18" charset="0"/>
              </a:rPr>
              <a:t>B. Bóng thủy tinh</a:t>
            </a:r>
          </a:p>
          <a:p>
            <a:r>
              <a:rPr lang="vi-VN" sz="2800" dirty="0">
                <a:latin typeface="Times New Roman" pitchFamily="18" charset="0"/>
                <a:cs typeface="Times New Roman" pitchFamily="18" charset="0"/>
              </a:rPr>
              <a:t>C. Đuôi đèn</a:t>
            </a:r>
          </a:p>
          <a:p>
            <a:r>
              <a:rPr lang="vi-VN" sz="2800" dirty="0">
                <a:latin typeface="+mj-lt"/>
              </a:rPr>
              <a:t>D. Tất cả đều đúng</a:t>
            </a:r>
          </a:p>
          <a:p>
            <a:endParaRPr lang="en-US" dirty="0"/>
          </a:p>
        </p:txBody>
      </p:sp>
    </p:spTree>
    <p:extLst>
      <p:ext uri="{BB962C8B-B14F-4D97-AF65-F5344CB8AC3E}">
        <p14:creationId xmlns:p14="http://schemas.microsoft.com/office/powerpoint/2010/main" val="96447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800" y="39433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4800" y="2647950"/>
            <a:ext cx="30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37870"/>
            <a:ext cx="9144000" cy="4678204"/>
          </a:xfrm>
          <a:prstGeom prst="rect">
            <a:avLst/>
          </a:prstGeom>
          <a:noFill/>
        </p:spPr>
        <p:txBody>
          <a:bodyPr wrap="square" rtlCol="0">
            <a:spAutoFit/>
          </a:bodyPr>
          <a:lstStyle/>
          <a:p>
            <a:r>
              <a:rPr lang="vi-VN" sz="2800" b="1" dirty="0">
                <a:latin typeface="Times New Roman" pitchFamily="18" charset="0"/>
                <a:cs typeface="Times New Roman" pitchFamily="18" charset="0"/>
              </a:rPr>
              <a:t>Câu </a:t>
            </a:r>
            <a:r>
              <a:rPr lang="en-US" sz="2800" b="1" dirty="0" smtClean="0">
                <a:latin typeface="Times New Roman" pitchFamily="18" charset="0"/>
                <a:cs typeface="Times New Roman" pitchFamily="18" charset="0"/>
              </a:rPr>
              <a:t>5</a:t>
            </a:r>
            <a:r>
              <a:rPr lang="vi-VN" sz="2800" b="1"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Phát biểu nào sau đây sai về đèn sợi đốt?</a:t>
            </a:r>
          </a:p>
          <a:p>
            <a:r>
              <a:rPr lang="vi-VN" sz="2800" dirty="0">
                <a:latin typeface="Times New Roman" pitchFamily="18" charset="0"/>
                <a:cs typeface="Times New Roman" pitchFamily="18" charset="0"/>
              </a:rPr>
              <a:t>A. Tuổi thọ của đèn sợi đốt chỉ khỏang 1 000 giờ</a:t>
            </a:r>
          </a:p>
          <a:p>
            <a:r>
              <a:rPr lang="vi-VN" sz="2800" dirty="0">
                <a:latin typeface="Times New Roman" pitchFamily="18" charset="0"/>
                <a:cs typeface="Times New Roman" pitchFamily="18" charset="0"/>
              </a:rPr>
              <a:t>B. Nếu sờ vào bóng đèn đang chiếu sáng sẽ thấy nóng và có thể bị bỏng</a:t>
            </a:r>
          </a:p>
          <a:p>
            <a:r>
              <a:rPr lang="vi-VN" sz="2800" dirty="0">
                <a:latin typeface="Times New Roman" pitchFamily="18" charset="0"/>
                <a:cs typeface="Times New Roman" pitchFamily="18" charset="0"/>
              </a:rPr>
              <a:t>C. Khi đèn làm việc, sợi đốt bị nóng ở nhiệt độ cao nên nhanh hỏng</a:t>
            </a:r>
          </a:p>
          <a:p>
            <a:r>
              <a:rPr lang="vi-VN" sz="2800" dirty="0">
                <a:latin typeface="Times New Roman" pitchFamily="18" charset="0"/>
                <a:cs typeface="Times New Roman" pitchFamily="18" charset="0"/>
              </a:rPr>
              <a:t>D. Sử dụng đèn sợi đốt để chiếu sáng giúp tiết kiệm điện năng</a:t>
            </a:r>
          </a:p>
          <a:p>
            <a:r>
              <a:rPr lang="vi-VN" sz="2800" b="1" dirty="0">
                <a:latin typeface="Times New Roman" pitchFamily="18" charset="0"/>
                <a:cs typeface="Times New Roman" pitchFamily="18" charset="0"/>
              </a:rPr>
              <a:t>Câu </a:t>
            </a:r>
            <a:r>
              <a:rPr lang="en-US" sz="2800" b="1" dirty="0" smtClean="0">
                <a:latin typeface="Times New Roman" pitchFamily="18" charset="0"/>
                <a:cs typeface="Times New Roman" pitchFamily="18" charset="0"/>
              </a:rPr>
              <a:t>6</a:t>
            </a:r>
            <a:r>
              <a:rPr lang="vi-VN" sz="2800" b="1" dirty="0" smtClean="0">
                <a:latin typeface="Times New Roman" pitchFamily="18" charset="0"/>
                <a:cs typeface="Times New Roman" pitchFamily="18" charset="0"/>
              </a:rPr>
              <a:t>:</a:t>
            </a:r>
            <a:r>
              <a:rPr lang="vi-VN" sz="2800" dirty="0">
                <a:latin typeface="Times New Roman" pitchFamily="18" charset="0"/>
                <a:cs typeface="Times New Roman" pitchFamily="18" charset="0"/>
              </a:rPr>
              <a:t> Điện năng biến đổi thành quang năng ở bộ phận nào của đèn sợi </a:t>
            </a:r>
            <a:r>
              <a:rPr lang="vi-VN" sz="2800" dirty="0" smtClean="0">
                <a:latin typeface="Times New Roman" pitchFamily="18" charset="0"/>
                <a:cs typeface="Times New Roman" pitchFamily="18" charset="0"/>
              </a:rPr>
              <a:t>đốt?</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A</a:t>
            </a:r>
            <a:r>
              <a:rPr lang="vi-VN" sz="2800" dirty="0">
                <a:latin typeface="Times New Roman" pitchFamily="18" charset="0"/>
                <a:cs typeface="Times New Roman" pitchFamily="18" charset="0"/>
              </a:rPr>
              <a:t>. Sợi </a:t>
            </a:r>
            <a:r>
              <a:rPr lang="vi-VN" sz="2800" dirty="0" smtClean="0">
                <a:latin typeface="Times New Roman" pitchFamily="18" charset="0"/>
                <a:cs typeface="Times New Roman" pitchFamily="18" charset="0"/>
              </a:rPr>
              <a:t>đốt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a:t>
            </a:r>
            <a:r>
              <a:rPr lang="vi-VN" sz="2800" dirty="0">
                <a:latin typeface="Times New Roman" pitchFamily="18" charset="0"/>
                <a:cs typeface="Times New Roman" pitchFamily="18" charset="0"/>
              </a:rPr>
              <a:t>. Đuôi </a:t>
            </a:r>
            <a:r>
              <a:rPr lang="vi-VN" sz="2800" dirty="0" smtClean="0">
                <a:latin typeface="Times New Roman" pitchFamily="18" charset="0"/>
                <a:cs typeface="Times New Roman" pitchFamily="18" charset="0"/>
              </a:rPr>
              <a:t>đèn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a:t>
            </a:r>
            <a:r>
              <a:rPr lang="vi-VN" sz="2800" dirty="0">
                <a:latin typeface="Times New Roman" pitchFamily="18" charset="0"/>
                <a:cs typeface="Times New Roman" pitchFamily="18" charset="0"/>
              </a:rPr>
              <a:t>. Bóng thủy </a:t>
            </a:r>
            <a:r>
              <a:rPr lang="vi-VN" sz="2800" dirty="0"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a:t>
            </a:r>
            <a:r>
              <a:rPr lang="vi-VN" sz="2800" dirty="0">
                <a:latin typeface="Times New Roman" pitchFamily="18" charset="0"/>
                <a:cs typeface="Times New Roman" pitchFamily="18" charset="0"/>
              </a:rPr>
              <a:t>. Đáp án khác</a:t>
            </a:r>
          </a:p>
          <a:p>
            <a:endParaRPr lang="en-US" dirty="0"/>
          </a:p>
        </p:txBody>
      </p:sp>
    </p:spTree>
    <p:extLst>
      <p:ext uri="{BB962C8B-B14F-4D97-AF65-F5344CB8AC3E}">
        <p14:creationId xmlns:p14="http://schemas.microsoft.com/office/powerpoint/2010/main" val="17351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047750"/>
            <a:ext cx="7162800" cy="1200329"/>
          </a:xfrm>
          <a:prstGeom prst="rect">
            <a:avLst/>
          </a:prstGeom>
          <a:noFill/>
        </p:spPr>
        <p:txBody>
          <a:bodyPr wrap="square" rtlCol="0">
            <a:spAutoFit/>
          </a:bodyPr>
          <a:lstStyle/>
          <a:p>
            <a:pPr algn="ctr"/>
            <a:r>
              <a:rPr lang="pt-BR" sz="3600" dirty="0" smtClean="0">
                <a:solidFill>
                  <a:srgbClr val="FF0000"/>
                </a:solidFill>
                <a:latin typeface="Times New Roman" pitchFamily="18" charset="0"/>
                <a:cs typeface="Times New Roman" pitchFamily="18" charset="0"/>
              </a:rPr>
              <a:t>BÀI 13. NỒI CƠM ĐIỆN VÀ BẾP HỒNG NGOẠI</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559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24288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422672"/>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967979"/>
            <a:ext cx="815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điện</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bếp</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endParaRPr lang="en-US" sz="3200" dirty="0" smtClean="0">
              <a:solidFill>
                <a:srgbClr val="0070C0"/>
              </a:solidFill>
              <a:ea typeface="+mj-ea"/>
              <a:cs typeface="Times New Roman" panose="02020603050405020304" pitchFamily="18" charset="0"/>
            </a:endParaRPr>
          </a:p>
          <a:p>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Sử</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smtClean="0">
                <a:solidFill>
                  <a:srgbClr val="0070C0"/>
                </a:solidFill>
                <a:ea typeface="+mj-ea"/>
                <a:cs typeface="Times New Roman" panose="02020603050405020304" pitchFamily="18" charset="0"/>
              </a:rPr>
              <a:t>.</a:t>
            </a:r>
          </a:p>
          <a:p>
            <a:r>
              <a:rPr lang="en-US" sz="3200" dirty="0" smtClean="0">
                <a:solidFill>
                  <a:srgbClr val="0070C0"/>
                </a:solidFill>
                <a:ea typeface="+mj-ea"/>
                <a:cs typeface="Times New Roman" panose="02020603050405020304" pitchFamily="18" charset="0"/>
              </a:rPr>
              <a:t> -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lượng</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phù</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điều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3727638"/>
            <a:ext cx="10634421" cy="1551755"/>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35408" y="2034505"/>
            <a:ext cx="8229600" cy="857250"/>
          </a:xfrm>
        </p:spPr>
        <p:txBody>
          <a:bodyPr>
            <a:noAutofit/>
          </a:bodyPr>
          <a:lstStyle/>
          <a:p>
            <a:r>
              <a:rPr lang="en-US" sz="3200" dirty="0" err="1" smtClean="0">
                <a:solidFill>
                  <a:srgbClr val="0070C0"/>
                </a:solidFill>
              </a:rPr>
              <a:t>Em</a:t>
            </a:r>
            <a:r>
              <a:rPr lang="en-US" sz="3200" dirty="0" smtClean="0">
                <a:solidFill>
                  <a:srgbClr val="0070C0"/>
                </a:solidFill>
              </a:rPr>
              <a:t> </a:t>
            </a:r>
            <a:r>
              <a:rPr lang="en-US" sz="3200" dirty="0" err="1">
                <a:solidFill>
                  <a:srgbClr val="0070C0"/>
                </a:solidFill>
              </a:rPr>
              <a:t>hãy</a:t>
            </a:r>
            <a:r>
              <a:rPr lang="en-US" sz="3200" dirty="0">
                <a:solidFill>
                  <a:srgbClr val="0070C0"/>
                </a:solidFill>
              </a:rPr>
              <a:t> </a:t>
            </a:r>
            <a:r>
              <a:rPr lang="en-US" sz="3200" dirty="0" err="1">
                <a:solidFill>
                  <a:srgbClr val="0070C0"/>
                </a:solidFill>
              </a:rPr>
              <a:t>nêu</a:t>
            </a:r>
            <a:r>
              <a:rPr lang="en-US" sz="3200" dirty="0">
                <a:solidFill>
                  <a:srgbClr val="0070C0"/>
                </a:solidFill>
              </a:rPr>
              <a:t> </a:t>
            </a:r>
            <a:r>
              <a:rPr lang="en-US" sz="3200" dirty="0" err="1">
                <a:solidFill>
                  <a:srgbClr val="0070C0"/>
                </a:solidFill>
              </a:rPr>
              <a:t>tên</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đồ</a:t>
            </a:r>
            <a:r>
              <a:rPr lang="en-US" sz="3200" dirty="0">
                <a:solidFill>
                  <a:srgbClr val="0070C0"/>
                </a:solidFill>
              </a:rPr>
              <a:t> </a:t>
            </a:r>
            <a:r>
              <a:rPr lang="en-US" sz="3200" dirty="0" err="1">
                <a:solidFill>
                  <a:srgbClr val="0070C0"/>
                </a:solidFill>
              </a:rPr>
              <a:t>dùng</a:t>
            </a:r>
            <a:r>
              <a:rPr lang="en-US" sz="3200" dirty="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Hình</a:t>
            </a:r>
            <a:r>
              <a:rPr lang="en-US" sz="3200" dirty="0">
                <a:solidFill>
                  <a:srgbClr val="0070C0"/>
                </a:solidFill>
              </a:rPr>
              <a:t> 13.1.</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7"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1636"/>
            <a:ext cx="870816"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0" b="100000" l="9877" r="100000">
                        <a14:foregroundMark x1="68889" y1="18885" x2="98519" y2="18266"/>
                        <a14:foregroundMark x1="70864" y1="19195" x2="70123" y2="33127"/>
                        <a14:foregroundMark x1="78025" y1="32817" x2="98519" y2="33127"/>
                        <a14:foregroundMark x1="98025" y1="30341" x2="98025" y2="19814"/>
                        <a14:foregroundMark x1="95802" y1="23839" x2="79753" y2="27245"/>
                      </a14:backgroundRemoval>
                    </a14:imgEffect>
                  </a14:imgLayer>
                </a14:imgProps>
              </a:ext>
              <a:ext uri="{28A0092B-C50C-407E-A947-70E740481C1C}">
                <a14:useLocalDpi xmlns:a14="http://schemas.microsoft.com/office/drawing/2010/main" val="0"/>
              </a:ext>
            </a:extLst>
          </a:blip>
          <a:stretch>
            <a:fillRect/>
          </a:stretch>
        </p:blipFill>
        <p:spPr>
          <a:xfrm>
            <a:off x="720212" y="2174980"/>
            <a:ext cx="3858163" cy="2307753"/>
          </a:xfrm>
        </p:spPr>
      </p:pic>
      <p:pic>
        <p:nvPicPr>
          <p:cNvPr id="10" name="Picture 9"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4800601" y="2614515"/>
            <a:ext cx="2619741" cy="1400371"/>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12293" name="Rectangle 1"/>
          <p:cNvSpPr>
            <a:spLocks noChangeArrowheads="1"/>
          </p:cNvSpPr>
          <p:nvPr/>
        </p:nvSpPr>
        <p:spPr bwMode="auto">
          <a:xfrm>
            <a:off x="169864" y="1524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I</a:t>
            </a:r>
            <a:r>
              <a:rPr lang="en-US" sz="2800" b="1" u="sng" dirty="0">
                <a:solidFill>
                  <a:srgbClr val="339966"/>
                </a:solidFill>
                <a:latin typeface="Times New Roman" panose="02020603050405020304" pitchFamily="18" charset="0"/>
              </a:rPr>
              <a:t>. NỒI CƠM ĐIỆN </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5741029" y="1228878"/>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Nắp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60479" y="2130420"/>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51645" y="1643185"/>
            <a:ext cx="4572000" cy="80021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vi-VN" dirty="0"/>
              <a:t/>
            </a:r>
            <a:br>
              <a:rPr lang="vi-VN" dirty="0"/>
            </a:br>
            <a:endParaRPr lang="en-US" dirty="0"/>
          </a:p>
        </p:txBody>
      </p:sp>
      <p:sp>
        <p:nvSpPr>
          <p:cNvPr id="27" name="Rectangle 26"/>
          <p:cNvSpPr/>
          <p:nvPr/>
        </p:nvSpPr>
        <p:spPr>
          <a:xfrm>
            <a:off x="5993971" y="2425391"/>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đốt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nhiệt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751645" y="2067601"/>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9525001" y="694905"/>
            <a:ext cx="2143125" cy="1607344"/>
          </a:xfrm>
          <a:prstGeom prst="rect">
            <a:avLst/>
          </a:prstGeom>
        </p:spPr>
      </p:pic>
      <p:sp>
        <p:nvSpPr>
          <p:cNvPr id="12" name="Rectangle 1"/>
          <p:cNvSpPr>
            <a:spLocks noChangeArrowheads="1"/>
          </p:cNvSpPr>
          <p:nvPr/>
        </p:nvSpPr>
        <p:spPr bwMode="auto">
          <a:xfrm>
            <a:off x="169864" y="536367"/>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283" y="985405"/>
            <a:ext cx="3562847" cy="2000529"/>
          </a:xfrm>
          <a:prstGeom prst="rect">
            <a:avLst/>
          </a:prstGeom>
        </p:spPr>
      </p:pic>
      <p:sp>
        <p:nvSpPr>
          <p:cNvPr id="14" name="Rectangle 13"/>
          <p:cNvSpPr/>
          <p:nvPr/>
        </p:nvSpPr>
        <p:spPr>
          <a:xfrm>
            <a:off x="5741029" y="2831494"/>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Rơ</a:t>
            </a:r>
            <a:r>
              <a:rPr lang="en-US" sz="2800" dirty="0" smtClean="0">
                <a:solidFill>
                  <a:srgbClr val="0070C0"/>
                </a:solidFill>
                <a:latin typeface="Times New Roman" panose="02020603050405020304" pitchFamily="18" charset="0"/>
                <a:cs typeface="Times New Roman" panose="02020603050405020304" pitchFamily="18" charset="0"/>
              </a:rPr>
              <a:t> le </a:t>
            </a:r>
            <a:r>
              <a:rPr lang="en-US" sz="2800" dirty="0" err="1" smtClean="0">
                <a:solidFill>
                  <a:srgbClr val="0070C0"/>
                </a:solidFill>
                <a:latin typeface="Times New Roman" panose="02020603050405020304" pitchFamily="18" charset="0"/>
                <a:cs typeface="Times New Roman" panose="02020603050405020304" pitchFamily="18" charset="0"/>
              </a:rPr>
              <a:t>nhiệt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90600" y="3409950"/>
            <a:ext cx="4724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dirty="0" smtClean="0"/>
              <a:t>.</a:t>
            </a:r>
            <a:endParaRPr lang="en-US" dirty="0"/>
          </a:p>
        </p:txBody>
      </p:sp>
    </p:spTree>
    <p:extLst>
      <p:ext uri="{BB962C8B-B14F-4D97-AF65-F5344CB8AC3E}">
        <p14:creationId xmlns:p14="http://schemas.microsoft.com/office/powerpoint/2010/main" val="156599302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28" grpId="0"/>
      <p:bldP spid="12" grpId="0"/>
      <p:bldP spid="14" grpId="0"/>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1" y="2463644"/>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57200" y="1098274"/>
            <a:ext cx="8458200" cy="3970318"/>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nhôm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err="1" smtClean="0">
                <a:solidFill>
                  <a:srgbClr val="0070C0"/>
                </a:solidFill>
                <a:latin typeface="Times New Roman" panose="02020603050405020304" pitchFamily="18" charset="0"/>
                <a:cs typeface="Times New Roman" panose="02020603050405020304" pitchFamily="18" charset="0"/>
              </a:rPr>
              <a:t>cơm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6477000" y="2800350"/>
            <a:ext cx="2285999" cy="2190750"/>
          </a:xfrm>
          <a:prstGeom prst="rect">
            <a:avLst/>
          </a:prstGeom>
        </p:spPr>
      </p:pic>
    </p:spTree>
    <p:extLst>
      <p:ext uri="{BB962C8B-B14F-4D97-AF65-F5344CB8AC3E}">
        <p14:creationId xmlns:p14="http://schemas.microsoft.com/office/powerpoint/2010/main" val="26691184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Words>1042</Words>
  <Application>Microsoft Office PowerPoint</Application>
  <PresentationFormat>On-screen Show (16:9)</PresentationFormat>
  <Paragraphs>129</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Em hãy nêu tên, công dụng của các đồ dùng điện trong Hình 13.1.      </vt:lpstr>
      <vt:lpstr>PowerPoint Presentation</vt:lpstr>
      <vt:lpstr>PowerPoint Presentation</vt:lpstr>
      <vt:lpstr>PowerPoint Presentation</vt:lpstr>
      <vt:lpstr>PowerPoint Presentation</vt:lpstr>
      <vt:lpstr>PowerPoint Presentation</vt:lpstr>
      <vt:lpstr>PowerPoint Presentation</vt:lpstr>
      <vt:lpstr>Khi lựa chọn nồi cơm điện cần lưu ý đến số lượng thành viên trong gia đình. Nồi cơm điện được chọn cần có dung tích và công suất phù hợp để tiết kiệm năng lượng và phù hợp với điều kiện kinh tế gia đình. Dựa vào Bảng 13.1, em hãy cho biết gia đình em nên chọn loại nồi cơm điện có dung tích bao nhiêu là phù hợp? hãy nêu tên, công dụng của các đồ dùng điện trong.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 đình em có 4 người, em chọn bếp hồng ngoại như thế nào để tiết kiệm năng lượng và phù hợp với điều kiện gia đình? Vì sao?       </vt:lpstr>
      <vt:lpstr>Nguyên lí làm việc chung của nồi cơm điện và bếp hồng ngoại là khi được cấp điện và chọn chế độ nấu, mâm nhiệt nóng lên, toả ra một lượng nhiệt lớn làm nóng nồi nấu.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Administrator</cp:lastModifiedBy>
  <cp:revision>133</cp:revision>
  <dcterms:created xsi:type="dcterms:W3CDTF">2013-08-28T08:21:51Z</dcterms:created>
  <dcterms:modified xsi:type="dcterms:W3CDTF">2023-03-31T03:13:12Z</dcterms:modified>
</cp:coreProperties>
</file>