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4" r:id="rId2"/>
    <p:sldId id="279" r:id="rId3"/>
    <p:sldId id="281" r:id="rId4"/>
    <p:sldId id="258" r:id="rId5"/>
    <p:sldId id="280" r:id="rId6"/>
    <p:sldId id="260" r:id="rId7"/>
    <p:sldId id="265" r:id="rId8"/>
    <p:sldId id="266" r:id="rId9"/>
    <p:sldId id="267" r:id="rId10"/>
    <p:sldId id="268" r:id="rId11"/>
    <p:sldId id="261" r:id="rId12"/>
    <p:sldId id="273" r:id="rId13"/>
    <p:sldId id="269" r:id="rId14"/>
    <p:sldId id="270" r:id="rId15"/>
    <p:sldId id="271" r:id="rId16"/>
    <p:sldId id="272" r:id="rId17"/>
    <p:sldId id="262" r:id="rId18"/>
    <p:sldId id="263" r:id="rId19"/>
    <p:sldId id="282" r:id="rId20"/>
    <p:sldId id="284" r:id="rId21"/>
    <p:sldId id="275"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B7BD"/>
    <a:srgbClr val="008000"/>
    <a:srgbClr val="F16649"/>
    <a:srgbClr val="F47A69"/>
    <a:srgbClr val="A3E7FF"/>
    <a:srgbClr val="0088EE"/>
    <a:srgbClr val="EDE4BC"/>
    <a:srgbClr val="EF008D"/>
    <a:srgbClr val="FFFFFF"/>
    <a:srgbClr val="FDE1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94660"/>
  </p:normalViewPr>
  <p:slideViewPr>
    <p:cSldViewPr snapToGrid="0" showGuides="1">
      <p:cViewPr varScale="1">
        <p:scale>
          <a:sx n="76" d="100"/>
          <a:sy n="76" d="100"/>
        </p:scale>
        <p:origin x="954" y="48"/>
      </p:cViewPr>
      <p:guideLst>
        <p:guide orient="horz" pos="220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07/03/2023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07/03/2023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07/03/2023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07/03/2023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07/03/2023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07/03/2023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07/03/2023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07/03/2023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07/03/2023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07/03/2023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07/03/2023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07/03/2023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Layout" Target="../slideLayouts/slideLayout2.xml"/><Relationship Id="rId7" Type="http://schemas.openxmlformats.org/officeDocument/2006/relationships/slide" Target="slide13.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8.png"/><Relationship Id="rId11" Type="http://schemas.openxmlformats.org/officeDocument/2006/relationships/slide" Target="slide12.xml"/><Relationship Id="rId5" Type="http://schemas.openxmlformats.org/officeDocument/2006/relationships/image" Target="../media/image9.png"/><Relationship Id="rId10" Type="http://schemas.openxmlformats.org/officeDocument/2006/relationships/slide" Target="slide16.xml"/><Relationship Id="rId4" Type="http://schemas.openxmlformats.org/officeDocument/2006/relationships/image" Target="../media/image3.png"/><Relationship Id="rId9" Type="http://schemas.openxmlformats.org/officeDocument/2006/relationships/slide" Target="slide1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slide" Target="slide1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Layout" Target="../slideLayouts/slideLayout2.xml"/><Relationship Id="rId7" Type="http://schemas.openxmlformats.org/officeDocument/2006/relationships/slide" Target="slide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slide" Target="slide10.xml"/><Relationship Id="rId4" Type="http://schemas.openxmlformats.org/officeDocument/2006/relationships/image" Target="../media/image3.png"/><Relationship Id="rId9" Type="http://schemas.openxmlformats.org/officeDocument/2006/relationships/slide" Target="slide9.xml"/></Relationships>
</file>

<file path=ppt/slides/_rels/slide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spTree>
    <p:extLst>
      <p:ext uri="{BB962C8B-B14F-4D97-AF65-F5344CB8AC3E}">
        <p14:creationId xmlns:p14="http://schemas.microsoft.com/office/powerpoint/2010/main" val="506541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i="0" dirty="0">
                <a:effectLst/>
              </a:rPr>
              <a:t>Bangkok is famous for its markets and street food.</a:t>
            </a:r>
            <a:br>
              <a:rPr lang="en-US" sz="2800" dirty="0"/>
            </a:br>
            <a:r>
              <a:rPr lang="en-US" sz="2800" i="0" dirty="0">
                <a:effectLst/>
              </a:rPr>
              <a:t>Visit the </a:t>
            </a:r>
            <a:r>
              <a:rPr lang="en-US" sz="2800" i="0" dirty="0" err="1">
                <a:effectLst/>
              </a:rPr>
              <a:t>Chatuchak</a:t>
            </a:r>
            <a:r>
              <a:rPr lang="en-US" sz="2800" i="0" dirty="0">
                <a:effectLst/>
              </a:rPr>
              <a:t>, the largest weekend market in the world. There are over 15,000 stalls selling nearly everything, at cheap prices. It’s only five minutes’ walk from the station. When you visit this market, you can see part of Thai people’s life.</a:t>
            </a:r>
          </a:p>
          <a:p>
            <a:pPr algn="just">
              <a:lnSpc>
                <a:spcPct val="110000"/>
              </a:lnSpc>
            </a:pPr>
            <a:r>
              <a:rPr lang="en-US" sz="2800" i="0" dirty="0">
                <a:effectLst/>
              </a:rPr>
              <a:t>Another interesting type of market is the floating market on the river. Don’t forget to try street food in Bangkok. </a:t>
            </a:r>
            <a:r>
              <a:rPr lang="en-US" sz="2800" b="1" i="0" dirty="0">
                <a:solidFill>
                  <a:srgbClr val="008000"/>
                </a:solidFill>
                <a:effectLst/>
              </a:rPr>
              <a:t>It’s easy to find food stalls all around Bangkok</a:t>
            </a:r>
            <a:r>
              <a:rPr lang="en-US" sz="2800" i="0" dirty="0">
                <a:effectLst/>
              </a:rPr>
              <a:t>, serving different Thai dishes. They are really delicious.</a:t>
            </a: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889568" y="135812"/>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841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8021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pic>
      <p:sp>
        <p:nvSpPr>
          <p:cNvPr id="8" name="TextBox 7"/>
          <p:cNvSpPr txBox="1"/>
          <p:nvPr/>
        </p:nvSpPr>
        <p:spPr>
          <a:xfrm>
            <a:off x="883574" y="93698"/>
            <a:ext cx="7696702" cy="892552"/>
          </a:xfrm>
          <a:prstGeom prst="rect">
            <a:avLst/>
          </a:prstGeom>
          <a:noFill/>
        </p:spPr>
        <p:txBody>
          <a:bodyPr wrap="square" rtlCol="0">
            <a:spAutoFit/>
          </a:bodyPr>
          <a:lstStyle/>
          <a:p>
            <a:r>
              <a:rPr lang="en-US" sz="2600" b="1" dirty="0">
                <a:effectLst>
                  <a:glow rad="88900">
                    <a:schemeClr val="bg1"/>
                  </a:glow>
                </a:effectLst>
                <a:latin typeface="Arial" panose="020B0604020202020204" pitchFamily="34" charset="0"/>
                <a:cs typeface="Arial" panose="020B0604020202020204" pitchFamily="34" charset="0"/>
              </a:rPr>
              <a:t>Listen again and fill each gap with one word / number. </a:t>
            </a:r>
          </a:p>
        </p:txBody>
      </p:sp>
      <p:grpSp>
        <p:nvGrpSpPr>
          <p:cNvPr id="22" name="Group 21"/>
          <p:cNvGrpSpPr/>
          <p:nvPr/>
        </p:nvGrpSpPr>
        <p:grpSpPr>
          <a:xfrm>
            <a:off x="1085201" y="1850494"/>
            <a:ext cx="6973597" cy="470318"/>
            <a:chOff x="363373" y="1262747"/>
            <a:chExt cx="6973597" cy="470318"/>
          </a:xfrm>
        </p:grpSpPr>
        <p:sp>
          <p:nvSpPr>
            <p:cNvPr id="24" name="TextBox 23"/>
            <p:cNvSpPr txBox="1"/>
            <p:nvPr/>
          </p:nvSpPr>
          <p:spPr>
            <a:xfrm>
              <a:off x="363373" y="1262747"/>
              <a:ext cx="474830" cy="461665"/>
            </a:xfrm>
            <a:prstGeom prst="rect">
              <a:avLst/>
            </a:prstGeom>
            <a:noFill/>
          </p:spPr>
          <p:txBody>
            <a:bodyPr wrap="square" rtlCol="0">
              <a:spAutoFit/>
            </a:bodyPr>
            <a:lstStyle/>
            <a:p>
              <a:r>
                <a:rPr lang="en-US" sz="2400" b="1">
                  <a:solidFill>
                    <a:srgbClr val="0070C0"/>
                  </a:solidFill>
                </a:rPr>
                <a:t>1.</a:t>
              </a:r>
            </a:p>
          </p:txBody>
        </p:sp>
        <p:sp>
          <p:nvSpPr>
            <p:cNvPr id="25" name="TextBox 24"/>
            <p:cNvSpPr txBox="1"/>
            <p:nvPr/>
          </p:nvSpPr>
          <p:spPr>
            <a:xfrm>
              <a:off x="827313" y="1271400"/>
              <a:ext cx="6509657" cy="461665"/>
            </a:xfrm>
            <a:prstGeom prst="rect">
              <a:avLst/>
            </a:prstGeom>
            <a:noFill/>
          </p:spPr>
          <p:txBody>
            <a:bodyPr wrap="square" rtlCol="0">
              <a:spAutoFit/>
            </a:bodyPr>
            <a:lstStyle/>
            <a:p>
              <a:r>
                <a:rPr lang="en-US" sz="2400"/>
                <a:t>Chatuchak market has over               stalls.</a:t>
              </a:r>
              <a:endParaRPr lang="en-US" sz="2400" i="1"/>
            </a:p>
          </p:txBody>
        </p:sp>
      </p:grpSp>
      <p:cxnSp>
        <p:nvCxnSpPr>
          <p:cNvPr id="23" name="Straight Connector 22"/>
          <p:cNvCxnSpPr/>
          <p:nvPr/>
        </p:nvCxnSpPr>
        <p:spPr>
          <a:xfrm>
            <a:off x="5058497" y="2177375"/>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1085201" y="2758026"/>
            <a:ext cx="7180427" cy="830997"/>
            <a:chOff x="369902" y="2142097"/>
            <a:chExt cx="7180427" cy="830997"/>
          </a:xfrm>
        </p:grpSpPr>
        <p:sp>
          <p:nvSpPr>
            <p:cNvPr id="29" name="TextBox 28"/>
            <p:cNvSpPr txBox="1"/>
            <p:nvPr/>
          </p:nvSpPr>
          <p:spPr>
            <a:xfrm>
              <a:off x="369902" y="2142097"/>
              <a:ext cx="474830" cy="461665"/>
            </a:xfrm>
            <a:prstGeom prst="rect">
              <a:avLst/>
            </a:prstGeom>
            <a:noFill/>
          </p:spPr>
          <p:txBody>
            <a:bodyPr wrap="square" rtlCol="0">
              <a:spAutoFit/>
            </a:bodyPr>
            <a:lstStyle/>
            <a:p>
              <a:r>
                <a:rPr lang="en-US" sz="2400" b="1">
                  <a:solidFill>
                    <a:srgbClr val="0070C0"/>
                  </a:solidFill>
                </a:rPr>
                <a:t>2.</a:t>
              </a:r>
            </a:p>
          </p:txBody>
        </p:sp>
        <p:sp>
          <p:nvSpPr>
            <p:cNvPr id="30" name="TextBox 29"/>
            <p:cNvSpPr txBox="1"/>
            <p:nvPr/>
          </p:nvSpPr>
          <p:spPr>
            <a:xfrm>
              <a:off x="844733" y="2142097"/>
              <a:ext cx="6705596" cy="830997"/>
            </a:xfrm>
            <a:prstGeom prst="rect">
              <a:avLst/>
            </a:prstGeom>
            <a:noFill/>
          </p:spPr>
          <p:txBody>
            <a:bodyPr wrap="square" rtlCol="0">
              <a:spAutoFit/>
            </a:bodyPr>
            <a:lstStyle/>
            <a:p>
              <a:r>
                <a:rPr lang="en-US" sz="2400" dirty="0" err="1"/>
                <a:t>Chatuchak</a:t>
              </a:r>
              <a:r>
                <a:rPr lang="en-US" sz="2400" dirty="0"/>
                <a:t> market is about           minutes’ walk from the station.</a:t>
              </a:r>
            </a:p>
          </p:txBody>
        </p:sp>
      </p:grpSp>
      <p:cxnSp>
        <p:nvCxnSpPr>
          <p:cNvPr id="28" name="Straight Connector 27"/>
          <p:cNvCxnSpPr/>
          <p:nvPr/>
        </p:nvCxnSpPr>
        <p:spPr>
          <a:xfrm>
            <a:off x="5025840" y="3084398"/>
            <a:ext cx="640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1085201" y="3883278"/>
            <a:ext cx="7460085" cy="461665"/>
            <a:chOff x="369902" y="2142097"/>
            <a:chExt cx="7460085" cy="461665"/>
          </a:xfrm>
        </p:grpSpPr>
        <p:sp>
          <p:nvSpPr>
            <p:cNvPr id="34" name="TextBox 33"/>
            <p:cNvSpPr txBox="1"/>
            <p:nvPr/>
          </p:nvSpPr>
          <p:spPr>
            <a:xfrm>
              <a:off x="369902" y="2142097"/>
              <a:ext cx="474830" cy="461665"/>
            </a:xfrm>
            <a:prstGeom prst="rect">
              <a:avLst/>
            </a:prstGeom>
            <a:noFill/>
          </p:spPr>
          <p:txBody>
            <a:bodyPr wrap="square" rtlCol="0">
              <a:spAutoFit/>
            </a:bodyPr>
            <a:lstStyle/>
            <a:p>
              <a:r>
                <a:rPr lang="en-US" sz="2400" b="1">
                  <a:solidFill>
                    <a:srgbClr val="0070C0"/>
                  </a:solidFill>
                </a:rPr>
                <a:t>3.</a:t>
              </a:r>
            </a:p>
          </p:txBody>
        </p:sp>
        <p:sp>
          <p:nvSpPr>
            <p:cNvPr id="35" name="TextBox 34"/>
            <p:cNvSpPr txBox="1"/>
            <p:nvPr/>
          </p:nvSpPr>
          <p:spPr>
            <a:xfrm>
              <a:off x="844733" y="2142097"/>
              <a:ext cx="6985254" cy="461665"/>
            </a:xfrm>
            <a:prstGeom prst="rect">
              <a:avLst/>
            </a:prstGeom>
            <a:noFill/>
          </p:spPr>
          <p:txBody>
            <a:bodyPr wrap="square" rtlCol="0">
              <a:spAutoFit/>
            </a:bodyPr>
            <a:lstStyle/>
            <a:p>
              <a:r>
                <a:rPr lang="en-US" sz="2400"/>
                <a:t>You can see part of Thai people’s                at a market.</a:t>
              </a:r>
            </a:p>
          </p:txBody>
        </p:sp>
      </p:grpSp>
      <p:cxnSp>
        <p:nvCxnSpPr>
          <p:cNvPr id="33" name="Straight Connector 32"/>
          <p:cNvCxnSpPr/>
          <p:nvPr/>
        </p:nvCxnSpPr>
        <p:spPr>
          <a:xfrm>
            <a:off x="5755179" y="4209650"/>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1085201" y="4681950"/>
            <a:ext cx="7180427" cy="461665"/>
            <a:chOff x="369902" y="2142097"/>
            <a:chExt cx="7180427" cy="461665"/>
          </a:xfrm>
        </p:grpSpPr>
        <p:sp>
          <p:nvSpPr>
            <p:cNvPr id="39" name="TextBox 38"/>
            <p:cNvSpPr txBox="1"/>
            <p:nvPr/>
          </p:nvSpPr>
          <p:spPr>
            <a:xfrm>
              <a:off x="369902" y="2142097"/>
              <a:ext cx="474830" cy="461665"/>
            </a:xfrm>
            <a:prstGeom prst="rect">
              <a:avLst/>
            </a:prstGeom>
            <a:noFill/>
          </p:spPr>
          <p:txBody>
            <a:bodyPr wrap="square" rtlCol="0">
              <a:spAutoFit/>
            </a:bodyPr>
            <a:lstStyle/>
            <a:p>
              <a:r>
                <a:rPr lang="en-US" sz="2400" b="1">
                  <a:solidFill>
                    <a:srgbClr val="0070C0"/>
                  </a:solidFill>
                </a:rPr>
                <a:t>4.</a:t>
              </a:r>
            </a:p>
          </p:txBody>
        </p:sp>
        <p:sp>
          <p:nvSpPr>
            <p:cNvPr id="40" name="TextBox 39"/>
            <p:cNvSpPr txBox="1"/>
            <p:nvPr/>
          </p:nvSpPr>
          <p:spPr>
            <a:xfrm>
              <a:off x="844733" y="2142097"/>
              <a:ext cx="6705596" cy="461665"/>
            </a:xfrm>
            <a:prstGeom prst="rect">
              <a:avLst/>
            </a:prstGeom>
            <a:noFill/>
          </p:spPr>
          <p:txBody>
            <a:bodyPr wrap="square" rtlCol="0">
              <a:spAutoFit/>
            </a:bodyPr>
            <a:lstStyle/>
            <a:p>
              <a:r>
                <a:rPr lang="en-US" sz="2400" dirty="0"/>
                <a:t>Street food in Bangkok is                     .</a:t>
              </a:r>
            </a:p>
          </p:txBody>
        </p:sp>
      </p:grpSp>
      <p:cxnSp>
        <p:nvCxnSpPr>
          <p:cNvPr id="38" name="Straight Connector 37"/>
          <p:cNvCxnSpPr/>
          <p:nvPr/>
        </p:nvCxnSpPr>
        <p:spPr>
          <a:xfrm>
            <a:off x="4731925" y="5008322"/>
            <a:ext cx="137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009610" y="1850494"/>
            <a:ext cx="1039067" cy="461665"/>
          </a:xfrm>
          <a:prstGeom prst="rect">
            <a:avLst/>
          </a:prstGeom>
          <a:noFill/>
        </p:spPr>
        <p:txBody>
          <a:bodyPr wrap="none" rtlCol="0">
            <a:spAutoFit/>
          </a:bodyPr>
          <a:lstStyle/>
          <a:p>
            <a:r>
              <a:rPr lang="en-US" sz="2400" dirty="0">
                <a:solidFill>
                  <a:srgbClr val="00B050"/>
                </a:solidFill>
              </a:rPr>
              <a:t>15,000</a:t>
            </a:r>
          </a:p>
        </p:txBody>
      </p:sp>
      <p:sp>
        <p:nvSpPr>
          <p:cNvPr id="42" name="TextBox 41"/>
          <p:cNvSpPr txBox="1"/>
          <p:nvPr/>
        </p:nvSpPr>
        <p:spPr>
          <a:xfrm>
            <a:off x="5195406" y="2758025"/>
            <a:ext cx="340158" cy="461665"/>
          </a:xfrm>
          <a:prstGeom prst="rect">
            <a:avLst/>
          </a:prstGeom>
          <a:noFill/>
        </p:spPr>
        <p:txBody>
          <a:bodyPr wrap="none" rtlCol="0">
            <a:spAutoFit/>
          </a:bodyPr>
          <a:lstStyle/>
          <a:p>
            <a:r>
              <a:rPr lang="en-US" sz="2400" dirty="0">
                <a:solidFill>
                  <a:srgbClr val="00B050"/>
                </a:solidFill>
              </a:rPr>
              <a:t>5</a:t>
            </a:r>
          </a:p>
        </p:txBody>
      </p:sp>
      <p:sp>
        <p:nvSpPr>
          <p:cNvPr id="43" name="TextBox 42"/>
          <p:cNvSpPr txBox="1"/>
          <p:nvPr/>
        </p:nvSpPr>
        <p:spPr>
          <a:xfrm>
            <a:off x="5929128" y="3883277"/>
            <a:ext cx="566502" cy="461665"/>
          </a:xfrm>
          <a:prstGeom prst="rect">
            <a:avLst/>
          </a:prstGeom>
          <a:noFill/>
        </p:spPr>
        <p:txBody>
          <a:bodyPr wrap="none" rtlCol="0">
            <a:spAutoFit/>
          </a:bodyPr>
          <a:lstStyle/>
          <a:p>
            <a:r>
              <a:rPr lang="en-US" sz="2400" dirty="0">
                <a:solidFill>
                  <a:srgbClr val="00B050"/>
                </a:solidFill>
              </a:rPr>
              <a:t>life</a:t>
            </a:r>
          </a:p>
        </p:txBody>
      </p:sp>
      <p:sp>
        <p:nvSpPr>
          <p:cNvPr id="44" name="TextBox 43"/>
          <p:cNvSpPr txBox="1"/>
          <p:nvPr/>
        </p:nvSpPr>
        <p:spPr>
          <a:xfrm>
            <a:off x="4840075" y="4681950"/>
            <a:ext cx="1285929" cy="461665"/>
          </a:xfrm>
          <a:prstGeom prst="rect">
            <a:avLst/>
          </a:prstGeom>
          <a:noFill/>
        </p:spPr>
        <p:txBody>
          <a:bodyPr wrap="none" rtlCol="0">
            <a:spAutoFit/>
          </a:bodyPr>
          <a:lstStyle/>
          <a:p>
            <a:r>
              <a:rPr lang="en-US" sz="2400" dirty="0">
                <a:solidFill>
                  <a:srgbClr val="00B050"/>
                </a:solidFill>
              </a:rPr>
              <a:t>delicious</a:t>
            </a:r>
          </a:p>
        </p:txBody>
      </p:sp>
      <p:pic>
        <p:nvPicPr>
          <p:cNvPr id="3" name="B2_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50472" y="548626"/>
            <a:ext cx="487696" cy="487696"/>
          </a:xfrm>
          <a:prstGeom prst="rect">
            <a:avLst/>
          </a:prstGeom>
        </p:spPr>
      </p:pic>
      <p:sp>
        <p:nvSpPr>
          <p:cNvPr id="26" name="Oval 25">
            <a:hlinkClick r:id="rId7" action="ppaction://hlinksldjump"/>
            <a:extLst>
              <a:ext uri="{FF2B5EF4-FFF2-40B4-BE49-F238E27FC236}">
                <a16:creationId xmlns:a16="http://schemas.microsoft.com/office/drawing/2014/main" id="{570AEA28-874F-4AF6-B9A7-DC2CAAE441C3}"/>
              </a:ext>
            </a:extLst>
          </p:cNvPr>
          <p:cNvSpPr/>
          <p:nvPr/>
        </p:nvSpPr>
        <p:spPr>
          <a:xfrm>
            <a:off x="5437939" y="2273904"/>
            <a:ext cx="228600" cy="228600"/>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B050"/>
                </a:solidFill>
                <a:latin typeface="Arial" panose="020B0604020202020204" pitchFamily="34" charset="0"/>
                <a:cs typeface="Arial" panose="020B0604020202020204" pitchFamily="34" charset="0"/>
              </a:rPr>
              <a:t>?</a:t>
            </a:r>
          </a:p>
        </p:txBody>
      </p:sp>
      <p:sp>
        <p:nvSpPr>
          <p:cNvPr id="31" name="Oval 30">
            <a:hlinkClick r:id="rId8" action="ppaction://hlinksldjump"/>
            <a:extLst>
              <a:ext uri="{FF2B5EF4-FFF2-40B4-BE49-F238E27FC236}">
                <a16:creationId xmlns:a16="http://schemas.microsoft.com/office/drawing/2014/main" id="{9E967144-ABCC-45E2-9392-BCCBAF92D8E3}"/>
              </a:ext>
            </a:extLst>
          </p:cNvPr>
          <p:cNvSpPr/>
          <p:nvPr/>
        </p:nvSpPr>
        <p:spPr>
          <a:xfrm>
            <a:off x="5250052" y="3159593"/>
            <a:ext cx="228600" cy="228600"/>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B050"/>
                </a:solidFill>
                <a:latin typeface="Arial" panose="020B0604020202020204" pitchFamily="34" charset="0"/>
                <a:cs typeface="Arial" panose="020B0604020202020204" pitchFamily="34" charset="0"/>
              </a:rPr>
              <a:t>?</a:t>
            </a:r>
          </a:p>
        </p:txBody>
      </p:sp>
      <p:sp>
        <p:nvSpPr>
          <p:cNvPr id="36" name="Oval 35">
            <a:hlinkClick r:id="rId9" action="ppaction://hlinksldjump"/>
            <a:extLst>
              <a:ext uri="{FF2B5EF4-FFF2-40B4-BE49-F238E27FC236}">
                <a16:creationId xmlns:a16="http://schemas.microsoft.com/office/drawing/2014/main" id="{8251A225-5399-44FD-91CF-719460E8A4AC}"/>
              </a:ext>
            </a:extLst>
          </p:cNvPr>
          <p:cNvSpPr/>
          <p:nvPr/>
        </p:nvSpPr>
        <p:spPr>
          <a:xfrm>
            <a:off x="6063789" y="4284845"/>
            <a:ext cx="228600" cy="228600"/>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B050"/>
                </a:solidFill>
                <a:latin typeface="Arial" panose="020B0604020202020204" pitchFamily="34" charset="0"/>
                <a:cs typeface="Arial" panose="020B0604020202020204" pitchFamily="34" charset="0"/>
              </a:rPr>
              <a:t>?</a:t>
            </a:r>
          </a:p>
        </p:txBody>
      </p:sp>
      <p:sp>
        <p:nvSpPr>
          <p:cNvPr id="41" name="Oval 40">
            <a:hlinkClick r:id="rId10" action="ppaction://hlinksldjump"/>
            <a:extLst>
              <a:ext uri="{FF2B5EF4-FFF2-40B4-BE49-F238E27FC236}">
                <a16:creationId xmlns:a16="http://schemas.microsoft.com/office/drawing/2014/main" id="{16179DBE-88A9-4707-8785-42376EEE7669}"/>
              </a:ext>
            </a:extLst>
          </p:cNvPr>
          <p:cNvSpPr/>
          <p:nvPr/>
        </p:nvSpPr>
        <p:spPr>
          <a:xfrm>
            <a:off x="5358674" y="5082339"/>
            <a:ext cx="228600" cy="228600"/>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B050"/>
                </a:solidFill>
                <a:latin typeface="Arial" panose="020B0604020202020204" pitchFamily="34" charset="0"/>
                <a:cs typeface="Arial" panose="020B0604020202020204" pitchFamily="34" charset="0"/>
              </a:rPr>
              <a:t>?</a:t>
            </a:r>
          </a:p>
        </p:txBody>
      </p:sp>
      <p:sp>
        <p:nvSpPr>
          <p:cNvPr id="45" name="Rounded Rectangle 3">
            <a:hlinkClick r:id="rId11" action="ppaction://hlinksldjump"/>
            <a:extLst>
              <a:ext uri="{FF2B5EF4-FFF2-40B4-BE49-F238E27FC236}">
                <a16:creationId xmlns:a16="http://schemas.microsoft.com/office/drawing/2014/main" id="{F8E9C15A-7734-44C0-8CD5-E5379488E788}"/>
              </a:ext>
            </a:extLst>
          </p:cNvPr>
          <p:cNvSpPr/>
          <p:nvPr/>
        </p:nvSpPr>
        <p:spPr>
          <a:xfrm>
            <a:off x="3712611" y="6317673"/>
            <a:ext cx="1718779" cy="431960"/>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Audio script</a:t>
            </a:r>
          </a:p>
        </p:txBody>
      </p:sp>
    </p:spTree>
    <p:extLst>
      <p:ext uri="{BB962C8B-B14F-4D97-AF65-F5344CB8AC3E}">
        <p14:creationId xmlns:p14="http://schemas.microsoft.com/office/powerpoint/2010/main" val="246835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8"/>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3"/>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38"/>
                                        </p:tgtEl>
                                        <p:attrNameLst>
                                          <p:attrName>style.visibility</p:attrName>
                                        </p:attrNameLst>
                                      </p:cBhvr>
                                      <p:to>
                                        <p:strVal val="hidden"/>
                                      </p:to>
                                    </p:set>
                                  </p:childTnLst>
                                </p:cTn>
                              </p:par>
                              <p:par>
                                <p:cTn id="34" presetID="1" presetClass="entr" presetSubtype="0"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0" nodeType="after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62283" fill="hold"/>
                                        <p:tgtEl>
                                          <p:spTgt spid="3"/>
                                        </p:tgtEl>
                                      </p:cBhvr>
                                    </p:cmd>
                                  </p:childTnLst>
                                </p:cTn>
                              </p:par>
                            </p:childTnLst>
                          </p:cTn>
                        </p:par>
                      </p:childTnLst>
                    </p:cTn>
                  </p:par>
                </p:childTnLst>
              </p:cTn>
              <p:nextCondLst>
                <p:cond evt="onClick" delay="0">
                  <p:tgtEl>
                    <p:spTgt spid="3"/>
                  </p:tgtEl>
                </p:cond>
              </p:nextCondLst>
            </p:seq>
            <p:audio>
              <p:cMediaNode vol="80000">
                <p:cTn id="44" fill="hold" display="0">
                  <p:stCondLst>
                    <p:cond delay="indefinite"/>
                  </p:stCondLst>
                  <p:endCondLst>
                    <p:cond evt="onStopAudio" delay="0">
                      <p:tgtEl>
                        <p:sldTgt/>
                      </p:tgtEl>
                    </p:cond>
                  </p:endCondLst>
                </p:cTn>
                <p:tgtEl>
                  <p:spTgt spid="3"/>
                </p:tgtEl>
              </p:cMediaNode>
            </p:audio>
          </p:childTnLst>
        </p:cTn>
      </p:par>
    </p:tnLst>
    <p:bldLst>
      <p:bldP spid="2" grpId="0"/>
      <p:bldP spid="42" grpId="0"/>
      <p:bldP spid="43" grpId="0"/>
      <p:bldP spid="44" grpId="0"/>
      <p:bldP spid="26" grpId="0" animBg="1"/>
      <p:bldP spid="31" grpId="0" animBg="1"/>
      <p:bldP spid="36"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C11514E-B568-4EDC-AA1A-6B7D24C74198}"/>
              </a:ext>
            </a:extLst>
          </p:cNvPr>
          <p:cNvGrpSpPr/>
          <p:nvPr/>
        </p:nvGrpSpPr>
        <p:grpSpPr>
          <a:xfrm>
            <a:off x="0" y="0"/>
            <a:ext cx="9144000" cy="6137455"/>
            <a:chOff x="0" y="0"/>
            <a:chExt cx="9144000" cy="6137455"/>
          </a:xfrm>
        </p:grpSpPr>
        <p:sp>
          <p:nvSpPr>
            <p:cNvPr id="2" name="Rectangle 1">
              <a:extLst>
                <a:ext uri="{FF2B5EF4-FFF2-40B4-BE49-F238E27FC236}">
                  <a16:creationId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i="0" dirty="0">
                  <a:effectLst/>
                </a:rPr>
                <a:t>Bangkok is famous for its markets and street food.</a:t>
              </a:r>
              <a:br>
                <a:rPr lang="en-US" sz="2800" dirty="0"/>
              </a:br>
              <a:r>
                <a:rPr lang="en-US" sz="2800" i="0" dirty="0">
                  <a:effectLst/>
                </a:rPr>
                <a:t>Visit the </a:t>
              </a:r>
              <a:r>
                <a:rPr lang="en-US" sz="2800" i="0" dirty="0" err="1">
                  <a:effectLst/>
                </a:rPr>
                <a:t>Chatuchak</a:t>
              </a:r>
              <a:r>
                <a:rPr lang="en-US" sz="2800" i="0" dirty="0">
                  <a:effectLst/>
                </a:rPr>
                <a:t>, the largest weekend market in the world. There are over 15,000 stalls selling nearly everything, at cheap prices. It’s only five minutes’ walk from the station. When you visit this market, you can see part of Thai people’s life.</a:t>
              </a:r>
            </a:p>
            <a:p>
              <a:pPr algn="just">
                <a:lnSpc>
                  <a:spcPct val="110000"/>
                </a:lnSpc>
              </a:pPr>
              <a:r>
                <a:rPr lang="en-US" sz="2800" i="0" dirty="0">
                  <a:effectLst/>
                </a:rPr>
                <a:t>Another interesting type of market is the floating market on the river. Don’t forget to try street food in Bangkok. It’s easy to find food stalls all around Bangkok, serving different Thai dishes. They are really delicious.</a:t>
              </a: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573041" y="135812"/>
              <a:ext cx="1997919" cy="461665"/>
            </a:xfrm>
            <a:prstGeom prst="rect">
              <a:avLst/>
            </a:prstGeom>
            <a:noFill/>
          </p:spPr>
          <p:txBody>
            <a:bodyPr wrap="none" rtlCol="0">
              <a:spAutoFit/>
            </a:bodyPr>
            <a:lstStyle/>
            <a:p>
              <a:r>
                <a:rPr lang="en-US" sz="2400" b="1" dirty="0">
                  <a:solidFill>
                    <a:schemeClr val="bg1"/>
                  </a:solidFill>
                </a:rPr>
                <a:t>AUDIO SCRIPT</a:t>
              </a:r>
            </a:p>
          </p:txBody>
        </p:sp>
      </p:grpSp>
      <p:sp>
        <p:nvSpPr>
          <p:cNvPr id="8" name="Multiplication Sign 7">
            <a:hlinkClick r:id="rId5"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B2_20">
            <a:hlinkClick r:id="" action="ppaction://media"/>
            <a:extLst>
              <a:ext uri="{FF2B5EF4-FFF2-40B4-BE49-F238E27FC236}">
                <a16:creationId xmlns:a16="http://schemas.microsoft.com/office/drawing/2014/main" id="{1502ACA2-581C-43DD-BC20-9ECC50E4811C}"/>
              </a:ext>
            </a:extLst>
          </p:cNvPr>
          <p:cNvPicPr>
            <a:picLocks noChangeAspect="1"/>
          </p:cNvPicPr>
          <p:nvPr>
            <a:audioFile r:link="rId1"/>
            <p:extLst>
              <p:ext uri="{DAA4B4D4-6D71-4841-9C94-3DE7FCFB9230}">
                <p14:media xmlns:p14="http://schemas.microsoft.com/office/powerpoint/2010/main" r:embed="rId2">
                  <p14:trim st="17900" end="1298.4013"/>
                </p14:media>
              </p:ext>
            </p:extLst>
          </p:nvPr>
        </p:nvPicPr>
        <p:blipFill>
          <a:blip r:embed="rId6"/>
          <a:stretch>
            <a:fillRect/>
          </a:stretch>
        </p:blipFill>
        <p:spPr>
          <a:xfrm>
            <a:off x="5610657" y="135812"/>
            <a:ext cx="491613" cy="491613"/>
          </a:xfrm>
          <a:prstGeom prst="rect">
            <a:avLst/>
          </a:prstGeom>
        </p:spPr>
      </p:pic>
    </p:spTree>
    <p:extLst>
      <p:ext uri="{BB962C8B-B14F-4D97-AF65-F5344CB8AC3E}">
        <p14:creationId xmlns:p14="http://schemas.microsoft.com/office/powerpoint/2010/main" val="8048845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85"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i="0" dirty="0">
                <a:effectLst/>
              </a:rPr>
              <a:t>Bangkok is famous for its markets and street food.</a:t>
            </a:r>
            <a:br>
              <a:rPr lang="en-US" sz="2800" dirty="0"/>
            </a:br>
            <a:r>
              <a:rPr lang="en-US" sz="2800" i="0" dirty="0">
                <a:effectLst/>
              </a:rPr>
              <a:t>Visit the </a:t>
            </a:r>
            <a:r>
              <a:rPr lang="en-US" sz="2800" i="0" dirty="0" err="1">
                <a:effectLst/>
              </a:rPr>
              <a:t>Chatuchak</a:t>
            </a:r>
            <a:r>
              <a:rPr lang="en-US" sz="2800" i="0" dirty="0">
                <a:effectLst/>
              </a:rPr>
              <a:t>, the largest weekend market in the world. </a:t>
            </a:r>
            <a:r>
              <a:rPr lang="en-US" sz="2800" b="1" i="0" dirty="0">
                <a:solidFill>
                  <a:srgbClr val="008000"/>
                </a:solidFill>
                <a:effectLst/>
              </a:rPr>
              <a:t>There are over 15,000 stalls</a:t>
            </a:r>
            <a:r>
              <a:rPr lang="en-US" sz="2800" i="0" dirty="0">
                <a:effectLst/>
              </a:rPr>
              <a:t> selling nearly everything, at cheap prices. It’s only five minutes’ walk from the station. When you visit this market, you can see part of Thai people’s life.</a:t>
            </a:r>
          </a:p>
          <a:p>
            <a:pPr algn="just">
              <a:lnSpc>
                <a:spcPct val="110000"/>
              </a:lnSpc>
            </a:pPr>
            <a:r>
              <a:rPr lang="en-US" sz="2800" i="0" dirty="0">
                <a:effectLst/>
              </a:rPr>
              <a:t>Another interesting type of market is the floating market on the river. Don’t forget to try street food in Bangkok. It’s easy to find food stalls all around Bangkok, serving different Thai dishes. They are really delicious.</a:t>
            </a: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889568" y="135812"/>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4823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i="0" dirty="0">
                <a:effectLst/>
              </a:rPr>
              <a:t>Bangkok is famous for its markets and street food.</a:t>
            </a:r>
            <a:br>
              <a:rPr lang="en-US" sz="2800" dirty="0"/>
            </a:br>
            <a:r>
              <a:rPr lang="en-US" sz="2800" i="0" dirty="0">
                <a:effectLst/>
              </a:rPr>
              <a:t>Visit the </a:t>
            </a:r>
            <a:r>
              <a:rPr lang="en-US" sz="2800" i="0" dirty="0" err="1">
                <a:effectLst/>
              </a:rPr>
              <a:t>Chatuchak</a:t>
            </a:r>
            <a:r>
              <a:rPr lang="en-US" sz="2800" i="0" dirty="0">
                <a:effectLst/>
              </a:rPr>
              <a:t>, the largest weekend market in the world. There are over 15,000 stalls selling nearly everything, at cheap prices. </a:t>
            </a:r>
            <a:r>
              <a:rPr lang="en-US" sz="2800" b="1" i="0" dirty="0">
                <a:solidFill>
                  <a:srgbClr val="008000"/>
                </a:solidFill>
                <a:effectLst/>
              </a:rPr>
              <a:t>It’s only five minutes’ walk from the station.</a:t>
            </a:r>
            <a:r>
              <a:rPr lang="en-US" sz="2800" i="0" dirty="0">
                <a:effectLst/>
              </a:rPr>
              <a:t> When you visit this market, you can see part of Thai people’s life.</a:t>
            </a:r>
          </a:p>
          <a:p>
            <a:pPr algn="just">
              <a:lnSpc>
                <a:spcPct val="110000"/>
              </a:lnSpc>
            </a:pPr>
            <a:r>
              <a:rPr lang="en-US" sz="2800" i="0" dirty="0">
                <a:effectLst/>
              </a:rPr>
              <a:t>Another interesting type of market is the floating market on the river. Don’t forget to try street food in Bangkok. It’s easy to find food stalls all around Bangkok, serving different Thai dishes. They are really delicious.</a:t>
            </a: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889568" y="135812"/>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1381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i="0" dirty="0">
                <a:effectLst/>
              </a:rPr>
              <a:t>Bangkok is famous for its markets and street food.</a:t>
            </a:r>
            <a:br>
              <a:rPr lang="en-US" sz="2800" dirty="0"/>
            </a:br>
            <a:r>
              <a:rPr lang="en-US" sz="2800" i="0" dirty="0">
                <a:effectLst/>
              </a:rPr>
              <a:t>Visit the </a:t>
            </a:r>
            <a:r>
              <a:rPr lang="en-US" sz="2800" i="0" dirty="0" err="1">
                <a:effectLst/>
              </a:rPr>
              <a:t>Chatuchak</a:t>
            </a:r>
            <a:r>
              <a:rPr lang="en-US" sz="2800" i="0" dirty="0">
                <a:effectLst/>
              </a:rPr>
              <a:t>, the largest weekend market in the world. There are over 15,000 stalls selling nearly everything, at cheap prices. It’s only five minutes’ walk from the station. </a:t>
            </a:r>
            <a:r>
              <a:rPr lang="en-US" sz="2800" b="1" i="0" dirty="0">
                <a:solidFill>
                  <a:srgbClr val="008000"/>
                </a:solidFill>
                <a:effectLst/>
              </a:rPr>
              <a:t>When you visit this market, you can see part of Thai people’s life.</a:t>
            </a:r>
          </a:p>
          <a:p>
            <a:pPr algn="just">
              <a:lnSpc>
                <a:spcPct val="110000"/>
              </a:lnSpc>
            </a:pPr>
            <a:r>
              <a:rPr lang="en-US" sz="2800" i="0" dirty="0">
                <a:effectLst/>
              </a:rPr>
              <a:t>Another interesting type of market is the floating market on the river. Don’t forget to try street food in Bangkok. It’s easy to find food stalls all around Bangkok, serving different Thai dishes. They are really delicious.</a:t>
            </a: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889568" y="135812"/>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178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i="0" dirty="0">
                <a:effectLst/>
              </a:rPr>
              <a:t>Bangkok is famous for its markets and street food.</a:t>
            </a:r>
            <a:br>
              <a:rPr lang="en-US" sz="2800" dirty="0"/>
            </a:br>
            <a:r>
              <a:rPr lang="en-US" sz="2800" i="0" dirty="0">
                <a:effectLst/>
              </a:rPr>
              <a:t>Visit the </a:t>
            </a:r>
            <a:r>
              <a:rPr lang="en-US" sz="2800" i="0" dirty="0" err="1">
                <a:effectLst/>
              </a:rPr>
              <a:t>Chatuchak</a:t>
            </a:r>
            <a:r>
              <a:rPr lang="en-US" sz="2800" i="0" dirty="0">
                <a:effectLst/>
              </a:rPr>
              <a:t>, the largest weekend market in the world. There are over 15,000 stalls selling nearly everything, at cheap prices. It’s only five minutes’ walk from the station. When you visit this market, you can see part of Thai people’s life.</a:t>
            </a:r>
          </a:p>
          <a:p>
            <a:pPr algn="just">
              <a:lnSpc>
                <a:spcPct val="110000"/>
              </a:lnSpc>
            </a:pPr>
            <a:r>
              <a:rPr lang="en-US" sz="2800" i="0" dirty="0">
                <a:effectLst/>
              </a:rPr>
              <a:t>Another interesting type of market is the floating market on the river. Don’t forget to try street food in Bangkok. It’s easy to find food stalls all around Bangkok, serving different Thai dishes. </a:t>
            </a:r>
            <a:r>
              <a:rPr lang="en-US" sz="2800" b="1" i="0" dirty="0">
                <a:solidFill>
                  <a:srgbClr val="008000"/>
                </a:solidFill>
                <a:effectLst/>
              </a:rPr>
              <a:t>They are really delicious.</a:t>
            </a: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889568" y="135812"/>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4840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1802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13416"/>
            <a:ext cx="587409" cy="604353"/>
          </a:xfrm>
          <a:prstGeom prst="rect">
            <a:avLst/>
          </a:prstGeom>
        </p:spPr>
      </p:pic>
      <p:sp>
        <p:nvSpPr>
          <p:cNvPr id="8" name="TextBox 7"/>
          <p:cNvSpPr txBox="1"/>
          <p:nvPr/>
        </p:nvSpPr>
        <p:spPr>
          <a:xfrm>
            <a:off x="865204" y="42732"/>
            <a:ext cx="7712740" cy="892552"/>
          </a:xfrm>
          <a:prstGeom prst="rect">
            <a:avLst/>
          </a:prstGeom>
          <a:noFill/>
        </p:spPr>
        <p:txBody>
          <a:bodyPr wrap="square" rtlCol="0">
            <a:spAutoFit/>
          </a:bodyPr>
          <a:lstStyle/>
          <a:p>
            <a:pPr algn="just"/>
            <a:r>
              <a:rPr lang="en-US" sz="2600" b="1">
                <a:effectLst>
                  <a:glow rad="88900">
                    <a:schemeClr val="bg1"/>
                  </a:glow>
                </a:effectLst>
                <a:latin typeface="Arial" panose="020B0604020202020204" pitchFamily="34" charset="0"/>
                <a:cs typeface="Arial" panose="020B0604020202020204" pitchFamily="34" charset="0"/>
              </a:rPr>
              <a:t>Work in groups. Talk about a city in your country, using the questions below as a guide.</a:t>
            </a:r>
          </a:p>
        </p:txBody>
      </p:sp>
      <p:sp>
        <p:nvSpPr>
          <p:cNvPr id="90" name="TextBox 89"/>
          <p:cNvSpPr txBox="1"/>
          <p:nvPr/>
        </p:nvSpPr>
        <p:spPr>
          <a:xfrm>
            <a:off x="308940" y="1157167"/>
            <a:ext cx="2848035" cy="553998"/>
          </a:xfrm>
          <a:prstGeom prst="rect">
            <a:avLst/>
          </a:prstGeom>
          <a:noFill/>
        </p:spPr>
        <p:txBody>
          <a:bodyPr wrap="square" rtlCol="0">
            <a:spAutoFit/>
          </a:bodyPr>
          <a:lstStyle/>
          <a:p>
            <a:r>
              <a:rPr lang="en-US" sz="3000" b="1">
                <a:solidFill>
                  <a:srgbClr val="0FB7BD"/>
                </a:solidFill>
              </a:rPr>
              <a:t>Writing</a:t>
            </a:r>
          </a:p>
        </p:txBody>
      </p:sp>
      <p:sp>
        <p:nvSpPr>
          <p:cNvPr id="91" name="TextBox 90"/>
          <p:cNvSpPr txBox="1"/>
          <p:nvPr/>
        </p:nvSpPr>
        <p:spPr>
          <a:xfrm>
            <a:off x="219996" y="1711165"/>
            <a:ext cx="3905691" cy="461665"/>
          </a:xfrm>
          <a:prstGeom prst="rect">
            <a:avLst/>
          </a:prstGeom>
          <a:noFill/>
        </p:spPr>
        <p:txBody>
          <a:bodyPr wrap="square" rtlCol="0">
            <a:spAutoFit/>
          </a:bodyPr>
          <a:lstStyle/>
          <a:p>
            <a:pPr marL="342900" indent="-342900">
              <a:buFont typeface="Arial" panose="020B0604020202020204" pitchFamily="34" charset="0"/>
              <a:buChar char="•"/>
            </a:pPr>
            <a:r>
              <a:rPr lang="en-US" sz="2400"/>
              <a:t>What city is it?</a:t>
            </a:r>
            <a:endParaRPr lang="en-US" sz="2400" i="1"/>
          </a:p>
        </p:txBody>
      </p:sp>
      <p:sp>
        <p:nvSpPr>
          <p:cNvPr id="92" name="TextBox 91"/>
          <p:cNvSpPr txBox="1"/>
          <p:nvPr/>
        </p:nvSpPr>
        <p:spPr>
          <a:xfrm>
            <a:off x="219995" y="2204353"/>
            <a:ext cx="7302034" cy="461665"/>
          </a:xfrm>
          <a:prstGeom prst="rect">
            <a:avLst/>
          </a:prstGeom>
          <a:noFill/>
        </p:spPr>
        <p:txBody>
          <a:bodyPr wrap="square" rtlCol="0">
            <a:spAutoFit/>
          </a:bodyPr>
          <a:lstStyle/>
          <a:p>
            <a:pPr marL="342900" indent="-342900">
              <a:buFont typeface="Arial" panose="020B0604020202020204" pitchFamily="34" charset="0"/>
              <a:buChar char="•"/>
            </a:pPr>
            <a:r>
              <a:rPr lang="en-US" sz="2400"/>
              <a:t>What is it like? (the weather, the people, the food)</a:t>
            </a:r>
            <a:endParaRPr lang="en-US" sz="2400" i="1"/>
          </a:p>
        </p:txBody>
      </p:sp>
      <p:sp>
        <p:nvSpPr>
          <p:cNvPr id="93" name="TextBox 92"/>
          <p:cNvSpPr txBox="1"/>
          <p:nvPr/>
        </p:nvSpPr>
        <p:spPr>
          <a:xfrm>
            <a:off x="219994" y="2654209"/>
            <a:ext cx="4863635" cy="461665"/>
          </a:xfrm>
          <a:prstGeom prst="rect">
            <a:avLst/>
          </a:prstGeom>
          <a:noFill/>
        </p:spPr>
        <p:txBody>
          <a:bodyPr wrap="square" rtlCol="0">
            <a:spAutoFit/>
          </a:bodyPr>
          <a:lstStyle/>
          <a:p>
            <a:pPr marL="342900" indent="-342900">
              <a:buFont typeface="Arial" panose="020B0604020202020204" pitchFamily="34" charset="0"/>
              <a:buChar char="•"/>
            </a:pPr>
            <a:r>
              <a:rPr lang="en-US" sz="2400"/>
              <a:t>What can you see and do there?</a:t>
            </a:r>
            <a:endParaRPr lang="en-US" sz="2400" i="1"/>
          </a:p>
        </p:txBody>
      </p:sp>
      <p:grpSp>
        <p:nvGrpSpPr>
          <p:cNvPr id="102" name="Group 101"/>
          <p:cNvGrpSpPr/>
          <p:nvPr/>
        </p:nvGrpSpPr>
        <p:grpSpPr>
          <a:xfrm>
            <a:off x="446315" y="3483430"/>
            <a:ext cx="8251371" cy="2880010"/>
            <a:chOff x="43543" y="3820886"/>
            <a:chExt cx="8251371" cy="2880010"/>
          </a:xfrm>
        </p:grpSpPr>
        <p:sp>
          <p:nvSpPr>
            <p:cNvPr id="95" name="Rounded Rectangle 94"/>
            <p:cNvSpPr/>
            <p:nvPr/>
          </p:nvSpPr>
          <p:spPr>
            <a:xfrm>
              <a:off x="43543" y="3820886"/>
              <a:ext cx="8251371" cy="2880010"/>
            </a:xfrm>
            <a:prstGeom prst="roundRect">
              <a:avLst/>
            </a:prstGeom>
            <a:solidFill>
              <a:schemeClr val="bg1"/>
            </a:solidFill>
            <a:ln w="19050">
              <a:solidFill>
                <a:srgbClr val="A3E7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Straight Connector 96"/>
            <p:cNvCxnSpPr/>
            <p:nvPr/>
          </p:nvCxnSpPr>
          <p:spPr>
            <a:xfrm>
              <a:off x="890562" y="4478227"/>
              <a:ext cx="6696206"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897037" y="5087369"/>
              <a:ext cx="6696206"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897037" y="5723210"/>
              <a:ext cx="6696206"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897037" y="6349468"/>
              <a:ext cx="6696206"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18135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 y="0"/>
            <a:ext cx="9144000" cy="11802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38671"/>
            <a:ext cx="587409" cy="553842"/>
          </a:xfrm>
          <a:prstGeom prst="rect">
            <a:avLst/>
          </a:prstGeom>
        </p:spPr>
      </p:pic>
      <p:sp>
        <p:nvSpPr>
          <p:cNvPr id="10" name="TextBox 9"/>
          <p:cNvSpPr txBox="1"/>
          <p:nvPr/>
        </p:nvSpPr>
        <p:spPr>
          <a:xfrm>
            <a:off x="936171" y="30227"/>
            <a:ext cx="7913915" cy="830997"/>
          </a:xfrm>
          <a:prstGeom prst="rect">
            <a:avLst/>
          </a:prstGeom>
          <a:noFill/>
        </p:spPr>
        <p:txBody>
          <a:bodyPr wrap="square" rtlCol="0">
            <a:spAutoFit/>
          </a:bodyPr>
          <a:lstStyle/>
          <a:p>
            <a:r>
              <a:rPr lang="en-US" sz="2400" b="1">
                <a:effectLst>
                  <a:glow rad="88900">
                    <a:schemeClr val="bg1"/>
                  </a:glow>
                </a:effectLst>
                <a:latin typeface="Arial" panose="020B0604020202020204" pitchFamily="34" charset="0"/>
                <a:cs typeface="Arial" panose="020B0604020202020204" pitchFamily="34" charset="0"/>
              </a:rPr>
              <a:t>Write a postcard of about 50 words about your holiday in a city. Use the information in </a:t>
            </a:r>
            <a:r>
              <a:rPr lang="en-US" sz="2400" b="1">
                <a:solidFill>
                  <a:srgbClr val="F16649"/>
                </a:solidFill>
                <a:effectLst>
                  <a:glow rad="88900">
                    <a:schemeClr val="bg1"/>
                  </a:glow>
                </a:effectLst>
                <a:latin typeface="Arial" panose="020B0604020202020204" pitchFamily="34" charset="0"/>
                <a:cs typeface="Arial" panose="020B0604020202020204" pitchFamily="34" charset="0"/>
              </a:rPr>
              <a:t>4</a:t>
            </a:r>
            <a:r>
              <a:rPr lang="en-US" sz="2400" b="1">
                <a:effectLst>
                  <a:glow rad="88900">
                    <a:schemeClr val="bg1"/>
                  </a:glow>
                </a:effectLst>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4986" y="1198109"/>
            <a:ext cx="4495800" cy="5659891"/>
          </a:xfrm>
          <a:prstGeom prst="rect">
            <a:avLst/>
          </a:prstGeom>
        </p:spPr>
      </p:pic>
      <p:sp>
        <p:nvSpPr>
          <p:cNvPr id="3" name="TextBox 2"/>
          <p:cNvSpPr txBox="1"/>
          <p:nvPr/>
        </p:nvSpPr>
        <p:spPr>
          <a:xfrm>
            <a:off x="2732313" y="1567543"/>
            <a:ext cx="2427515" cy="369332"/>
          </a:xfrm>
          <a:prstGeom prst="rect">
            <a:avLst/>
          </a:prstGeom>
          <a:noFill/>
        </p:spPr>
        <p:txBody>
          <a:bodyPr wrap="square" rtlCol="0">
            <a:spAutoFit/>
          </a:bodyPr>
          <a:lstStyle/>
          <a:p>
            <a:r>
              <a:rPr lang="en-US">
                <a:latin typeface="Comic Sans MS" panose="030F0702030302020204" pitchFamily="66" charset="0"/>
              </a:rPr>
              <a:t>Dear Mum and Dad,</a:t>
            </a:r>
          </a:p>
        </p:txBody>
      </p:sp>
      <p:sp>
        <p:nvSpPr>
          <p:cNvPr id="15" name="TextBox 14"/>
          <p:cNvSpPr txBox="1"/>
          <p:nvPr/>
        </p:nvSpPr>
        <p:spPr>
          <a:xfrm>
            <a:off x="2732313" y="5780315"/>
            <a:ext cx="849087" cy="646331"/>
          </a:xfrm>
          <a:prstGeom prst="rect">
            <a:avLst/>
          </a:prstGeom>
          <a:noFill/>
        </p:spPr>
        <p:txBody>
          <a:bodyPr wrap="square" rtlCol="0">
            <a:spAutoFit/>
          </a:bodyPr>
          <a:lstStyle/>
          <a:p>
            <a:r>
              <a:rPr lang="en-US">
                <a:latin typeface="Comic Sans MS" panose="030F0702030302020204" pitchFamily="66" charset="0"/>
              </a:rPr>
              <a:t>Love,</a:t>
            </a:r>
          </a:p>
          <a:p>
            <a:r>
              <a:rPr lang="en-US">
                <a:latin typeface="Comic Sans MS" panose="030F0702030302020204" pitchFamily="66" charset="0"/>
              </a:rPr>
              <a:t>Trang</a:t>
            </a:r>
          </a:p>
        </p:txBody>
      </p:sp>
      <p:sp>
        <p:nvSpPr>
          <p:cNvPr id="16" name="TextBox 15"/>
          <p:cNvSpPr txBox="1"/>
          <p:nvPr/>
        </p:nvSpPr>
        <p:spPr>
          <a:xfrm>
            <a:off x="5159828" y="3258236"/>
            <a:ext cx="533401" cy="369332"/>
          </a:xfrm>
          <a:prstGeom prst="rect">
            <a:avLst/>
          </a:prstGeom>
          <a:noFill/>
        </p:spPr>
        <p:txBody>
          <a:bodyPr wrap="square" rtlCol="0">
            <a:spAutoFit/>
          </a:bodyPr>
          <a:lstStyle/>
          <a:p>
            <a:r>
              <a:rPr lang="en-US">
                <a:latin typeface="Comic Sans MS" panose="030F0702030302020204" pitchFamily="66" charset="0"/>
              </a:rPr>
              <a:t>To:</a:t>
            </a:r>
          </a:p>
        </p:txBody>
      </p:sp>
    </p:spTree>
    <p:extLst>
      <p:ext uri="{BB962C8B-B14F-4D97-AF65-F5344CB8AC3E}">
        <p14:creationId xmlns:p14="http://schemas.microsoft.com/office/powerpoint/2010/main" val="940222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300625"/>
            <a:ext cx="7886700" cy="5876338"/>
          </a:xfrm>
        </p:spPr>
        <p:txBody>
          <a:bodyPr/>
          <a:lstStyle/>
          <a:p>
            <a:r>
              <a:rPr lang="en-US" b="1" i="1" u="sng" dirty="0"/>
              <a:t>Sample paragraph:</a:t>
            </a:r>
            <a:endParaRPr lang="en-US" dirty="0"/>
          </a:p>
          <a:p>
            <a:r>
              <a:rPr lang="en-US" i="1" dirty="0"/>
              <a:t>Dear Mum and Dad,</a:t>
            </a:r>
            <a:endParaRPr lang="en-US" dirty="0"/>
          </a:p>
          <a:p>
            <a:r>
              <a:rPr lang="en-US" i="1" dirty="0"/>
              <a:t>How are you? I’m having a really great time in </a:t>
            </a:r>
            <a:r>
              <a:rPr lang="en-US" i="1" dirty="0" err="1"/>
              <a:t>Hạ</a:t>
            </a:r>
            <a:r>
              <a:rPr lang="en-US" i="1" dirty="0"/>
              <a:t> Long city. The weather is cool. People are friendly and helpful. The food, especially seafood, is fresh, cheap and delicious. In </a:t>
            </a:r>
            <a:r>
              <a:rPr lang="en-US" i="1" dirty="0" err="1"/>
              <a:t>Hạ</a:t>
            </a:r>
            <a:r>
              <a:rPr lang="en-US" i="1" dirty="0"/>
              <a:t> Long city, I can visit </a:t>
            </a:r>
            <a:r>
              <a:rPr lang="en-US" i="1" dirty="0" err="1"/>
              <a:t>Hạ</a:t>
            </a:r>
            <a:r>
              <a:rPr lang="en-US" i="1" dirty="0"/>
              <a:t> Long Bay, go to </a:t>
            </a:r>
            <a:r>
              <a:rPr lang="en-US" i="1" dirty="0" err="1"/>
              <a:t>Tuần</a:t>
            </a:r>
            <a:r>
              <a:rPr lang="en-US" i="1" dirty="0"/>
              <a:t> </a:t>
            </a:r>
            <a:r>
              <a:rPr lang="en-US" i="1" dirty="0" err="1"/>
              <a:t>Châu</a:t>
            </a:r>
            <a:r>
              <a:rPr lang="en-US" i="1" dirty="0"/>
              <a:t> island, climb Poem mountain, visit </a:t>
            </a:r>
            <a:r>
              <a:rPr lang="en-US" i="1" dirty="0" err="1"/>
              <a:t>Bái</a:t>
            </a:r>
            <a:r>
              <a:rPr lang="en-US" i="1" dirty="0"/>
              <a:t> </a:t>
            </a:r>
            <a:r>
              <a:rPr lang="en-US" i="1" dirty="0" err="1"/>
              <a:t>Tử</a:t>
            </a:r>
            <a:r>
              <a:rPr lang="en-US" i="1" dirty="0"/>
              <a:t> Long Bay, Ba </a:t>
            </a:r>
            <a:r>
              <a:rPr lang="en-US" i="1" dirty="0" err="1"/>
              <a:t>Vàng</a:t>
            </a:r>
            <a:r>
              <a:rPr lang="en-US" i="1" dirty="0"/>
              <a:t> pagoda, </a:t>
            </a:r>
            <a:r>
              <a:rPr lang="en-US" i="1" dirty="0" err="1"/>
              <a:t>Hạ</a:t>
            </a:r>
            <a:r>
              <a:rPr lang="en-US" i="1" dirty="0"/>
              <a:t> Long night market, </a:t>
            </a:r>
            <a:r>
              <a:rPr lang="en-US" i="1" dirty="0" err="1"/>
              <a:t>Quảng</a:t>
            </a:r>
            <a:r>
              <a:rPr lang="en-US" i="1" dirty="0"/>
              <a:t> </a:t>
            </a:r>
            <a:r>
              <a:rPr lang="en-US" i="1" dirty="0" err="1"/>
              <a:t>Ninh</a:t>
            </a:r>
            <a:r>
              <a:rPr lang="en-US" i="1" dirty="0"/>
              <a:t> museum. You should come here one day.</a:t>
            </a:r>
            <a:endParaRPr lang="en-US" dirty="0"/>
          </a:p>
          <a:p>
            <a:r>
              <a:rPr lang="en-US" i="1" dirty="0"/>
              <a:t>Love,</a:t>
            </a:r>
            <a:endParaRPr lang="en-US" dirty="0"/>
          </a:p>
          <a:p>
            <a:r>
              <a:rPr lang="en-US" i="1" dirty="0"/>
              <a:t>Anne</a:t>
            </a:r>
            <a:endParaRPr lang="en-US" dirty="0"/>
          </a:p>
        </p:txBody>
      </p:sp>
    </p:spTree>
    <p:extLst>
      <p:ext uri="{BB962C8B-B14F-4D97-AF65-F5344CB8AC3E}">
        <p14:creationId xmlns:p14="http://schemas.microsoft.com/office/powerpoint/2010/main" val="3426240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6492" y="574431"/>
            <a:ext cx="7858858" cy="6071455"/>
          </a:xfrm>
        </p:spPr>
        <p:txBody>
          <a:bodyPr/>
          <a:lstStyle/>
          <a:p>
            <a:pPr marL="0" indent="0">
              <a:buNone/>
            </a:pPr>
            <a:endParaRPr lang="en-US" dirty="0"/>
          </a:p>
        </p:txBody>
      </p:sp>
      <p:sp>
        <p:nvSpPr>
          <p:cNvPr id="4" name="TextBox 3"/>
          <p:cNvSpPr txBox="1"/>
          <p:nvPr/>
        </p:nvSpPr>
        <p:spPr>
          <a:xfrm>
            <a:off x="1066800" y="1103143"/>
            <a:ext cx="7268308" cy="2185214"/>
          </a:xfrm>
          <a:prstGeom prst="rect">
            <a:avLst/>
          </a:prstGeom>
          <a:noFill/>
        </p:spPr>
        <p:txBody>
          <a:bodyPr wrap="square" rtlCol="0">
            <a:spAutoFit/>
          </a:bodyPr>
          <a:lstStyle/>
          <a:p>
            <a:pPr algn="r"/>
            <a:r>
              <a:rPr lang="en-US" sz="2800" dirty="0"/>
              <a:t>Thursday ,March 9</a:t>
            </a:r>
            <a:r>
              <a:rPr lang="en-US" sz="2800" baseline="30000" dirty="0"/>
              <a:t>th</a:t>
            </a:r>
            <a:r>
              <a:rPr lang="en-US" sz="2800" dirty="0"/>
              <a:t>  2023</a:t>
            </a:r>
          </a:p>
          <a:p>
            <a:endParaRPr lang="en-US" sz="2800" dirty="0"/>
          </a:p>
          <a:p>
            <a:r>
              <a:rPr lang="en-US" sz="4000" b="1" dirty="0"/>
              <a:t>Unit 9:Cities of the world</a:t>
            </a:r>
          </a:p>
          <a:p>
            <a:r>
              <a:rPr lang="en-US" sz="4000" b="1" dirty="0"/>
              <a:t>Lesson 6: Skills 2 p.33</a:t>
            </a:r>
          </a:p>
        </p:txBody>
      </p:sp>
    </p:spTree>
    <p:extLst>
      <p:ext uri="{BB962C8B-B14F-4D97-AF65-F5344CB8AC3E}">
        <p14:creationId xmlns:p14="http://schemas.microsoft.com/office/powerpoint/2010/main" val="18325046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2434" y="360240"/>
            <a:ext cx="7886700" cy="4351338"/>
          </a:xfrm>
        </p:spPr>
        <p:txBody>
          <a:bodyPr/>
          <a:lstStyle/>
          <a:p>
            <a:r>
              <a:rPr lang="en-US" b="1" u="sng" dirty="0"/>
              <a:t>Home Assignments</a:t>
            </a:r>
            <a:r>
              <a:rPr lang="en-US" dirty="0"/>
              <a:t>:</a:t>
            </a:r>
          </a:p>
          <a:p>
            <a:r>
              <a:rPr lang="en-US" dirty="0"/>
              <a:t>-   Make sentences using the vocabulary</a:t>
            </a:r>
          </a:p>
          <a:p>
            <a:r>
              <a:rPr lang="en-US" dirty="0"/>
              <a:t>- Do EX E1,2 p.20-21 in WB.</a:t>
            </a:r>
          </a:p>
        </p:txBody>
      </p:sp>
    </p:spTree>
    <p:extLst>
      <p:ext uri="{BB962C8B-B14F-4D97-AF65-F5344CB8AC3E}">
        <p14:creationId xmlns:p14="http://schemas.microsoft.com/office/powerpoint/2010/main" val="3584245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449" y="19902"/>
            <a:ext cx="9095102" cy="6803136"/>
          </a:xfrm>
        </p:spPr>
      </p:pic>
      <p:pic>
        <p:nvPicPr>
          <p:cNvPr id="12" name="Picture 11">
            <a:extLst>
              <a:ext uri="{FF2B5EF4-FFF2-40B4-BE49-F238E27FC236}">
                <a16:creationId xmlns:a16="http://schemas.microsoft.com/office/drawing/2014/main" id="{E879C85B-8CF1-467C-90E2-2EFA7DD634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0066" y="3490844"/>
            <a:ext cx="1327361" cy="1862055"/>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3" name="Picture 12">
            <a:extLst>
              <a:ext uri="{FF2B5EF4-FFF2-40B4-BE49-F238E27FC236}">
                <a16:creationId xmlns:a16="http://schemas.microsoft.com/office/drawing/2014/main" id="{CA8DCC60-7CC6-4BB5-93C9-B6ABD7122B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3147" y="3490392"/>
            <a:ext cx="1319185"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4" name="Picture 13">
            <a:extLst>
              <a:ext uri="{FF2B5EF4-FFF2-40B4-BE49-F238E27FC236}">
                <a16:creationId xmlns:a16="http://schemas.microsoft.com/office/drawing/2014/main" id="{2953C47D-F5F3-4C8B-95AB-CB1D25CCA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0482" y="3494196"/>
            <a:ext cx="1323683" cy="185535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5" name="Picture 14">
            <a:extLst>
              <a:ext uri="{FF2B5EF4-FFF2-40B4-BE49-F238E27FC236}">
                <a16:creationId xmlns:a16="http://schemas.microsoft.com/office/drawing/2014/main" id="{F3DF6CF5-0997-49BE-A637-2641803BF9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03180" y="3490390"/>
            <a:ext cx="1329112" cy="186296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6" name="Picture 15">
            <a:extLst>
              <a:ext uri="{FF2B5EF4-FFF2-40B4-BE49-F238E27FC236}">
                <a16:creationId xmlns:a16="http://schemas.microsoft.com/office/drawing/2014/main" id="{10B541C0-B76C-43AB-9EAF-B49801DFF8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1900" y="3490391"/>
            <a:ext cx="1329112"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spTree>
    <p:extLst>
      <p:ext uri="{BB962C8B-B14F-4D97-AF65-F5344CB8AC3E}">
        <p14:creationId xmlns:p14="http://schemas.microsoft.com/office/powerpoint/2010/main" val="34679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par>
                                <p:cTn id="8" presetID="63" presetClass="path" presetSubtype="0" decel="100000" fill="hold" nodeType="withEffect">
                                  <p:stCondLst>
                                    <p:cond delay="0"/>
                                  </p:stCondLst>
                                  <p:childTnLst>
                                    <p:animMotion origin="layout" path="M 1.66667E-6 2.22222E-6 L -0.07878 2.22222E-6 " pathEditMode="relative" rAng="0" ptsTypes="AA">
                                      <p:cBhvr>
                                        <p:cTn id="9" dur="2000" spd="-100000" fill="hold"/>
                                        <p:tgtEl>
                                          <p:spTgt spid="13"/>
                                        </p:tgtEl>
                                        <p:attrNameLst>
                                          <p:attrName>ppt_x</p:attrName>
                                          <p:attrName>ppt_y</p:attrName>
                                        </p:attrNameLst>
                                      </p:cBhvr>
                                      <p:rCtr x="-3945" y="0"/>
                                    </p:animMotion>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2000"/>
                                        <p:tgtEl>
                                          <p:spTgt spid="14"/>
                                        </p:tgtEl>
                                      </p:cBhvr>
                                    </p:animEffect>
                                  </p:childTnLst>
                                </p:cTn>
                              </p:par>
                              <p:par>
                                <p:cTn id="13" presetID="63" presetClass="path" presetSubtype="0" decel="100000" fill="hold" nodeType="withEffect">
                                  <p:stCondLst>
                                    <p:cond delay="0"/>
                                  </p:stCondLst>
                                  <p:childTnLst>
                                    <p:animMotion origin="layout" path="M 2.08333E-6 -7.40741E-7 L -0.07878 -7.40741E-7 " pathEditMode="relative" rAng="0" ptsTypes="AA">
                                      <p:cBhvr>
                                        <p:cTn id="14" dur="2000" spd="-100000" fill="hold"/>
                                        <p:tgtEl>
                                          <p:spTgt spid="14"/>
                                        </p:tgtEl>
                                        <p:attrNameLst>
                                          <p:attrName>ppt_x</p:attrName>
                                          <p:attrName>ppt_y</p:attrName>
                                        </p:attrNameLst>
                                      </p:cBhvr>
                                      <p:rCtr x="-3945" y="0"/>
                                    </p:animMotion>
                                  </p:childTnLst>
                                </p:cTn>
                              </p:par>
                              <p:par>
                                <p:cTn id="15" presetID="2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2000"/>
                                        <p:tgtEl>
                                          <p:spTgt spid="12"/>
                                        </p:tgtEl>
                                      </p:cBhvr>
                                    </p:animEffect>
                                  </p:childTnLst>
                                </p:cTn>
                              </p:par>
                              <p:par>
                                <p:cTn id="18" presetID="63" presetClass="path" presetSubtype="0" decel="100000" fill="hold" nodeType="withEffect">
                                  <p:stCondLst>
                                    <p:cond delay="0"/>
                                  </p:stCondLst>
                                  <p:childTnLst>
                                    <p:animMotion origin="layout" path="M 6.25E-7 -7.40741E-7 L -0.07878 -7.40741E-7 " pathEditMode="relative" rAng="0" ptsTypes="AA">
                                      <p:cBhvr>
                                        <p:cTn id="19" dur="2000" spd="-100000" fill="hold"/>
                                        <p:tgtEl>
                                          <p:spTgt spid="12"/>
                                        </p:tgtEl>
                                        <p:attrNameLst>
                                          <p:attrName>ppt_x</p:attrName>
                                          <p:attrName>ppt_y</p:attrName>
                                        </p:attrNameLst>
                                      </p:cBhvr>
                                      <p:rCtr x="-3945" y="0"/>
                                    </p:animMotion>
                                  </p:childTnLst>
                                </p:cTn>
                              </p:par>
                              <p:par>
                                <p:cTn id="20" presetID="22" presetClass="entr" presetSubtype="8"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2000"/>
                                        <p:tgtEl>
                                          <p:spTgt spid="16"/>
                                        </p:tgtEl>
                                      </p:cBhvr>
                                    </p:animEffect>
                                  </p:childTnLst>
                                </p:cTn>
                              </p:par>
                              <p:par>
                                <p:cTn id="23" presetID="63" presetClass="path" presetSubtype="0" decel="100000" fill="hold" nodeType="withEffect">
                                  <p:stCondLst>
                                    <p:cond delay="0"/>
                                  </p:stCondLst>
                                  <p:childTnLst>
                                    <p:animMotion origin="layout" path="M 1.66667E-6 2.22222E-6 L -0.07878 2.22222E-6 " pathEditMode="relative" rAng="0" ptsTypes="AA">
                                      <p:cBhvr>
                                        <p:cTn id="24" dur="2000" spd="-100000" fill="hold"/>
                                        <p:tgtEl>
                                          <p:spTgt spid="16"/>
                                        </p:tgtEl>
                                        <p:attrNameLst>
                                          <p:attrName>ppt_x</p:attrName>
                                          <p:attrName>ppt_y</p:attrName>
                                        </p:attrNameLst>
                                      </p:cBhvr>
                                      <p:rCtr x="-3945" y="0"/>
                                    </p:animMotion>
                                  </p:childTnLst>
                                </p:cTn>
                              </p:par>
                              <p:par>
                                <p:cTn id="25" presetID="2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2000"/>
                                        <p:tgtEl>
                                          <p:spTgt spid="15"/>
                                        </p:tgtEl>
                                      </p:cBhvr>
                                    </p:animEffect>
                                  </p:childTnLst>
                                </p:cTn>
                              </p:par>
                              <p:par>
                                <p:cTn id="28" presetID="63" presetClass="path" presetSubtype="0" decel="100000" fill="hold" nodeType="withEffect">
                                  <p:stCondLst>
                                    <p:cond delay="0"/>
                                  </p:stCondLst>
                                  <p:childTnLst>
                                    <p:animMotion origin="layout" path="M 1.66667E-6 2.22222E-6 L -0.07878 2.22222E-6 " pathEditMode="relative" rAng="0" ptsTypes="AA">
                                      <p:cBhvr>
                                        <p:cTn id="29" dur="2000" spd="-100000" fill="hold"/>
                                        <p:tgtEl>
                                          <p:spTgt spid="15"/>
                                        </p:tgtEl>
                                        <p:attrNameLst>
                                          <p:attrName>ppt_x</p:attrName>
                                          <p:attrName>ppt_y</p:attrName>
                                        </p:attrNameLst>
                                      </p:cBhvr>
                                      <p:rCtr x="-394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488515"/>
            <a:ext cx="7886700" cy="5688448"/>
          </a:xfrm>
        </p:spPr>
        <p:txBody>
          <a:bodyPr>
            <a:normAutofit fontScale="85000" lnSpcReduction="20000"/>
          </a:bodyPr>
          <a:lstStyle/>
          <a:p>
            <a:r>
              <a:rPr lang="en-US" b="1" dirty="0"/>
              <a:t>* Game: Relay-race to capital cities of ASEAN countries.</a:t>
            </a:r>
          </a:p>
          <a:p>
            <a:r>
              <a:rPr lang="en-US" b="1" dirty="0"/>
              <a:t>+ Greeting           + Chatting</a:t>
            </a:r>
            <a:endParaRPr lang="en-US" dirty="0"/>
          </a:p>
          <a:p>
            <a:r>
              <a:rPr lang="en-US" b="1" dirty="0"/>
              <a:t>                                                            </a:t>
            </a:r>
            <a:endParaRPr lang="en-US" dirty="0"/>
          </a:p>
          <a:p>
            <a:r>
              <a:rPr lang="en-US" i="1" dirty="0"/>
              <a:t>Suggested answers:</a:t>
            </a:r>
            <a:endParaRPr lang="en-US" dirty="0"/>
          </a:p>
          <a:p>
            <a:pPr marL="0" lvl="0" indent="0">
              <a:buNone/>
            </a:pPr>
            <a:r>
              <a:rPr lang="en-US" dirty="0"/>
              <a:t>1.Ha </a:t>
            </a:r>
            <a:r>
              <a:rPr lang="en-US" dirty="0" err="1"/>
              <a:t>Noi</a:t>
            </a:r>
            <a:r>
              <a:rPr lang="en-US" dirty="0"/>
              <a:t> of Viet Nam</a:t>
            </a:r>
          </a:p>
          <a:p>
            <a:pPr marL="0" lvl="0" indent="0">
              <a:buNone/>
            </a:pPr>
            <a:r>
              <a:rPr lang="en-US" dirty="0"/>
              <a:t>2.Phnom Penh of Cambodia</a:t>
            </a:r>
          </a:p>
          <a:p>
            <a:pPr marL="0" lvl="0" indent="0">
              <a:buNone/>
            </a:pPr>
            <a:r>
              <a:rPr lang="en-US" dirty="0"/>
              <a:t>3.Jakarta of Indonesia</a:t>
            </a:r>
          </a:p>
          <a:p>
            <a:pPr marL="0" lvl="0" indent="0">
              <a:buNone/>
            </a:pPr>
            <a:r>
              <a:rPr lang="en-US" dirty="0"/>
              <a:t>4.Manila of Philippines</a:t>
            </a:r>
          </a:p>
          <a:p>
            <a:pPr marL="0" lvl="0" indent="0">
              <a:buNone/>
            </a:pPr>
            <a:r>
              <a:rPr lang="en-US" dirty="0"/>
              <a:t>5.Naypyitaw of Myanmar</a:t>
            </a:r>
          </a:p>
          <a:p>
            <a:pPr marL="0" lvl="0" indent="0">
              <a:buNone/>
            </a:pPr>
            <a:r>
              <a:rPr lang="en-US" dirty="0"/>
              <a:t>6.Kuala Lumpur of Malaysia</a:t>
            </a:r>
          </a:p>
          <a:p>
            <a:pPr marL="0" lvl="0" indent="0">
              <a:buNone/>
            </a:pPr>
            <a:r>
              <a:rPr lang="en-US" dirty="0"/>
              <a:t>7.Singapore of Singapore</a:t>
            </a:r>
          </a:p>
          <a:p>
            <a:pPr marL="0" lvl="0" indent="0">
              <a:buNone/>
            </a:pPr>
            <a:r>
              <a:rPr lang="en-US" dirty="0"/>
              <a:t>8.Vientiane of Laos</a:t>
            </a:r>
          </a:p>
          <a:p>
            <a:pPr marL="0" lvl="0" indent="0">
              <a:buNone/>
            </a:pPr>
            <a:r>
              <a:rPr lang="en-US" dirty="0"/>
              <a:t>9.Bangkok or Krung </a:t>
            </a:r>
            <a:r>
              <a:rPr lang="en-US" dirty="0" err="1"/>
              <a:t>Thep</a:t>
            </a:r>
            <a:r>
              <a:rPr lang="en-US" dirty="0"/>
              <a:t> of Thailand</a:t>
            </a:r>
          </a:p>
          <a:p>
            <a:pPr marL="0" indent="0">
              <a:buNone/>
            </a:pPr>
            <a:r>
              <a:rPr lang="en-US" dirty="0"/>
              <a:t>10. Banda Seri Begawan of Brunei Darussalam</a:t>
            </a:r>
          </a:p>
          <a:p>
            <a:endParaRPr lang="en-US" dirty="0"/>
          </a:p>
        </p:txBody>
      </p:sp>
      <p:pic>
        <p:nvPicPr>
          <p:cNvPr id="4" name="Picture 3" descr="ASEAN countries on route to an integrated insurance market - Peak R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97678" y="730448"/>
            <a:ext cx="3219188" cy="2861659"/>
          </a:xfrm>
          <a:prstGeom prst="rect">
            <a:avLst/>
          </a:prstGeom>
          <a:noFill/>
          <a:ln>
            <a:noFill/>
          </a:ln>
        </p:spPr>
      </p:pic>
    </p:spTree>
    <p:extLst>
      <p:ext uri="{BB962C8B-B14F-4D97-AF65-F5344CB8AC3E}">
        <p14:creationId xmlns:p14="http://schemas.microsoft.com/office/powerpoint/2010/main" val="2805819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099683"/>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84" y="74839"/>
            <a:ext cx="627229" cy="681509"/>
          </a:xfrm>
          <a:prstGeom prst="rect">
            <a:avLst/>
          </a:prstGeom>
        </p:spPr>
      </p:pic>
      <p:sp>
        <p:nvSpPr>
          <p:cNvPr id="12" name="TextBox 11"/>
          <p:cNvSpPr txBox="1"/>
          <p:nvPr/>
        </p:nvSpPr>
        <p:spPr>
          <a:xfrm>
            <a:off x="827313" y="184760"/>
            <a:ext cx="8012800" cy="461665"/>
          </a:xfrm>
          <a:prstGeom prst="rect">
            <a:avLst/>
          </a:prstGeom>
          <a:noFill/>
        </p:spPr>
        <p:txBody>
          <a:bodyPr wrap="square" rtlCol="0">
            <a:spAutoFit/>
          </a:bodyPr>
          <a:lstStyle/>
          <a:p>
            <a:pPr algn="just"/>
            <a:r>
              <a:rPr lang="en-US" sz="2400" b="1">
                <a:effectLst>
                  <a:glow rad="88900">
                    <a:schemeClr val="bg1"/>
                  </a:glow>
                </a:effectLst>
                <a:latin typeface="Arial" panose="020B0604020202020204" pitchFamily="34" charset="0"/>
                <a:cs typeface="Arial" panose="020B0604020202020204" pitchFamily="34" charset="0"/>
              </a:rPr>
              <a:t>Work in groups. Discuss and answer the questions. </a:t>
            </a:r>
          </a:p>
        </p:txBody>
      </p:sp>
      <p:sp>
        <p:nvSpPr>
          <p:cNvPr id="92" name="TextBox 91"/>
          <p:cNvSpPr txBox="1"/>
          <p:nvPr/>
        </p:nvSpPr>
        <p:spPr>
          <a:xfrm>
            <a:off x="308940" y="1157167"/>
            <a:ext cx="2848035" cy="553998"/>
          </a:xfrm>
          <a:prstGeom prst="rect">
            <a:avLst/>
          </a:prstGeom>
          <a:noFill/>
        </p:spPr>
        <p:txBody>
          <a:bodyPr wrap="square" rtlCol="0">
            <a:spAutoFit/>
          </a:bodyPr>
          <a:lstStyle/>
          <a:p>
            <a:r>
              <a:rPr lang="en-US" sz="3000" b="1">
                <a:solidFill>
                  <a:srgbClr val="0FB7BD"/>
                </a:solidFill>
              </a:rPr>
              <a:t>Listening</a:t>
            </a:r>
          </a:p>
        </p:txBody>
      </p:sp>
      <p:grpSp>
        <p:nvGrpSpPr>
          <p:cNvPr id="8" name="Group 7"/>
          <p:cNvGrpSpPr/>
          <p:nvPr/>
        </p:nvGrpSpPr>
        <p:grpSpPr>
          <a:xfrm>
            <a:off x="3842661" y="2130848"/>
            <a:ext cx="5170714" cy="3744685"/>
            <a:chOff x="43543" y="2956211"/>
            <a:chExt cx="9056914" cy="3744685"/>
          </a:xfrm>
        </p:grpSpPr>
        <p:sp>
          <p:nvSpPr>
            <p:cNvPr id="9" name="Rounded Rectangle 8"/>
            <p:cNvSpPr/>
            <p:nvPr/>
          </p:nvSpPr>
          <p:spPr>
            <a:xfrm>
              <a:off x="43543" y="2956211"/>
              <a:ext cx="9056914" cy="3744685"/>
            </a:xfrm>
            <a:prstGeom prst="roundRect">
              <a:avLst/>
            </a:prstGeom>
            <a:no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879676" y="3856896"/>
              <a:ext cx="7349925"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90562" y="4478227"/>
              <a:ext cx="7349925"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97037" y="5087369"/>
              <a:ext cx="7349925"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97037" y="5723210"/>
              <a:ext cx="7349925"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97037" y="6349468"/>
              <a:ext cx="7349925"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4201890" y="2551951"/>
            <a:ext cx="5226056" cy="479133"/>
            <a:chOff x="620489" y="3127392"/>
            <a:chExt cx="5226056" cy="479133"/>
          </a:xfrm>
        </p:grpSpPr>
        <p:sp>
          <p:nvSpPr>
            <p:cNvPr id="19" name="TextBox 18"/>
            <p:cNvSpPr txBox="1"/>
            <p:nvPr/>
          </p:nvSpPr>
          <p:spPr>
            <a:xfrm>
              <a:off x="933229" y="3127392"/>
              <a:ext cx="4913316" cy="461665"/>
            </a:xfrm>
            <a:prstGeom prst="rect">
              <a:avLst/>
            </a:prstGeom>
            <a:noFill/>
          </p:spPr>
          <p:txBody>
            <a:bodyPr wrap="square" rtlCol="0">
              <a:spAutoFit/>
            </a:bodyPr>
            <a:lstStyle/>
            <a:p>
              <a:r>
                <a:rPr lang="en-US" sz="2400"/>
                <a:t>Where is Bangkok?</a:t>
              </a:r>
              <a:endParaRPr lang="en-US" sz="2400" i="1"/>
            </a:p>
          </p:txBody>
        </p:sp>
        <p:sp>
          <p:nvSpPr>
            <p:cNvPr id="20" name="TextBox 19"/>
            <p:cNvSpPr txBox="1"/>
            <p:nvPr/>
          </p:nvSpPr>
          <p:spPr>
            <a:xfrm>
              <a:off x="620489" y="3144860"/>
              <a:ext cx="474830" cy="461665"/>
            </a:xfrm>
            <a:prstGeom prst="rect">
              <a:avLst/>
            </a:prstGeom>
            <a:noFill/>
          </p:spPr>
          <p:txBody>
            <a:bodyPr wrap="square" rtlCol="0">
              <a:spAutoFit/>
            </a:bodyPr>
            <a:lstStyle/>
            <a:p>
              <a:r>
                <a:rPr lang="en-US" sz="2400" b="1">
                  <a:solidFill>
                    <a:srgbClr val="0070C0"/>
                  </a:solidFill>
                </a:rPr>
                <a:t>1.</a:t>
              </a:r>
            </a:p>
          </p:txBody>
        </p:sp>
      </p:grpSp>
      <p:grpSp>
        <p:nvGrpSpPr>
          <p:cNvPr id="24" name="Group 23"/>
          <p:cNvGrpSpPr/>
          <p:nvPr/>
        </p:nvGrpSpPr>
        <p:grpSpPr>
          <a:xfrm>
            <a:off x="4201890" y="3782873"/>
            <a:ext cx="5226056" cy="479133"/>
            <a:chOff x="620489" y="3127392"/>
            <a:chExt cx="5226056" cy="479133"/>
          </a:xfrm>
        </p:grpSpPr>
        <p:sp>
          <p:nvSpPr>
            <p:cNvPr id="25" name="TextBox 24"/>
            <p:cNvSpPr txBox="1"/>
            <p:nvPr/>
          </p:nvSpPr>
          <p:spPr>
            <a:xfrm>
              <a:off x="933229" y="3127392"/>
              <a:ext cx="4913316" cy="461665"/>
            </a:xfrm>
            <a:prstGeom prst="rect">
              <a:avLst/>
            </a:prstGeom>
            <a:noFill/>
          </p:spPr>
          <p:txBody>
            <a:bodyPr wrap="square" rtlCol="0">
              <a:spAutoFit/>
            </a:bodyPr>
            <a:lstStyle/>
            <a:p>
              <a:r>
                <a:rPr lang="en-US" sz="2400"/>
                <a:t>What is Bangkok famous for?</a:t>
              </a:r>
              <a:endParaRPr lang="en-US" sz="2400" i="1"/>
            </a:p>
          </p:txBody>
        </p:sp>
        <p:sp>
          <p:nvSpPr>
            <p:cNvPr id="26" name="TextBox 25"/>
            <p:cNvSpPr txBox="1"/>
            <p:nvPr/>
          </p:nvSpPr>
          <p:spPr>
            <a:xfrm>
              <a:off x="620489" y="3144860"/>
              <a:ext cx="474830" cy="461665"/>
            </a:xfrm>
            <a:prstGeom prst="rect">
              <a:avLst/>
            </a:prstGeom>
            <a:noFill/>
          </p:spPr>
          <p:txBody>
            <a:bodyPr wrap="square" rtlCol="0">
              <a:spAutoFit/>
            </a:bodyPr>
            <a:lstStyle/>
            <a:p>
              <a:r>
                <a:rPr lang="en-US" sz="2400" b="1">
                  <a:solidFill>
                    <a:srgbClr val="0070C0"/>
                  </a:solidFill>
                </a:rPr>
                <a:t>2.</a:t>
              </a:r>
            </a:p>
          </p:txBody>
        </p:sp>
      </p:gr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959" y="1852149"/>
            <a:ext cx="3363408" cy="2241756"/>
          </a:xfrm>
          <a:prstGeom prst="roundRect">
            <a:avLst/>
          </a:prstGeom>
        </p:spPr>
      </p:pic>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b="6660"/>
          <a:stretch/>
        </p:blipFill>
        <p:spPr>
          <a:xfrm>
            <a:off x="182803" y="4188600"/>
            <a:ext cx="3383564" cy="2212196"/>
          </a:xfrm>
          <a:prstGeom prst="roundRect">
            <a:avLst/>
          </a:prstGeom>
        </p:spPr>
      </p:pic>
    </p:spTree>
    <p:extLst>
      <p:ext uri="{BB962C8B-B14F-4D97-AF65-F5344CB8AC3E}">
        <p14:creationId xmlns:p14="http://schemas.microsoft.com/office/powerpoint/2010/main" val="3240564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501041"/>
            <a:ext cx="7886700" cy="5675922"/>
          </a:xfrm>
        </p:spPr>
        <p:txBody>
          <a:bodyPr/>
          <a:lstStyle/>
          <a:p>
            <a:r>
              <a:rPr lang="en-US" dirty="0"/>
              <a:t>1. Bangkok is in Thailand.</a:t>
            </a:r>
          </a:p>
          <a:p>
            <a:r>
              <a:rPr lang="en-US" dirty="0"/>
              <a:t>– It is the capital and the biggest city.</a:t>
            </a:r>
          </a:p>
          <a:p>
            <a:r>
              <a:rPr lang="en-US" dirty="0"/>
              <a:t>– It has the population of about 8 million.</a:t>
            </a:r>
          </a:p>
          <a:p>
            <a:r>
              <a:rPr lang="en-US" dirty="0"/>
              <a:t>2. It’s famous for pagodas, temples, open/night/ ﬂoating markets and shopping </a:t>
            </a:r>
            <a:r>
              <a:rPr lang="en-US" dirty="0" err="1"/>
              <a:t>centres</a:t>
            </a:r>
            <a:r>
              <a:rPr lang="en-US" dirty="0"/>
              <a:t>, silk, street food, friendly people, and entertainments.</a:t>
            </a:r>
          </a:p>
          <a:p>
            <a:endParaRPr lang="en-US" dirty="0"/>
          </a:p>
        </p:txBody>
      </p:sp>
    </p:spTree>
    <p:extLst>
      <p:ext uri="{BB962C8B-B14F-4D97-AF65-F5344CB8AC3E}">
        <p14:creationId xmlns:p14="http://schemas.microsoft.com/office/powerpoint/2010/main" val="2517676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09968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084" y="104779"/>
            <a:ext cx="627229" cy="621628"/>
          </a:xfrm>
          <a:prstGeom prst="rect">
            <a:avLst/>
          </a:prstGeom>
        </p:spPr>
      </p:pic>
      <p:sp>
        <p:nvSpPr>
          <p:cNvPr id="8" name="TextBox 7"/>
          <p:cNvSpPr txBox="1"/>
          <p:nvPr/>
        </p:nvSpPr>
        <p:spPr>
          <a:xfrm>
            <a:off x="1027397" y="189060"/>
            <a:ext cx="7608482" cy="492443"/>
          </a:xfrm>
          <a:prstGeom prst="rect">
            <a:avLst/>
          </a:prstGeom>
          <a:noFill/>
        </p:spPr>
        <p:txBody>
          <a:bodyPr wrap="square" rtlCol="0">
            <a:spAutoFit/>
          </a:bodyPr>
          <a:lstStyle/>
          <a:p>
            <a:pPr algn="just"/>
            <a:r>
              <a:rPr lang="en-US" sz="2600" b="1" spc="-50">
                <a:effectLst>
                  <a:glow rad="88900">
                    <a:schemeClr val="bg1"/>
                  </a:glow>
                </a:effectLst>
                <a:latin typeface="Arial" panose="020B0604020202020204" pitchFamily="34" charset="0"/>
                <a:cs typeface="Arial" panose="020B0604020202020204" pitchFamily="34" charset="0"/>
              </a:rPr>
              <a:t>Listen and tick (</a:t>
            </a:r>
            <a:r>
              <a:rPr lang="en-US" sz="2600" b="1" spc="-50">
                <a:effectLst>
                  <a:glow rad="88900">
                    <a:schemeClr val="bg1"/>
                  </a:glow>
                </a:effectLst>
                <a:latin typeface="Arial" panose="020B0604020202020204" pitchFamily="34" charset="0"/>
                <a:cs typeface="Arial" panose="020B0604020202020204" pitchFamily="34" charset="0"/>
                <a:sym typeface="Wingdings 2" panose="05020102010507070707" pitchFamily="18" charset="2"/>
              </a:rPr>
              <a:t></a:t>
            </a:r>
            <a:r>
              <a:rPr lang="en-US" sz="2600" b="1" spc="-50">
                <a:effectLst>
                  <a:glow rad="88900">
                    <a:schemeClr val="bg1"/>
                  </a:glow>
                </a:effectLst>
                <a:latin typeface="Arial" panose="020B0604020202020204" pitchFamily="34" charset="0"/>
                <a:cs typeface="Arial" panose="020B0604020202020204" pitchFamily="34" charset="0"/>
              </a:rPr>
              <a:t>) T (True) or F (False).</a:t>
            </a:r>
          </a:p>
        </p:txBody>
      </p:sp>
      <p:sp>
        <p:nvSpPr>
          <p:cNvPr id="21" name="Rectangle 20"/>
          <p:cNvSpPr/>
          <p:nvPr/>
        </p:nvSpPr>
        <p:spPr>
          <a:xfrm>
            <a:off x="2986301" y="4496864"/>
            <a:ext cx="4572000" cy="369332"/>
          </a:xfrm>
          <a:prstGeom prst="rect">
            <a:avLst/>
          </a:prstGeom>
        </p:spPr>
        <p:txBody>
          <a:bodyPr>
            <a:spAutoFit/>
          </a:bodyPr>
          <a:lstStyle/>
          <a:p>
            <a:endParaRPr lang="en-US"/>
          </a:p>
        </p:txBody>
      </p:sp>
      <p:graphicFrame>
        <p:nvGraphicFramePr>
          <p:cNvPr id="2" name="Table 1"/>
          <p:cNvGraphicFramePr>
            <a:graphicFrameLocks noGrp="1"/>
          </p:cNvGraphicFramePr>
          <p:nvPr>
            <p:extLst>
              <p:ext uri="{D42A27DB-BD31-4B8C-83A1-F6EECF244321}">
                <p14:modId xmlns:p14="http://schemas.microsoft.com/office/powerpoint/2010/main" val="553365467"/>
              </p:ext>
            </p:extLst>
          </p:nvPr>
        </p:nvGraphicFramePr>
        <p:xfrm>
          <a:off x="718457" y="2082800"/>
          <a:ext cx="7707085" cy="3444240"/>
        </p:xfrm>
        <a:graphic>
          <a:graphicData uri="http://schemas.openxmlformats.org/drawingml/2006/table">
            <a:tbl>
              <a:tblPr firstRow="1" bandRow="1">
                <a:tableStyleId>{00A15C55-8517-42AA-B614-E9B94910E393}</a:tableStyleId>
              </a:tblPr>
              <a:tblGrid>
                <a:gridCol w="718456">
                  <a:extLst>
                    <a:ext uri="{9D8B030D-6E8A-4147-A177-3AD203B41FA5}">
                      <a16:colId xmlns:a16="http://schemas.microsoft.com/office/drawing/2014/main" val="20000"/>
                    </a:ext>
                  </a:extLst>
                </a:gridCol>
                <a:gridCol w="5159829">
                  <a:extLst>
                    <a:ext uri="{9D8B030D-6E8A-4147-A177-3AD203B41FA5}">
                      <a16:colId xmlns:a16="http://schemas.microsoft.com/office/drawing/2014/main" val="20001"/>
                    </a:ext>
                  </a:extLst>
                </a:gridCol>
                <a:gridCol w="957942">
                  <a:extLst>
                    <a:ext uri="{9D8B030D-6E8A-4147-A177-3AD203B41FA5}">
                      <a16:colId xmlns:a16="http://schemas.microsoft.com/office/drawing/2014/main" val="20002"/>
                    </a:ext>
                  </a:extLst>
                </a:gridCol>
                <a:gridCol w="870858">
                  <a:extLst>
                    <a:ext uri="{9D8B030D-6E8A-4147-A177-3AD203B41FA5}">
                      <a16:colId xmlns:a16="http://schemas.microsoft.com/office/drawing/2014/main" val="20003"/>
                    </a:ext>
                  </a:extLst>
                </a:gridCol>
              </a:tblGrid>
              <a:tr h="370840">
                <a:tc>
                  <a:txBody>
                    <a:bodyPr/>
                    <a:lstStyle/>
                    <a:p>
                      <a:pPr algn="ctr"/>
                      <a:endParaRPr lang="en-US" sz="2800" dirty="0"/>
                    </a:p>
                  </a:txBody>
                  <a:tcPr/>
                </a:tc>
                <a:tc>
                  <a:txBody>
                    <a:bodyPr/>
                    <a:lstStyle/>
                    <a:p>
                      <a:endParaRPr lang="en-US" sz="2800" dirty="0"/>
                    </a:p>
                  </a:txBody>
                  <a:tcPr/>
                </a:tc>
                <a:tc>
                  <a:txBody>
                    <a:bodyPr/>
                    <a:lstStyle/>
                    <a:p>
                      <a:pPr algn="ctr"/>
                      <a:r>
                        <a:rPr lang="en-US" sz="2800" b="1" dirty="0">
                          <a:solidFill>
                            <a:schemeClr val="bg1"/>
                          </a:solidFill>
                        </a:rPr>
                        <a:t>T</a:t>
                      </a:r>
                    </a:p>
                  </a:txBody>
                  <a:tcPr/>
                </a:tc>
                <a:tc>
                  <a:txBody>
                    <a:bodyPr/>
                    <a:lstStyle/>
                    <a:p>
                      <a:pPr algn="ctr"/>
                      <a:r>
                        <a:rPr lang="en-US" sz="2800" b="1" dirty="0">
                          <a:solidFill>
                            <a:schemeClr val="bg1"/>
                          </a:solidFill>
                        </a:rPr>
                        <a:t>F</a:t>
                      </a:r>
                    </a:p>
                  </a:txBody>
                  <a:tcPr/>
                </a:tc>
                <a:extLst>
                  <a:ext uri="{0D108BD9-81ED-4DB2-BD59-A6C34878D82A}">
                    <a16:rowId xmlns:a16="http://schemas.microsoft.com/office/drawing/2014/main" val="10000"/>
                  </a:ext>
                </a:extLst>
              </a:tr>
              <a:tr h="370840">
                <a:tc>
                  <a:txBody>
                    <a:bodyPr/>
                    <a:lstStyle/>
                    <a:p>
                      <a:pPr algn="ctr"/>
                      <a:r>
                        <a:rPr lang="en-US" sz="2800" b="1">
                          <a:solidFill>
                            <a:srgbClr val="0070C0"/>
                          </a:solidFill>
                        </a:rPr>
                        <a:t>1.</a:t>
                      </a:r>
                    </a:p>
                  </a:txBody>
                  <a:tcPr/>
                </a:tc>
                <a:tc>
                  <a:txBody>
                    <a:bodyPr/>
                    <a:lstStyle/>
                    <a:p>
                      <a:pPr algn="l"/>
                      <a:r>
                        <a:rPr lang="en-US" sz="2800"/>
                        <a:t>Bangkok</a:t>
                      </a:r>
                      <a:r>
                        <a:rPr lang="en-US" sz="2800" baseline="0"/>
                        <a:t> is famous for palace.</a:t>
                      </a:r>
                      <a:endParaRPr lang="en-US" sz="2800"/>
                    </a:p>
                  </a:txBody>
                  <a:tcPr/>
                </a:tc>
                <a:tc>
                  <a:txBody>
                    <a:bodyPr/>
                    <a:lstStyle/>
                    <a:p>
                      <a:endParaRPr lang="en-US" sz="2800" dirty="0"/>
                    </a:p>
                  </a:txBody>
                  <a:tcPr/>
                </a:tc>
                <a:tc>
                  <a:txBody>
                    <a:bodyPr/>
                    <a:lstStyle/>
                    <a:p>
                      <a:endParaRPr lang="en-US" sz="2800"/>
                    </a:p>
                  </a:txBody>
                  <a:tcPr/>
                </a:tc>
                <a:extLst>
                  <a:ext uri="{0D108BD9-81ED-4DB2-BD59-A6C34878D82A}">
                    <a16:rowId xmlns:a16="http://schemas.microsoft.com/office/drawing/2014/main" val="10001"/>
                  </a:ext>
                </a:extLst>
              </a:tr>
              <a:tr h="370840">
                <a:tc>
                  <a:txBody>
                    <a:bodyPr/>
                    <a:lstStyle/>
                    <a:p>
                      <a:pPr algn="ctr"/>
                      <a:r>
                        <a:rPr lang="en-US" sz="2800" b="1">
                          <a:solidFill>
                            <a:srgbClr val="0070C0"/>
                          </a:solidFill>
                        </a:rPr>
                        <a:t>2.</a:t>
                      </a:r>
                    </a:p>
                  </a:txBody>
                  <a:tcPr/>
                </a:tc>
                <a:tc>
                  <a:txBody>
                    <a:bodyPr/>
                    <a:lstStyle/>
                    <a:p>
                      <a:pPr algn="l"/>
                      <a:r>
                        <a:rPr lang="en-US" sz="2800"/>
                        <a:t>Things at Chatuchak</a:t>
                      </a:r>
                      <a:r>
                        <a:rPr lang="en-US" sz="2800" baseline="0"/>
                        <a:t> market are expensive.</a:t>
                      </a:r>
                      <a:endParaRPr lang="en-US" sz="2800"/>
                    </a:p>
                  </a:txBody>
                  <a:tcPr/>
                </a:tc>
                <a:tc>
                  <a:txBody>
                    <a:bodyPr/>
                    <a:lstStyle/>
                    <a:p>
                      <a:endParaRPr lang="en-US" sz="2800"/>
                    </a:p>
                  </a:txBody>
                  <a:tcPr/>
                </a:tc>
                <a:tc>
                  <a:txBody>
                    <a:bodyPr/>
                    <a:lstStyle/>
                    <a:p>
                      <a:endParaRPr lang="en-US" sz="2800"/>
                    </a:p>
                  </a:txBody>
                  <a:tcPr/>
                </a:tc>
                <a:extLst>
                  <a:ext uri="{0D108BD9-81ED-4DB2-BD59-A6C34878D82A}">
                    <a16:rowId xmlns:a16="http://schemas.microsoft.com/office/drawing/2014/main" val="10002"/>
                  </a:ext>
                </a:extLst>
              </a:tr>
              <a:tr h="370840">
                <a:tc>
                  <a:txBody>
                    <a:bodyPr/>
                    <a:lstStyle/>
                    <a:p>
                      <a:pPr algn="ctr"/>
                      <a:r>
                        <a:rPr lang="en-US" sz="2800" b="1">
                          <a:solidFill>
                            <a:srgbClr val="0070C0"/>
                          </a:solidFill>
                        </a:rPr>
                        <a:t>3.</a:t>
                      </a:r>
                    </a:p>
                  </a:txBody>
                  <a:tcPr/>
                </a:tc>
                <a:tc>
                  <a:txBody>
                    <a:bodyPr/>
                    <a:lstStyle/>
                    <a:p>
                      <a:pPr algn="l"/>
                      <a:r>
                        <a:rPr lang="en-US" sz="2800"/>
                        <a:t>The floating market</a:t>
                      </a:r>
                      <a:r>
                        <a:rPr lang="en-US" sz="2800" baseline="0"/>
                        <a:t> is on the sea.</a:t>
                      </a:r>
                      <a:endParaRPr lang="en-US" sz="2800"/>
                    </a:p>
                  </a:txBody>
                  <a:tcPr/>
                </a:tc>
                <a:tc>
                  <a:txBody>
                    <a:bodyPr/>
                    <a:lstStyle/>
                    <a:p>
                      <a:endParaRPr lang="en-US" sz="2800"/>
                    </a:p>
                  </a:txBody>
                  <a:tcPr/>
                </a:tc>
                <a:tc>
                  <a:txBody>
                    <a:bodyPr/>
                    <a:lstStyle/>
                    <a:p>
                      <a:endParaRPr lang="en-US" sz="2800"/>
                    </a:p>
                  </a:txBody>
                  <a:tcPr/>
                </a:tc>
                <a:extLst>
                  <a:ext uri="{0D108BD9-81ED-4DB2-BD59-A6C34878D82A}">
                    <a16:rowId xmlns:a16="http://schemas.microsoft.com/office/drawing/2014/main" val="10003"/>
                  </a:ext>
                </a:extLst>
              </a:tr>
              <a:tr h="370840">
                <a:tc>
                  <a:txBody>
                    <a:bodyPr/>
                    <a:lstStyle/>
                    <a:p>
                      <a:pPr algn="ctr"/>
                      <a:r>
                        <a:rPr lang="en-US" sz="2800" b="1">
                          <a:solidFill>
                            <a:srgbClr val="0070C0"/>
                          </a:solidFill>
                        </a:rPr>
                        <a:t>4.</a:t>
                      </a:r>
                    </a:p>
                  </a:txBody>
                  <a:tcPr/>
                </a:tc>
                <a:tc>
                  <a:txBody>
                    <a:bodyPr/>
                    <a:lstStyle/>
                    <a:p>
                      <a:pPr algn="l"/>
                      <a:r>
                        <a:rPr lang="en-US" sz="2800" dirty="0"/>
                        <a:t>You can find food stalls all around</a:t>
                      </a:r>
                      <a:r>
                        <a:rPr lang="en-US" sz="2800" baseline="0" dirty="0"/>
                        <a:t> Bangkok.</a:t>
                      </a:r>
                      <a:endParaRPr lang="en-US" sz="2800" dirty="0"/>
                    </a:p>
                  </a:txBody>
                  <a:tcPr/>
                </a:tc>
                <a:tc>
                  <a:txBody>
                    <a:bodyPr/>
                    <a:lstStyle/>
                    <a:p>
                      <a:endParaRPr lang="en-US" sz="2800"/>
                    </a:p>
                  </a:txBody>
                  <a:tcPr/>
                </a:tc>
                <a:tc>
                  <a:txBody>
                    <a:bodyPr/>
                    <a:lstStyle/>
                    <a:p>
                      <a:endParaRPr lang="en-US" sz="2800" dirty="0"/>
                    </a:p>
                  </a:txBody>
                  <a:tcPr/>
                </a:tc>
                <a:extLst>
                  <a:ext uri="{0D108BD9-81ED-4DB2-BD59-A6C34878D82A}">
                    <a16:rowId xmlns:a16="http://schemas.microsoft.com/office/drawing/2014/main" val="10004"/>
                  </a:ext>
                </a:extLst>
              </a:tr>
            </a:tbl>
          </a:graphicData>
        </a:graphic>
      </p:graphicFrame>
      <p:pic>
        <p:nvPicPr>
          <p:cNvPr id="3" name="B2_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26006" y="189060"/>
            <a:ext cx="492443" cy="492443"/>
          </a:xfrm>
          <a:prstGeom prst="rect">
            <a:avLst/>
          </a:prstGeom>
        </p:spPr>
      </p:pic>
      <p:sp>
        <p:nvSpPr>
          <p:cNvPr id="4" name="TextBox 3"/>
          <p:cNvSpPr txBox="1"/>
          <p:nvPr/>
        </p:nvSpPr>
        <p:spPr>
          <a:xfrm>
            <a:off x="6788937" y="4716963"/>
            <a:ext cx="546945" cy="646331"/>
          </a:xfrm>
          <a:prstGeom prst="rect">
            <a:avLst/>
          </a:prstGeom>
          <a:noFill/>
        </p:spPr>
        <p:txBody>
          <a:bodyPr wrap="none" rtlCol="0">
            <a:spAutoFit/>
          </a:bodyPr>
          <a:lstStyle/>
          <a:p>
            <a:r>
              <a:rPr lang="en-US" sz="3600" dirty="0">
                <a:solidFill>
                  <a:srgbClr val="00B050"/>
                </a:solidFill>
                <a:sym typeface="Wingdings" panose="05000000000000000000" pitchFamily="2" charset="2"/>
              </a:rPr>
              <a:t></a:t>
            </a:r>
            <a:endParaRPr lang="en-US" sz="3600" dirty="0">
              <a:solidFill>
                <a:srgbClr val="00B050"/>
              </a:solidFill>
            </a:endParaRPr>
          </a:p>
        </p:txBody>
      </p:sp>
      <p:sp>
        <p:nvSpPr>
          <p:cNvPr id="9" name="TextBox 8"/>
          <p:cNvSpPr txBox="1"/>
          <p:nvPr/>
        </p:nvSpPr>
        <p:spPr>
          <a:xfrm>
            <a:off x="7739742" y="2585805"/>
            <a:ext cx="546945" cy="646331"/>
          </a:xfrm>
          <a:prstGeom prst="rect">
            <a:avLst/>
          </a:prstGeom>
          <a:noFill/>
        </p:spPr>
        <p:txBody>
          <a:bodyPr wrap="none" rtlCol="0">
            <a:spAutoFit/>
          </a:bodyPr>
          <a:lstStyle/>
          <a:p>
            <a:r>
              <a:rPr lang="en-US" sz="3600" dirty="0">
                <a:solidFill>
                  <a:srgbClr val="00B050"/>
                </a:solidFill>
                <a:sym typeface="Wingdings" panose="05000000000000000000" pitchFamily="2" charset="2"/>
              </a:rPr>
              <a:t></a:t>
            </a:r>
            <a:endParaRPr lang="en-US" sz="3600" dirty="0">
              <a:solidFill>
                <a:srgbClr val="00B050"/>
              </a:solidFill>
            </a:endParaRPr>
          </a:p>
        </p:txBody>
      </p:sp>
      <p:sp>
        <p:nvSpPr>
          <p:cNvPr id="10" name="TextBox 9"/>
          <p:cNvSpPr txBox="1"/>
          <p:nvPr/>
        </p:nvSpPr>
        <p:spPr>
          <a:xfrm>
            <a:off x="7732893" y="3259887"/>
            <a:ext cx="546945" cy="646331"/>
          </a:xfrm>
          <a:prstGeom prst="rect">
            <a:avLst/>
          </a:prstGeom>
          <a:noFill/>
        </p:spPr>
        <p:txBody>
          <a:bodyPr wrap="none" rtlCol="0">
            <a:spAutoFit/>
          </a:bodyPr>
          <a:lstStyle/>
          <a:p>
            <a:r>
              <a:rPr lang="en-US" sz="3600" dirty="0">
                <a:solidFill>
                  <a:srgbClr val="00B050"/>
                </a:solidFill>
                <a:sym typeface="Wingdings" panose="05000000000000000000" pitchFamily="2" charset="2"/>
              </a:rPr>
              <a:t></a:t>
            </a:r>
            <a:endParaRPr lang="en-US" sz="3600" dirty="0">
              <a:solidFill>
                <a:srgbClr val="00B050"/>
              </a:solidFill>
            </a:endParaRPr>
          </a:p>
        </p:txBody>
      </p:sp>
      <p:sp>
        <p:nvSpPr>
          <p:cNvPr id="11" name="TextBox 10"/>
          <p:cNvSpPr txBox="1"/>
          <p:nvPr/>
        </p:nvSpPr>
        <p:spPr>
          <a:xfrm>
            <a:off x="7718449" y="4035199"/>
            <a:ext cx="546945" cy="646331"/>
          </a:xfrm>
          <a:prstGeom prst="rect">
            <a:avLst/>
          </a:prstGeom>
          <a:noFill/>
        </p:spPr>
        <p:txBody>
          <a:bodyPr wrap="none" rtlCol="0">
            <a:spAutoFit/>
          </a:bodyPr>
          <a:lstStyle/>
          <a:p>
            <a:r>
              <a:rPr lang="en-US" sz="3600" dirty="0">
                <a:solidFill>
                  <a:srgbClr val="00B050"/>
                </a:solidFill>
                <a:sym typeface="Wingdings" panose="05000000000000000000" pitchFamily="2" charset="2"/>
              </a:rPr>
              <a:t></a:t>
            </a:r>
            <a:endParaRPr lang="en-US" sz="3600" dirty="0">
              <a:solidFill>
                <a:srgbClr val="00B050"/>
              </a:solidFill>
            </a:endParaRPr>
          </a:p>
        </p:txBody>
      </p:sp>
      <p:sp>
        <p:nvSpPr>
          <p:cNvPr id="12" name="Oval 11">
            <a:hlinkClick r:id="rId7" action="ppaction://hlinksldjump"/>
            <a:extLst>
              <a:ext uri="{FF2B5EF4-FFF2-40B4-BE49-F238E27FC236}">
                <a16:creationId xmlns:a16="http://schemas.microsoft.com/office/drawing/2014/main" id="{AADD3D59-1A58-4F2F-BA01-E09D5F5C2CDA}"/>
              </a:ext>
            </a:extLst>
          </p:cNvPr>
          <p:cNvSpPr/>
          <p:nvPr/>
        </p:nvSpPr>
        <p:spPr>
          <a:xfrm>
            <a:off x="8635879" y="2726295"/>
            <a:ext cx="274320" cy="27432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50"/>
                </a:solidFill>
                <a:latin typeface="Arial" panose="020B0604020202020204" pitchFamily="34" charset="0"/>
                <a:cs typeface="Arial" panose="020B0604020202020204" pitchFamily="34" charset="0"/>
              </a:rPr>
              <a:t>?</a:t>
            </a:r>
          </a:p>
        </p:txBody>
      </p:sp>
      <p:sp>
        <p:nvSpPr>
          <p:cNvPr id="13" name="Oval 12">
            <a:hlinkClick r:id="rId8" action="ppaction://hlinksldjump"/>
            <a:extLst>
              <a:ext uri="{FF2B5EF4-FFF2-40B4-BE49-F238E27FC236}">
                <a16:creationId xmlns:a16="http://schemas.microsoft.com/office/drawing/2014/main" id="{B209FC6A-86D7-4CA9-A942-F996BB74EAD8}"/>
              </a:ext>
            </a:extLst>
          </p:cNvPr>
          <p:cNvSpPr/>
          <p:nvPr/>
        </p:nvSpPr>
        <p:spPr>
          <a:xfrm>
            <a:off x="8635879" y="3437752"/>
            <a:ext cx="274320" cy="27432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50"/>
                </a:solidFill>
                <a:latin typeface="Arial" panose="020B0604020202020204" pitchFamily="34" charset="0"/>
                <a:cs typeface="Arial" panose="020B0604020202020204" pitchFamily="34" charset="0"/>
              </a:rPr>
              <a:t>?</a:t>
            </a:r>
          </a:p>
        </p:txBody>
      </p:sp>
      <p:sp>
        <p:nvSpPr>
          <p:cNvPr id="14" name="Oval 13">
            <a:hlinkClick r:id="rId9" action="ppaction://hlinksldjump"/>
            <a:extLst>
              <a:ext uri="{FF2B5EF4-FFF2-40B4-BE49-F238E27FC236}">
                <a16:creationId xmlns:a16="http://schemas.microsoft.com/office/drawing/2014/main" id="{E18F2F81-333C-4222-B506-3AA9870BF4EB}"/>
              </a:ext>
            </a:extLst>
          </p:cNvPr>
          <p:cNvSpPr/>
          <p:nvPr/>
        </p:nvSpPr>
        <p:spPr>
          <a:xfrm>
            <a:off x="8635879" y="4149209"/>
            <a:ext cx="274320" cy="27432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50"/>
                </a:solidFill>
                <a:latin typeface="Arial" panose="020B0604020202020204" pitchFamily="34" charset="0"/>
                <a:cs typeface="Arial" panose="020B0604020202020204" pitchFamily="34" charset="0"/>
              </a:rPr>
              <a:t>?</a:t>
            </a:r>
          </a:p>
        </p:txBody>
      </p:sp>
      <p:sp>
        <p:nvSpPr>
          <p:cNvPr id="15" name="Oval 14">
            <a:hlinkClick r:id="rId10" action="ppaction://hlinksldjump"/>
            <a:extLst>
              <a:ext uri="{FF2B5EF4-FFF2-40B4-BE49-F238E27FC236}">
                <a16:creationId xmlns:a16="http://schemas.microsoft.com/office/drawing/2014/main" id="{FC41D8CA-2595-492D-ABAF-EB47FB25E23F}"/>
              </a:ext>
            </a:extLst>
          </p:cNvPr>
          <p:cNvSpPr/>
          <p:nvPr/>
        </p:nvSpPr>
        <p:spPr>
          <a:xfrm>
            <a:off x="8635879" y="4860666"/>
            <a:ext cx="274320" cy="27432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5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6028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61008" fill="hold"/>
                                        <p:tgtEl>
                                          <p:spTgt spid="3"/>
                                        </p:tgtEl>
                                      </p:cBhvr>
                                    </p:cmd>
                                  </p:childTnLst>
                                </p:cTn>
                              </p:par>
                            </p:childTnLst>
                          </p:cTn>
                        </p:par>
                      </p:childTnLst>
                    </p:cTn>
                  </p:par>
                </p:childTnLst>
              </p:cTn>
              <p:nextCondLst>
                <p:cond evt="onClick" delay="0">
                  <p:tgtEl>
                    <p:spTgt spid="3"/>
                  </p:tgtEl>
                </p:cond>
              </p:nextCondLst>
            </p:seq>
            <p:audio>
              <p:cMediaNode vol="100000">
                <p:cTn id="36" fill="hold" display="0">
                  <p:stCondLst>
                    <p:cond delay="indefinite"/>
                  </p:stCondLst>
                  <p:endCondLst>
                    <p:cond evt="onStopAudio" delay="0">
                      <p:tgtEl>
                        <p:sldTgt/>
                      </p:tgtEl>
                    </p:cond>
                  </p:endCondLst>
                </p:cTn>
                <p:tgtEl>
                  <p:spTgt spid="3"/>
                </p:tgtEl>
              </p:cMediaNode>
            </p:audio>
          </p:childTnLst>
        </p:cTn>
      </p:par>
    </p:tnLst>
    <p:bldLst>
      <p:bldP spid="4" grpId="0"/>
      <p:bldP spid="9" grpId="0"/>
      <p:bldP spid="10" grpId="0"/>
      <p:bldP spid="11" grpId="0"/>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b="1" i="0" dirty="0">
                <a:solidFill>
                  <a:srgbClr val="008000"/>
                </a:solidFill>
                <a:effectLst/>
              </a:rPr>
              <a:t>Bangkok is famous for its markets and street food.</a:t>
            </a:r>
            <a:br>
              <a:rPr lang="en-US" sz="2800" dirty="0"/>
            </a:br>
            <a:r>
              <a:rPr lang="en-US" sz="2800" b="0" i="0" dirty="0">
                <a:solidFill>
                  <a:srgbClr val="333333"/>
                </a:solidFill>
                <a:effectLst/>
              </a:rPr>
              <a:t>Visit the </a:t>
            </a:r>
            <a:r>
              <a:rPr lang="en-US" sz="2800" b="0" i="0" dirty="0" err="1">
                <a:solidFill>
                  <a:srgbClr val="333333"/>
                </a:solidFill>
                <a:effectLst/>
              </a:rPr>
              <a:t>Chatuchak</a:t>
            </a:r>
            <a:r>
              <a:rPr lang="en-US" sz="2800" b="0" i="0" dirty="0">
                <a:solidFill>
                  <a:srgbClr val="333333"/>
                </a:solidFill>
                <a:effectLst/>
              </a:rPr>
              <a:t>, the largest weekend market in the world. There are over 15,000 stalls selling nearly everything, at cheap prices. It’s only five minutes’ walk from the station. When you visit this market, you can see part of Thai people’s life.</a:t>
            </a:r>
          </a:p>
          <a:p>
            <a:pPr algn="just">
              <a:lnSpc>
                <a:spcPct val="110000"/>
              </a:lnSpc>
            </a:pPr>
            <a:r>
              <a:rPr lang="en-US" sz="2800" b="0" i="0" dirty="0">
                <a:solidFill>
                  <a:srgbClr val="333333"/>
                </a:solidFill>
                <a:effectLst/>
              </a:rPr>
              <a:t>Another interesting type of market is the floating market on the river. Don’t forget to try street food in Bangkok. It’s easy to find food stalls all around Bangkok, serving different Thai dishes. They are really delicious.</a:t>
            </a: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889568" y="135812"/>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901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i="0" dirty="0">
                <a:effectLst/>
              </a:rPr>
              <a:t>Bangkok is famous for its markets and street food.</a:t>
            </a:r>
            <a:br>
              <a:rPr lang="en-US" sz="2800" dirty="0"/>
            </a:br>
            <a:r>
              <a:rPr lang="en-US" sz="2800" b="0" i="0" dirty="0">
                <a:solidFill>
                  <a:srgbClr val="333333"/>
                </a:solidFill>
                <a:effectLst/>
              </a:rPr>
              <a:t>Visit the </a:t>
            </a:r>
            <a:r>
              <a:rPr lang="en-US" sz="2800" b="0" i="0" dirty="0" err="1">
                <a:solidFill>
                  <a:srgbClr val="333333"/>
                </a:solidFill>
                <a:effectLst/>
              </a:rPr>
              <a:t>Chatuchak</a:t>
            </a:r>
            <a:r>
              <a:rPr lang="en-US" sz="2800" b="0" i="0" dirty="0">
                <a:solidFill>
                  <a:srgbClr val="333333"/>
                </a:solidFill>
                <a:effectLst/>
              </a:rPr>
              <a:t>, the largest weekend market in the world. There are over 15,000 stalls selling nearly everything, </a:t>
            </a:r>
            <a:r>
              <a:rPr lang="en-US" sz="2800" b="1" i="0" dirty="0">
                <a:solidFill>
                  <a:srgbClr val="008000"/>
                </a:solidFill>
                <a:effectLst/>
              </a:rPr>
              <a:t>at cheap prices</a:t>
            </a:r>
            <a:r>
              <a:rPr lang="en-US" sz="2800" b="0" i="0" dirty="0">
                <a:solidFill>
                  <a:srgbClr val="333333"/>
                </a:solidFill>
                <a:effectLst/>
              </a:rPr>
              <a:t>. It’s only five minutes’ walk from the station. When you visit this market, you can see part of Thai people’s life.</a:t>
            </a:r>
          </a:p>
          <a:p>
            <a:pPr algn="just">
              <a:lnSpc>
                <a:spcPct val="110000"/>
              </a:lnSpc>
            </a:pPr>
            <a:r>
              <a:rPr lang="en-US" sz="2800" b="0" i="0" dirty="0">
                <a:solidFill>
                  <a:srgbClr val="333333"/>
                </a:solidFill>
                <a:effectLst/>
              </a:rPr>
              <a:t>Another interesting type of market is the floating market on the river. Don’t forget to try street food in Bangkok. It’s easy to find food stalls all around Bangkok, serving different Thai dishes. They are really delicious.</a:t>
            </a: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889568" y="135812"/>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611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i="0" dirty="0">
                <a:effectLst/>
              </a:rPr>
              <a:t>Bangkok is famous for its markets and street food.</a:t>
            </a:r>
            <a:br>
              <a:rPr lang="en-US" sz="2800" dirty="0"/>
            </a:br>
            <a:r>
              <a:rPr lang="en-US" sz="2800" i="0" dirty="0">
                <a:effectLst/>
              </a:rPr>
              <a:t>Visit the </a:t>
            </a:r>
            <a:r>
              <a:rPr lang="en-US" sz="2800" i="0" dirty="0" err="1">
                <a:effectLst/>
              </a:rPr>
              <a:t>Chatuchak</a:t>
            </a:r>
            <a:r>
              <a:rPr lang="en-US" sz="2800" i="0" dirty="0">
                <a:effectLst/>
              </a:rPr>
              <a:t>, the largest weekend market in the world. There are over 15,000 stalls selling nearly everything, at cheap prices. It’s only five minutes’ walk from the station. When you visit this market, you can see part of Thai people’s life.</a:t>
            </a:r>
          </a:p>
          <a:p>
            <a:pPr algn="just">
              <a:lnSpc>
                <a:spcPct val="110000"/>
              </a:lnSpc>
            </a:pPr>
            <a:r>
              <a:rPr lang="en-US" sz="2800" i="0" dirty="0">
                <a:effectLst/>
              </a:rPr>
              <a:t>Another interesting type of market is </a:t>
            </a:r>
            <a:r>
              <a:rPr lang="en-US" sz="2800" b="1" i="0" dirty="0">
                <a:solidFill>
                  <a:srgbClr val="008000"/>
                </a:solidFill>
                <a:effectLst/>
              </a:rPr>
              <a:t>the floating market on the river</a:t>
            </a:r>
            <a:r>
              <a:rPr lang="en-US" sz="2800" i="0" dirty="0">
                <a:effectLst/>
              </a:rPr>
              <a:t>. Don’t forget to try street food in Bangkok. It’s easy to find food stalls all around Bangkok, serving different Thai dishes. They are really delicious.</a:t>
            </a: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889568" y="135812"/>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25061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930</TotalTime>
  <Words>1441</Words>
  <Application>Microsoft Office PowerPoint</Application>
  <PresentationFormat>On-screen Show (4:3)</PresentationFormat>
  <Paragraphs>110</Paragraphs>
  <Slides>21</Slides>
  <Notes>0</Notes>
  <HiddenSlides>9</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Trường THCS Thái Sơn</cp:lastModifiedBy>
  <cp:revision>82</cp:revision>
  <dcterms:created xsi:type="dcterms:W3CDTF">2020-12-09T02:04:09Z</dcterms:created>
  <dcterms:modified xsi:type="dcterms:W3CDTF">2023-03-07T08:24:14Z</dcterms:modified>
</cp:coreProperties>
</file>