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5"/>
  </p:notesMasterIdLst>
  <p:sldIdLst>
    <p:sldId id="271" r:id="rId2"/>
    <p:sldId id="256" r:id="rId3"/>
    <p:sldId id="356" r:id="rId4"/>
    <p:sldId id="281" r:id="rId5"/>
    <p:sldId id="341" r:id="rId6"/>
    <p:sldId id="342" r:id="rId7"/>
    <p:sldId id="344" r:id="rId8"/>
    <p:sldId id="345" r:id="rId9"/>
    <p:sldId id="357" r:id="rId10"/>
    <p:sldId id="346" r:id="rId11"/>
    <p:sldId id="314" r:id="rId12"/>
    <p:sldId id="330" r:id="rId13"/>
    <p:sldId id="27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87FF"/>
    <a:srgbClr val="AE4AFF"/>
    <a:srgbClr val="FFBFC4"/>
    <a:srgbClr val="FFDAAB"/>
    <a:srgbClr val="00B2A5"/>
    <a:srgbClr val="F7941E"/>
    <a:srgbClr val="008A80"/>
    <a:srgbClr val="00A9A5"/>
    <a:srgbClr val="CBEAF0"/>
    <a:srgbClr val="48C0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76" autoAdjust="0"/>
    <p:restoredTop sz="93076"/>
  </p:normalViewPr>
  <p:slideViewPr>
    <p:cSldViewPr snapToGrid="0" showGuides="1">
      <p:cViewPr varScale="1">
        <p:scale>
          <a:sx n="75" d="100"/>
          <a:sy n="75" d="100"/>
        </p:scale>
        <p:origin x="378" y="3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07/03/2023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a:t>
            </a:fld>
            <a:endParaRPr lang="en-US"/>
          </a:p>
        </p:txBody>
      </p:sp>
    </p:spTree>
    <p:extLst>
      <p:ext uri="{BB962C8B-B14F-4D97-AF65-F5344CB8AC3E}">
        <p14:creationId xmlns:p14="http://schemas.microsoft.com/office/powerpoint/2010/main" val="1320576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extLst>
      <p:ext uri="{BB962C8B-B14F-4D97-AF65-F5344CB8AC3E}">
        <p14:creationId xmlns:p14="http://schemas.microsoft.com/office/powerpoint/2010/main" val="3833921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extLst>
      <p:ext uri="{BB962C8B-B14F-4D97-AF65-F5344CB8AC3E}">
        <p14:creationId xmlns:p14="http://schemas.microsoft.com/office/powerpoint/2010/main" val="1419044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104067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extLst>
      <p:ext uri="{BB962C8B-B14F-4D97-AF65-F5344CB8AC3E}">
        <p14:creationId xmlns:p14="http://schemas.microsoft.com/office/powerpoint/2010/main" val="3869764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1213513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974109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3157494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520399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07/03/2023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087484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07/03/2023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2860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07/03/2023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427321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07/03/2023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78046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07/03/2023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5927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07/03/2023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41016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07/03/2023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55982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07/03/2023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04553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07/03/2023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1280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07/03/2023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29665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07/03/2023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5439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07/03/2023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32526752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sv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1.tiff"/><Relationship Id="rId3" Type="http://schemas.openxmlformats.org/officeDocument/2006/relationships/image" Target="../media/image6.png"/><Relationship Id="rId7" Type="http://schemas.openxmlformats.org/officeDocument/2006/relationships/image" Target="../media/image10.tif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tiff"/><Relationship Id="rId4" Type="http://schemas.openxmlformats.org/officeDocument/2006/relationships/image" Target="../media/image7.tiff"/></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9.jpe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image" Target="../media/image9.jpe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9144"/>
            <a:ext cx="9143999" cy="6839710"/>
          </a:xfrm>
          <a:prstGeom prst="rect">
            <a:avLst/>
          </a:prstGeom>
        </p:spPr>
      </p:pic>
    </p:spTree>
    <p:extLst>
      <p:ext uri="{BB962C8B-B14F-4D97-AF65-F5344CB8AC3E}">
        <p14:creationId xmlns:p14="http://schemas.microsoft.com/office/powerpoint/2010/main" val="2454362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053"/>
            <a:ext cx="12192000" cy="1083306"/>
          </a:xfrm>
          <a:prstGeom prst="rect">
            <a:avLst/>
          </a:prstGeom>
        </p:spPr>
      </p:pic>
      <p:sp>
        <p:nvSpPr>
          <p:cNvPr id="15" name="TextBox 14"/>
          <p:cNvSpPr txBox="1"/>
          <p:nvPr/>
        </p:nvSpPr>
        <p:spPr>
          <a:xfrm>
            <a:off x="487067" y="208434"/>
            <a:ext cx="8745602"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PRODUCTION</a:t>
            </a:r>
          </a:p>
        </p:txBody>
      </p:sp>
      <p:sp>
        <p:nvSpPr>
          <p:cNvPr id="14" name="TextBox 13">
            <a:extLst>
              <a:ext uri="{FF2B5EF4-FFF2-40B4-BE49-F238E27FC236}">
                <a16:creationId xmlns:a16="http://schemas.microsoft.com/office/drawing/2014/main" id="{A64A2296-3D88-4607-B5FA-2F9640DF5E3A}"/>
              </a:ext>
            </a:extLst>
          </p:cNvPr>
          <p:cNvSpPr txBox="1"/>
          <p:nvPr/>
        </p:nvSpPr>
        <p:spPr>
          <a:xfrm>
            <a:off x="1022357" y="1566559"/>
            <a:ext cx="3837511" cy="646331"/>
          </a:xfrm>
          <a:prstGeom prst="rect">
            <a:avLst/>
          </a:prstGeom>
          <a:noFill/>
        </p:spPr>
        <p:txBody>
          <a:bodyPr wrap="square">
            <a:spAutoFit/>
          </a:bodyPr>
          <a:lstStyle/>
          <a:p>
            <a:pPr marL="0" marR="0">
              <a:spcBef>
                <a:spcPts val="0"/>
              </a:spcBef>
              <a:spcAft>
                <a:spcPts val="0"/>
              </a:spcAft>
            </a:pPr>
            <a:r>
              <a:rPr lang="vi-VN" sz="3600" b="1">
                <a:solidFill>
                  <a:srgbClr val="FF0000"/>
                </a:solidFill>
                <a:effectLst/>
                <a:latin typeface="Calibri" panose="020F0502020204030204" pitchFamily="34" charset="0"/>
                <a:ea typeface="Calibri" panose="020F0502020204030204" pitchFamily="34" charset="0"/>
                <a:cs typeface="Calibri" panose="020F0502020204030204" pitchFamily="34" charset="0"/>
              </a:rPr>
              <a:t>CLASS GALLERY </a:t>
            </a:r>
            <a:endParaRPr lang="en-US" sz="4000" dirty="0">
              <a:effectLst/>
              <a:latin typeface="Calibri" panose="020F0502020204030204" pitchFamily="34" charset="0"/>
              <a:ea typeface="Calibri" panose="020F0502020204030204" pitchFamily="34" charset="0"/>
            </a:endParaRPr>
          </a:p>
        </p:txBody>
      </p:sp>
      <p:sp>
        <p:nvSpPr>
          <p:cNvPr id="4" name="TextBox 3">
            <a:extLst>
              <a:ext uri="{FF2B5EF4-FFF2-40B4-BE49-F238E27FC236}">
                <a16:creationId xmlns:a16="http://schemas.microsoft.com/office/drawing/2014/main" id="{8C6541A1-D28A-4781-933A-644B289541B7}"/>
              </a:ext>
            </a:extLst>
          </p:cNvPr>
          <p:cNvSpPr txBox="1"/>
          <p:nvPr/>
        </p:nvSpPr>
        <p:spPr>
          <a:xfrm>
            <a:off x="6300085" y="2706197"/>
            <a:ext cx="4940369" cy="1964512"/>
          </a:xfrm>
          <a:prstGeom prst="rect">
            <a:avLst/>
          </a:prstGeom>
          <a:noFill/>
        </p:spPr>
        <p:txBody>
          <a:bodyPr wrap="square" rtlCol="0">
            <a:spAutoFit/>
          </a:bodyPr>
          <a:lstStyle/>
          <a:p>
            <a:pPr>
              <a:lnSpc>
                <a:spcPct val="150000"/>
              </a:lnSpc>
            </a:pPr>
            <a:r>
              <a:rPr lang="en-US" sz="2800" dirty="0"/>
              <a:t>Students can:</a:t>
            </a:r>
          </a:p>
          <a:p>
            <a:pPr marL="457200" indent="-457200">
              <a:lnSpc>
                <a:spcPct val="150000"/>
              </a:lnSpc>
              <a:buFont typeface="Wingdings" panose="05000000000000000000" pitchFamily="2" charset="2"/>
              <a:buChar char="ü"/>
            </a:pPr>
            <a:r>
              <a:rPr lang="en-US" sz="2800" dirty="0"/>
              <a:t>go and see other’s work</a:t>
            </a:r>
          </a:p>
          <a:p>
            <a:pPr marL="457200" indent="-457200">
              <a:lnSpc>
                <a:spcPct val="150000"/>
              </a:lnSpc>
              <a:buFont typeface="Wingdings" panose="05000000000000000000" pitchFamily="2" charset="2"/>
              <a:buChar char="ü"/>
            </a:pPr>
            <a:r>
              <a:rPr lang="en-US" sz="2800" dirty="0"/>
              <a:t>give comments to each other</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357" y="2539145"/>
            <a:ext cx="3644037" cy="3644037"/>
          </a:xfrm>
          <a:prstGeom prst="rect">
            <a:avLst/>
          </a:prstGeom>
        </p:spPr>
      </p:pic>
    </p:spTree>
    <p:extLst>
      <p:ext uri="{BB962C8B-B14F-4D97-AF65-F5344CB8AC3E}">
        <p14:creationId xmlns:p14="http://schemas.microsoft.com/office/powerpoint/2010/main" val="3365668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49944" y="1331913"/>
            <a:ext cx="10815315" cy="461665"/>
          </a:xfrm>
          <a:prstGeom prst="rect">
            <a:avLst/>
          </a:prstGeom>
          <a:noFill/>
          <a:effectLst/>
        </p:spPr>
        <p:txBody>
          <a:bodyPr wrap="square" rtlCol="0">
            <a:spAutoFit/>
          </a:bodyPr>
          <a:lstStyle/>
          <a:p>
            <a:r>
              <a:rPr lang="en-US" sz="2400" b="1" dirty="0">
                <a:effectLst>
                  <a:glow rad="88900">
                    <a:schemeClr val="bg1"/>
                  </a:glow>
                </a:effectLst>
                <a:latin typeface="Calibri" panose="020F0502020204030204" pitchFamily="34" charset="0"/>
                <a:cs typeface="Calibri" panose="020F0502020204030204" pitchFamily="34" charset="0"/>
              </a:rPr>
              <a:t>WRAP-UP</a:t>
            </a:r>
          </a:p>
        </p:txBody>
      </p:sp>
      <p:sp>
        <p:nvSpPr>
          <p:cNvPr id="16" name="Rounded Rectangle 15"/>
          <p:cNvSpPr/>
          <p:nvPr/>
        </p:nvSpPr>
        <p:spPr>
          <a:xfrm>
            <a:off x="576198" y="1290971"/>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B2625C90-98A3-4878-9F0E-449447B45580}"/>
              </a:ext>
            </a:extLst>
          </p:cNvPr>
          <p:cNvSpPr txBox="1"/>
          <p:nvPr/>
        </p:nvSpPr>
        <p:spPr>
          <a:xfrm>
            <a:off x="1149944" y="2485749"/>
            <a:ext cx="7034500" cy="2031325"/>
          </a:xfrm>
          <a:prstGeom prst="rect">
            <a:avLst/>
          </a:prstGeom>
          <a:noFill/>
        </p:spPr>
        <p:txBody>
          <a:bodyPr wrap="square">
            <a:spAutoFit/>
          </a:bodyPr>
          <a:lstStyle/>
          <a:p>
            <a:pPr marR="0">
              <a:lnSpc>
                <a:spcPct val="150000"/>
              </a:lnSpc>
              <a:spcBef>
                <a:spcPts val="0"/>
              </a:spcBef>
              <a:spcAft>
                <a:spcPts val="0"/>
              </a:spcAft>
            </a:pPr>
            <a:r>
              <a:rPr lang="en-US" sz="2800" dirty="0"/>
              <a:t>In this lesson, we have learnt to:</a:t>
            </a:r>
          </a:p>
          <a:p>
            <a:pPr>
              <a:lnSpc>
                <a:spcPct val="150000"/>
              </a:lnSpc>
            </a:pPr>
            <a:r>
              <a:rPr lang="en-US" sz="2800" dirty="0"/>
              <a:t>- listen for special information about a festival</a:t>
            </a:r>
          </a:p>
          <a:p>
            <a:pPr>
              <a:lnSpc>
                <a:spcPct val="150000"/>
              </a:lnSpc>
            </a:pPr>
            <a:r>
              <a:rPr lang="en-US" sz="2800"/>
              <a:t>- write </a:t>
            </a:r>
            <a:r>
              <a:rPr lang="en-US" sz="2800" dirty="0"/>
              <a:t>an email to describe a festival</a:t>
            </a:r>
          </a:p>
        </p:txBody>
      </p:sp>
      <p:pic>
        <p:nvPicPr>
          <p:cNvPr id="10" name="Graphic 9" descr="Presentation with checklist with solid fill">
            <a:extLst>
              <a:ext uri="{FF2B5EF4-FFF2-40B4-BE49-F238E27FC236}">
                <a16:creationId xmlns:a16="http://schemas.microsoft.com/office/drawing/2014/main" id="{18334AD6-2727-4992-AC96-4CBD0907FB3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77282" y="1896217"/>
            <a:ext cx="2330929" cy="2330929"/>
          </a:xfrm>
          <a:prstGeom prst="rect">
            <a:avLst/>
          </a:prstGeom>
        </p:spPr>
      </p:pic>
    </p:spTree>
    <p:extLst>
      <p:ext uri="{BB962C8B-B14F-4D97-AF65-F5344CB8AC3E}">
        <p14:creationId xmlns:p14="http://schemas.microsoft.com/office/powerpoint/2010/main" val="22757278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49944" y="1331913"/>
            <a:ext cx="10815315" cy="461665"/>
          </a:xfrm>
          <a:prstGeom prst="rect">
            <a:avLst/>
          </a:prstGeom>
          <a:noFill/>
          <a:effectLst/>
        </p:spPr>
        <p:txBody>
          <a:bodyPr wrap="square" rtlCol="0">
            <a:spAutoFit/>
          </a:bodyPr>
          <a:lstStyle/>
          <a:p>
            <a:r>
              <a:rPr lang="en-US" sz="2400" b="1" dirty="0">
                <a:effectLst>
                  <a:glow rad="88900">
                    <a:schemeClr val="bg1"/>
                  </a:glow>
                </a:effectLst>
                <a:latin typeface="Calibri" panose="020F0502020204030204" pitchFamily="34" charset="0"/>
                <a:cs typeface="Calibri" panose="020F0502020204030204" pitchFamily="34" charset="0"/>
              </a:rPr>
              <a:t>HOME ASSIGNMENTS</a:t>
            </a:r>
          </a:p>
        </p:txBody>
      </p:sp>
      <p:sp>
        <p:nvSpPr>
          <p:cNvPr id="16" name="Rounded Rectangle 15"/>
          <p:cNvSpPr/>
          <p:nvPr/>
        </p:nvSpPr>
        <p:spPr>
          <a:xfrm>
            <a:off x="576198" y="1290971"/>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1451955" y="2272146"/>
            <a:ext cx="8872451" cy="1964512"/>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en-US" sz="2800" dirty="0"/>
              <a:t>Prepare for the next lesson: </a:t>
            </a:r>
            <a:r>
              <a:rPr lang="en-US" sz="2800" b="1" dirty="0">
                <a:solidFill>
                  <a:schemeClr val="accent2"/>
                </a:solidFill>
              </a:rPr>
              <a:t>Looking back &amp; Project</a:t>
            </a:r>
          </a:p>
          <a:p>
            <a:pPr marL="342900" indent="-342900">
              <a:lnSpc>
                <a:spcPct val="150000"/>
              </a:lnSpc>
              <a:buFont typeface="Wingdings" panose="05000000000000000000" pitchFamily="2" charset="2"/>
              <a:buChar char="Ø"/>
            </a:pPr>
            <a:r>
              <a:rPr lang="en-US" sz="2800" dirty="0"/>
              <a:t>Rewrite the emails on your notebook.</a:t>
            </a:r>
          </a:p>
          <a:p>
            <a:pPr marL="342900" indent="-342900">
              <a:lnSpc>
                <a:spcPct val="150000"/>
              </a:lnSpc>
              <a:buFont typeface="Wingdings" panose="05000000000000000000" pitchFamily="2" charset="2"/>
              <a:buChar char="Ø"/>
            </a:pPr>
            <a:r>
              <a:rPr lang="en-US" sz="2800" dirty="0"/>
              <a:t>Do Exercises in WB (unit 9)</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8050" y="3349977"/>
            <a:ext cx="3081461" cy="3081461"/>
          </a:xfrm>
          <a:prstGeom prst="rect">
            <a:avLst/>
          </a:prstGeom>
        </p:spPr>
      </p:pic>
    </p:spTree>
    <p:extLst>
      <p:ext uri="{BB962C8B-B14F-4D97-AF65-F5344CB8AC3E}">
        <p14:creationId xmlns:p14="http://schemas.microsoft.com/office/powerpoint/2010/main" val="3879579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1" y="7553"/>
            <a:ext cx="9143999" cy="6839711"/>
          </a:xfrm>
        </p:spPr>
      </p:pic>
      <p:sp>
        <p:nvSpPr>
          <p:cNvPr id="3" name="Rectangle 2"/>
          <p:cNvSpPr/>
          <p:nvPr/>
        </p:nvSpPr>
        <p:spPr>
          <a:xfrm>
            <a:off x="2951748" y="5993141"/>
            <a:ext cx="6096000" cy="646331"/>
          </a:xfrm>
          <a:prstGeom prst="rect">
            <a:avLst/>
          </a:prstGeom>
        </p:spPr>
        <p:txBody>
          <a:bodyPr>
            <a:spAutoFit/>
          </a:bodyPr>
          <a:lstStyle/>
          <a:p>
            <a:pPr algn="ctr"/>
            <a:r>
              <a:rPr lang="en-GB" b="1" dirty="0">
                <a:latin typeface="Calibri" panose="020F0502020204030204" pitchFamily="34" charset="0"/>
              </a:rPr>
              <a:t>Website: </a:t>
            </a:r>
            <a:r>
              <a:rPr lang="en-GB" b="1" i="1" dirty="0">
                <a:latin typeface="Calibri" panose="020F0502020204030204" pitchFamily="34" charset="0"/>
              </a:rPr>
              <a:t>sachmem.vn</a:t>
            </a:r>
            <a:endParaRPr lang="en-GB" dirty="0"/>
          </a:p>
          <a:p>
            <a:pPr algn="ctr"/>
            <a:r>
              <a:rPr lang="en-GB" b="1" dirty="0" err="1">
                <a:latin typeface="Calibri" panose="020F0502020204030204" pitchFamily="34" charset="0"/>
              </a:rPr>
              <a:t>Fanpage</a:t>
            </a:r>
            <a:r>
              <a:rPr lang="en-GB" b="1" dirty="0">
                <a:latin typeface="Calibri" panose="020F0502020204030204" pitchFamily="34" charset="0"/>
              </a:rPr>
              <a:t>: </a:t>
            </a:r>
            <a:r>
              <a:rPr lang="en-GB" b="1" i="1" dirty="0">
                <a:latin typeface="Calibri" panose="020F0502020204030204" pitchFamily="34" charset="0"/>
              </a:rPr>
              <a:t>facebook.com/sachmem.vn/</a:t>
            </a:r>
            <a:endParaRPr lang="en-GB" dirty="0"/>
          </a:p>
        </p:txBody>
      </p:sp>
    </p:spTree>
    <p:extLst>
      <p:ext uri="{BB962C8B-B14F-4D97-AF65-F5344CB8AC3E}">
        <p14:creationId xmlns:p14="http://schemas.microsoft.com/office/powerpoint/2010/main" val="346792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4425256" y="1638706"/>
            <a:ext cx="3804344" cy="635340"/>
          </a:xfrm>
          <a:prstGeom prst="roundRect">
            <a:avLst>
              <a:gd name="adj" fmla="val 42661"/>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8067" y="1303957"/>
            <a:ext cx="1344559" cy="1277694"/>
          </a:xfrm>
          <a:prstGeom prst="rect">
            <a:avLst/>
          </a:prstGeom>
        </p:spPr>
      </p:pic>
      <p:sp>
        <p:nvSpPr>
          <p:cNvPr id="15" name="TextBox 14"/>
          <p:cNvSpPr txBox="1"/>
          <p:nvPr/>
        </p:nvSpPr>
        <p:spPr>
          <a:xfrm>
            <a:off x="5060950" y="1777803"/>
            <a:ext cx="3733799" cy="461665"/>
          </a:xfrm>
          <a:prstGeom prst="rect">
            <a:avLst/>
          </a:prstGeom>
          <a:noFill/>
        </p:spPr>
        <p:txBody>
          <a:bodyPr wrap="square" rtlCol="0">
            <a:spAutoFit/>
          </a:bodyPr>
          <a:lstStyle/>
          <a:p>
            <a:r>
              <a:rPr lang="en-US" sz="2400" b="1" dirty="0">
                <a:solidFill>
                  <a:schemeClr val="bg1"/>
                </a:solidFill>
              </a:rPr>
              <a:t>LESSON 6: SKILLS 2 p.99</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03628"/>
            <a:ext cx="12192000" cy="128490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8547" y="172218"/>
            <a:ext cx="855823" cy="848808"/>
          </a:xfrm>
          <a:prstGeom prst="rect">
            <a:avLst/>
          </a:prstGeom>
        </p:spPr>
      </p:pic>
      <p:sp>
        <p:nvSpPr>
          <p:cNvPr id="16" name="TextBox 15"/>
          <p:cNvSpPr txBox="1"/>
          <p:nvPr/>
        </p:nvSpPr>
        <p:spPr>
          <a:xfrm>
            <a:off x="780915" y="237708"/>
            <a:ext cx="1387631"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17" name="TextBox 16"/>
          <p:cNvSpPr txBox="1"/>
          <p:nvPr/>
        </p:nvSpPr>
        <p:spPr>
          <a:xfrm>
            <a:off x="3327150" y="229764"/>
            <a:ext cx="8718094" cy="707886"/>
          </a:xfrm>
          <a:prstGeom prst="rect">
            <a:avLst/>
          </a:prstGeom>
          <a:noFill/>
        </p:spPr>
        <p:txBody>
          <a:bodyPr wrap="square" rtlCol="0">
            <a:spAutoFit/>
          </a:bodyPr>
          <a:lstStyle/>
          <a:p>
            <a:r>
              <a:rPr lang="en-US" sz="4000" b="1" dirty="0">
                <a:solidFill>
                  <a:schemeClr val="bg1"/>
                </a:solidFill>
                <a:latin typeface="Myriad Pro" pitchFamily="34" charset="0"/>
              </a:rPr>
              <a:t>FESTIVALS AROUND THE WORLD</a:t>
            </a:r>
          </a:p>
        </p:txBody>
      </p:sp>
      <p:sp>
        <p:nvSpPr>
          <p:cNvPr id="18" name="TextBox 17"/>
          <p:cNvSpPr txBox="1"/>
          <p:nvPr/>
        </p:nvSpPr>
        <p:spPr>
          <a:xfrm>
            <a:off x="2235238" y="190029"/>
            <a:ext cx="722440" cy="830997"/>
          </a:xfrm>
          <a:prstGeom prst="rect">
            <a:avLst/>
          </a:prstGeom>
          <a:noFill/>
        </p:spPr>
        <p:txBody>
          <a:bodyPr wrap="square" rtlCol="0">
            <a:spAutoFit/>
          </a:bodyPr>
          <a:lstStyle/>
          <a:p>
            <a:pPr algn="ctr"/>
            <a:r>
              <a:rPr lang="en-US" sz="4800" b="1" dirty="0">
                <a:solidFill>
                  <a:schemeClr val="bg1"/>
                </a:solidFill>
                <a:latin typeface="Myriad Pro" pitchFamily="34" charset="0"/>
              </a:rPr>
              <a:t>9</a:t>
            </a:r>
          </a:p>
        </p:txBody>
      </p:sp>
      <p:pic>
        <p:nvPicPr>
          <p:cNvPr id="6" name="Picture 5">
            <a:extLst>
              <a:ext uri="{FF2B5EF4-FFF2-40B4-BE49-F238E27FC236}">
                <a16:creationId xmlns:a16="http://schemas.microsoft.com/office/drawing/2014/main" id="{A25F8FC7-B62C-E04E-BF6F-5F5A3A1392EB}"/>
              </a:ext>
            </a:extLst>
          </p:cNvPr>
          <p:cNvPicPr>
            <a:picLocks noChangeAspect="1"/>
          </p:cNvPicPr>
          <p:nvPr/>
        </p:nvPicPr>
        <p:blipFill>
          <a:blip r:embed="rId5"/>
          <a:stretch>
            <a:fillRect/>
          </a:stretch>
        </p:blipFill>
        <p:spPr>
          <a:xfrm>
            <a:off x="2757664" y="2668863"/>
            <a:ext cx="6250641" cy="4167094"/>
          </a:xfrm>
          <a:prstGeom prst="rect">
            <a:avLst/>
          </a:prstGeom>
        </p:spPr>
      </p:pic>
      <p:sp>
        <p:nvSpPr>
          <p:cNvPr id="2" name="TextBox 1">
            <a:extLst>
              <a:ext uri="{FF2B5EF4-FFF2-40B4-BE49-F238E27FC236}">
                <a16:creationId xmlns:a16="http://schemas.microsoft.com/office/drawing/2014/main" id="{E5424436-1BE9-A4A9-15AA-366F6CAEEE70}"/>
              </a:ext>
            </a:extLst>
          </p:cNvPr>
          <p:cNvSpPr txBox="1"/>
          <p:nvPr/>
        </p:nvSpPr>
        <p:spPr>
          <a:xfrm>
            <a:off x="8511491" y="81902"/>
            <a:ext cx="3533753" cy="461665"/>
          </a:xfrm>
          <a:prstGeom prst="rect">
            <a:avLst/>
          </a:prstGeom>
          <a:noFill/>
        </p:spPr>
        <p:txBody>
          <a:bodyPr wrap="square" rtlCol="0">
            <a:spAutoFit/>
          </a:bodyPr>
          <a:lstStyle/>
          <a:p>
            <a:r>
              <a:rPr lang="en-US" sz="2400" b="1" dirty="0" err="1"/>
              <a:t>Monday,March</a:t>
            </a:r>
            <a:r>
              <a:rPr lang="en-US" sz="2400" b="1" dirty="0"/>
              <a:t> 6</a:t>
            </a:r>
            <a:r>
              <a:rPr lang="en-US" sz="2400" b="1" baseline="30000" dirty="0"/>
              <a:t>th</a:t>
            </a:r>
            <a:r>
              <a:rPr lang="en-US" sz="2400" b="1" dirty="0"/>
              <a:t> 2023</a:t>
            </a:r>
          </a:p>
        </p:txBody>
      </p:sp>
    </p:spTree>
    <p:extLst>
      <p:ext uri="{BB962C8B-B14F-4D97-AF65-F5344CB8AC3E}">
        <p14:creationId xmlns:p14="http://schemas.microsoft.com/office/powerpoint/2010/main" val="252621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9984" t="8048" r="9546" b="8954"/>
          <a:stretch/>
        </p:blipFill>
        <p:spPr>
          <a:xfrm rot="754387">
            <a:off x="3872709" y="3593771"/>
            <a:ext cx="4154311" cy="2585156"/>
          </a:xfrm>
          <a:prstGeom prst="rect">
            <a:avLst/>
          </a:prstGeom>
        </p:spPr>
      </p:pic>
      <p:pic>
        <p:nvPicPr>
          <p:cNvPr id="17" name="Picture 16">
            <a:extLst>
              <a:ext uri="{FF2B5EF4-FFF2-40B4-BE49-F238E27FC236}">
                <a16:creationId xmlns:a16="http://schemas.microsoft.com/office/drawing/2014/main" id="{E68006CF-2B27-E742-99BA-7E7D624EF989}"/>
              </a:ext>
            </a:extLst>
          </p:cNvPr>
          <p:cNvPicPr>
            <a:picLocks noChangeAspect="1"/>
          </p:cNvPicPr>
          <p:nvPr/>
        </p:nvPicPr>
        <p:blipFill>
          <a:blip r:embed="rId4"/>
          <a:stretch>
            <a:fillRect/>
          </a:stretch>
        </p:blipFill>
        <p:spPr>
          <a:xfrm>
            <a:off x="3137925" y="1298198"/>
            <a:ext cx="4605866" cy="2594638"/>
          </a:xfrm>
          <a:prstGeom prst="rect">
            <a:avLst/>
          </a:prstGeom>
        </p:spPr>
      </p:pic>
      <p:pic>
        <p:nvPicPr>
          <p:cNvPr id="12" name="Picture 11">
            <a:extLst>
              <a:ext uri="{FF2B5EF4-FFF2-40B4-BE49-F238E27FC236}">
                <a16:creationId xmlns:a16="http://schemas.microsoft.com/office/drawing/2014/main" id="{3E9A8F0F-9ECB-5B46-9F21-450DC988A879}"/>
              </a:ext>
            </a:extLst>
          </p:cNvPr>
          <p:cNvPicPr>
            <a:picLocks noChangeAspect="1"/>
          </p:cNvPicPr>
          <p:nvPr/>
        </p:nvPicPr>
        <p:blipFill>
          <a:blip r:embed="rId5"/>
          <a:stretch>
            <a:fillRect/>
          </a:stretch>
        </p:blipFill>
        <p:spPr>
          <a:xfrm rot="20873177">
            <a:off x="155312" y="1186668"/>
            <a:ext cx="4131328" cy="2748231"/>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0053"/>
            <a:ext cx="12192000" cy="1083306"/>
          </a:xfrm>
          <a:prstGeom prst="rect">
            <a:avLst/>
          </a:prstGeom>
        </p:spPr>
      </p:pic>
      <p:sp>
        <p:nvSpPr>
          <p:cNvPr id="15" name="TextBox 14"/>
          <p:cNvSpPr txBox="1"/>
          <p:nvPr/>
        </p:nvSpPr>
        <p:spPr>
          <a:xfrm>
            <a:off x="487067" y="208434"/>
            <a:ext cx="8745602"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30540513-5C7A-C844-B197-3ACD12146381}"/>
              </a:ext>
            </a:extLst>
          </p:cNvPr>
          <p:cNvPicPr>
            <a:picLocks noChangeAspect="1"/>
          </p:cNvPicPr>
          <p:nvPr/>
        </p:nvPicPr>
        <p:blipFill>
          <a:blip r:embed="rId7"/>
          <a:stretch>
            <a:fillRect/>
          </a:stretch>
        </p:blipFill>
        <p:spPr>
          <a:xfrm>
            <a:off x="7872851" y="1392206"/>
            <a:ext cx="4201459" cy="4201459"/>
          </a:xfrm>
          <a:prstGeom prst="rect">
            <a:avLst/>
          </a:prstGeom>
        </p:spPr>
      </p:pic>
      <p:pic>
        <p:nvPicPr>
          <p:cNvPr id="18" name="Picture 17">
            <a:extLst>
              <a:ext uri="{FF2B5EF4-FFF2-40B4-BE49-F238E27FC236}">
                <a16:creationId xmlns:a16="http://schemas.microsoft.com/office/drawing/2014/main" id="{36DAF3DF-9D95-DB4F-A34B-B62E9AB2DE80}"/>
              </a:ext>
            </a:extLst>
          </p:cNvPr>
          <p:cNvPicPr>
            <a:picLocks noChangeAspect="1"/>
          </p:cNvPicPr>
          <p:nvPr/>
        </p:nvPicPr>
        <p:blipFill>
          <a:blip r:embed="rId8"/>
          <a:stretch>
            <a:fillRect/>
          </a:stretch>
        </p:blipFill>
        <p:spPr>
          <a:xfrm>
            <a:off x="173585" y="3820312"/>
            <a:ext cx="4583292" cy="2420220"/>
          </a:xfrm>
          <a:prstGeom prst="rect">
            <a:avLst/>
          </a:prstGeom>
        </p:spPr>
      </p:pic>
    </p:spTree>
    <p:extLst>
      <p:ext uri="{BB962C8B-B14F-4D97-AF65-F5344CB8AC3E}">
        <p14:creationId xmlns:p14="http://schemas.microsoft.com/office/powerpoint/2010/main" val="1280442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053"/>
            <a:ext cx="12192000" cy="1083306"/>
          </a:xfrm>
          <a:prstGeom prst="rect">
            <a:avLst/>
          </a:prstGeom>
        </p:spPr>
      </p:pic>
      <p:sp>
        <p:nvSpPr>
          <p:cNvPr id="15" name="TextBox 14"/>
          <p:cNvSpPr txBox="1"/>
          <p:nvPr/>
        </p:nvSpPr>
        <p:spPr>
          <a:xfrm>
            <a:off x="487067" y="208434"/>
            <a:ext cx="8745602"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LISTENING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8837C03-15B0-4F4A-8CD7-DE20B1C80534}"/>
              </a:ext>
            </a:extLst>
          </p:cNvPr>
          <p:cNvSpPr txBox="1"/>
          <p:nvPr/>
        </p:nvSpPr>
        <p:spPr>
          <a:xfrm>
            <a:off x="966855" y="1312431"/>
            <a:ext cx="10848891" cy="461665"/>
          </a:xfrm>
          <a:prstGeom prst="rect">
            <a:avLst/>
          </a:prstGeom>
          <a:noFill/>
          <a:effectLst/>
        </p:spPr>
        <p:txBody>
          <a:bodyPr wrap="square" rtlCol="0">
            <a:spAutoFit/>
          </a:bodyPr>
          <a:lstStyle/>
          <a:p>
            <a:r>
              <a:rPr lang="en-US" sz="2400" b="1" dirty="0"/>
              <a:t>Look at the animal below. Discuss the following questions with a partner. </a:t>
            </a:r>
            <a:endParaRPr lang="en-US" sz="2400" dirty="0"/>
          </a:p>
        </p:txBody>
      </p:sp>
      <p:sp>
        <p:nvSpPr>
          <p:cNvPr id="9" name="Rounded Rectangle 15">
            <a:extLst>
              <a:ext uri="{FF2B5EF4-FFF2-40B4-BE49-F238E27FC236}">
                <a16:creationId xmlns:a16="http://schemas.microsoft.com/office/drawing/2014/main" id="{5F4478E5-4CEE-4FE8-99C8-B83F9434EE16}"/>
              </a:ext>
            </a:extLst>
          </p:cNvPr>
          <p:cNvSpPr/>
          <p:nvPr/>
        </p:nvSpPr>
        <p:spPr>
          <a:xfrm>
            <a:off x="453200" y="1278564"/>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0" name="TextBox 9">
            <a:extLst>
              <a:ext uri="{FF2B5EF4-FFF2-40B4-BE49-F238E27FC236}">
                <a16:creationId xmlns:a16="http://schemas.microsoft.com/office/drawing/2014/main" id="{5F65E3ED-02EC-4DEA-B1D6-6965B40AAA46}"/>
              </a:ext>
            </a:extLst>
          </p:cNvPr>
          <p:cNvSpPr txBox="1"/>
          <p:nvPr/>
        </p:nvSpPr>
        <p:spPr>
          <a:xfrm>
            <a:off x="505985" y="1175924"/>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pic>
        <p:nvPicPr>
          <p:cNvPr id="3" name="Picture 2"/>
          <p:cNvPicPr>
            <a:picLocks noChangeAspect="1"/>
          </p:cNvPicPr>
          <p:nvPr/>
        </p:nvPicPr>
        <p:blipFill rotWithShape="1">
          <a:blip r:embed="rId4"/>
          <a:srcRect l="13525" t="6539" r="21290" b="4713"/>
          <a:stretch/>
        </p:blipFill>
        <p:spPr>
          <a:xfrm>
            <a:off x="7744178" y="2901244"/>
            <a:ext cx="3352800" cy="3567290"/>
          </a:xfrm>
          <a:prstGeom prst="rect">
            <a:avLst/>
          </a:prstGeom>
        </p:spPr>
      </p:pic>
      <p:sp>
        <p:nvSpPr>
          <p:cNvPr id="14" name="TextBox 13">
            <a:extLst>
              <a:ext uri="{FF2B5EF4-FFF2-40B4-BE49-F238E27FC236}">
                <a16:creationId xmlns:a16="http://schemas.microsoft.com/office/drawing/2014/main" id="{919EBEE4-68F4-4528-B5D9-C637CEE94398}"/>
              </a:ext>
            </a:extLst>
          </p:cNvPr>
          <p:cNvSpPr txBox="1"/>
          <p:nvPr/>
        </p:nvSpPr>
        <p:spPr>
          <a:xfrm>
            <a:off x="2630977" y="1994773"/>
            <a:ext cx="5587334" cy="1055608"/>
          </a:xfrm>
          <a:prstGeom prst="wedgeRoundRectCallout">
            <a:avLst>
              <a:gd name="adj1" fmla="val -35490"/>
              <a:gd name="adj2" fmla="val 96460"/>
              <a:gd name="adj3" fmla="val 16667"/>
            </a:avLst>
          </a:prstGeom>
          <a:ln w="38100"/>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800" b="0" i="0">
                <a:solidFill>
                  <a:srgbClr val="242021"/>
                </a:solidFill>
                <a:effectLst/>
                <a:latin typeface="ChronicaPro-Book"/>
              </a:rPr>
              <a:t>1. What </a:t>
            </a:r>
            <a:r>
              <a:rPr lang="en-US" sz="2800" b="0" i="0" dirty="0">
                <a:solidFill>
                  <a:srgbClr val="242021"/>
                </a:solidFill>
                <a:effectLst/>
                <a:latin typeface="ChronicaPro-Book"/>
              </a:rPr>
              <a:t>is it?</a:t>
            </a:r>
          </a:p>
          <a:p>
            <a:pPr algn="just"/>
            <a:r>
              <a:rPr lang="en-US" sz="2800">
                <a:solidFill>
                  <a:srgbClr val="242021"/>
                </a:solidFill>
                <a:latin typeface="ChronicaPro-Book"/>
              </a:rPr>
              <a:t>2. What </a:t>
            </a:r>
            <a:r>
              <a:rPr lang="en-US" sz="2800" dirty="0">
                <a:solidFill>
                  <a:srgbClr val="242021"/>
                </a:solidFill>
                <a:latin typeface="ChronicaPro-Book"/>
              </a:rPr>
              <a:t>festival is it a part of?</a:t>
            </a:r>
            <a:endParaRPr lang="en-US" sz="2800" dirty="0"/>
          </a:p>
        </p:txBody>
      </p:sp>
      <p:pic>
        <p:nvPicPr>
          <p:cNvPr id="16" name="Picture 4" descr="Conversation - Free people icons">
            <a:extLst>
              <a:ext uri="{FF2B5EF4-FFF2-40B4-BE49-F238E27FC236}">
                <a16:creationId xmlns:a16="http://schemas.microsoft.com/office/drawing/2014/main" id="{78099567-692C-4586-83B3-4C60480C0B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776" y="3528005"/>
            <a:ext cx="2984334" cy="2984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3799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0053"/>
            <a:ext cx="12192000" cy="1083306"/>
          </a:xfrm>
          <a:prstGeom prst="rect">
            <a:avLst/>
          </a:prstGeom>
        </p:spPr>
      </p:pic>
      <p:sp>
        <p:nvSpPr>
          <p:cNvPr id="15" name="TextBox 14"/>
          <p:cNvSpPr txBox="1"/>
          <p:nvPr/>
        </p:nvSpPr>
        <p:spPr>
          <a:xfrm>
            <a:off x="487067" y="208434"/>
            <a:ext cx="8745602"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LISTENING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8837C03-15B0-4F4A-8CD7-DE20B1C80534}"/>
              </a:ext>
            </a:extLst>
          </p:cNvPr>
          <p:cNvSpPr txBox="1"/>
          <p:nvPr/>
        </p:nvSpPr>
        <p:spPr>
          <a:xfrm>
            <a:off x="1008590" y="1393341"/>
            <a:ext cx="11059231" cy="461665"/>
          </a:xfrm>
          <a:prstGeom prst="rect">
            <a:avLst/>
          </a:prstGeom>
          <a:noFill/>
          <a:effectLst/>
        </p:spPr>
        <p:txBody>
          <a:bodyPr wrap="square" rtlCol="0">
            <a:spAutoFit/>
          </a:bodyPr>
          <a:lstStyle/>
          <a:p>
            <a:r>
              <a:rPr lang="en-US" sz="2400" b="1" dirty="0">
                <a:latin typeface="Calibri" panose="020F0502020204030204" pitchFamily="34" charset="0"/>
                <a:cs typeface="Calibri" panose="020F0502020204030204" pitchFamily="34" charset="0"/>
              </a:rPr>
              <a:t>Listen to Mark talking about how his family celebrates a festival</a:t>
            </a:r>
            <a:r>
              <a:rPr lang="vi-VN" sz="2400" b="1"/>
              <a:t>. </a:t>
            </a:r>
            <a:r>
              <a:rPr lang="vi-VN" sz="2400" b="1">
                <a:latin typeface="Calibri" panose="020F0502020204030204" pitchFamily="34" charset="0"/>
                <a:cs typeface="Calibri" panose="020F0502020204030204" pitchFamily="34" charset="0"/>
              </a:rPr>
              <a:t>Check </a:t>
            </a:r>
            <a:r>
              <a:rPr lang="vi-VN" sz="2400" b="1" dirty="0">
                <a:latin typeface="Calibri" panose="020F0502020204030204" pitchFamily="34" charset="0"/>
                <a:cs typeface="Calibri" panose="020F0502020204030204" pitchFamily="34" charset="0"/>
              </a:rPr>
              <a:t>your answers.</a:t>
            </a:r>
            <a:endParaRPr lang="en-US" sz="2400" b="1" dirty="0">
              <a:effectLst>
                <a:glow rad="88900">
                  <a:schemeClr val="bg1"/>
                </a:glow>
              </a:effectLst>
              <a:latin typeface="Calibri" panose="020F0502020204030204" pitchFamily="34" charset="0"/>
              <a:cs typeface="Calibri" panose="020F0502020204030204" pitchFamily="34" charset="0"/>
            </a:endParaRPr>
          </a:p>
        </p:txBody>
      </p:sp>
      <p:sp>
        <p:nvSpPr>
          <p:cNvPr id="9" name="Rounded Rectangle 15">
            <a:extLst>
              <a:ext uri="{FF2B5EF4-FFF2-40B4-BE49-F238E27FC236}">
                <a16:creationId xmlns:a16="http://schemas.microsoft.com/office/drawing/2014/main" id="{5F4478E5-4CEE-4FE8-99C8-B83F9434EE16}"/>
              </a:ext>
            </a:extLst>
          </p:cNvPr>
          <p:cNvSpPr/>
          <p:nvPr/>
        </p:nvSpPr>
        <p:spPr>
          <a:xfrm>
            <a:off x="487067" y="1357587"/>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2" name="Rounded Rectangle 1">
            <a:extLst>
              <a:ext uri="{FF2B5EF4-FFF2-40B4-BE49-F238E27FC236}">
                <a16:creationId xmlns:a16="http://schemas.microsoft.com/office/drawing/2014/main" id="{64EAB325-10C1-9C4F-9331-64128AB4CC28}"/>
              </a:ext>
            </a:extLst>
          </p:cNvPr>
          <p:cNvSpPr/>
          <p:nvPr/>
        </p:nvSpPr>
        <p:spPr>
          <a:xfrm>
            <a:off x="833176" y="2968977"/>
            <a:ext cx="6118512" cy="2011680"/>
          </a:xfrm>
          <a:prstGeom prst="roundRect">
            <a:avLst/>
          </a:prstGeom>
          <a:noFill/>
          <a:ln w="28575">
            <a:solidFill>
              <a:srgbClr val="F794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543CC26-CB9E-D84F-AE59-0BC591FA77DD}"/>
              </a:ext>
            </a:extLst>
          </p:cNvPr>
          <p:cNvSpPr/>
          <p:nvPr/>
        </p:nvSpPr>
        <p:spPr>
          <a:xfrm>
            <a:off x="936887" y="3076516"/>
            <a:ext cx="6096000" cy="1815882"/>
          </a:xfrm>
          <a:prstGeom prst="rect">
            <a:avLst/>
          </a:prstGeom>
        </p:spPr>
        <p:txBody>
          <a:bodyPr>
            <a:spAutoFit/>
          </a:bodyPr>
          <a:lstStyle/>
          <a:p>
            <a:pPr algn="just"/>
            <a:r>
              <a:rPr lang="en-US" sz="2800" dirty="0">
                <a:solidFill>
                  <a:srgbClr val="242021"/>
                </a:solidFill>
                <a:latin typeface="ChronicaPro-Book"/>
              </a:rPr>
              <a:t>1. What is it?</a:t>
            </a:r>
          </a:p>
          <a:p>
            <a:pPr algn="just"/>
            <a:endParaRPr lang="en-US" sz="2800" dirty="0">
              <a:solidFill>
                <a:srgbClr val="242021"/>
              </a:solidFill>
              <a:latin typeface="ChronicaPro-Book"/>
            </a:endParaRPr>
          </a:p>
          <a:p>
            <a:pPr algn="just"/>
            <a:r>
              <a:rPr lang="en-US" sz="2800" dirty="0">
                <a:solidFill>
                  <a:srgbClr val="242021"/>
                </a:solidFill>
                <a:latin typeface="ChronicaPro-Book"/>
              </a:rPr>
              <a:t>2. What festival is it a part of?</a:t>
            </a:r>
          </a:p>
          <a:p>
            <a:pPr algn="just"/>
            <a:endParaRPr lang="en-US" sz="2800" dirty="0"/>
          </a:p>
        </p:txBody>
      </p:sp>
      <p:sp>
        <p:nvSpPr>
          <p:cNvPr id="10" name="TextBox 9">
            <a:extLst>
              <a:ext uri="{FF2B5EF4-FFF2-40B4-BE49-F238E27FC236}">
                <a16:creationId xmlns:a16="http://schemas.microsoft.com/office/drawing/2014/main" id="{5F65E3ED-02EC-4DEA-B1D6-6965B40AAA46}"/>
              </a:ext>
            </a:extLst>
          </p:cNvPr>
          <p:cNvSpPr txBox="1"/>
          <p:nvPr/>
        </p:nvSpPr>
        <p:spPr>
          <a:xfrm>
            <a:off x="539852" y="1254947"/>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20" name="Rectangle 19">
            <a:extLst>
              <a:ext uri="{FF2B5EF4-FFF2-40B4-BE49-F238E27FC236}">
                <a16:creationId xmlns:a16="http://schemas.microsoft.com/office/drawing/2014/main" id="{9BD870B7-19C8-5B4E-8A66-44D4AA1EFF5E}"/>
              </a:ext>
            </a:extLst>
          </p:cNvPr>
          <p:cNvSpPr/>
          <p:nvPr/>
        </p:nvSpPr>
        <p:spPr>
          <a:xfrm>
            <a:off x="1315197" y="3507403"/>
            <a:ext cx="6096000" cy="1384995"/>
          </a:xfrm>
          <a:prstGeom prst="rect">
            <a:avLst/>
          </a:prstGeom>
        </p:spPr>
        <p:txBody>
          <a:bodyPr>
            <a:spAutoFit/>
          </a:bodyPr>
          <a:lstStyle/>
          <a:p>
            <a:pPr algn="just"/>
            <a:r>
              <a:rPr lang="en-US" sz="2800" i="1" dirty="0">
                <a:solidFill>
                  <a:srgbClr val="FF0000"/>
                </a:solidFill>
                <a:latin typeface="ChronicaPro-Book"/>
              </a:rPr>
              <a:t>A turkey.</a:t>
            </a:r>
          </a:p>
          <a:p>
            <a:pPr algn="just"/>
            <a:endParaRPr lang="en-US" sz="2800" dirty="0">
              <a:solidFill>
                <a:srgbClr val="FF0000"/>
              </a:solidFill>
              <a:latin typeface="ChronicaPro-Book"/>
            </a:endParaRPr>
          </a:p>
          <a:p>
            <a:pPr algn="just"/>
            <a:r>
              <a:rPr lang="en-US" sz="2800" i="1" dirty="0">
                <a:solidFill>
                  <a:srgbClr val="FF0000"/>
                </a:solidFill>
                <a:latin typeface="ChronicaPro-Book"/>
              </a:rPr>
              <a:t>Thanksgiving.</a:t>
            </a:r>
            <a:endParaRPr lang="en-US" sz="2800" i="1" dirty="0">
              <a:solidFill>
                <a:srgbClr val="FF0000"/>
              </a:solidFill>
            </a:endParaRPr>
          </a:p>
        </p:txBody>
      </p:sp>
      <p:pic>
        <p:nvPicPr>
          <p:cNvPr id="11" name="Picture 10"/>
          <p:cNvPicPr>
            <a:picLocks noChangeAspect="1"/>
          </p:cNvPicPr>
          <p:nvPr/>
        </p:nvPicPr>
        <p:blipFill rotWithShape="1">
          <a:blip r:embed="rId6"/>
          <a:srcRect l="13525" t="6539" r="21290" b="4713"/>
          <a:stretch/>
        </p:blipFill>
        <p:spPr>
          <a:xfrm>
            <a:off x="7823200" y="2968977"/>
            <a:ext cx="3352800" cy="3567290"/>
          </a:xfrm>
          <a:prstGeom prst="rect">
            <a:avLst/>
          </a:prstGeom>
        </p:spPr>
      </p:pic>
      <p:pic>
        <p:nvPicPr>
          <p:cNvPr id="4" name="06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85333" y="2019261"/>
            <a:ext cx="609600" cy="609600"/>
          </a:xfrm>
          <a:prstGeom prst="rect">
            <a:avLst/>
          </a:prstGeom>
        </p:spPr>
      </p:pic>
    </p:spTree>
    <p:extLst>
      <p:ext uri="{BB962C8B-B14F-4D97-AF65-F5344CB8AC3E}">
        <p14:creationId xmlns:p14="http://schemas.microsoft.com/office/powerpoint/2010/main" val="3556583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569"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dissolv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0053"/>
            <a:ext cx="12192000" cy="1083306"/>
          </a:xfrm>
          <a:prstGeom prst="rect">
            <a:avLst/>
          </a:prstGeom>
        </p:spPr>
      </p:pic>
      <p:sp>
        <p:nvSpPr>
          <p:cNvPr id="15" name="TextBox 14"/>
          <p:cNvSpPr txBox="1"/>
          <p:nvPr/>
        </p:nvSpPr>
        <p:spPr>
          <a:xfrm>
            <a:off x="487067" y="208434"/>
            <a:ext cx="8745602"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LISTENING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8837C03-15B0-4F4A-8CD7-DE20B1C80534}"/>
              </a:ext>
            </a:extLst>
          </p:cNvPr>
          <p:cNvSpPr txBox="1"/>
          <p:nvPr/>
        </p:nvSpPr>
        <p:spPr>
          <a:xfrm>
            <a:off x="997302" y="1379039"/>
            <a:ext cx="10110965" cy="461665"/>
          </a:xfrm>
          <a:prstGeom prst="rect">
            <a:avLst/>
          </a:prstGeom>
          <a:noFill/>
          <a:effectLst/>
        </p:spPr>
        <p:txBody>
          <a:bodyPr wrap="square" rtlCol="0">
            <a:spAutoFit/>
          </a:bodyPr>
          <a:lstStyle/>
          <a:p>
            <a:r>
              <a:rPr lang="en-US" sz="2400" b="1" dirty="0">
                <a:latin typeface="Calibri" panose="020F0502020204030204" pitchFamily="34" charset="0"/>
                <a:cs typeface="Calibri" panose="020F0502020204030204" pitchFamily="34" charset="0"/>
              </a:rPr>
              <a:t>Listening again and decide whether the following statements are true or false</a:t>
            </a:r>
            <a:r>
              <a:rPr lang="vi-VN" sz="2400" b="1" dirty="0">
                <a:latin typeface="Calibri" panose="020F0502020204030204" pitchFamily="34" charset="0"/>
                <a:cs typeface="Calibri" panose="020F0502020204030204" pitchFamily="34" charset="0"/>
              </a:rPr>
              <a:t>.</a:t>
            </a:r>
            <a:endParaRPr lang="en-US" sz="2400" dirty="0">
              <a:latin typeface="Calibri" panose="020F0502020204030204" pitchFamily="34" charset="0"/>
              <a:cs typeface="Calibri" panose="020F0502020204030204" pitchFamily="34" charset="0"/>
            </a:endParaRPr>
          </a:p>
        </p:txBody>
      </p:sp>
      <p:sp>
        <p:nvSpPr>
          <p:cNvPr id="9" name="Rounded Rectangle 15">
            <a:extLst>
              <a:ext uri="{FF2B5EF4-FFF2-40B4-BE49-F238E27FC236}">
                <a16:creationId xmlns:a16="http://schemas.microsoft.com/office/drawing/2014/main" id="{5F4478E5-4CEE-4FE8-99C8-B83F9434EE16}"/>
              </a:ext>
            </a:extLst>
          </p:cNvPr>
          <p:cNvSpPr/>
          <p:nvPr/>
        </p:nvSpPr>
        <p:spPr>
          <a:xfrm>
            <a:off x="487067" y="1357587"/>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0" name="TextBox 9">
            <a:extLst>
              <a:ext uri="{FF2B5EF4-FFF2-40B4-BE49-F238E27FC236}">
                <a16:creationId xmlns:a16="http://schemas.microsoft.com/office/drawing/2014/main" id="{5F65E3ED-02EC-4DEA-B1D6-6965B40AAA46}"/>
              </a:ext>
            </a:extLst>
          </p:cNvPr>
          <p:cNvSpPr txBox="1"/>
          <p:nvPr/>
        </p:nvSpPr>
        <p:spPr>
          <a:xfrm>
            <a:off x="539852" y="1254947"/>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graphicFrame>
        <p:nvGraphicFramePr>
          <p:cNvPr id="2" name="Table 1">
            <a:extLst>
              <a:ext uri="{FF2B5EF4-FFF2-40B4-BE49-F238E27FC236}">
                <a16:creationId xmlns:a16="http://schemas.microsoft.com/office/drawing/2014/main" id="{5275CE4E-0C26-594C-9129-5C89DAB4C30A}"/>
              </a:ext>
            </a:extLst>
          </p:cNvPr>
          <p:cNvGraphicFramePr>
            <a:graphicFrameLocks noGrp="1"/>
          </p:cNvGraphicFramePr>
          <p:nvPr>
            <p:extLst>
              <p:ext uri="{D42A27DB-BD31-4B8C-83A1-F6EECF244321}">
                <p14:modId xmlns:p14="http://schemas.microsoft.com/office/powerpoint/2010/main" val="3485368404"/>
              </p:ext>
            </p:extLst>
          </p:nvPr>
        </p:nvGraphicFramePr>
        <p:xfrm>
          <a:off x="719302" y="2685322"/>
          <a:ext cx="10554447" cy="3413760"/>
        </p:xfrm>
        <a:graphic>
          <a:graphicData uri="http://schemas.openxmlformats.org/drawingml/2006/table">
            <a:tbl>
              <a:tblPr firstRow="1" bandRow="1">
                <a:tableStyleId>{5C22544A-7EE6-4342-B048-85BDC9FD1C3A}</a:tableStyleId>
              </a:tblPr>
              <a:tblGrid>
                <a:gridCol w="8499736">
                  <a:extLst>
                    <a:ext uri="{9D8B030D-6E8A-4147-A177-3AD203B41FA5}">
                      <a16:colId xmlns:a16="http://schemas.microsoft.com/office/drawing/2014/main" val="151979562"/>
                    </a:ext>
                  </a:extLst>
                </a:gridCol>
                <a:gridCol w="1075765">
                  <a:extLst>
                    <a:ext uri="{9D8B030D-6E8A-4147-A177-3AD203B41FA5}">
                      <a16:colId xmlns:a16="http://schemas.microsoft.com/office/drawing/2014/main" val="4075644097"/>
                    </a:ext>
                  </a:extLst>
                </a:gridCol>
                <a:gridCol w="978946">
                  <a:extLst>
                    <a:ext uri="{9D8B030D-6E8A-4147-A177-3AD203B41FA5}">
                      <a16:colId xmlns:a16="http://schemas.microsoft.com/office/drawing/2014/main" val="1913754638"/>
                    </a:ext>
                  </a:extLst>
                </a:gridCol>
              </a:tblGrid>
              <a:tr h="370840">
                <a:tc>
                  <a:txBody>
                    <a:bodyPr/>
                    <a:lstStyle/>
                    <a:p>
                      <a:endParaRPr lang="en-US" sz="2600" b="0" dirty="0">
                        <a:solidFill>
                          <a:schemeClr val="tx1"/>
                        </a:solidFill>
                      </a:endParaRPr>
                    </a:p>
                  </a:txBody>
                  <a:tcPr>
                    <a:solidFill>
                      <a:srgbClr val="FFDAAB"/>
                    </a:solidFill>
                  </a:tcPr>
                </a:tc>
                <a:tc>
                  <a:txBody>
                    <a:bodyPr/>
                    <a:lstStyle/>
                    <a:p>
                      <a:pPr algn="ctr"/>
                      <a:r>
                        <a:rPr lang="en-US" sz="2600" b="1" dirty="0">
                          <a:solidFill>
                            <a:schemeClr val="tx1"/>
                          </a:solidFill>
                        </a:rPr>
                        <a:t>True</a:t>
                      </a:r>
                    </a:p>
                  </a:txBody>
                  <a:tcPr>
                    <a:solidFill>
                      <a:srgbClr val="FFDAAB"/>
                    </a:solidFill>
                  </a:tcPr>
                </a:tc>
                <a:tc>
                  <a:txBody>
                    <a:bodyPr/>
                    <a:lstStyle/>
                    <a:p>
                      <a:pPr algn="ctr"/>
                      <a:r>
                        <a:rPr lang="en-US" sz="2600" b="1" dirty="0">
                          <a:solidFill>
                            <a:schemeClr val="tx1"/>
                          </a:solidFill>
                        </a:rPr>
                        <a:t>False</a:t>
                      </a:r>
                    </a:p>
                  </a:txBody>
                  <a:tcPr>
                    <a:solidFill>
                      <a:srgbClr val="FFDAAB"/>
                    </a:solidFill>
                  </a:tcPr>
                </a:tc>
                <a:extLst>
                  <a:ext uri="{0D108BD9-81ED-4DB2-BD59-A6C34878D82A}">
                    <a16:rowId xmlns:a16="http://schemas.microsoft.com/office/drawing/2014/main" val="263227872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kern="1200" dirty="0">
                          <a:solidFill>
                            <a:schemeClr val="dk1"/>
                          </a:solidFill>
                          <a:effectLst/>
                          <a:latin typeface="+mn-lt"/>
                          <a:ea typeface="+mn-ea"/>
                          <a:cs typeface="+mn-cs"/>
                        </a:rPr>
                        <a:t>1. </a:t>
                      </a:r>
                      <a:r>
                        <a:rPr lang="en-US" sz="2600" kern="1200" dirty="0">
                          <a:solidFill>
                            <a:schemeClr val="dk1"/>
                          </a:solidFill>
                          <a:effectLst/>
                          <a:latin typeface="+mn-lt"/>
                          <a:ea typeface="+mn-ea"/>
                          <a:cs typeface="+mn-cs"/>
                        </a:rPr>
                        <a:t>Only people from the USA celebrate Thanksgiving. </a:t>
                      </a:r>
                      <a:endParaRPr lang="en-US" sz="2600" dirty="0">
                        <a:effectLst/>
                      </a:endParaRPr>
                    </a:p>
                  </a:txBody>
                  <a:tcPr>
                    <a:solidFill>
                      <a:srgbClr val="FFDAAB"/>
                    </a:solidFill>
                  </a:tcPr>
                </a:tc>
                <a:tc>
                  <a:txBody>
                    <a:bodyPr/>
                    <a:lstStyle/>
                    <a:p>
                      <a:endParaRPr lang="en-US" sz="2600" b="0">
                        <a:solidFill>
                          <a:schemeClr val="tx1"/>
                        </a:solidFill>
                      </a:endParaRPr>
                    </a:p>
                  </a:txBody>
                  <a:tcPr>
                    <a:solidFill>
                      <a:srgbClr val="FFDAAB"/>
                    </a:solidFill>
                  </a:tcPr>
                </a:tc>
                <a:tc>
                  <a:txBody>
                    <a:bodyPr/>
                    <a:lstStyle/>
                    <a:p>
                      <a:endParaRPr lang="en-US" sz="2600" b="0">
                        <a:solidFill>
                          <a:schemeClr val="tx1"/>
                        </a:solidFill>
                      </a:endParaRPr>
                    </a:p>
                  </a:txBody>
                  <a:tcPr>
                    <a:solidFill>
                      <a:srgbClr val="FFDAAB"/>
                    </a:solidFill>
                  </a:tcPr>
                </a:tc>
                <a:extLst>
                  <a:ext uri="{0D108BD9-81ED-4DB2-BD59-A6C34878D82A}">
                    <a16:rowId xmlns:a16="http://schemas.microsoft.com/office/drawing/2014/main" val="320922232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kern="1200" dirty="0">
                          <a:solidFill>
                            <a:schemeClr val="dk1"/>
                          </a:solidFill>
                          <a:effectLst/>
                          <a:latin typeface="+mn-lt"/>
                          <a:ea typeface="+mn-ea"/>
                          <a:cs typeface="+mn-cs"/>
                        </a:rPr>
                        <a:t>2. </a:t>
                      </a:r>
                      <a:r>
                        <a:rPr lang="en-US" sz="2600" kern="1200" dirty="0">
                          <a:solidFill>
                            <a:schemeClr val="dk1"/>
                          </a:solidFill>
                          <a:effectLst/>
                          <a:latin typeface="+mn-lt"/>
                          <a:ea typeface="+mn-ea"/>
                          <a:cs typeface="+mn-cs"/>
                        </a:rPr>
                        <a:t>People celebrate it on the third Thursday of November. </a:t>
                      </a:r>
                      <a:endParaRPr lang="en-US" sz="2600" dirty="0">
                        <a:effectLst/>
                      </a:endParaRPr>
                    </a:p>
                  </a:txBody>
                  <a:tcPr>
                    <a:solidFill>
                      <a:srgbClr val="FFDAAB"/>
                    </a:solidFill>
                  </a:tcPr>
                </a:tc>
                <a:tc>
                  <a:txBody>
                    <a:bodyPr/>
                    <a:lstStyle/>
                    <a:p>
                      <a:endParaRPr lang="en-US" sz="2600" b="0" dirty="0">
                        <a:solidFill>
                          <a:schemeClr val="tx1"/>
                        </a:solidFill>
                      </a:endParaRPr>
                    </a:p>
                  </a:txBody>
                  <a:tcPr>
                    <a:solidFill>
                      <a:srgbClr val="FFDAAB"/>
                    </a:solidFill>
                  </a:tcPr>
                </a:tc>
                <a:tc>
                  <a:txBody>
                    <a:bodyPr/>
                    <a:lstStyle/>
                    <a:p>
                      <a:endParaRPr lang="en-US" sz="2600" b="0" dirty="0">
                        <a:solidFill>
                          <a:schemeClr val="tx1"/>
                        </a:solidFill>
                      </a:endParaRPr>
                    </a:p>
                  </a:txBody>
                  <a:tcPr>
                    <a:solidFill>
                      <a:srgbClr val="FFDAAB"/>
                    </a:solidFill>
                  </a:tcPr>
                </a:tc>
                <a:extLst>
                  <a:ext uri="{0D108BD9-81ED-4DB2-BD59-A6C34878D82A}">
                    <a16:rowId xmlns:a16="http://schemas.microsoft.com/office/drawing/2014/main" val="404017536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kern="1200" dirty="0">
                          <a:solidFill>
                            <a:schemeClr val="dk1"/>
                          </a:solidFill>
                          <a:effectLst/>
                          <a:latin typeface="+mn-lt"/>
                          <a:ea typeface="+mn-ea"/>
                          <a:cs typeface="+mn-cs"/>
                        </a:rPr>
                        <a:t>3. </a:t>
                      </a:r>
                      <a:r>
                        <a:rPr lang="en-US" sz="2600" kern="1200" dirty="0">
                          <a:solidFill>
                            <a:schemeClr val="dk1"/>
                          </a:solidFill>
                          <a:effectLst/>
                          <a:latin typeface="+mn-lt"/>
                          <a:ea typeface="+mn-ea"/>
                          <a:cs typeface="+mn-cs"/>
                        </a:rPr>
                        <a:t>Family members and friends usually gather to have a feast. </a:t>
                      </a:r>
                      <a:endParaRPr lang="en-US" sz="2600" dirty="0">
                        <a:effectLst/>
                      </a:endParaRPr>
                    </a:p>
                  </a:txBody>
                  <a:tcPr>
                    <a:solidFill>
                      <a:srgbClr val="FFDAAB"/>
                    </a:solidFill>
                  </a:tcPr>
                </a:tc>
                <a:tc>
                  <a:txBody>
                    <a:bodyPr/>
                    <a:lstStyle/>
                    <a:p>
                      <a:endParaRPr lang="en-US" sz="2600" b="0" dirty="0">
                        <a:solidFill>
                          <a:schemeClr val="tx1"/>
                        </a:solidFill>
                      </a:endParaRPr>
                    </a:p>
                  </a:txBody>
                  <a:tcPr>
                    <a:solidFill>
                      <a:srgbClr val="FFDAAB"/>
                    </a:solidFill>
                  </a:tcPr>
                </a:tc>
                <a:tc>
                  <a:txBody>
                    <a:bodyPr/>
                    <a:lstStyle/>
                    <a:p>
                      <a:endParaRPr lang="en-US" sz="2600" b="0">
                        <a:solidFill>
                          <a:schemeClr val="tx1"/>
                        </a:solidFill>
                      </a:endParaRPr>
                    </a:p>
                  </a:txBody>
                  <a:tcPr>
                    <a:solidFill>
                      <a:srgbClr val="FFDAAB"/>
                    </a:solidFill>
                  </a:tcPr>
                </a:tc>
                <a:extLst>
                  <a:ext uri="{0D108BD9-81ED-4DB2-BD59-A6C34878D82A}">
                    <a16:rowId xmlns:a16="http://schemas.microsoft.com/office/drawing/2014/main" val="249638854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kern="1200" dirty="0">
                          <a:solidFill>
                            <a:schemeClr val="dk1"/>
                          </a:solidFill>
                          <a:effectLst/>
                          <a:latin typeface="+mn-lt"/>
                          <a:ea typeface="+mn-ea"/>
                          <a:cs typeface="+mn-cs"/>
                        </a:rPr>
                        <a:t>4. </a:t>
                      </a:r>
                      <a:r>
                        <a:rPr lang="en-US" sz="2600" kern="1200" dirty="0">
                          <a:solidFill>
                            <a:schemeClr val="dk1"/>
                          </a:solidFill>
                          <a:effectLst/>
                          <a:latin typeface="+mn-lt"/>
                          <a:ea typeface="+mn-ea"/>
                          <a:cs typeface="+mn-cs"/>
                        </a:rPr>
                        <a:t>In his family, only adults prepare the feast. </a:t>
                      </a:r>
                      <a:endParaRPr lang="en-US" sz="2600" dirty="0">
                        <a:effectLst/>
                      </a:endParaRPr>
                    </a:p>
                  </a:txBody>
                  <a:tcPr>
                    <a:solidFill>
                      <a:srgbClr val="FFDAAB"/>
                    </a:solidFill>
                  </a:tcPr>
                </a:tc>
                <a:tc>
                  <a:txBody>
                    <a:bodyPr/>
                    <a:lstStyle/>
                    <a:p>
                      <a:endParaRPr lang="en-US" sz="2600" b="0" dirty="0">
                        <a:solidFill>
                          <a:schemeClr val="tx1"/>
                        </a:solidFill>
                      </a:endParaRPr>
                    </a:p>
                  </a:txBody>
                  <a:tcPr>
                    <a:solidFill>
                      <a:srgbClr val="FFDAAB"/>
                    </a:solidFill>
                  </a:tcPr>
                </a:tc>
                <a:tc>
                  <a:txBody>
                    <a:bodyPr/>
                    <a:lstStyle/>
                    <a:p>
                      <a:endParaRPr lang="en-US" sz="2600" b="0" dirty="0">
                        <a:solidFill>
                          <a:schemeClr val="tx1"/>
                        </a:solidFill>
                      </a:endParaRPr>
                    </a:p>
                  </a:txBody>
                  <a:tcPr>
                    <a:solidFill>
                      <a:srgbClr val="FFDAAB"/>
                    </a:solidFill>
                  </a:tcPr>
                </a:tc>
                <a:extLst>
                  <a:ext uri="{0D108BD9-81ED-4DB2-BD59-A6C34878D82A}">
                    <a16:rowId xmlns:a16="http://schemas.microsoft.com/office/drawing/2014/main" val="92307709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kern="1200" dirty="0">
                          <a:solidFill>
                            <a:schemeClr val="dk1"/>
                          </a:solidFill>
                          <a:effectLst/>
                          <a:latin typeface="+mn-lt"/>
                          <a:ea typeface="+mn-ea"/>
                          <a:cs typeface="+mn-cs"/>
                        </a:rPr>
                        <a:t>5. </a:t>
                      </a:r>
                      <a:r>
                        <a:rPr lang="en-US" sz="2600" kern="1200" dirty="0">
                          <a:solidFill>
                            <a:schemeClr val="dk1"/>
                          </a:solidFill>
                          <a:effectLst/>
                          <a:latin typeface="+mn-lt"/>
                          <a:ea typeface="+mn-ea"/>
                          <a:cs typeface="+mn-cs"/>
                        </a:rPr>
                        <a:t>Cornbread is one of the traditional dishes. </a:t>
                      </a:r>
                      <a:endParaRPr lang="en-US" sz="2600" dirty="0">
                        <a:effectLst/>
                      </a:endParaRPr>
                    </a:p>
                  </a:txBody>
                  <a:tcPr>
                    <a:solidFill>
                      <a:srgbClr val="FFDAAB"/>
                    </a:solidFill>
                  </a:tcPr>
                </a:tc>
                <a:tc>
                  <a:txBody>
                    <a:bodyPr/>
                    <a:lstStyle/>
                    <a:p>
                      <a:endParaRPr lang="en-US" sz="2600" b="0">
                        <a:solidFill>
                          <a:schemeClr val="tx1"/>
                        </a:solidFill>
                      </a:endParaRPr>
                    </a:p>
                  </a:txBody>
                  <a:tcPr>
                    <a:solidFill>
                      <a:srgbClr val="FFDAAB"/>
                    </a:solidFill>
                  </a:tcPr>
                </a:tc>
                <a:tc>
                  <a:txBody>
                    <a:bodyPr/>
                    <a:lstStyle/>
                    <a:p>
                      <a:endParaRPr lang="en-US" sz="2600" b="0" dirty="0">
                        <a:solidFill>
                          <a:schemeClr val="tx1"/>
                        </a:solidFill>
                      </a:endParaRPr>
                    </a:p>
                  </a:txBody>
                  <a:tcPr>
                    <a:solidFill>
                      <a:srgbClr val="FFDAAB"/>
                    </a:solidFill>
                  </a:tcPr>
                </a:tc>
                <a:extLst>
                  <a:ext uri="{0D108BD9-81ED-4DB2-BD59-A6C34878D82A}">
                    <a16:rowId xmlns:a16="http://schemas.microsoft.com/office/drawing/2014/main" val="36321640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kern="1200" dirty="0">
                          <a:solidFill>
                            <a:schemeClr val="dk1"/>
                          </a:solidFill>
                          <a:effectLst/>
                          <a:latin typeface="+mn-lt"/>
                          <a:ea typeface="+mn-ea"/>
                          <a:cs typeface="+mn-cs"/>
                        </a:rPr>
                        <a:t>6. </a:t>
                      </a:r>
                      <a:r>
                        <a:rPr lang="en-US" sz="2600" kern="1200" dirty="0">
                          <a:solidFill>
                            <a:schemeClr val="dk1"/>
                          </a:solidFill>
                          <a:effectLst/>
                          <a:latin typeface="+mn-lt"/>
                          <a:ea typeface="+mn-ea"/>
                          <a:cs typeface="+mn-cs"/>
                        </a:rPr>
                        <a:t>After the feast, they play board games. </a:t>
                      </a:r>
                      <a:endParaRPr lang="en-US" sz="2600" dirty="0">
                        <a:effectLst/>
                      </a:endParaRPr>
                    </a:p>
                  </a:txBody>
                  <a:tcPr>
                    <a:solidFill>
                      <a:srgbClr val="FFDAAB"/>
                    </a:solidFill>
                  </a:tcPr>
                </a:tc>
                <a:tc>
                  <a:txBody>
                    <a:bodyPr/>
                    <a:lstStyle/>
                    <a:p>
                      <a:endParaRPr lang="en-US" sz="2600" b="0">
                        <a:solidFill>
                          <a:schemeClr val="tx1"/>
                        </a:solidFill>
                      </a:endParaRPr>
                    </a:p>
                  </a:txBody>
                  <a:tcPr>
                    <a:solidFill>
                      <a:srgbClr val="FFDAAB"/>
                    </a:solidFill>
                  </a:tcPr>
                </a:tc>
                <a:tc>
                  <a:txBody>
                    <a:bodyPr/>
                    <a:lstStyle/>
                    <a:p>
                      <a:endParaRPr lang="en-US" sz="2600" b="0" dirty="0">
                        <a:solidFill>
                          <a:schemeClr val="tx1"/>
                        </a:solidFill>
                      </a:endParaRPr>
                    </a:p>
                  </a:txBody>
                  <a:tcPr>
                    <a:solidFill>
                      <a:srgbClr val="FFDAAB"/>
                    </a:solidFill>
                  </a:tcPr>
                </a:tc>
                <a:extLst>
                  <a:ext uri="{0D108BD9-81ED-4DB2-BD59-A6C34878D82A}">
                    <a16:rowId xmlns:a16="http://schemas.microsoft.com/office/drawing/2014/main" val="4063516554"/>
                  </a:ext>
                </a:extLst>
              </a:tr>
            </a:tbl>
          </a:graphicData>
        </a:graphic>
      </p:graphicFrame>
      <p:sp>
        <p:nvSpPr>
          <p:cNvPr id="12" name="Rectangle 11">
            <a:extLst>
              <a:ext uri="{FF2B5EF4-FFF2-40B4-BE49-F238E27FC236}">
                <a16:creationId xmlns:a16="http://schemas.microsoft.com/office/drawing/2014/main" id="{E54F1326-6E22-934B-81B0-3200743F25C0}"/>
              </a:ext>
            </a:extLst>
          </p:cNvPr>
          <p:cNvSpPr/>
          <p:nvPr/>
        </p:nvSpPr>
        <p:spPr>
          <a:xfrm>
            <a:off x="10551107" y="3190779"/>
            <a:ext cx="415498" cy="461665"/>
          </a:xfrm>
          <a:prstGeom prst="rect">
            <a:avLst/>
          </a:prstGeom>
        </p:spPr>
        <p:txBody>
          <a:bodyPr wrap="none">
            <a:spAutoFit/>
          </a:bodyPr>
          <a:lstStyle/>
          <a:p>
            <a:r>
              <a:rPr lang="en-US" sz="2400" b="1" dirty="0">
                <a:solidFill>
                  <a:srgbClr val="FF0000"/>
                </a:solidFill>
                <a:latin typeface="Calibri" panose="020F0502020204030204" pitchFamily="34" charset="0"/>
                <a:ea typeface="Calibri"/>
                <a:cs typeface="Calibri" panose="020F0502020204030204" pitchFamily="34" charset="0"/>
                <a:sym typeface="Calibri"/>
              </a:rPr>
              <a:t>✓</a:t>
            </a:r>
            <a:endParaRPr lang="en-US" sz="2400" b="1" dirty="0">
              <a:solidFill>
                <a:srgbClr val="FF0000"/>
              </a:solidFill>
            </a:endParaRPr>
          </a:p>
        </p:txBody>
      </p:sp>
      <p:sp>
        <p:nvSpPr>
          <p:cNvPr id="17" name="Rectangle 16">
            <a:extLst>
              <a:ext uri="{FF2B5EF4-FFF2-40B4-BE49-F238E27FC236}">
                <a16:creationId xmlns:a16="http://schemas.microsoft.com/office/drawing/2014/main" id="{D0D86345-DF24-B142-8FF8-FC5D64B6B270}"/>
              </a:ext>
            </a:extLst>
          </p:cNvPr>
          <p:cNvSpPr/>
          <p:nvPr/>
        </p:nvSpPr>
        <p:spPr>
          <a:xfrm>
            <a:off x="10551107" y="3652444"/>
            <a:ext cx="415498" cy="461665"/>
          </a:xfrm>
          <a:prstGeom prst="rect">
            <a:avLst/>
          </a:prstGeom>
        </p:spPr>
        <p:txBody>
          <a:bodyPr wrap="none">
            <a:spAutoFit/>
          </a:bodyPr>
          <a:lstStyle/>
          <a:p>
            <a:r>
              <a:rPr lang="en-US" sz="2400" b="1" dirty="0">
                <a:solidFill>
                  <a:srgbClr val="FF0000"/>
                </a:solidFill>
                <a:latin typeface="Calibri" panose="020F0502020204030204" pitchFamily="34" charset="0"/>
                <a:ea typeface="Calibri"/>
                <a:cs typeface="Calibri" panose="020F0502020204030204" pitchFamily="34" charset="0"/>
                <a:sym typeface="Calibri"/>
              </a:rPr>
              <a:t>✓</a:t>
            </a:r>
            <a:endParaRPr lang="en-US" sz="2400" b="1" dirty="0">
              <a:solidFill>
                <a:srgbClr val="FF0000"/>
              </a:solidFill>
            </a:endParaRPr>
          </a:p>
        </p:txBody>
      </p:sp>
      <p:sp>
        <p:nvSpPr>
          <p:cNvPr id="18" name="Rectangle 17">
            <a:extLst>
              <a:ext uri="{FF2B5EF4-FFF2-40B4-BE49-F238E27FC236}">
                <a16:creationId xmlns:a16="http://schemas.microsoft.com/office/drawing/2014/main" id="{E828EFF3-68D3-324A-A00F-44AB6F9F4433}"/>
              </a:ext>
            </a:extLst>
          </p:cNvPr>
          <p:cNvSpPr/>
          <p:nvPr/>
        </p:nvSpPr>
        <p:spPr>
          <a:xfrm>
            <a:off x="9507615" y="4161369"/>
            <a:ext cx="415498" cy="461665"/>
          </a:xfrm>
          <a:prstGeom prst="rect">
            <a:avLst/>
          </a:prstGeom>
        </p:spPr>
        <p:txBody>
          <a:bodyPr wrap="none">
            <a:spAutoFit/>
          </a:bodyPr>
          <a:lstStyle/>
          <a:p>
            <a:r>
              <a:rPr lang="en-US" sz="2400" b="1" dirty="0">
                <a:solidFill>
                  <a:srgbClr val="FF0000"/>
                </a:solidFill>
                <a:latin typeface="Calibri" panose="020F0502020204030204" pitchFamily="34" charset="0"/>
                <a:ea typeface="Calibri"/>
                <a:cs typeface="Calibri" panose="020F0502020204030204" pitchFamily="34" charset="0"/>
                <a:sym typeface="Calibri"/>
              </a:rPr>
              <a:t>✓</a:t>
            </a:r>
            <a:endParaRPr lang="en-US" sz="2400" b="1" dirty="0">
              <a:solidFill>
                <a:srgbClr val="FF0000"/>
              </a:solidFill>
            </a:endParaRPr>
          </a:p>
        </p:txBody>
      </p:sp>
      <p:sp>
        <p:nvSpPr>
          <p:cNvPr id="20" name="Rectangle 19">
            <a:extLst>
              <a:ext uri="{FF2B5EF4-FFF2-40B4-BE49-F238E27FC236}">
                <a16:creationId xmlns:a16="http://schemas.microsoft.com/office/drawing/2014/main" id="{F1FC9FC9-26C3-9341-BF1A-6E0696DD02E5}"/>
              </a:ext>
            </a:extLst>
          </p:cNvPr>
          <p:cNvSpPr/>
          <p:nvPr/>
        </p:nvSpPr>
        <p:spPr>
          <a:xfrm>
            <a:off x="10551107" y="4697290"/>
            <a:ext cx="415498" cy="461665"/>
          </a:xfrm>
          <a:prstGeom prst="rect">
            <a:avLst/>
          </a:prstGeom>
        </p:spPr>
        <p:txBody>
          <a:bodyPr wrap="none">
            <a:spAutoFit/>
          </a:bodyPr>
          <a:lstStyle/>
          <a:p>
            <a:r>
              <a:rPr lang="en-US" sz="2400" b="1" dirty="0">
                <a:solidFill>
                  <a:srgbClr val="FF0000"/>
                </a:solidFill>
                <a:latin typeface="Calibri" panose="020F0502020204030204" pitchFamily="34" charset="0"/>
                <a:ea typeface="Calibri"/>
                <a:cs typeface="Calibri" panose="020F0502020204030204" pitchFamily="34" charset="0"/>
                <a:sym typeface="Calibri"/>
              </a:rPr>
              <a:t>✓</a:t>
            </a:r>
            <a:endParaRPr lang="en-US" sz="2400" b="1" dirty="0">
              <a:solidFill>
                <a:srgbClr val="FF0000"/>
              </a:solidFill>
            </a:endParaRPr>
          </a:p>
        </p:txBody>
      </p:sp>
      <p:sp>
        <p:nvSpPr>
          <p:cNvPr id="21" name="Rectangle 20">
            <a:extLst>
              <a:ext uri="{FF2B5EF4-FFF2-40B4-BE49-F238E27FC236}">
                <a16:creationId xmlns:a16="http://schemas.microsoft.com/office/drawing/2014/main" id="{D3F88E2C-81F9-A742-A9AC-FD2F8D310204}"/>
              </a:ext>
            </a:extLst>
          </p:cNvPr>
          <p:cNvSpPr/>
          <p:nvPr/>
        </p:nvSpPr>
        <p:spPr>
          <a:xfrm>
            <a:off x="9507615" y="5130225"/>
            <a:ext cx="415498" cy="461665"/>
          </a:xfrm>
          <a:prstGeom prst="rect">
            <a:avLst/>
          </a:prstGeom>
        </p:spPr>
        <p:txBody>
          <a:bodyPr wrap="none">
            <a:spAutoFit/>
          </a:bodyPr>
          <a:lstStyle/>
          <a:p>
            <a:r>
              <a:rPr lang="en-US" sz="2400" b="1" dirty="0">
                <a:solidFill>
                  <a:srgbClr val="FF0000"/>
                </a:solidFill>
                <a:latin typeface="Calibri" panose="020F0502020204030204" pitchFamily="34" charset="0"/>
                <a:ea typeface="Calibri"/>
                <a:cs typeface="Calibri" panose="020F0502020204030204" pitchFamily="34" charset="0"/>
                <a:sym typeface="Calibri"/>
              </a:rPr>
              <a:t>✓</a:t>
            </a:r>
            <a:endParaRPr lang="en-US" sz="2400" b="1" dirty="0">
              <a:solidFill>
                <a:srgbClr val="FF0000"/>
              </a:solidFill>
            </a:endParaRPr>
          </a:p>
        </p:txBody>
      </p:sp>
      <p:sp>
        <p:nvSpPr>
          <p:cNvPr id="22" name="Rectangle 21">
            <a:extLst>
              <a:ext uri="{FF2B5EF4-FFF2-40B4-BE49-F238E27FC236}">
                <a16:creationId xmlns:a16="http://schemas.microsoft.com/office/drawing/2014/main" id="{E4848B55-DA1A-F84F-93EA-8E5EEC850978}"/>
              </a:ext>
            </a:extLst>
          </p:cNvPr>
          <p:cNvSpPr/>
          <p:nvPr/>
        </p:nvSpPr>
        <p:spPr>
          <a:xfrm>
            <a:off x="9507615" y="5660180"/>
            <a:ext cx="415498" cy="461665"/>
          </a:xfrm>
          <a:prstGeom prst="rect">
            <a:avLst/>
          </a:prstGeom>
        </p:spPr>
        <p:txBody>
          <a:bodyPr wrap="none">
            <a:spAutoFit/>
          </a:bodyPr>
          <a:lstStyle/>
          <a:p>
            <a:r>
              <a:rPr lang="en-US" sz="2400" b="1" dirty="0">
                <a:solidFill>
                  <a:srgbClr val="FF0000"/>
                </a:solidFill>
                <a:latin typeface="Calibri" panose="020F0502020204030204" pitchFamily="34" charset="0"/>
                <a:ea typeface="Calibri"/>
                <a:cs typeface="Calibri" panose="020F0502020204030204" pitchFamily="34" charset="0"/>
                <a:sym typeface="Calibri"/>
              </a:rPr>
              <a:t>✓</a:t>
            </a:r>
            <a:endParaRPr lang="en-US" sz="2400" b="1" dirty="0">
              <a:solidFill>
                <a:srgbClr val="FF0000"/>
              </a:solidFill>
            </a:endParaRPr>
          </a:p>
        </p:txBody>
      </p:sp>
      <p:pic>
        <p:nvPicPr>
          <p:cNvPr id="3" name="06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8889" y="1840704"/>
            <a:ext cx="609600" cy="609600"/>
          </a:xfrm>
          <a:prstGeom prst="rect">
            <a:avLst/>
          </a:prstGeom>
        </p:spPr>
      </p:pic>
    </p:spTree>
    <p:extLst>
      <p:ext uri="{BB962C8B-B14F-4D97-AF65-F5344CB8AC3E}">
        <p14:creationId xmlns:p14="http://schemas.microsoft.com/office/powerpoint/2010/main" val="2607266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3"/>
                </p:tgtEl>
              </p:cMediaNode>
            </p:audio>
          </p:childTnLst>
        </p:cTn>
      </p:par>
    </p:tnLst>
    <p:bldLst>
      <p:bldP spid="12" grpId="0"/>
      <p:bldP spid="17" grpId="0"/>
      <p:bldP spid="18" grpId="0"/>
      <p:bldP spid="20" grpId="0"/>
      <p:bldP spid="21"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053"/>
            <a:ext cx="12192000" cy="1083306"/>
          </a:xfrm>
          <a:prstGeom prst="rect">
            <a:avLst/>
          </a:prstGeom>
        </p:spPr>
      </p:pic>
      <p:sp>
        <p:nvSpPr>
          <p:cNvPr id="15" name="TextBox 14"/>
          <p:cNvSpPr txBox="1"/>
          <p:nvPr/>
        </p:nvSpPr>
        <p:spPr>
          <a:xfrm>
            <a:off x="487067" y="208434"/>
            <a:ext cx="8745602"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WRITING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8837C03-15B0-4F4A-8CD7-DE20B1C80534}"/>
              </a:ext>
            </a:extLst>
          </p:cNvPr>
          <p:cNvSpPr txBox="1"/>
          <p:nvPr/>
        </p:nvSpPr>
        <p:spPr>
          <a:xfrm>
            <a:off x="1026918" y="1269162"/>
            <a:ext cx="9686238" cy="830997"/>
          </a:xfrm>
          <a:prstGeom prst="rect">
            <a:avLst/>
          </a:prstGeom>
          <a:noFill/>
          <a:effectLst/>
        </p:spPr>
        <p:txBody>
          <a:bodyPr wrap="square" rtlCol="0">
            <a:spAutoFit/>
          </a:bodyPr>
          <a:lstStyle/>
          <a:p>
            <a:r>
              <a:rPr lang="en-US" sz="2400" b="1" dirty="0"/>
              <a:t>Think about a festival that your family usually celebrates. Fill in the blanks with your answers. </a:t>
            </a:r>
            <a:endParaRPr lang="en-US" sz="2400" dirty="0"/>
          </a:p>
        </p:txBody>
      </p:sp>
      <p:sp>
        <p:nvSpPr>
          <p:cNvPr id="9" name="Rounded Rectangle 15">
            <a:extLst>
              <a:ext uri="{FF2B5EF4-FFF2-40B4-BE49-F238E27FC236}">
                <a16:creationId xmlns:a16="http://schemas.microsoft.com/office/drawing/2014/main" id="{5F4478E5-4CEE-4FE8-99C8-B83F9434EE16}"/>
              </a:ext>
            </a:extLst>
          </p:cNvPr>
          <p:cNvSpPr/>
          <p:nvPr/>
        </p:nvSpPr>
        <p:spPr>
          <a:xfrm>
            <a:off x="487067" y="1357587"/>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0" name="TextBox 9">
            <a:extLst>
              <a:ext uri="{FF2B5EF4-FFF2-40B4-BE49-F238E27FC236}">
                <a16:creationId xmlns:a16="http://schemas.microsoft.com/office/drawing/2014/main" id="{5F65E3ED-02EC-4DEA-B1D6-6965B40AAA46}"/>
              </a:ext>
            </a:extLst>
          </p:cNvPr>
          <p:cNvSpPr txBox="1"/>
          <p:nvPr/>
        </p:nvSpPr>
        <p:spPr>
          <a:xfrm>
            <a:off x="539852" y="1254947"/>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2" name="Oval 1">
            <a:extLst>
              <a:ext uri="{FF2B5EF4-FFF2-40B4-BE49-F238E27FC236}">
                <a16:creationId xmlns:a16="http://schemas.microsoft.com/office/drawing/2014/main" id="{1C3FE6A9-E2B7-3B4F-B7BD-A745F08B7C23}"/>
              </a:ext>
            </a:extLst>
          </p:cNvPr>
          <p:cNvSpPr/>
          <p:nvPr/>
        </p:nvSpPr>
        <p:spPr>
          <a:xfrm>
            <a:off x="4410635" y="3205778"/>
            <a:ext cx="2893807" cy="1731982"/>
          </a:xfrm>
          <a:prstGeom prst="ellipse">
            <a:avLst/>
          </a:prstGeom>
          <a:solidFill>
            <a:srgbClr val="FFBFC4"/>
          </a:solidFill>
          <a:ln>
            <a:solidFill>
              <a:srgbClr val="FFBF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What festival is it?</a:t>
            </a:r>
          </a:p>
          <a:p>
            <a:pPr algn="ctr"/>
            <a:r>
              <a:rPr lang="en-US" sz="2400" dirty="0">
                <a:solidFill>
                  <a:schemeClr val="tx1"/>
                </a:solidFill>
              </a:rPr>
              <a:t>__________</a:t>
            </a:r>
          </a:p>
        </p:txBody>
      </p:sp>
      <p:sp>
        <p:nvSpPr>
          <p:cNvPr id="12" name="Oval 11">
            <a:extLst>
              <a:ext uri="{FF2B5EF4-FFF2-40B4-BE49-F238E27FC236}">
                <a16:creationId xmlns:a16="http://schemas.microsoft.com/office/drawing/2014/main" id="{2DC1D352-56FA-4549-96BA-B7FBE858D75D}"/>
              </a:ext>
            </a:extLst>
          </p:cNvPr>
          <p:cNvSpPr/>
          <p:nvPr/>
        </p:nvSpPr>
        <p:spPr>
          <a:xfrm>
            <a:off x="1128519" y="2339787"/>
            <a:ext cx="2893807" cy="1731982"/>
          </a:xfrm>
          <a:prstGeom prst="ellipse">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What food does your family eat? __________</a:t>
            </a:r>
          </a:p>
        </p:txBody>
      </p:sp>
      <p:sp>
        <p:nvSpPr>
          <p:cNvPr id="14" name="Oval 13">
            <a:extLst>
              <a:ext uri="{FF2B5EF4-FFF2-40B4-BE49-F238E27FC236}">
                <a16:creationId xmlns:a16="http://schemas.microsoft.com/office/drawing/2014/main" id="{BC91EF63-03B4-BE45-9CF0-6D0A6D727917}"/>
              </a:ext>
            </a:extLst>
          </p:cNvPr>
          <p:cNvSpPr/>
          <p:nvPr/>
        </p:nvSpPr>
        <p:spPr>
          <a:xfrm>
            <a:off x="7692751" y="2184292"/>
            <a:ext cx="2893807" cy="1731982"/>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When do you celebrate it?</a:t>
            </a:r>
          </a:p>
          <a:p>
            <a:pPr algn="ctr"/>
            <a:r>
              <a:rPr lang="en-US" sz="2400" dirty="0">
                <a:solidFill>
                  <a:schemeClr val="tx1"/>
                </a:solidFill>
              </a:rPr>
              <a:t>__________</a:t>
            </a:r>
          </a:p>
        </p:txBody>
      </p:sp>
      <p:sp>
        <p:nvSpPr>
          <p:cNvPr id="16" name="Oval 15">
            <a:extLst>
              <a:ext uri="{FF2B5EF4-FFF2-40B4-BE49-F238E27FC236}">
                <a16:creationId xmlns:a16="http://schemas.microsoft.com/office/drawing/2014/main" id="{FCC8AE68-CF80-D349-837C-AB688B9E8BEC}"/>
              </a:ext>
            </a:extLst>
          </p:cNvPr>
          <p:cNvSpPr/>
          <p:nvPr/>
        </p:nvSpPr>
        <p:spPr>
          <a:xfrm>
            <a:off x="1128518" y="5047128"/>
            <a:ext cx="2893807" cy="1731982"/>
          </a:xfrm>
          <a:prstGeom prst="ellipse">
            <a:avLst/>
          </a:prstGeom>
          <a:solidFill>
            <a:srgbClr val="FFDAAB"/>
          </a:solidFill>
          <a:ln>
            <a:solidFill>
              <a:srgbClr val="FFDA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What activities does your family do?</a:t>
            </a:r>
          </a:p>
          <a:p>
            <a:pPr algn="ctr"/>
            <a:r>
              <a:rPr lang="en-US" sz="2400" dirty="0">
                <a:solidFill>
                  <a:schemeClr val="tx1"/>
                </a:solidFill>
              </a:rPr>
              <a:t>__________</a:t>
            </a:r>
          </a:p>
        </p:txBody>
      </p:sp>
      <p:sp>
        <p:nvSpPr>
          <p:cNvPr id="17" name="Oval 16">
            <a:extLst>
              <a:ext uri="{FF2B5EF4-FFF2-40B4-BE49-F238E27FC236}">
                <a16:creationId xmlns:a16="http://schemas.microsoft.com/office/drawing/2014/main" id="{042F9CBB-BD95-294C-B490-32537C72534D}"/>
              </a:ext>
            </a:extLst>
          </p:cNvPr>
          <p:cNvSpPr/>
          <p:nvPr/>
        </p:nvSpPr>
        <p:spPr>
          <a:xfrm>
            <a:off x="7692751" y="5047128"/>
            <a:ext cx="2893807" cy="1731982"/>
          </a:xfrm>
          <a:prstGeom prst="ellipse">
            <a:avLst/>
          </a:prstGeom>
          <a:solidFill>
            <a:srgbClr val="EC87FF"/>
          </a:solidFill>
          <a:ln>
            <a:solidFill>
              <a:srgbClr val="EC8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Do you like the festival? Why or why not?</a:t>
            </a:r>
          </a:p>
          <a:p>
            <a:pPr algn="ctr"/>
            <a:r>
              <a:rPr lang="en-US" sz="2400" dirty="0">
                <a:solidFill>
                  <a:schemeClr val="tx1"/>
                </a:solidFill>
              </a:rPr>
              <a:t>__________</a:t>
            </a:r>
          </a:p>
        </p:txBody>
      </p:sp>
      <p:cxnSp>
        <p:nvCxnSpPr>
          <p:cNvPr id="4" name="Straight Connector 3">
            <a:extLst>
              <a:ext uri="{FF2B5EF4-FFF2-40B4-BE49-F238E27FC236}">
                <a16:creationId xmlns:a16="http://schemas.microsoft.com/office/drawing/2014/main" id="{5D248C1C-D4C3-1B4D-9EBF-11C26EBB175F}"/>
              </a:ext>
            </a:extLst>
          </p:cNvPr>
          <p:cNvCxnSpPr>
            <a:stCxn id="12" idx="6"/>
            <a:endCxn id="2" idx="1"/>
          </p:cNvCxnSpPr>
          <p:nvPr/>
        </p:nvCxnSpPr>
        <p:spPr>
          <a:xfrm>
            <a:off x="4022326" y="3205778"/>
            <a:ext cx="812097" cy="2536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8BC6EB2-DCA5-A942-A51A-0CBAB337FC11}"/>
              </a:ext>
            </a:extLst>
          </p:cNvPr>
          <p:cNvCxnSpPr>
            <a:cxnSpLocks/>
            <a:stCxn id="16" idx="7"/>
            <a:endCxn id="2" idx="3"/>
          </p:cNvCxnSpPr>
          <p:nvPr/>
        </p:nvCxnSpPr>
        <p:spPr>
          <a:xfrm flipV="1">
            <a:off x="3598537" y="4684117"/>
            <a:ext cx="1235886" cy="61665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AB92E94-5E41-D54E-9E10-60A4B2F215D2}"/>
              </a:ext>
            </a:extLst>
          </p:cNvPr>
          <p:cNvCxnSpPr>
            <a:cxnSpLocks/>
            <a:stCxn id="2" idx="7"/>
            <a:endCxn id="14" idx="2"/>
          </p:cNvCxnSpPr>
          <p:nvPr/>
        </p:nvCxnSpPr>
        <p:spPr>
          <a:xfrm flipV="1">
            <a:off x="6880654" y="3050283"/>
            <a:ext cx="812097" cy="4091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A6F52A0-1CE4-1943-8412-EEA7EB454FC8}"/>
              </a:ext>
            </a:extLst>
          </p:cNvPr>
          <p:cNvCxnSpPr>
            <a:cxnSpLocks/>
            <a:stCxn id="2" idx="5"/>
            <a:endCxn id="17" idx="1"/>
          </p:cNvCxnSpPr>
          <p:nvPr/>
        </p:nvCxnSpPr>
        <p:spPr>
          <a:xfrm>
            <a:off x="6880654" y="4684117"/>
            <a:ext cx="1235885" cy="61665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9532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053"/>
            <a:ext cx="12192000" cy="1083306"/>
          </a:xfrm>
          <a:prstGeom prst="rect">
            <a:avLst/>
          </a:prstGeom>
        </p:spPr>
      </p:pic>
      <p:sp>
        <p:nvSpPr>
          <p:cNvPr id="15" name="TextBox 14"/>
          <p:cNvSpPr txBox="1"/>
          <p:nvPr/>
        </p:nvSpPr>
        <p:spPr>
          <a:xfrm>
            <a:off x="487067" y="208434"/>
            <a:ext cx="8745602"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WRITING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8837C03-15B0-4F4A-8CD7-DE20B1C80534}"/>
              </a:ext>
            </a:extLst>
          </p:cNvPr>
          <p:cNvSpPr txBox="1"/>
          <p:nvPr/>
        </p:nvSpPr>
        <p:spPr>
          <a:xfrm>
            <a:off x="1008591" y="1269162"/>
            <a:ext cx="9151409" cy="830997"/>
          </a:xfrm>
          <a:prstGeom prst="rect">
            <a:avLst/>
          </a:prstGeom>
          <a:noFill/>
          <a:effectLst/>
        </p:spPr>
        <p:txBody>
          <a:bodyPr wrap="square" rtlCol="0">
            <a:spAutoFit/>
          </a:bodyPr>
          <a:lstStyle/>
          <a:p>
            <a:r>
              <a:rPr lang="en-US" sz="2400" b="1" dirty="0">
                <a:latin typeface="Calibri" panose="020F0502020204030204" pitchFamily="34" charset="0"/>
                <a:cs typeface="Calibri" panose="020F0502020204030204" pitchFamily="34" charset="0"/>
              </a:rPr>
              <a:t>Now write an email of about 70 words to tell Mark about the festival. Use the notes in 4. </a:t>
            </a:r>
            <a:endParaRPr lang="en-US" sz="2400" dirty="0">
              <a:latin typeface="Calibri" panose="020F0502020204030204" pitchFamily="34" charset="0"/>
              <a:cs typeface="Calibri" panose="020F0502020204030204" pitchFamily="34" charset="0"/>
            </a:endParaRPr>
          </a:p>
        </p:txBody>
      </p:sp>
      <p:sp>
        <p:nvSpPr>
          <p:cNvPr id="9" name="Rounded Rectangle 15">
            <a:extLst>
              <a:ext uri="{FF2B5EF4-FFF2-40B4-BE49-F238E27FC236}">
                <a16:creationId xmlns:a16="http://schemas.microsoft.com/office/drawing/2014/main" id="{5F4478E5-4CEE-4FE8-99C8-B83F9434EE16}"/>
              </a:ext>
            </a:extLst>
          </p:cNvPr>
          <p:cNvSpPr/>
          <p:nvPr/>
        </p:nvSpPr>
        <p:spPr>
          <a:xfrm>
            <a:off x="487067" y="1357587"/>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0" name="TextBox 9">
            <a:extLst>
              <a:ext uri="{FF2B5EF4-FFF2-40B4-BE49-F238E27FC236}">
                <a16:creationId xmlns:a16="http://schemas.microsoft.com/office/drawing/2014/main" id="{5F65E3ED-02EC-4DEA-B1D6-6965B40AAA46}"/>
              </a:ext>
            </a:extLst>
          </p:cNvPr>
          <p:cNvSpPr txBox="1"/>
          <p:nvPr/>
        </p:nvSpPr>
        <p:spPr>
          <a:xfrm>
            <a:off x="539852" y="1254947"/>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pic>
        <p:nvPicPr>
          <p:cNvPr id="2" name="Picture 1">
            <a:extLst>
              <a:ext uri="{FF2B5EF4-FFF2-40B4-BE49-F238E27FC236}">
                <a16:creationId xmlns:a16="http://schemas.microsoft.com/office/drawing/2014/main" id="{BEEAB231-08C6-5E4B-AFE3-6B9DF38AEE94}"/>
              </a:ext>
            </a:extLst>
          </p:cNvPr>
          <p:cNvPicPr>
            <a:picLocks noChangeAspect="1"/>
          </p:cNvPicPr>
          <p:nvPr/>
        </p:nvPicPr>
        <p:blipFill>
          <a:blip r:embed="rId4"/>
          <a:stretch>
            <a:fillRect/>
          </a:stretch>
        </p:blipFill>
        <p:spPr>
          <a:xfrm>
            <a:off x="3861129" y="2043953"/>
            <a:ext cx="4149665" cy="4814047"/>
          </a:xfrm>
          <a:prstGeom prst="rect">
            <a:avLst/>
          </a:prstGeom>
        </p:spPr>
      </p:pic>
    </p:spTree>
    <p:extLst>
      <p:ext uri="{BB962C8B-B14F-4D97-AF65-F5344CB8AC3E}">
        <p14:creationId xmlns:p14="http://schemas.microsoft.com/office/powerpoint/2010/main" val="39719693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EA889C-A2F7-7404-EB72-3C9C9466C922}"/>
              </a:ext>
            </a:extLst>
          </p:cNvPr>
          <p:cNvSpPr>
            <a:spLocks noGrp="1"/>
          </p:cNvSpPr>
          <p:nvPr>
            <p:ph idx="1"/>
          </p:nvPr>
        </p:nvSpPr>
        <p:spPr>
          <a:xfrm>
            <a:off x="0" y="0"/>
            <a:ext cx="12280900" cy="7029450"/>
          </a:xfrm>
        </p:spPr>
        <p:txBody>
          <a:bodyPr>
            <a:noAutofit/>
          </a:bodyPr>
          <a:lstStyle/>
          <a:p>
            <a:pPr marR="219710" indent="0" algn="just">
              <a:lnSpc>
                <a:spcPct val="112000"/>
              </a:lnSpc>
              <a:spcAft>
                <a:spcPts val="365"/>
              </a:spcAft>
              <a:buNone/>
            </a:pP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b="1" dirty="0">
                <a:solidFill>
                  <a:srgbClr val="000000"/>
                </a:solidFill>
                <a:effectLst/>
                <a:latin typeface="Times New Roman" panose="02020603050405020304" pitchFamily="18" charset="0"/>
                <a:ea typeface="Times New Roman" panose="02020603050405020304" pitchFamily="18" charset="0"/>
              </a:rPr>
              <a:t>1.</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i="1" dirty="0">
                <a:solidFill>
                  <a:srgbClr val="000000"/>
                </a:solidFill>
                <a:effectLst/>
                <a:latin typeface="Times New Roman" panose="02020603050405020304" pitchFamily="18" charset="0"/>
                <a:ea typeface="Times New Roman" panose="02020603050405020304" pitchFamily="18" charset="0"/>
              </a:rPr>
              <a:t>The Edinburg Festival is the biggest arts festival in the world. Every August, thousands of people come to the city to join the festival. It lasts for three weeks and has a lot of activities. People enjoy music and dance performances in the streets from early morning until late at night. They also see artists painting pictures in the streets. One of the most interesting parts of the festival is “Fringe". Fleer people enjoy comedy shows by students in small halls and cafes. At this festival, tourists also have a chance to see new films, plays and listen to famous musicians playing great music. Although it is the world’s largest arts festival, its tickets are quite cheap. This is one of the reasons why it attracts so many people every year.</a:t>
            </a:r>
            <a:endParaRPr lang="en-US" sz="2400" dirty="0">
              <a:effectLst/>
              <a:latin typeface="Times New Roman" panose="02020603050405020304" pitchFamily="18" charset="0"/>
              <a:ea typeface="Times New Roman" panose="02020603050405020304" pitchFamily="18" charset="0"/>
            </a:endParaRPr>
          </a:p>
          <a:p>
            <a:pPr marR="219710" indent="0" algn="just">
              <a:lnSpc>
                <a:spcPct val="112000"/>
              </a:lnSpc>
              <a:spcAft>
                <a:spcPts val="365"/>
              </a:spcAft>
              <a:buNone/>
            </a:pPr>
            <a:r>
              <a:rPr lang="en-US" sz="2400" b="1" i="1" dirty="0">
                <a:solidFill>
                  <a:srgbClr val="000000"/>
                </a:solidFill>
                <a:effectLst/>
                <a:latin typeface="Times New Roman" panose="02020603050405020304" pitchFamily="18" charset="0"/>
                <a:ea typeface="Times New Roman" panose="02020603050405020304" pitchFamily="18" charset="0"/>
              </a:rPr>
              <a:t>2. </a:t>
            </a:r>
            <a:r>
              <a:rPr lang="en-US" sz="2400" i="1" dirty="0">
                <a:solidFill>
                  <a:srgbClr val="000000"/>
                </a:solidFill>
                <a:effectLst/>
                <a:latin typeface="Times New Roman" panose="02020603050405020304" pitchFamily="18" charset="0"/>
                <a:ea typeface="Times New Roman" panose="02020603050405020304" pitchFamily="18" charset="0"/>
              </a:rPr>
              <a:t>La Tomatina is a unusual festival. It’s a fun fight with tomatoes. People hold it in Bunol, Spain on the last Wednesday of every August. In the town square, there is a high pole with a ham on top of it. People climb the pole and get the ham. At 11 a.m., a jet of water shoots from the water cannons, and people start throwing tomatoes. People throw bags of tomatoes at the crowd. They then throw tomatoes at one another. After one hour, there is another jet of water, and people stop throwing. The whole square now is red with rivers of tomato juice.</a:t>
            </a:r>
            <a:endParaRPr lang="en-US" sz="2400" dirty="0">
              <a:effectLst/>
              <a:latin typeface="Times New Roman" panose="02020603050405020304" pitchFamily="18" charset="0"/>
              <a:ea typeface="Times New Roman" panose="02020603050405020304" pitchFamily="18" charset="0"/>
            </a:endParaRPr>
          </a:p>
          <a:p>
            <a:pPr marR="219710" indent="0" algn="just">
              <a:lnSpc>
                <a:spcPct val="112000"/>
              </a:lnSpc>
              <a:spcAft>
                <a:spcPts val="365"/>
              </a:spcAft>
              <a:buNone/>
            </a:pPr>
            <a:r>
              <a:rPr lang="en-US" sz="2400" i="1" dirty="0">
                <a:solidFill>
                  <a:srgbClr val="000000"/>
                </a:solidFill>
                <a:effectLst/>
                <a:latin typeface="Times New Roman" panose="02020603050405020304" pitchFamily="18" charset="0"/>
                <a:ea typeface="Times New Roman" panose="02020603050405020304" pitchFamily="18" charset="0"/>
              </a:rPr>
              <a:t>After the fight, may people go to restaurants to try paella. It is traditional Spanish rice dish. It has rice, chicken, seafood, and herbs.</a:t>
            </a:r>
            <a:endParaRPr lang="en-US" sz="2400" dirty="0"/>
          </a:p>
        </p:txBody>
      </p:sp>
    </p:spTree>
    <p:extLst>
      <p:ext uri="{BB962C8B-B14F-4D97-AF65-F5344CB8AC3E}">
        <p14:creationId xmlns:p14="http://schemas.microsoft.com/office/powerpoint/2010/main" val="313916875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2721</TotalTime>
  <Words>668</Words>
  <Application>Microsoft Office PowerPoint</Application>
  <PresentationFormat>Widescreen</PresentationFormat>
  <Paragraphs>83</Paragraphs>
  <Slides>13</Slides>
  <Notes>9</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ChronicaPro-Book</vt:lpstr>
      <vt:lpstr>Myriad Pro</vt: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Trường THCS Thái Sơn</cp:lastModifiedBy>
  <cp:revision>218</cp:revision>
  <dcterms:created xsi:type="dcterms:W3CDTF">2020-12-09T02:04:09Z</dcterms:created>
  <dcterms:modified xsi:type="dcterms:W3CDTF">2023-03-07T07:53:04Z</dcterms:modified>
</cp:coreProperties>
</file>