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sldIdLst>
    <p:sldId id="306" r:id="rId2"/>
    <p:sldId id="314" r:id="rId3"/>
    <p:sldId id="315" r:id="rId4"/>
    <p:sldId id="316" r:id="rId5"/>
    <p:sldId id="317" r:id="rId6"/>
    <p:sldId id="318" r:id="rId7"/>
    <p:sldId id="319" r:id="rId8"/>
    <p:sldId id="320" r:id="rId9"/>
    <p:sldId id="321" r:id="rId10"/>
    <p:sldId id="322" r:id="rId11"/>
    <p:sldId id="328" r:id="rId12"/>
    <p:sldId id="323" r:id="rId13"/>
    <p:sldId id="324" r:id="rId14"/>
    <p:sldId id="325" r:id="rId15"/>
    <p:sldId id="326" r:id="rId16"/>
    <p:sldId id="327"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33FF"/>
    <a:srgbClr val="CC66FF"/>
    <a:srgbClr val="00CC99"/>
    <a:srgbClr val="993366"/>
    <a:srgbClr val="FF9933"/>
    <a:srgbClr val="990099"/>
    <a:srgbClr val="33CCCC"/>
    <a:srgbClr val="FF7C8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8" autoAdjust="0"/>
    <p:restoredTop sz="90586" autoAdjust="0"/>
  </p:normalViewPr>
  <p:slideViewPr>
    <p:cSldViewPr>
      <p:cViewPr varScale="1">
        <p:scale>
          <a:sx n="62" d="100"/>
          <a:sy n="62" d="100"/>
        </p:scale>
        <p:origin x="172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E48D9-9316-4612-A9BC-DB25581AE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2BC2204-84A9-4131-807C-2E102D128BFD}">
      <dgm:prSet phldrT="[Text]" custT="1">
        <dgm:style>
          <a:lnRef idx="1">
            <a:schemeClr val="accent3"/>
          </a:lnRef>
          <a:fillRef idx="3">
            <a:schemeClr val="accent3"/>
          </a:fillRef>
          <a:effectRef idx="2">
            <a:schemeClr val="accent3"/>
          </a:effectRef>
          <a:fontRef idx="minor">
            <a:schemeClr val="lt1"/>
          </a:fontRef>
        </dgm:style>
      </dgm:prSet>
      <dgm:spPr>
        <a:solidFill>
          <a:srgbClr val="00B050"/>
        </a:solidFill>
      </dgm:spPr>
      <dgm:t>
        <a:bodyPr/>
        <a:lstStyle/>
        <a:p>
          <a:pPr algn="l"/>
          <a:r>
            <a:rPr lang="en-US" sz="3200" b="1">
              <a:solidFill>
                <a:schemeClr val="bg1"/>
              </a:solidFill>
              <a:latin typeface="Times New Roman" pitchFamily="18" charset="0"/>
              <a:cs typeface="Times New Roman" pitchFamily="18" charset="0"/>
            </a:rPr>
            <a:t>1. </a:t>
          </a:r>
          <a:r>
            <a:rPr lang="en-US" sz="3200" b="1" dirty="0" err="1">
              <a:solidFill>
                <a:schemeClr val="bg1"/>
              </a:solidFill>
              <a:latin typeface="Times New Roman" pitchFamily="18" charset="0"/>
              <a:cs typeface="Times New Roman" pitchFamily="18" charset="0"/>
            </a:rPr>
            <a:t>Đặt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vấn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đề</a:t>
          </a:r>
          <a:endParaRPr lang="en-US" sz="3200" b="1" dirty="0">
            <a:solidFill>
              <a:schemeClr val="bg1"/>
            </a:solidFill>
            <a:latin typeface="Times New Roman" pitchFamily="18" charset="0"/>
            <a:cs typeface="Times New Roman" pitchFamily="18" charset="0"/>
          </a:endParaRPr>
        </a:p>
      </dgm:t>
    </dgm:pt>
    <dgm:pt modelId="{B7E66843-42F1-4136-8875-152EA2637CF7}" type="parTrans" cxnId="{EAB36C68-7B27-45A9-8706-19F1B8F1C275}">
      <dgm:prSet/>
      <dgm:spPr/>
      <dgm:t>
        <a:bodyPr/>
        <a:lstStyle/>
        <a:p>
          <a:endParaRPr lang="en-US"/>
        </a:p>
      </dgm:t>
    </dgm:pt>
    <dgm:pt modelId="{8DEA47C1-C04E-4E9C-94D9-CC60327AF5BE}" type="sibTrans" cxnId="{EAB36C68-7B27-45A9-8706-19F1B8F1C275}">
      <dgm:prSet/>
      <dgm:spPr/>
      <dgm:t>
        <a:bodyPr/>
        <a:lstStyle/>
        <a:p>
          <a:endParaRPr lang="en-US"/>
        </a:p>
      </dgm:t>
    </dgm:pt>
    <dgm:pt modelId="{65E6A165-69C3-4DAF-B78B-990C6B144327}">
      <dgm:prSet phldrT="[Text]" custT="1">
        <dgm:style>
          <a:lnRef idx="1">
            <a:schemeClr val="accent3"/>
          </a:lnRef>
          <a:fillRef idx="3">
            <a:schemeClr val="accent3"/>
          </a:fillRef>
          <a:effectRef idx="2">
            <a:schemeClr val="accent3"/>
          </a:effectRef>
          <a:fontRef idx="minor">
            <a:schemeClr val="lt1"/>
          </a:fontRef>
        </dgm:style>
      </dgm:prSet>
      <dgm:spPr>
        <a:solidFill>
          <a:srgbClr val="A50021"/>
        </a:solidFill>
      </dgm:spPr>
      <dgm:t>
        <a:bodyPr/>
        <a:lstStyle/>
        <a:p>
          <a:pPr algn="just"/>
          <a:r>
            <a:rPr lang="en-US" sz="3600" b="1">
              <a:solidFill>
                <a:schemeClr val="bg1"/>
              </a:solidFill>
              <a:latin typeface="Times New Roman" pitchFamily="18" charset="0"/>
              <a:cs typeface="Times New Roman" pitchFamily="18" charset="0"/>
            </a:rPr>
            <a:t>2.</a:t>
          </a:r>
          <a:r>
            <a:rPr lang="vi-VN" sz="3600" b="1">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Nội</a:t>
          </a:r>
          <a:r>
            <a:rPr lang="en-US" sz="3600" b="1" dirty="0">
              <a:solidFill>
                <a:schemeClr val="bg1"/>
              </a:solidFill>
              <a:latin typeface="Times New Roman" pitchFamily="18" charset="0"/>
              <a:cs typeface="Times New Roman" pitchFamily="18" charset="0"/>
            </a:rPr>
            <a:t> dung </a:t>
          </a:r>
          <a:r>
            <a:rPr lang="en-US" sz="3600" b="1" dirty="0" err="1">
              <a:solidFill>
                <a:schemeClr val="bg1"/>
              </a:solidFill>
              <a:latin typeface="Times New Roman" pitchFamily="18" charset="0"/>
              <a:cs typeface="Times New Roman" pitchFamily="18" charset="0"/>
            </a:rPr>
            <a:t>bài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học</a:t>
          </a:r>
          <a:r>
            <a:rPr lang="en-US" sz="3600" b="1" dirty="0">
              <a:solidFill>
                <a:schemeClr val="bg1"/>
              </a:solidFill>
              <a:latin typeface="Times New Roman" pitchFamily="18" charset="0"/>
              <a:cs typeface="Times New Roman" pitchFamily="18" charset="0"/>
            </a:rPr>
            <a:t>.</a:t>
          </a:r>
        </a:p>
        <a:p>
          <a:pPr algn="just"/>
          <a:r>
            <a:rPr lang="en-US" sz="3600" b="1">
              <a:solidFill>
                <a:srgbClr val="FFFF00"/>
              </a:solidFill>
              <a:latin typeface="Times New Roman" pitchFamily="18" charset="0"/>
              <a:cs typeface="Times New Roman" pitchFamily="18" charset="0"/>
            </a:rPr>
            <a:t>a. Giải thích </a:t>
          </a:r>
          <a:endParaRPr lang="vi-VN" sz="3600" b="1" dirty="0">
            <a:solidFill>
              <a:srgbClr val="FFFF00"/>
            </a:solidFill>
            <a:latin typeface="Times New Roman" pitchFamily="18" charset="0"/>
            <a:cs typeface="Times New Roman" pitchFamily="18" charset="0"/>
          </a:endParaRPr>
        </a:p>
        <a:p>
          <a:pPr algn="just"/>
          <a:r>
            <a:rPr lang="vi-VN" sz="3600" b="1">
              <a:solidFill>
                <a:srgbClr val="FFFF00"/>
              </a:solidFill>
              <a:latin typeface="Times New Roman" pitchFamily="18" charset="0"/>
              <a:cs typeface="Times New Roman" pitchFamily="18" charset="0"/>
            </a:rPr>
            <a:t>2</a:t>
          </a:r>
          <a:r>
            <a:rPr lang="en-US" sz="3600" b="1">
              <a:solidFill>
                <a:srgbClr val="FFFF00"/>
              </a:solidFill>
              <a:latin typeface="Times New Roman" pitchFamily="18" charset="0"/>
              <a:cs typeface="Times New Roman" pitchFamily="18" charset="0"/>
            </a:rPr>
            <a:t>. Pháp luật qui định.</a:t>
          </a:r>
          <a:endParaRPr lang="en-US" sz="3600" b="1" dirty="0">
            <a:solidFill>
              <a:srgbClr val="FFFF00"/>
            </a:solidFill>
            <a:latin typeface="Times New Roman" pitchFamily="18" charset="0"/>
            <a:cs typeface="Times New Roman" pitchFamily="18" charset="0"/>
          </a:endParaRPr>
        </a:p>
        <a:p>
          <a:pPr algn="just"/>
          <a:r>
            <a:rPr lang="vi-VN" sz="3600" b="1">
              <a:solidFill>
                <a:srgbClr val="FFFF00"/>
              </a:solidFill>
              <a:latin typeface="Times New Roman" pitchFamily="18" charset="0"/>
              <a:cs typeface="Times New Roman" pitchFamily="18" charset="0"/>
            </a:rPr>
            <a:t>3</a:t>
          </a:r>
          <a:r>
            <a:rPr lang="en-US" sz="3600" b="1">
              <a:solidFill>
                <a:srgbClr val="FFFF00"/>
              </a:solidFill>
              <a:latin typeface="Times New Roman" pitchFamily="18" charset="0"/>
              <a:cs typeface="Times New Roman" pitchFamily="18" charset="0"/>
            </a:rPr>
            <a:t>. Mối quan hệ giữa Nhà nước và công dân.</a:t>
          </a:r>
          <a:endParaRPr lang="en-US" sz="3600" b="1" dirty="0">
            <a:solidFill>
              <a:srgbClr val="FFFF00"/>
            </a:solidFill>
            <a:latin typeface="Times New Roman" pitchFamily="18" charset="0"/>
            <a:cs typeface="Times New Roman" pitchFamily="18" charset="0"/>
          </a:endParaRPr>
        </a:p>
      </dgm:t>
    </dgm:pt>
    <dgm:pt modelId="{A1C476EE-75C6-4A4F-B891-ADA31A29548C}" type="parTrans" cxnId="{8FAB7806-7FE8-48BC-A221-6A6F30BF8211}">
      <dgm:prSet/>
      <dgm:spPr/>
      <dgm:t>
        <a:bodyPr/>
        <a:lstStyle/>
        <a:p>
          <a:endParaRPr lang="en-US"/>
        </a:p>
      </dgm:t>
    </dgm:pt>
    <dgm:pt modelId="{B9B997A0-ABB3-4935-BFEF-947A164469B9}" type="sibTrans" cxnId="{8FAB7806-7FE8-48BC-A221-6A6F30BF8211}">
      <dgm:prSet/>
      <dgm:spPr/>
      <dgm:t>
        <a:bodyPr/>
        <a:lstStyle/>
        <a:p>
          <a:endParaRPr lang="en-US"/>
        </a:p>
      </dgm:t>
    </dgm:pt>
    <dgm:pt modelId="{F6033976-B6B7-4887-966E-1C25188CC3C9}" type="pres">
      <dgm:prSet presAssocID="{A8BE48D9-9316-4612-A9BC-DB25581AED7D}" presName="linear" presStyleCnt="0">
        <dgm:presLayoutVars>
          <dgm:dir/>
          <dgm:animLvl val="lvl"/>
          <dgm:resizeHandles val="exact"/>
        </dgm:presLayoutVars>
      </dgm:prSet>
      <dgm:spPr/>
    </dgm:pt>
    <dgm:pt modelId="{1D025ACF-3626-495C-B0EA-ACDBF43D3664}" type="pres">
      <dgm:prSet presAssocID="{42BC2204-84A9-4131-807C-2E102D128BFD}" presName="parentLin" presStyleCnt="0"/>
      <dgm:spPr/>
    </dgm:pt>
    <dgm:pt modelId="{F464A832-8CE4-4DDD-8E63-AA88A69DF0EC}" type="pres">
      <dgm:prSet presAssocID="{42BC2204-84A9-4131-807C-2E102D128BFD}" presName="parentLeftMargin" presStyleLbl="node1" presStyleIdx="0" presStyleCnt="2"/>
      <dgm:spPr/>
    </dgm:pt>
    <dgm:pt modelId="{F6790CB0-F77F-4B7E-BB6F-97770516B403}" type="pres">
      <dgm:prSet presAssocID="{42BC2204-84A9-4131-807C-2E102D128BFD}" presName="parentText" presStyleLbl="node1" presStyleIdx="0" presStyleCnt="2" custScaleX="136934" custLinFactNeighborX="658" custLinFactNeighborY="-554">
        <dgm:presLayoutVars>
          <dgm:chMax val="0"/>
          <dgm:bulletEnabled val="1"/>
        </dgm:presLayoutVars>
      </dgm:prSet>
      <dgm:spPr/>
    </dgm:pt>
    <dgm:pt modelId="{59C61EE7-737B-4688-989F-865824AE472E}" type="pres">
      <dgm:prSet presAssocID="{42BC2204-84A9-4131-807C-2E102D128BFD}" presName="negativeSpace" presStyleCnt="0"/>
      <dgm:spPr/>
    </dgm:pt>
    <dgm:pt modelId="{74721237-9B57-4F65-BE94-7EC4B4B79E5F}" type="pres">
      <dgm:prSet presAssocID="{42BC2204-84A9-4131-807C-2E102D128BFD}" presName="childText" presStyleLbl="conFgAcc1" presStyleIdx="0" presStyleCnt="2" custLinFactNeighborY="-46647">
        <dgm:presLayoutVars>
          <dgm:bulletEnabled val="1"/>
        </dgm:presLayoutVars>
      </dgm:prSet>
      <dgm:spPr/>
    </dgm:pt>
    <dgm:pt modelId="{FA4F7523-2F46-4636-8E5F-B56B821BBACE}" type="pres">
      <dgm:prSet presAssocID="{8DEA47C1-C04E-4E9C-94D9-CC60327AF5BE}" presName="spaceBetweenRectangles" presStyleCnt="0"/>
      <dgm:spPr/>
    </dgm:pt>
    <dgm:pt modelId="{1DFCDD5C-2FB3-40CE-A9F2-A80CB51B2906}" type="pres">
      <dgm:prSet presAssocID="{65E6A165-69C3-4DAF-B78B-990C6B144327}" presName="parentLin" presStyleCnt="0"/>
      <dgm:spPr/>
    </dgm:pt>
    <dgm:pt modelId="{8D2215D1-2CC2-4CD8-A654-EE6E84DCC7D5}" type="pres">
      <dgm:prSet presAssocID="{65E6A165-69C3-4DAF-B78B-990C6B144327}" presName="parentLeftMargin" presStyleLbl="node1" presStyleIdx="0" presStyleCnt="2"/>
      <dgm:spPr/>
    </dgm:pt>
    <dgm:pt modelId="{FB74FBC2-F777-4D66-9A91-7FB74AB2631A}" type="pres">
      <dgm:prSet presAssocID="{65E6A165-69C3-4DAF-B78B-990C6B144327}" presName="parentText" presStyleLbl="node1" presStyleIdx="1" presStyleCnt="2" custScaleX="147496" custScaleY="649824" custLinFactNeighborY="24470">
        <dgm:presLayoutVars>
          <dgm:chMax val="0"/>
          <dgm:bulletEnabled val="1"/>
        </dgm:presLayoutVars>
      </dgm:prSet>
      <dgm:spPr/>
    </dgm:pt>
    <dgm:pt modelId="{8A7F7986-496F-494D-9A84-AF04B05D1CFC}" type="pres">
      <dgm:prSet presAssocID="{65E6A165-69C3-4DAF-B78B-990C6B144327}" presName="negativeSpace" presStyleCnt="0"/>
      <dgm:spPr/>
    </dgm:pt>
    <dgm:pt modelId="{86A0947C-A650-43DC-A062-00A9E8EC3D38}" type="pres">
      <dgm:prSet presAssocID="{65E6A165-69C3-4DAF-B78B-990C6B144327}" presName="childText" presStyleLbl="conFgAcc1" presStyleIdx="1" presStyleCnt="2" custLinFactY="-200000" custLinFactNeighborY="-261701">
        <dgm:presLayoutVars>
          <dgm:bulletEnabled val="1"/>
        </dgm:presLayoutVars>
      </dgm:prSet>
      <dgm:spPr/>
    </dgm:pt>
  </dgm:ptLst>
  <dgm:cxnLst>
    <dgm:cxn modelId="{8FAB7806-7FE8-48BC-A221-6A6F30BF8211}" srcId="{A8BE48D9-9316-4612-A9BC-DB25581AED7D}" destId="{65E6A165-69C3-4DAF-B78B-990C6B144327}" srcOrd="1" destOrd="0" parTransId="{A1C476EE-75C6-4A4F-B891-ADA31A29548C}" sibTransId="{B9B997A0-ABB3-4935-BFEF-947A164469B9}"/>
    <dgm:cxn modelId="{F646460D-F2AF-4215-A952-6F095D06F2D8}" type="presOf" srcId="{65E6A165-69C3-4DAF-B78B-990C6B144327}" destId="{8D2215D1-2CC2-4CD8-A654-EE6E84DCC7D5}" srcOrd="0" destOrd="0" presId="urn:microsoft.com/office/officeart/2005/8/layout/list1"/>
    <dgm:cxn modelId="{EAB36C68-7B27-45A9-8706-19F1B8F1C275}" srcId="{A8BE48D9-9316-4612-A9BC-DB25581AED7D}" destId="{42BC2204-84A9-4131-807C-2E102D128BFD}" srcOrd="0" destOrd="0" parTransId="{B7E66843-42F1-4136-8875-152EA2637CF7}" sibTransId="{8DEA47C1-C04E-4E9C-94D9-CC60327AF5BE}"/>
    <dgm:cxn modelId="{9666F38A-C3FD-4428-B7D4-B5E4F8EF3DE5}" type="presOf" srcId="{A8BE48D9-9316-4612-A9BC-DB25581AED7D}" destId="{F6033976-B6B7-4887-966E-1C25188CC3C9}" srcOrd="0" destOrd="0" presId="urn:microsoft.com/office/officeart/2005/8/layout/list1"/>
    <dgm:cxn modelId="{FC75DC8F-3C06-4F5D-AFD3-E11B7709AD1D}" type="presOf" srcId="{65E6A165-69C3-4DAF-B78B-990C6B144327}" destId="{FB74FBC2-F777-4D66-9A91-7FB74AB2631A}" srcOrd="1" destOrd="0" presId="urn:microsoft.com/office/officeart/2005/8/layout/list1"/>
    <dgm:cxn modelId="{81DEC69E-F49D-44C0-A455-CB6905328630}" type="presOf" srcId="{42BC2204-84A9-4131-807C-2E102D128BFD}" destId="{F6790CB0-F77F-4B7E-BB6F-97770516B403}" srcOrd="1" destOrd="0" presId="urn:microsoft.com/office/officeart/2005/8/layout/list1"/>
    <dgm:cxn modelId="{8A935AA7-4609-445A-BA77-B7EF69C41AC5}" type="presOf" srcId="{42BC2204-84A9-4131-807C-2E102D128BFD}" destId="{F464A832-8CE4-4DDD-8E63-AA88A69DF0EC}" srcOrd="0" destOrd="0" presId="urn:microsoft.com/office/officeart/2005/8/layout/list1"/>
    <dgm:cxn modelId="{17DE8D4B-28BE-46B7-A646-0C5945B41037}" type="presParOf" srcId="{F6033976-B6B7-4887-966E-1C25188CC3C9}" destId="{1D025ACF-3626-495C-B0EA-ACDBF43D3664}" srcOrd="0" destOrd="0" presId="urn:microsoft.com/office/officeart/2005/8/layout/list1"/>
    <dgm:cxn modelId="{9FDF6074-5F72-471F-806A-28BD599F2D40}" type="presParOf" srcId="{1D025ACF-3626-495C-B0EA-ACDBF43D3664}" destId="{F464A832-8CE4-4DDD-8E63-AA88A69DF0EC}" srcOrd="0" destOrd="0" presId="urn:microsoft.com/office/officeart/2005/8/layout/list1"/>
    <dgm:cxn modelId="{2CFD7829-B3BE-4E82-AB92-1545D11AAB60}" type="presParOf" srcId="{1D025ACF-3626-495C-B0EA-ACDBF43D3664}" destId="{F6790CB0-F77F-4B7E-BB6F-97770516B403}" srcOrd="1" destOrd="0" presId="urn:microsoft.com/office/officeart/2005/8/layout/list1"/>
    <dgm:cxn modelId="{1FF88D18-0A38-4BE2-98A4-38AF1E621CB3}" type="presParOf" srcId="{F6033976-B6B7-4887-966E-1C25188CC3C9}" destId="{59C61EE7-737B-4688-989F-865824AE472E}" srcOrd="1" destOrd="0" presId="urn:microsoft.com/office/officeart/2005/8/layout/list1"/>
    <dgm:cxn modelId="{CC58929D-F9C7-4FB6-8EF5-4A4FB0D37AE3}" type="presParOf" srcId="{F6033976-B6B7-4887-966E-1C25188CC3C9}" destId="{74721237-9B57-4F65-BE94-7EC4B4B79E5F}" srcOrd="2" destOrd="0" presId="urn:microsoft.com/office/officeart/2005/8/layout/list1"/>
    <dgm:cxn modelId="{828FBA8A-8572-4AA0-A4AE-D24474423E48}" type="presParOf" srcId="{F6033976-B6B7-4887-966E-1C25188CC3C9}" destId="{FA4F7523-2F46-4636-8E5F-B56B821BBACE}" srcOrd="3" destOrd="0" presId="urn:microsoft.com/office/officeart/2005/8/layout/list1"/>
    <dgm:cxn modelId="{C41E507D-EFA7-40A3-A3F0-36ED6EB512C3}" type="presParOf" srcId="{F6033976-B6B7-4887-966E-1C25188CC3C9}" destId="{1DFCDD5C-2FB3-40CE-A9F2-A80CB51B2906}" srcOrd="4" destOrd="0" presId="urn:microsoft.com/office/officeart/2005/8/layout/list1"/>
    <dgm:cxn modelId="{3CD6FB75-0368-4A15-989E-77A4B6AF1643}" type="presParOf" srcId="{1DFCDD5C-2FB3-40CE-A9F2-A80CB51B2906}" destId="{8D2215D1-2CC2-4CD8-A654-EE6E84DCC7D5}" srcOrd="0" destOrd="0" presId="urn:microsoft.com/office/officeart/2005/8/layout/list1"/>
    <dgm:cxn modelId="{85E74883-72D1-4472-81FA-837EC3DC219C}" type="presParOf" srcId="{1DFCDD5C-2FB3-40CE-A9F2-A80CB51B2906}" destId="{FB74FBC2-F777-4D66-9A91-7FB74AB2631A}" srcOrd="1" destOrd="0" presId="urn:microsoft.com/office/officeart/2005/8/layout/list1"/>
    <dgm:cxn modelId="{E25BC5F6-2758-44D9-B287-FA06120FCA49}" type="presParOf" srcId="{F6033976-B6B7-4887-966E-1C25188CC3C9}" destId="{8A7F7986-496F-494D-9A84-AF04B05D1CFC}" srcOrd="5" destOrd="0" presId="urn:microsoft.com/office/officeart/2005/8/layout/list1"/>
    <dgm:cxn modelId="{73A64AEB-ED45-4A25-AC36-77115F2F11CF}" type="presParOf" srcId="{F6033976-B6B7-4887-966E-1C25188CC3C9}" destId="{86A0947C-A650-43DC-A062-00A9E8EC3D3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21237-9B57-4F65-BE94-7EC4B4B79E5F}">
      <dsp:nvSpPr>
        <dsp:cNvPr id="0" name=""/>
        <dsp:cNvSpPr/>
      </dsp:nvSpPr>
      <dsp:spPr>
        <a:xfrm>
          <a:off x="0" y="291321"/>
          <a:ext cx="84582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90CB0-F77F-4B7E-BB6F-97770516B403}">
      <dsp:nvSpPr>
        <dsp:cNvPr id="0" name=""/>
        <dsp:cNvSpPr/>
      </dsp:nvSpPr>
      <dsp:spPr>
        <a:xfrm>
          <a:off x="421951" y="6016"/>
          <a:ext cx="8036248" cy="678960"/>
        </a:xfrm>
        <a:prstGeom prst="roundRect">
          <a:avLst/>
        </a:prstGeom>
        <a:solidFill>
          <a:srgbClr val="00B05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3790" tIns="0" rIns="223790" bIns="0" numCol="1" spcCol="1270" anchor="ctr" anchorCtr="0">
          <a:noAutofit/>
        </a:bodyPr>
        <a:lstStyle/>
        <a:p>
          <a:pPr marL="0" lvl="0" indent="0" algn="l" defTabSz="1422400">
            <a:lnSpc>
              <a:spcPct val="90000"/>
            </a:lnSpc>
            <a:spcBef>
              <a:spcPct val="0"/>
            </a:spcBef>
            <a:spcAft>
              <a:spcPct val="35000"/>
            </a:spcAft>
            <a:buNone/>
          </a:pPr>
          <a:r>
            <a:rPr lang="en-US" sz="3200" b="1" kern="1200">
              <a:solidFill>
                <a:schemeClr val="bg1"/>
              </a:solidFill>
              <a:latin typeface="Times New Roman" pitchFamily="18" charset="0"/>
              <a:cs typeface="Times New Roman" pitchFamily="18" charset="0"/>
            </a:rPr>
            <a:t>1. </a:t>
          </a:r>
          <a:r>
            <a:rPr lang="en-US" sz="3200" b="1" kern="1200" dirty="0" err="1">
              <a:solidFill>
                <a:schemeClr val="bg1"/>
              </a:solidFill>
              <a:latin typeface="Times New Roman" pitchFamily="18" charset="0"/>
              <a:cs typeface="Times New Roman" pitchFamily="18" charset="0"/>
            </a:rPr>
            <a:t>Đặt</a:t>
          </a:r>
          <a:r>
            <a:rPr lang="en-US" sz="3200" b="1" kern="1200" dirty="0">
              <a:solidFill>
                <a:schemeClr val="bg1"/>
              </a:solidFill>
              <a:latin typeface="Times New Roman" pitchFamily="18" charset="0"/>
              <a:cs typeface="Times New Roman" pitchFamily="18" charset="0"/>
            </a:rPr>
            <a:t> </a:t>
          </a:r>
          <a:r>
            <a:rPr lang="en-US" sz="3200" b="1" kern="1200" dirty="0" err="1">
              <a:solidFill>
                <a:schemeClr val="bg1"/>
              </a:solidFill>
              <a:latin typeface="Times New Roman" pitchFamily="18" charset="0"/>
              <a:cs typeface="Times New Roman" pitchFamily="18" charset="0"/>
            </a:rPr>
            <a:t>vấn</a:t>
          </a:r>
          <a:r>
            <a:rPr lang="en-US" sz="3200" b="1" kern="1200" dirty="0">
              <a:solidFill>
                <a:schemeClr val="bg1"/>
              </a:solidFill>
              <a:latin typeface="Times New Roman" pitchFamily="18" charset="0"/>
              <a:cs typeface="Times New Roman" pitchFamily="18" charset="0"/>
            </a:rPr>
            <a:t> </a:t>
          </a:r>
          <a:r>
            <a:rPr lang="en-US" sz="3200" b="1" kern="1200" dirty="0" err="1">
              <a:solidFill>
                <a:schemeClr val="bg1"/>
              </a:solidFill>
              <a:latin typeface="Times New Roman" pitchFamily="18" charset="0"/>
              <a:cs typeface="Times New Roman" pitchFamily="18" charset="0"/>
            </a:rPr>
            <a:t>đề</a:t>
          </a:r>
          <a:endParaRPr lang="en-US" sz="3200" b="1" kern="1200" dirty="0">
            <a:solidFill>
              <a:schemeClr val="bg1"/>
            </a:solidFill>
            <a:latin typeface="Times New Roman" pitchFamily="18" charset="0"/>
            <a:cs typeface="Times New Roman" pitchFamily="18" charset="0"/>
          </a:endParaRPr>
        </a:p>
      </dsp:txBody>
      <dsp:txXfrm>
        <a:off x="455095" y="39160"/>
        <a:ext cx="7969960" cy="612672"/>
      </dsp:txXfrm>
    </dsp:sp>
    <dsp:sp modelId="{86A0947C-A650-43DC-A062-00A9E8EC3D38}">
      <dsp:nvSpPr>
        <dsp:cNvPr id="0" name=""/>
        <dsp:cNvSpPr/>
      </dsp:nvSpPr>
      <dsp:spPr>
        <a:xfrm>
          <a:off x="0" y="3077999"/>
          <a:ext cx="84582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4FBC2-F777-4D66-9A91-7FB74AB2631A}">
      <dsp:nvSpPr>
        <dsp:cNvPr id="0" name=""/>
        <dsp:cNvSpPr/>
      </dsp:nvSpPr>
      <dsp:spPr>
        <a:xfrm>
          <a:off x="390283" y="1219198"/>
          <a:ext cx="8059128" cy="4412045"/>
        </a:xfrm>
        <a:prstGeom prst="roundRect">
          <a:avLst/>
        </a:prstGeom>
        <a:solidFill>
          <a:srgbClr val="A50021"/>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3790" tIns="0" rIns="223790" bIns="0" numCol="1" spcCol="1270" anchor="ctr" anchorCtr="0">
          <a:noAutofit/>
        </a:bodyPr>
        <a:lstStyle/>
        <a:p>
          <a:pPr marL="0" lvl="0" indent="0" algn="just" defTabSz="1600200">
            <a:lnSpc>
              <a:spcPct val="90000"/>
            </a:lnSpc>
            <a:spcBef>
              <a:spcPct val="0"/>
            </a:spcBef>
            <a:spcAft>
              <a:spcPct val="35000"/>
            </a:spcAft>
            <a:buNone/>
          </a:pPr>
          <a:r>
            <a:rPr lang="en-US" sz="3600" b="1" kern="1200">
              <a:solidFill>
                <a:schemeClr val="bg1"/>
              </a:solidFill>
              <a:latin typeface="Times New Roman" pitchFamily="18" charset="0"/>
              <a:cs typeface="Times New Roman" pitchFamily="18" charset="0"/>
            </a:rPr>
            <a:t>2.</a:t>
          </a:r>
          <a:r>
            <a:rPr lang="vi-VN" sz="3600" b="1" kern="1200">
              <a:solidFill>
                <a:schemeClr val="bg1"/>
              </a:solidFill>
              <a:latin typeface="Times New Roman" pitchFamily="18" charset="0"/>
              <a:cs typeface="Times New Roman" pitchFamily="18" charset="0"/>
            </a:rPr>
            <a:t> </a:t>
          </a:r>
          <a:r>
            <a:rPr lang="en-US" sz="3600" b="1" kern="1200" dirty="0" err="1">
              <a:solidFill>
                <a:schemeClr val="bg1"/>
              </a:solidFill>
              <a:latin typeface="Times New Roman" pitchFamily="18" charset="0"/>
              <a:cs typeface="Times New Roman" pitchFamily="18" charset="0"/>
            </a:rPr>
            <a:t>Nội</a:t>
          </a:r>
          <a:r>
            <a:rPr lang="en-US" sz="3600" b="1" kern="1200" dirty="0">
              <a:solidFill>
                <a:schemeClr val="bg1"/>
              </a:solidFill>
              <a:latin typeface="Times New Roman" pitchFamily="18" charset="0"/>
              <a:cs typeface="Times New Roman" pitchFamily="18" charset="0"/>
            </a:rPr>
            <a:t> dung </a:t>
          </a:r>
          <a:r>
            <a:rPr lang="en-US" sz="3600" b="1" kern="1200" dirty="0" err="1">
              <a:solidFill>
                <a:schemeClr val="bg1"/>
              </a:solidFill>
              <a:latin typeface="Times New Roman" pitchFamily="18" charset="0"/>
              <a:cs typeface="Times New Roman" pitchFamily="18" charset="0"/>
            </a:rPr>
            <a:t>bài</a:t>
          </a:r>
          <a:r>
            <a:rPr lang="en-US" sz="3600" b="1" kern="1200" dirty="0">
              <a:solidFill>
                <a:schemeClr val="bg1"/>
              </a:solidFill>
              <a:latin typeface="Times New Roman" pitchFamily="18" charset="0"/>
              <a:cs typeface="Times New Roman" pitchFamily="18" charset="0"/>
            </a:rPr>
            <a:t> </a:t>
          </a:r>
          <a:r>
            <a:rPr lang="en-US" sz="3600" b="1" kern="1200" dirty="0" err="1">
              <a:solidFill>
                <a:schemeClr val="bg1"/>
              </a:solidFill>
              <a:latin typeface="Times New Roman" pitchFamily="18" charset="0"/>
              <a:cs typeface="Times New Roman" pitchFamily="18" charset="0"/>
            </a:rPr>
            <a:t>học</a:t>
          </a:r>
          <a:r>
            <a:rPr lang="en-US" sz="3600" b="1" kern="1200" dirty="0">
              <a:solidFill>
                <a:schemeClr val="bg1"/>
              </a:solidFill>
              <a:latin typeface="Times New Roman" pitchFamily="18" charset="0"/>
              <a:cs typeface="Times New Roman" pitchFamily="18" charset="0"/>
            </a:rPr>
            <a:t>.</a:t>
          </a:r>
        </a:p>
        <a:p>
          <a:pPr marL="0" lvl="0" indent="0" algn="just" defTabSz="1600200">
            <a:lnSpc>
              <a:spcPct val="90000"/>
            </a:lnSpc>
            <a:spcBef>
              <a:spcPct val="0"/>
            </a:spcBef>
            <a:spcAft>
              <a:spcPct val="35000"/>
            </a:spcAft>
            <a:buNone/>
          </a:pPr>
          <a:r>
            <a:rPr lang="en-US" sz="3600" b="1" kern="1200">
              <a:solidFill>
                <a:srgbClr val="FFFF00"/>
              </a:solidFill>
              <a:latin typeface="Times New Roman" pitchFamily="18" charset="0"/>
              <a:cs typeface="Times New Roman" pitchFamily="18" charset="0"/>
            </a:rPr>
            <a:t>a. Giải thích </a:t>
          </a:r>
          <a:endParaRPr lang="vi-VN" sz="3600" b="1" kern="1200" dirty="0">
            <a:solidFill>
              <a:srgbClr val="FFFF00"/>
            </a:solidFill>
            <a:latin typeface="Times New Roman" pitchFamily="18" charset="0"/>
            <a:cs typeface="Times New Roman" pitchFamily="18" charset="0"/>
          </a:endParaRPr>
        </a:p>
        <a:p>
          <a:pPr marL="0" lvl="0" indent="0" algn="just" defTabSz="1600200">
            <a:lnSpc>
              <a:spcPct val="90000"/>
            </a:lnSpc>
            <a:spcBef>
              <a:spcPct val="0"/>
            </a:spcBef>
            <a:spcAft>
              <a:spcPct val="35000"/>
            </a:spcAft>
            <a:buNone/>
          </a:pPr>
          <a:r>
            <a:rPr lang="vi-VN" sz="3600" b="1" kern="1200">
              <a:solidFill>
                <a:srgbClr val="FFFF00"/>
              </a:solidFill>
              <a:latin typeface="Times New Roman" pitchFamily="18" charset="0"/>
              <a:cs typeface="Times New Roman" pitchFamily="18" charset="0"/>
            </a:rPr>
            <a:t>2</a:t>
          </a:r>
          <a:r>
            <a:rPr lang="en-US" sz="3600" b="1" kern="1200">
              <a:solidFill>
                <a:srgbClr val="FFFF00"/>
              </a:solidFill>
              <a:latin typeface="Times New Roman" pitchFamily="18" charset="0"/>
              <a:cs typeface="Times New Roman" pitchFamily="18" charset="0"/>
            </a:rPr>
            <a:t>. Pháp luật qui định.</a:t>
          </a:r>
          <a:endParaRPr lang="en-US" sz="3600" b="1" kern="1200" dirty="0">
            <a:solidFill>
              <a:srgbClr val="FFFF00"/>
            </a:solidFill>
            <a:latin typeface="Times New Roman" pitchFamily="18" charset="0"/>
            <a:cs typeface="Times New Roman" pitchFamily="18" charset="0"/>
          </a:endParaRPr>
        </a:p>
        <a:p>
          <a:pPr marL="0" lvl="0" indent="0" algn="just" defTabSz="1600200">
            <a:lnSpc>
              <a:spcPct val="90000"/>
            </a:lnSpc>
            <a:spcBef>
              <a:spcPct val="0"/>
            </a:spcBef>
            <a:spcAft>
              <a:spcPct val="35000"/>
            </a:spcAft>
            <a:buNone/>
          </a:pPr>
          <a:r>
            <a:rPr lang="vi-VN" sz="3600" b="1" kern="1200">
              <a:solidFill>
                <a:srgbClr val="FFFF00"/>
              </a:solidFill>
              <a:latin typeface="Times New Roman" pitchFamily="18" charset="0"/>
              <a:cs typeface="Times New Roman" pitchFamily="18" charset="0"/>
            </a:rPr>
            <a:t>3</a:t>
          </a:r>
          <a:r>
            <a:rPr lang="en-US" sz="3600" b="1" kern="1200">
              <a:solidFill>
                <a:srgbClr val="FFFF00"/>
              </a:solidFill>
              <a:latin typeface="Times New Roman" pitchFamily="18" charset="0"/>
              <a:cs typeface="Times New Roman" pitchFamily="18" charset="0"/>
            </a:rPr>
            <a:t>. Mối quan hệ giữa Nhà nước và công dân.</a:t>
          </a:r>
          <a:endParaRPr lang="en-US" sz="3600" b="1" kern="1200" dirty="0">
            <a:solidFill>
              <a:srgbClr val="FFFF00"/>
            </a:solidFill>
            <a:latin typeface="Times New Roman" pitchFamily="18" charset="0"/>
            <a:cs typeface="Times New Roman" pitchFamily="18" charset="0"/>
          </a:endParaRPr>
        </a:p>
      </dsp:txBody>
      <dsp:txXfrm>
        <a:off x="605661" y="1434576"/>
        <a:ext cx="7628372" cy="39812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6C198-0CB5-435D-B9EC-A12C8301BE90}" type="datetimeFigureOut">
              <a:rPr lang="en-US" smtClean="0"/>
              <a:t>01/04/2023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372FC-22DB-4392-8B68-6FCEE4C7D0AB}" type="slidenum">
              <a:rPr lang="en-US" smtClean="0"/>
              <a:t>‹#›</a:t>
            </a:fld>
            <a:endParaRPr lang="en-US"/>
          </a:p>
        </p:txBody>
      </p:sp>
    </p:spTree>
    <p:extLst>
      <p:ext uri="{BB962C8B-B14F-4D97-AF65-F5344CB8AC3E}">
        <p14:creationId xmlns:p14="http://schemas.microsoft.com/office/powerpoint/2010/main" val="139683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50084A-374F-4DB8-9D26-36F7680CBB34}" type="datetime1">
              <a:rPr lang="en-US" smtClean="0"/>
              <a:t>01/04/2023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279877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EB7006-5DC9-43CD-83D2-3C881D634AE0}" type="datetime1">
              <a:rPr lang="en-US" smtClean="0"/>
              <a:t>01/04/2023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167482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24138-A255-472E-B96B-CCA240C5917A}" type="datetime1">
              <a:rPr lang="en-US" smtClean="0"/>
              <a:t>01/04/2023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
        <p:nvSpPr>
          <p:cNvPr id="7"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Tree>
    <p:extLst>
      <p:ext uri="{BB962C8B-B14F-4D97-AF65-F5344CB8AC3E}">
        <p14:creationId xmlns:p14="http://schemas.microsoft.com/office/powerpoint/2010/main" val="237167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90D0F1-DB39-467D-B002-090AB92FAB33}" type="datetime1">
              <a:rPr lang="en-US" smtClean="0"/>
              <a:t>01/04/2023</a:t>
            </a:fld>
            <a:endParaRPr lang="en-US"/>
          </a:p>
        </p:txBody>
      </p:sp>
      <p:sp>
        <p:nvSpPr>
          <p:cNvPr id="7" name="Slide Number Placeholder 6"/>
          <p:cNvSpPr>
            <a:spLocks noGrp="1"/>
          </p:cNvSpPr>
          <p:nvPr>
            <p:ph type="sldNum" sz="quarter" idx="12"/>
          </p:nvPr>
        </p:nvSpPr>
        <p:spPr/>
        <p:txBody>
          <a:bodyPr/>
          <a:lstStyle/>
          <a:p>
            <a:fld id="{F17B52EA-44E6-4F6B-961E-415BFD388388}" type="slidenum">
              <a:rPr lang="en-US" smtClean="0"/>
              <a:t>‹#›</a:t>
            </a:fld>
            <a:endParaRPr lang="en-US"/>
          </a:p>
        </p:txBody>
      </p:sp>
      <p:sp>
        <p:nvSpPr>
          <p:cNvPr id="8"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Tree>
    <p:extLst>
      <p:ext uri="{BB962C8B-B14F-4D97-AF65-F5344CB8AC3E}">
        <p14:creationId xmlns:p14="http://schemas.microsoft.com/office/powerpoint/2010/main" val="39069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BD973-A309-452B-8B15-14B7319480F3}" type="datetime1">
              <a:rPr lang="en-US" smtClean="0"/>
              <a:t>01/04/2023</a:t>
            </a:fld>
            <a:endParaRPr lang="en-US"/>
          </a:p>
        </p:txBody>
      </p:sp>
      <p:sp>
        <p:nvSpPr>
          <p:cNvPr id="8"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
        <p:nvSpPr>
          <p:cNvPr id="9" name="Slide Number Placeholder 8"/>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2496713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061E7-EC24-44C6-BCB0-7A97A210A12C}" type="datetime1">
              <a:rPr lang="en-US" smtClean="0"/>
              <a:t>01/04/2023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52EA-44E6-4F6B-961E-415BFD388388}" type="slidenum">
              <a:rPr lang="en-US" smtClean="0"/>
              <a:t>‹#›</a:t>
            </a:fld>
            <a:endParaRPr lang="en-US"/>
          </a:p>
        </p:txBody>
      </p:sp>
    </p:spTree>
    <p:extLst>
      <p:ext uri="{BB962C8B-B14F-4D97-AF65-F5344CB8AC3E}">
        <p14:creationId xmlns:p14="http://schemas.microsoft.com/office/powerpoint/2010/main" val="670826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De%20cuong%20GDCD%20%208%20HKII.doc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183" y="228600"/>
            <a:ext cx="425680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a:solidFill>
                  <a:srgbClr val="FFFF00"/>
                </a:solidFill>
                <a:latin typeface="Times New Roman" pitchFamily="18" charset="0"/>
                <a:cs typeface="Times New Roman" pitchFamily="18" charset="0"/>
              </a:rPr>
              <a:t>BÀI 10</a:t>
            </a:r>
            <a:endParaRPr lang="en-US" sz="3200" b="1" u="sng" dirty="0">
              <a:solidFill>
                <a:srgbClr val="FFFF00"/>
              </a:solidFill>
              <a:latin typeface="Times New Roman" pitchFamily="18" charset="0"/>
              <a:cs typeface="Times New Roman" pitchFamily="18" charset="0"/>
            </a:endParaRPr>
          </a:p>
        </p:txBody>
      </p:sp>
      <p:sp>
        <p:nvSpPr>
          <p:cNvPr id="7" name="Rectangle 6"/>
          <p:cNvSpPr/>
          <p:nvPr/>
        </p:nvSpPr>
        <p:spPr>
          <a:xfrm>
            <a:off x="-70638" y="1295400"/>
            <a:ext cx="9214638" cy="166199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TIẾT 25,26  </a:t>
            </a:r>
          </a:p>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CÔNG DÂN NƯỚC</a:t>
            </a:r>
          </a:p>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CỘNG HÒA XÃ HỘI CHỦ NGHĨA VIỆT NAM</a:t>
            </a:r>
            <a:endParaRPr lang="en-US" sz="34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739871"/>
            <a:ext cx="5562600" cy="3706714"/>
          </a:xfrm>
          <a:prstGeom prst="rect">
            <a:avLst/>
          </a:prstGeom>
          <a:ln>
            <a:noFill/>
          </a:ln>
          <a:effectLst>
            <a:softEdge rad="112500"/>
          </a:effectLst>
        </p:spPr>
      </p:pic>
    </p:spTree>
    <p:extLst>
      <p:ext uri="{BB962C8B-B14F-4D97-AF65-F5344CB8AC3E}">
        <p14:creationId xmlns:p14="http://schemas.microsoft.com/office/powerpoint/2010/main" val="2893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3353337"/>
            <a:ext cx="8686800" cy="1077218"/>
          </a:xfrm>
          <a:prstGeom prst="rect">
            <a:avLst/>
          </a:prstGeom>
        </p:spPr>
        <p:txBody>
          <a:bodyPr wrap="square">
            <a:spAutoFit/>
          </a:bodyPr>
          <a:lstStyle/>
          <a:p>
            <a:pPr algn="just"/>
            <a:r>
              <a:rPr lang="en-US" sz="3200">
                <a:latin typeface="Times New Roman" pitchFamily="18" charset="0"/>
                <a:cs typeface="Times New Roman" pitchFamily="18" charset="0"/>
              </a:rPr>
              <a:t>- Công dân nước CHXHCN Việt Nam là người có quốc tịch Việt Nam</a:t>
            </a:r>
          </a:p>
        </p:txBody>
      </p:sp>
    </p:spTree>
    <p:extLst>
      <p:ext uri="{BB962C8B-B14F-4D97-AF65-F5344CB8AC3E}">
        <p14:creationId xmlns:p14="http://schemas.microsoft.com/office/powerpoint/2010/main" val="281568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0"/>
            <a:ext cx="4876800" cy="6911321"/>
          </a:xfrm>
        </p:spPr>
      </p:pic>
    </p:spTree>
    <p:extLst>
      <p:ext uri="{BB962C8B-B14F-4D97-AF65-F5344CB8AC3E}">
        <p14:creationId xmlns:p14="http://schemas.microsoft.com/office/powerpoint/2010/main" val="239908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657290"/>
            <a:ext cx="5486400" cy="646331"/>
          </a:xfrm>
          <a:prstGeom prst="rect">
            <a:avLst/>
          </a:prstGeom>
          <a:noFill/>
        </p:spPr>
        <p:txBody>
          <a:bodyPr wrap="square" rtlCol="0">
            <a:spAutoFit/>
          </a:bodyPr>
          <a:lstStyle/>
          <a:p>
            <a:r>
              <a:rPr lang="vi-VN" sz="3600" b="1" dirty="0">
                <a:solidFill>
                  <a:srgbClr val="3333FF"/>
                </a:solidFill>
                <a:latin typeface="Times New Roman" pitchFamily="18" charset="0"/>
                <a:cs typeface="Times New Roman" pitchFamily="18" charset="0"/>
              </a:rPr>
              <a:t>THẢO LUẬN NHÓM</a:t>
            </a:r>
            <a:endParaRPr lang="en-US" sz="3600" b="1" dirty="0">
              <a:solidFill>
                <a:srgbClr val="3333FF"/>
              </a:solidFill>
              <a:latin typeface="Times New Roman" pitchFamily="18" charset="0"/>
              <a:cs typeface="Times New Roman" pitchFamily="18" charset="0"/>
            </a:endParaRPr>
          </a:p>
        </p:txBody>
      </p:sp>
      <p:sp>
        <p:nvSpPr>
          <p:cNvPr id="5" name="TextBox 4"/>
          <p:cNvSpPr txBox="1"/>
          <p:nvPr/>
        </p:nvSpPr>
        <p:spPr>
          <a:xfrm>
            <a:off x="0" y="2190690"/>
            <a:ext cx="9220200" cy="400110"/>
          </a:xfrm>
          <a:prstGeom prst="rect">
            <a:avLst/>
          </a:prstGeom>
          <a:noFill/>
        </p:spPr>
        <p:txBody>
          <a:bodyPr wrap="square" rtlCol="0">
            <a:spAutoFit/>
          </a:bodyPr>
          <a:lstStyle/>
          <a:p>
            <a:pPr algn="ctr"/>
            <a:r>
              <a:rPr lang="en-US" sz="2000" b="1" dirty="0">
                <a:solidFill>
                  <a:srgbClr val="3333FF"/>
                </a:solidFill>
                <a:latin typeface="Times New Roman" pitchFamily="18" charset="0"/>
                <a:cs typeface="Times New Roman" pitchFamily="18" charset="0"/>
              </a:rPr>
              <a:t>(</a:t>
            </a:r>
            <a:r>
              <a:rPr lang="vi-VN" sz="2000" b="1" dirty="0">
                <a:solidFill>
                  <a:srgbClr val="3333FF"/>
                </a:solidFill>
                <a:latin typeface="Times New Roman" pitchFamily="18" charset="0"/>
                <a:cs typeface="Times New Roman" pitchFamily="18" charset="0"/>
              </a:rPr>
              <a:t>Các nhóm thảo luận trong </a:t>
            </a:r>
            <a:r>
              <a:rPr lang="vi-VN" sz="2000" b="1">
                <a:solidFill>
                  <a:srgbClr val="3333FF"/>
                </a:solidFill>
                <a:latin typeface="Times New Roman" pitchFamily="18" charset="0"/>
                <a:cs typeface="Times New Roman" pitchFamily="18" charset="0"/>
              </a:rPr>
              <a:t>vòng </a:t>
            </a:r>
            <a:r>
              <a:rPr lang="en-US" sz="2000" b="1">
                <a:solidFill>
                  <a:srgbClr val="3333FF"/>
                </a:solidFill>
                <a:latin typeface="Times New Roman" pitchFamily="18" charset="0"/>
                <a:cs typeface="Times New Roman" pitchFamily="18" charset="0"/>
              </a:rPr>
              <a:t>5</a:t>
            </a:r>
            <a:r>
              <a:rPr lang="vi-VN" sz="2000" b="1">
                <a:solidFill>
                  <a:srgbClr val="3333FF"/>
                </a:solidFill>
                <a:latin typeface="Times New Roman" pitchFamily="18" charset="0"/>
                <a:cs typeface="Times New Roman" pitchFamily="18" charset="0"/>
              </a:rPr>
              <a:t> </a:t>
            </a:r>
            <a:r>
              <a:rPr lang="vi-VN" sz="2000" b="1" dirty="0">
                <a:solidFill>
                  <a:srgbClr val="3333FF"/>
                </a:solidFill>
                <a:latin typeface="Times New Roman" pitchFamily="18" charset="0"/>
                <a:cs typeface="Times New Roman" pitchFamily="18" charset="0"/>
              </a:rPr>
              <a:t>phút và cử đại diện nhóm trình bày.</a:t>
            </a:r>
            <a:r>
              <a:rPr lang="en-US" sz="2000" b="1" dirty="0">
                <a:solidFill>
                  <a:srgbClr val="3333FF"/>
                </a:solidFill>
                <a:latin typeface="Times New Roman" pitchFamily="18" charset="0"/>
                <a:cs typeface="Times New Roman" pitchFamily="18" charset="0"/>
              </a:rPr>
              <a:t>)</a:t>
            </a:r>
          </a:p>
        </p:txBody>
      </p:sp>
      <p:sp>
        <p:nvSpPr>
          <p:cNvPr id="8" name="TextBox 7"/>
          <p:cNvSpPr txBox="1"/>
          <p:nvPr/>
        </p:nvSpPr>
        <p:spPr>
          <a:xfrm>
            <a:off x="152400" y="2742962"/>
            <a:ext cx="8853714" cy="160043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vi-VN" sz="2600" b="1">
                <a:solidFill>
                  <a:schemeClr val="tx1"/>
                </a:solidFill>
                <a:latin typeface="Times New Roman" pitchFamily="18" charset="0"/>
                <a:cs typeface="Times New Roman" pitchFamily="18" charset="0"/>
              </a:rPr>
              <a:t>- </a:t>
            </a:r>
            <a:r>
              <a:rPr lang="vi-VN" sz="2400" b="1">
                <a:solidFill>
                  <a:schemeClr val="tx1"/>
                </a:solidFill>
                <a:latin typeface="Times New Roman" pitchFamily="18" charset="0"/>
                <a:cs typeface="Times New Roman" pitchFamily="18" charset="0"/>
              </a:rPr>
              <a:t>Tình huống:  Ông A là người Pháp gốc Việt. Ông đi theo một tua du lịch về Việt Nam. Khi theo đoàn đi tham quan, ông phải trả các chi phí dịch vụ theo mức của người nước ngoài. </a:t>
            </a:r>
          </a:p>
          <a:p>
            <a:pPr algn="just"/>
            <a:r>
              <a:rPr lang="vi-VN" sz="2400" b="1">
                <a:solidFill>
                  <a:schemeClr val="tx1"/>
                </a:solidFill>
                <a:latin typeface="Times New Roman" pitchFamily="18" charset="0"/>
                <a:cs typeface="Times New Roman" pitchFamily="18" charset="0"/>
              </a:rPr>
              <a:t>    Ông A phản đối và cho rằng ông là người dân Việt Nam.</a:t>
            </a:r>
          </a:p>
        </p:txBody>
      </p:sp>
    </p:spTree>
    <p:extLst>
      <p:ext uri="{BB962C8B-B14F-4D97-AF65-F5344CB8AC3E}">
        <p14:creationId xmlns:p14="http://schemas.microsoft.com/office/powerpoint/2010/main" val="18198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31285"/>
            <a:ext cx="8915400" cy="4031873"/>
          </a:xfrm>
          <a:prstGeom prst="rect">
            <a:avLst/>
          </a:prstGeom>
        </p:spPr>
        <p:txBody>
          <a:bodyPr wrap="square">
            <a:spAutoFit/>
          </a:bodyPr>
          <a:lstStyle/>
          <a:p>
            <a:pPr algn="just"/>
            <a:r>
              <a:rPr lang="en-US" sz="3200">
                <a:latin typeface="Times New Roman" pitchFamily="18" charset="0"/>
                <a:cs typeface="Times New Roman" pitchFamily="18" charset="0"/>
              </a:rPr>
              <a:t>- Ông A phản đối như vậy là sai.</a:t>
            </a:r>
          </a:p>
          <a:p>
            <a:pPr algn="just"/>
            <a:r>
              <a:rPr lang="en-US" sz="3200">
                <a:latin typeface="Times New Roman" pitchFamily="18" charset="0"/>
                <a:cs typeface="Times New Roman" pitchFamily="18" charset="0"/>
              </a:rPr>
              <a:t>- Bởi vì:</a:t>
            </a:r>
          </a:p>
          <a:p>
            <a:pPr algn="just"/>
            <a:r>
              <a:rPr lang="en-US" sz="3200">
                <a:latin typeface="Times New Roman" pitchFamily="18" charset="0"/>
                <a:cs typeface="Times New Roman" pitchFamily="18" charset="0"/>
              </a:rPr>
              <a:t>+ Người dân Việt Nam phải là người mang quốc tịch Việt Nam.</a:t>
            </a:r>
          </a:p>
          <a:p>
            <a:pPr algn="just"/>
            <a:r>
              <a:rPr lang="en-US" sz="3200">
                <a:latin typeface="Times New Roman" pitchFamily="18" charset="0"/>
                <a:cs typeface="Times New Roman" pitchFamily="18" charset="0"/>
              </a:rPr>
              <a:t>+ Mặc dù có gốc Việt nhưng ông A là người Pháp (mang quốc tịch Pháp). Do đó ông phải trả chi phí dịch vụ du lịch theo mức của người nước ngoài là đúng.</a:t>
            </a:r>
          </a:p>
        </p:txBody>
      </p:sp>
    </p:spTree>
    <p:extLst>
      <p:ext uri="{BB962C8B-B14F-4D97-AF65-F5344CB8AC3E}">
        <p14:creationId xmlns:p14="http://schemas.microsoft.com/office/powerpoint/2010/main" val="281604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3ED2E-C1F2-608F-B1E3-C0DDC734E7B8}"/>
              </a:ext>
            </a:extLst>
          </p:cNvPr>
          <p:cNvSpPr txBox="1"/>
          <p:nvPr/>
        </p:nvSpPr>
        <p:spPr>
          <a:xfrm>
            <a:off x="1066800" y="990600"/>
            <a:ext cx="7010400" cy="4887556"/>
          </a:xfrm>
          <a:prstGeom prst="rect">
            <a:avLst/>
          </a:prstGeom>
          <a:noFill/>
        </p:spPr>
        <p:txBody>
          <a:bodyPr wrap="square">
            <a:spAutoFit/>
          </a:bodyPr>
          <a:lstStyle/>
          <a:p>
            <a:pPr algn="just">
              <a:lnSpc>
                <a:spcPct val="106000"/>
              </a:lnSpc>
              <a:spcAft>
                <a:spcPts val="800"/>
              </a:spcAft>
            </a:pPr>
            <a:r>
              <a:rPr lang="pt-BR" sz="3200" b="1">
                <a:effectLst/>
                <a:latin typeface="Times New Roman" panose="02020603050405020304" pitchFamily="18" charset="0"/>
                <a:ea typeface="Calibri" panose="020F0502020204030204" pitchFamily="34" charset="0"/>
                <a:cs typeface="Times New Roman" panose="02020603050405020304" pitchFamily="18" charset="0"/>
              </a:rPr>
              <a:t>2</a:t>
            </a:r>
            <a:r>
              <a:rPr lang="pt-BR"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Công dân nước CHXHCN Việt Nam</a:t>
            </a:r>
          </a:p>
          <a:p>
            <a:pPr marL="342900" lvl="0" indent="-342900" algn="just">
              <a:lnSpc>
                <a:spcPct val="115000"/>
              </a:lnSpc>
              <a:spcAft>
                <a:spcPts val="1000"/>
              </a:spcAft>
              <a:buFont typeface="Times New Roman" panose="02020603050405020304" pitchFamily="18" charset="0"/>
              <a:buChar char="-"/>
            </a:pPr>
            <a:r>
              <a:rPr lang="pt-BR" sz="3200" b="1">
                <a:solidFill>
                  <a:srgbClr val="002060"/>
                </a:solidFill>
                <a:effectLst/>
                <a:latin typeface="Times New Roman" panose="02020603050405020304" pitchFamily="18" charset="0"/>
                <a:ea typeface="Times New Roman" panose="02020603050405020304" pitchFamily="18" charset="0"/>
              </a:rPr>
              <a:t>Công dân nước CHXHCN Việt Nam là người có quốc tịch Việt Nam.</a:t>
            </a:r>
            <a:endParaRPr lang="en-US" sz="3200" b="1">
              <a:solidFill>
                <a:srgbClr val="002060"/>
              </a:solidFill>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pt-BR" sz="3200" b="1">
                <a:solidFill>
                  <a:srgbClr val="002060"/>
                </a:solidFill>
                <a:effectLst/>
                <a:latin typeface="Times New Roman" panose="02020603050405020304" pitchFamily="18" charset="0"/>
                <a:ea typeface="Times New Roman" panose="02020603050405020304" pitchFamily="18" charset="0"/>
              </a:rPr>
              <a:t>Những trường hợp là công dân Việt Nam:</a:t>
            </a:r>
            <a:endParaRPr lang="en-US" sz="3200" b="1">
              <a:solidFill>
                <a:srgbClr val="002060"/>
              </a:solidFill>
              <a:effectLst/>
              <a:latin typeface="Times New Roman" panose="02020603050405020304" pitchFamily="18" charset="0"/>
              <a:ea typeface="Times New Roman" panose="02020603050405020304" pitchFamily="18" charset="0"/>
            </a:endParaRPr>
          </a:p>
          <a:p>
            <a:pPr marL="457200" algn="just">
              <a:lnSpc>
                <a:spcPct val="107000"/>
              </a:lnSpc>
            </a:pPr>
            <a:r>
              <a:rPr lang="en-US" sz="3200" b="1">
                <a:solidFill>
                  <a:srgbClr val="002060"/>
                </a:solidFill>
                <a:effectLst/>
                <a:latin typeface="Times New Roman" panose="02020603050405020304" pitchFamily="18" charset="0"/>
                <a:ea typeface="Calibri" panose="020F0502020204030204" pitchFamily="34" charset="0"/>
              </a:rPr>
              <a:t>+ Theo huyết thống…</a:t>
            </a:r>
          </a:p>
          <a:p>
            <a:pPr marL="457200" algn="just">
              <a:lnSpc>
                <a:spcPct val="107000"/>
              </a:lnSpc>
              <a:spcAft>
                <a:spcPts val="800"/>
              </a:spcAft>
            </a:pPr>
            <a:r>
              <a:rPr lang="en-US" sz="3200" b="1">
                <a:solidFill>
                  <a:srgbClr val="002060"/>
                </a:solidFill>
                <a:effectLst/>
                <a:latin typeface="Times New Roman" panose="02020603050405020304" pitchFamily="18" charset="0"/>
                <a:ea typeface="Calibri" panose="020F0502020204030204" pitchFamily="34" charset="0"/>
              </a:rPr>
              <a:t>+ Nơi sinh…</a:t>
            </a:r>
          </a:p>
          <a:p>
            <a:r>
              <a:rPr lang="en-US" sz="3200" b="1">
                <a:solidFill>
                  <a:srgbClr val="002060"/>
                </a:solidFill>
                <a:effectLst/>
                <a:latin typeface="Times New Roman" panose="02020603050405020304" pitchFamily="18" charset="0"/>
                <a:ea typeface="Calibri" panose="020F0502020204030204" pitchFamily="34" charset="0"/>
              </a:rPr>
              <a:t>+ Xin nhập quốc tịch Việt Nam: </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994402" cy="4495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124200"/>
            <a:ext cx="4876800" cy="3312277"/>
          </a:xfrm>
          <a:prstGeom prst="rect">
            <a:avLst/>
          </a:prstGeom>
        </p:spPr>
      </p:pic>
    </p:spTree>
    <p:extLst>
      <p:ext uri="{BB962C8B-B14F-4D97-AF65-F5344CB8AC3E}">
        <p14:creationId xmlns:p14="http://schemas.microsoft.com/office/powerpoint/2010/main" val="113397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367408"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c</a:t>
            </a:r>
            <a:endParaRPr lang="en-US" sz="3200" b="1" dirty="0">
              <a:solidFill>
                <a:srgbClr val="FFFF00"/>
              </a:solidFill>
              <a:latin typeface="Times New Roman" pitchFamily="18" charset="0"/>
              <a:cs typeface="Times New Roman" pitchFamily="18" charset="0"/>
            </a:endParaRPr>
          </a:p>
        </p:txBody>
      </p:sp>
      <p:sp>
        <p:nvSpPr>
          <p:cNvPr id="6" name="Rectangle 5"/>
          <p:cNvSpPr/>
          <p:nvPr/>
        </p:nvSpPr>
        <p:spPr>
          <a:xfrm>
            <a:off x="279400" y="1387127"/>
            <a:ext cx="8636000" cy="2554545"/>
          </a:xfrm>
          <a:prstGeom prst="rect">
            <a:avLst/>
          </a:prstGeom>
        </p:spPr>
        <p:txBody>
          <a:bodyPr wrap="square">
            <a:spAutoFit/>
          </a:bodyPr>
          <a:lstStyle/>
          <a:p>
            <a:pPr algn="just"/>
            <a:r>
              <a:rPr lang="en-US" sz="3200">
                <a:latin typeface="Times New Roman" pitchFamily="18" charset="0"/>
                <a:cs typeface="Times New Roman" pitchFamily="18" charset="0"/>
              </a:rPr>
              <a:t>*Công dân có quyền và nghĩa vụ đối với Nhà nước.</a:t>
            </a:r>
          </a:p>
          <a:p>
            <a:pPr algn="just"/>
            <a:r>
              <a:rPr lang="en-US" sz="3200">
                <a:latin typeface="Times New Roman" pitchFamily="18" charset="0"/>
                <a:cs typeface="Times New Roman" pitchFamily="18" charset="0"/>
              </a:rPr>
              <a:t>- Nhà nước bảo vệ và bảo đảm việc thực hiện các quyền và nghĩa vụ theo quy định của pháp luật.</a:t>
            </a:r>
          </a:p>
          <a:p>
            <a:pPr algn="just"/>
            <a:r>
              <a:rPr lang="en-US" sz="3200">
                <a:latin typeface="Times New Roman" pitchFamily="18" charset="0"/>
                <a:cs typeface="Times New Roman" pitchFamily="18" charset="0"/>
              </a:rPr>
              <a:t>- Nhà nước tạo điều kiện cho trẻ em sinh ra trên lãnh thổ Việt Nam có quốc tịch Việt Nam.</a:t>
            </a:r>
          </a:p>
        </p:txBody>
      </p:sp>
    </p:spTree>
    <p:extLst>
      <p:ext uri="{BB962C8B-B14F-4D97-AF65-F5344CB8AC3E}">
        <p14:creationId xmlns:p14="http://schemas.microsoft.com/office/powerpoint/2010/main" val="92246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4267200" cy="5902075"/>
          </a:xfrm>
        </p:spPr>
      </p:pic>
      <p:sp>
        <p:nvSpPr>
          <p:cNvPr id="5" name="Rectangle 4"/>
          <p:cNvSpPr/>
          <p:nvPr/>
        </p:nvSpPr>
        <p:spPr>
          <a:xfrm>
            <a:off x="4749800" y="1219200"/>
            <a:ext cx="4013200" cy="3785652"/>
          </a:xfrm>
          <a:prstGeom prst="rect">
            <a:avLst/>
          </a:prstGeom>
        </p:spPr>
        <p:txBody>
          <a:bodyPr wrap="square">
            <a:spAutoFit/>
          </a:bodyPr>
          <a:lstStyle/>
          <a:p>
            <a:pPr algn="just"/>
            <a:r>
              <a:rPr lang="vi-VN" sz="2400"/>
              <a:t>Giáo sư Ngô Bảo Châu đoạt giải toán học Fields</a:t>
            </a:r>
          </a:p>
          <a:p>
            <a:pPr algn="just"/>
            <a:r>
              <a:rPr lang="vi-VN" sz="2400" b="1"/>
              <a:t>Cả khán phòng ở Hyderabad, Ấn Độ, rộn ràng tiếng vỗ tay khi tên của giáo sư Ngô Bảo Châu được xướng lên là một trong bốn nhà toán học giành giải Fields hôm nay.</a:t>
            </a:r>
          </a:p>
        </p:txBody>
      </p:sp>
    </p:spTree>
    <p:extLst>
      <p:ext uri="{BB962C8B-B14F-4D97-AF65-F5344CB8AC3E}">
        <p14:creationId xmlns:p14="http://schemas.microsoft.com/office/powerpoint/2010/main" val="163979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
            <a:ext cx="7315200" cy="5291328"/>
          </a:xfrm>
        </p:spPr>
      </p:pic>
      <p:sp>
        <p:nvSpPr>
          <p:cNvPr id="5" name="Rectangle 4"/>
          <p:cNvSpPr/>
          <p:nvPr/>
        </p:nvSpPr>
        <p:spPr>
          <a:xfrm>
            <a:off x="228600" y="5562600"/>
            <a:ext cx="8534400" cy="1015663"/>
          </a:xfrm>
          <a:prstGeom prst="rect">
            <a:avLst/>
          </a:prstGeom>
        </p:spPr>
        <p:txBody>
          <a:bodyPr wrap="square">
            <a:spAutoFit/>
          </a:bodyPr>
          <a:lstStyle/>
          <a:p>
            <a:r>
              <a:rPr lang="vi-VN" sz="2000" b="1">
                <a:latin typeface="+mj-lt"/>
              </a:rPr>
              <a:t>Tổng cộng qua 4 kỳ SEA Games, Ánh Viên giành 19 HCV, 7 HCB, 2 HCĐ và phá 11 kỷ lục đại hội - một thành tích đáng nể với nữ kình ngư chưa đầy 21 tuổi.</a:t>
            </a:r>
            <a:endParaRPr lang="en-US" sz="2000">
              <a:latin typeface="+mj-lt"/>
            </a:endParaRPr>
          </a:p>
        </p:txBody>
      </p:sp>
    </p:spTree>
    <p:extLst>
      <p:ext uri="{BB962C8B-B14F-4D97-AF65-F5344CB8AC3E}">
        <p14:creationId xmlns:p14="http://schemas.microsoft.com/office/powerpoint/2010/main" val="45232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1966833021"/>
              </p:ext>
            </p:extLst>
          </p:nvPr>
        </p:nvGraphicFramePr>
        <p:xfrm>
          <a:off x="533400" y="990600"/>
          <a:ext cx="8458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ed Rectangle 12"/>
          <p:cNvSpPr/>
          <p:nvPr/>
        </p:nvSpPr>
        <p:spPr>
          <a:xfrm>
            <a:off x="1717963" y="152399"/>
            <a:ext cx="6096000" cy="765467"/>
          </a:xfrm>
          <a:prstGeom prst="roundRect">
            <a:avLst/>
          </a:prstGeom>
          <a:noFill/>
          <a:scene3d>
            <a:camera prst="orthographicFront">
              <a:rot lat="0" lon="0" rev="0"/>
            </a:camera>
            <a:lightRig rig="threePt" dir="t">
              <a:rot lat="0" lon="0" rev="3000000"/>
            </a:lightRig>
          </a:scene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a:solidFill>
                  <a:srgbClr val="FFFF00"/>
                </a:solidFill>
                <a:latin typeface="Times New Roman" pitchFamily="18" charset="0"/>
                <a:cs typeface="Times New Roman" pitchFamily="18" charset="0"/>
              </a:rPr>
              <a:t>NỘI DUNG BÀI HỌC</a:t>
            </a:r>
          </a:p>
        </p:txBody>
      </p:sp>
    </p:spTree>
    <p:extLst>
      <p:ext uri="{BB962C8B-B14F-4D97-AF65-F5344CB8AC3E}">
        <p14:creationId xmlns:p14="http://schemas.microsoft.com/office/powerpoint/2010/main" val="33038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447800"/>
            <a:ext cx="929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b="1" dirty="0">
              <a:solidFill>
                <a:srgbClr val="FFFF00"/>
              </a:solidFill>
              <a:latin typeface="Times New Roman" pitchFamily="18" charset="0"/>
              <a:cs typeface="Times New Roman" pitchFamily="18" charset="0"/>
            </a:endParaRPr>
          </a:p>
        </p:txBody>
      </p:sp>
      <p:sp>
        <p:nvSpPr>
          <p:cNvPr id="7" name="Rectangle 6"/>
          <p:cNvSpPr/>
          <p:nvPr/>
        </p:nvSpPr>
        <p:spPr>
          <a:xfrm>
            <a:off x="61685" y="2163681"/>
            <a:ext cx="8900886" cy="584775"/>
          </a:xfrm>
          <a:prstGeom prst="rect">
            <a:avLst/>
          </a:prstGeom>
        </p:spPr>
        <p:txBody>
          <a:bodyPr wrap="square">
            <a:spAutoFit/>
          </a:bodyPr>
          <a:lstStyle/>
          <a:p>
            <a:pPr algn="just"/>
            <a:r>
              <a:rPr lang="en-US" sz="3200">
                <a:latin typeface="Times New Roman" pitchFamily="18" charset="0"/>
                <a:cs typeface="Times New Roman" pitchFamily="18" charset="0"/>
              </a:rPr>
              <a:t>- )</a:t>
            </a:r>
          </a:p>
        </p:txBody>
      </p:sp>
    </p:spTree>
    <p:extLst>
      <p:ext uri="{BB962C8B-B14F-4D97-AF65-F5344CB8AC3E}">
        <p14:creationId xmlns:p14="http://schemas.microsoft.com/office/powerpoint/2010/main" val="114519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47800"/>
            <a:ext cx="8610600" cy="5831853"/>
          </a:xfrm>
          <a:prstGeom prst="rect">
            <a:avLst/>
          </a:prstGeom>
        </p:spPr>
        <p:txBody>
          <a:bodyPr wrap="square">
            <a:spAutoFit/>
          </a:bodyPr>
          <a:lstStyle/>
          <a:p>
            <a:pPr marL="342900" indent="-342900" algn="ctr">
              <a:lnSpc>
                <a:spcPct val="150000"/>
              </a:lnSpc>
            </a:pPr>
            <a:r>
              <a:rPr lang="en-US" sz="2800" b="1">
                <a:solidFill>
                  <a:srgbClr val="FF0000"/>
                </a:solidFill>
                <a:latin typeface="Times New Roman" pitchFamily="18" charset="0"/>
                <a:cs typeface="Times New Roman" pitchFamily="18" charset="0"/>
              </a:rPr>
              <a:t>Trường hợp nào sau đây  là công dân  Việt Nam?</a:t>
            </a:r>
          </a:p>
          <a:p>
            <a:pPr marL="342900" indent="-342900">
              <a:lnSpc>
                <a:spcPct val="150000"/>
              </a:lnSpc>
              <a:buFontTx/>
              <a:buAutoNum type="alphaLcPeriod"/>
            </a:pPr>
            <a:r>
              <a:rPr lang="en-US" sz="2800" b="1">
                <a:latin typeface="Times New Roman" pitchFamily="18" charset="0"/>
                <a:cs typeface="Times New Roman" pitchFamily="18" charset="0"/>
              </a:rPr>
              <a:t>Người Việt Nam định cư và nhập quốc tịch nước ngoài</a:t>
            </a:r>
          </a:p>
          <a:p>
            <a:pPr marL="342900" indent="-342900">
              <a:lnSpc>
                <a:spcPct val="150000"/>
              </a:lnSpc>
              <a:buFontTx/>
              <a:buAutoNum type="alphaLcPeriod"/>
            </a:pPr>
            <a:r>
              <a:rPr lang="en-US" sz="2800" b="1">
                <a:latin typeface="Times New Roman" pitchFamily="18" charset="0"/>
                <a:cs typeface="Times New Roman" pitchFamily="18" charset="0"/>
              </a:rPr>
              <a:t>Người Việt Nam đi công tác có thời hạn ở nước ngoài</a:t>
            </a:r>
          </a:p>
          <a:p>
            <a:pPr marL="342900" indent="-342900">
              <a:lnSpc>
                <a:spcPct val="150000"/>
              </a:lnSpc>
              <a:buFontTx/>
              <a:buAutoNum type="alphaLcPeriod"/>
            </a:pPr>
            <a:r>
              <a:rPr lang="en-US" sz="2800" b="1">
                <a:latin typeface="Times New Roman" pitchFamily="18" charset="0"/>
                <a:cs typeface="Times New Roman" pitchFamily="18" charset="0"/>
              </a:rPr>
              <a:t>Người nước ngoài sang công tác tại Việt Nam</a:t>
            </a:r>
          </a:p>
          <a:p>
            <a:pPr marL="342900" indent="-342900">
              <a:lnSpc>
                <a:spcPct val="150000"/>
              </a:lnSpc>
            </a:pPr>
            <a:r>
              <a:rPr lang="en-US" sz="2800" b="1">
                <a:latin typeface="Times New Roman" pitchFamily="18" charset="0"/>
                <a:cs typeface="Times New Roman" pitchFamily="18" charset="0"/>
              </a:rPr>
              <a:t>d. Dân tộc thiểu số có quốc tịch Việt Nam</a:t>
            </a:r>
          </a:p>
          <a:p>
            <a:pPr marL="342900" indent="-342900">
              <a:lnSpc>
                <a:spcPct val="150000"/>
              </a:lnSpc>
            </a:pPr>
            <a:r>
              <a:rPr lang="en-US" sz="2800" b="1">
                <a:latin typeface="Times New Roman" pitchFamily="18" charset="0"/>
                <a:cs typeface="Times New Roman" pitchFamily="18" charset="0"/>
              </a:rPr>
              <a:t>e. Một người Pháp có gốc Việt</a:t>
            </a:r>
          </a:p>
          <a:p>
            <a:pPr marL="342900" indent="-342900">
              <a:lnSpc>
                <a:spcPct val="150000"/>
              </a:lnSpc>
            </a:pPr>
            <a:r>
              <a:rPr lang="en-US" sz="2800" b="1">
                <a:latin typeface="Times New Roman" pitchFamily="18" charset="0"/>
                <a:cs typeface="Times New Roman" pitchFamily="18" charset="0"/>
              </a:rPr>
              <a:t>g. Người Việt Nam phạm tội bị phạt tù giam</a:t>
            </a:r>
          </a:p>
          <a:p>
            <a:pPr marL="342900" indent="-342900">
              <a:lnSpc>
                <a:spcPct val="150000"/>
              </a:lnSpc>
            </a:pPr>
            <a:r>
              <a:rPr lang="en-US" sz="2800" b="1">
                <a:latin typeface="Times New Roman" pitchFamily="18" charset="0"/>
                <a:cs typeface="Times New Roman" pitchFamily="18" charset="0"/>
              </a:rPr>
              <a:t>h. Người Việt Nam dưới 18 tuổi</a:t>
            </a:r>
          </a:p>
        </p:txBody>
      </p:sp>
    </p:spTree>
    <p:extLst>
      <p:ext uri="{BB962C8B-B14F-4D97-AF65-F5344CB8AC3E}">
        <p14:creationId xmlns:p14="http://schemas.microsoft.com/office/powerpoint/2010/main" val="416662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929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rgbClr val="FFFF00"/>
                </a:solidFill>
                <a:latin typeface="Times New Roman" pitchFamily="18" charset="0"/>
                <a:cs typeface="Times New Roman" pitchFamily="18" charset="0"/>
              </a:rPr>
              <a:t> 1.Công dân của một nước</a:t>
            </a:r>
            <a:endParaRPr lang="en-US" sz="3200" b="1" dirty="0">
              <a:solidFill>
                <a:srgbClr val="FFFF00"/>
              </a:solidFill>
              <a:latin typeface="Times New Roman" pitchFamily="18" charset="0"/>
              <a:cs typeface="Times New Roman" pitchFamily="18" charset="0"/>
            </a:endParaRPr>
          </a:p>
        </p:txBody>
      </p:sp>
      <p:sp>
        <p:nvSpPr>
          <p:cNvPr id="5" name="Rectangle 4"/>
          <p:cNvSpPr/>
          <p:nvPr/>
        </p:nvSpPr>
        <p:spPr>
          <a:xfrm>
            <a:off x="152400" y="1219200"/>
            <a:ext cx="287258" cy="584775"/>
          </a:xfrm>
          <a:prstGeom prst="rect">
            <a:avLst/>
          </a:prstGeom>
        </p:spPr>
        <p:txBody>
          <a:bodyPr wrap="none">
            <a:spAutoFit/>
          </a:bodyPr>
          <a:lstStyle/>
          <a:p>
            <a:pPr>
              <a:spcBef>
                <a:spcPct val="50000"/>
              </a:spcBef>
            </a:pPr>
            <a:r>
              <a:rPr lang="en-US" sz="3200" b="1">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245A405E-1926-9B27-6E41-22F0E5F6F959}"/>
              </a:ext>
            </a:extLst>
          </p:cNvPr>
          <p:cNvSpPr txBox="1"/>
          <p:nvPr/>
        </p:nvSpPr>
        <p:spPr>
          <a:xfrm>
            <a:off x="533400" y="2184976"/>
            <a:ext cx="6557074" cy="3328732"/>
          </a:xfrm>
          <a:prstGeom prst="rect">
            <a:avLst/>
          </a:prstGeom>
          <a:noFill/>
        </p:spPr>
        <p:txBody>
          <a:bodyPr wrap="square">
            <a:spAutoFit/>
          </a:bodyPr>
          <a:lstStyle/>
          <a:p>
            <a:pPr algn="just">
              <a:lnSpc>
                <a:spcPct val="126000"/>
              </a:lnSpc>
              <a:spcAft>
                <a:spcPts val="200"/>
              </a:spcAft>
            </a:pP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Công dân là người dân của một nước.</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nl-NL" sz="3200" b="1" i="1">
                <a:solidFill>
                  <a:srgbClr val="FF0000"/>
                </a:solidFill>
                <a:effectLst/>
                <a:latin typeface="Times New Roman" panose="02020603050405020304" pitchFamily="18" charset="0"/>
                <a:ea typeface="Cambria" panose="02040503050406030204" pitchFamily="18" charset="0"/>
              </a:rPr>
              <a:t>- Quốc tịch là căn cứ để xác định công dân của một nước thể hiện mối quan hệ  giữa nhà nước và  công dân nước đó...</a:t>
            </a:r>
            <a:endParaRPr lang="en-US" sz="3200" b="1">
              <a:solidFill>
                <a:srgbClr val="FF0000"/>
              </a:solidFill>
            </a:endParaRPr>
          </a:p>
        </p:txBody>
      </p:sp>
    </p:spTree>
    <p:extLst>
      <p:ext uri="{BB962C8B-B14F-4D97-AF65-F5344CB8AC3E}">
        <p14:creationId xmlns:p14="http://schemas.microsoft.com/office/powerpoint/2010/main" val="8532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29"/>
            <a:ext cx="6549571" cy="6549571"/>
          </a:xfrm>
          <a:prstGeom prst="rect">
            <a:avLst/>
          </a:prstGeom>
        </p:spPr>
      </p:pic>
      <p:sp>
        <p:nvSpPr>
          <p:cNvPr id="5" name="TextBox 4"/>
          <p:cNvSpPr txBox="1"/>
          <p:nvPr/>
        </p:nvSpPr>
        <p:spPr>
          <a:xfrm>
            <a:off x="6549571" y="3046093"/>
            <a:ext cx="2819400"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Nhật Bản</a:t>
            </a:r>
          </a:p>
        </p:txBody>
      </p:sp>
    </p:spTree>
    <p:extLst>
      <p:ext uri="{BB962C8B-B14F-4D97-AF65-F5344CB8AC3E}">
        <p14:creationId xmlns:p14="http://schemas.microsoft.com/office/powerpoint/2010/main" val="37504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3629"/>
            <a:ext cx="4572000" cy="6920509"/>
          </a:xfrm>
        </p:spPr>
      </p:pic>
      <p:sp>
        <p:nvSpPr>
          <p:cNvPr id="5" name="TextBox 4"/>
          <p:cNvSpPr txBox="1"/>
          <p:nvPr/>
        </p:nvSpPr>
        <p:spPr>
          <a:xfrm>
            <a:off x="5410200" y="3046093"/>
            <a:ext cx="3501571"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HÀN QUỐC</a:t>
            </a:r>
          </a:p>
        </p:txBody>
      </p:sp>
    </p:spTree>
    <p:extLst>
      <p:ext uri="{BB962C8B-B14F-4D97-AF65-F5344CB8AC3E}">
        <p14:creationId xmlns:p14="http://schemas.microsoft.com/office/powerpoint/2010/main" val="12392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143"/>
            <a:ext cx="5105400" cy="7619810"/>
          </a:xfrm>
        </p:spPr>
      </p:pic>
      <p:sp>
        <p:nvSpPr>
          <p:cNvPr id="7" name="TextBox 6"/>
          <p:cNvSpPr txBox="1"/>
          <p:nvPr/>
        </p:nvSpPr>
        <p:spPr>
          <a:xfrm>
            <a:off x="5867400" y="3046093"/>
            <a:ext cx="3501571"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LÀO</a:t>
            </a:r>
          </a:p>
        </p:txBody>
      </p:sp>
    </p:spTree>
    <p:extLst>
      <p:ext uri="{BB962C8B-B14F-4D97-AF65-F5344CB8AC3E}">
        <p14:creationId xmlns:p14="http://schemas.microsoft.com/office/powerpoint/2010/main" val="24820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07" y="1143000"/>
            <a:ext cx="8046156" cy="4525963"/>
          </a:xfrm>
        </p:spPr>
      </p:pic>
      <p:sp>
        <p:nvSpPr>
          <p:cNvPr id="5" name="TextBox 4"/>
          <p:cNvSpPr txBox="1"/>
          <p:nvPr/>
        </p:nvSpPr>
        <p:spPr>
          <a:xfrm>
            <a:off x="2514600" y="144959"/>
            <a:ext cx="3501571" cy="769441"/>
          </a:xfrm>
          <a:prstGeom prst="rect">
            <a:avLst/>
          </a:prstGeom>
          <a:noFill/>
        </p:spPr>
        <p:txBody>
          <a:bodyPr wrap="square" rtlCol="0">
            <a:spAutoFit/>
          </a:bodyPr>
          <a:lstStyle/>
          <a:p>
            <a:pPr algn="just"/>
            <a:r>
              <a:rPr lang="en-US" sz="4400" b="1">
                <a:solidFill>
                  <a:srgbClr val="FFFF00"/>
                </a:solidFill>
                <a:latin typeface="Times New Roman" pitchFamily="18" charset="0"/>
                <a:cs typeface="Times New Roman" pitchFamily="18" charset="0"/>
              </a:rPr>
              <a:t>VIỆT NAM</a:t>
            </a:r>
          </a:p>
        </p:txBody>
      </p:sp>
      <p:sp>
        <p:nvSpPr>
          <p:cNvPr id="6" name="TextBox 5"/>
          <p:cNvSpPr txBox="1"/>
          <p:nvPr/>
        </p:nvSpPr>
        <p:spPr>
          <a:xfrm>
            <a:off x="0" y="5638800"/>
            <a:ext cx="9144000" cy="954107"/>
          </a:xfrm>
          <a:prstGeom prst="rect">
            <a:avLst/>
          </a:prstGeom>
          <a:noFill/>
        </p:spPr>
        <p:txBody>
          <a:bodyPr wrap="square" rtlCol="0">
            <a:spAutoFit/>
          </a:bodyPr>
          <a:lstStyle/>
          <a:p>
            <a:pPr algn="just"/>
            <a:r>
              <a:rPr lang="en-US" sz="2800" b="1">
                <a:latin typeface="Times New Roman" pitchFamily="18" charset="0"/>
                <a:cs typeface="Times New Roman" pitchFamily="18" charset="0"/>
              </a:rPr>
              <a:t>Vậy theo em căn cứ nào để xác định công dân của một nước?</a:t>
            </a:r>
          </a:p>
        </p:txBody>
      </p:sp>
    </p:spTree>
    <p:extLst>
      <p:ext uri="{BB962C8B-B14F-4D97-AF65-F5344CB8AC3E}">
        <p14:creationId xmlns:p14="http://schemas.microsoft.com/office/powerpoint/2010/main" val="32303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7160</TotalTime>
  <Words>563</Words>
  <Application>Microsoft Office PowerPoint</Application>
  <PresentationFormat>On-screen Show (4:3)</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SƯ PHẠM TP. HỒ CHÍ MINH KHOA GIÁO DỤC CHÍNH TRỊ LỚP: 4B – K35</dc:title>
  <dc:creator>DMCL</dc:creator>
  <cp:lastModifiedBy>84919060896</cp:lastModifiedBy>
  <cp:revision>994</cp:revision>
  <dcterms:created xsi:type="dcterms:W3CDTF">2012-10-12T16:00:32Z</dcterms:created>
  <dcterms:modified xsi:type="dcterms:W3CDTF">2023-04-01T03:24:21Z</dcterms:modified>
</cp:coreProperties>
</file>