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5"/>
  </p:notesMasterIdLst>
  <p:sldIdLst>
    <p:sldId id="372" r:id="rId2"/>
    <p:sldId id="364" r:id="rId3"/>
    <p:sldId id="371" r:id="rId4"/>
    <p:sldId id="367" r:id="rId5"/>
    <p:sldId id="373" r:id="rId6"/>
    <p:sldId id="368" r:id="rId7"/>
    <p:sldId id="369" r:id="rId8"/>
    <p:sldId id="374" r:id="rId9"/>
    <p:sldId id="338" r:id="rId10"/>
    <p:sldId id="262" r:id="rId11"/>
    <p:sldId id="281" r:id="rId12"/>
    <p:sldId id="351" r:id="rId13"/>
    <p:sldId id="360" r:id="rId14"/>
    <p:sldId id="340" r:id="rId15"/>
    <p:sldId id="260" r:id="rId16"/>
    <p:sldId id="280" r:id="rId17"/>
    <p:sldId id="346" r:id="rId18"/>
    <p:sldId id="263" r:id="rId19"/>
    <p:sldId id="356" r:id="rId20"/>
    <p:sldId id="259" r:id="rId21"/>
    <p:sldId id="347" r:id="rId22"/>
    <p:sldId id="261" r:id="rId23"/>
    <p:sldId id="264" r:id="rId24"/>
    <p:sldId id="267" r:id="rId25"/>
    <p:sldId id="343" r:id="rId26"/>
    <p:sldId id="342" r:id="rId27"/>
    <p:sldId id="348" r:id="rId28"/>
    <p:sldId id="266" r:id="rId29"/>
    <p:sldId id="354" r:id="rId30"/>
    <p:sldId id="355" r:id="rId31"/>
    <p:sldId id="353" r:id="rId32"/>
    <p:sldId id="357" r:id="rId33"/>
    <p:sldId id="358" r:id="rId34"/>
    <p:sldId id="359" r:id="rId35"/>
    <p:sldId id="344" r:id="rId36"/>
    <p:sldId id="285" r:id="rId37"/>
    <p:sldId id="277" r:id="rId38"/>
    <p:sldId id="345" r:id="rId39"/>
    <p:sldId id="362" r:id="rId40"/>
    <p:sldId id="363" r:id="rId41"/>
    <p:sldId id="270" r:id="rId42"/>
    <p:sldId id="274" r:id="rId43"/>
    <p:sldId id="279" r:id="rId44"/>
  </p:sldIdLst>
  <p:sldSz cx="9144000" cy="5143500" type="screen16x9"/>
  <p:notesSz cx="6858000" cy="9144000"/>
  <p:embeddedFontLst>
    <p:embeddedFont>
      <p:font typeface="#9Slide05 SVNCookie" panose="020B0604020202020204" charset="0"/>
      <p:regular r:id="rId46"/>
    </p:embeddedFont>
    <p:embeddedFont>
      <p:font typeface="#9Slide05 SVNShintia Script" panose="020B0604020202020204" charset="0"/>
      <p:regular r:id="rId47"/>
    </p:embeddedFont>
    <p:embeddedFont>
      <p:font typeface=".VnTime" panose="020B7200000000000000" pitchFamily="34" charset="0"/>
      <p:regular r:id="rId48"/>
      <p:bold r:id="rId49"/>
      <p:italic r:id="rId50"/>
      <p:boldItalic r:id="rId51"/>
    </p:embeddedFont>
    <p:embeddedFont>
      <p:font typeface="Anaheim" panose="020B0604020202020204" charset="0"/>
      <p:regular r:id="rId52"/>
      <p:bold r:id="rId53"/>
      <p:italic r:id="rId54"/>
      <p:boldItalic r:id="rId55"/>
    </p:embeddedFont>
    <p:embeddedFont>
      <p:font typeface="Bebas Neue" panose="020B0606020202050201" pitchFamily="34" charset="0"/>
      <p:regular r:id="rId56"/>
    </p:embeddedFont>
    <p:embeddedFont>
      <p:font typeface="Calibri" panose="020F0502020204030204" pitchFamily="34" charset="0"/>
      <p:regular r:id="rId57"/>
      <p:bold r:id="rId58"/>
      <p:italic r:id="rId59"/>
      <p:boldItalic r:id="rId60"/>
    </p:embeddedFont>
    <p:embeddedFont>
      <p:font typeface="Fira Sans Condensed" panose="020B0503050000020004" pitchFamily="34" charset="0"/>
      <p:regular r:id="rId61"/>
      <p:bold r:id="rId62"/>
      <p:italic r:id="rId63"/>
      <p:boldItalic r:id="rId64"/>
    </p:embeddedFont>
    <p:embeddedFont>
      <p:font typeface="Fira Sans Extra Condensed" panose="020B0503050000020004" pitchFamily="34" charset="0"/>
      <p:regular r:id="rId65"/>
      <p:bold r:id="rId66"/>
      <p:italic r:id="rId67"/>
      <p:boldItalic r:id="rId68"/>
    </p:embeddedFont>
    <p:embeddedFont>
      <p:font typeface="Fredoka One" panose="02000000000000000000" pitchFamily="2" charset="0"/>
      <p:regular r:id="rId69"/>
    </p:embeddedFont>
    <p:embeddedFont>
      <p:font typeface="Hind" panose="02000000000000000000" pitchFamily="2" charset="0"/>
      <p:regular r:id="rId70"/>
      <p:bold r:id="rId71"/>
    </p:embeddedFont>
    <p:embeddedFont>
      <p:font typeface="Open Sans" panose="020B0606030504020204" pitchFamily="34" charset="0"/>
      <p:regular r:id="rId72"/>
      <p:bold r:id="rId73"/>
      <p:italic r:id="rId74"/>
      <p:boldItalic r:id="rId75"/>
    </p:embeddedFont>
    <p:embeddedFont>
      <p:font typeface="PT Sans" panose="020B0503020203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72"/>
    <p:restoredTop sz="94650"/>
  </p:normalViewPr>
  <p:slideViewPr>
    <p:cSldViewPr snapToGrid="0" snapToObjects="1">
      <p:cViewPr varScale="1">
        <p:scale>
          <a:sx n="82" d="100"/>
          <a:sy n="82" d="100"/>
        </p:scale>
        <p:origin x="104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4.xml"/><Relationship Id="rId61" Type="http://schemas.openxmlformats.org/officeDocument/2006/relationships/font" Target="fonts/font16.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notesMaster" Target="notesMasters/notesMaster1.xml"/><Relationship Id="rId66"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46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09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5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076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9</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8" r:id="rId5"/>
    <p:sldLayoutId id="2147483659" r:id="rId6"/>
    <p:sldLayoutId id="2147483660" r:id="rId7"/>
    <p:sldLayoutId id="2147483661" r:id="rId8"/>
    <p:sldLayoutId id="2147483665" r:id="rId9"/>
    <p:sldLayoutId id="2147483666" r:id="rId10"/>
    <p:sldLayoutId id="2147483667" r:id="rId11"/>
    <p:sldLayoutId id="2147483669" r:id="rId12"/>
    <p:sldLayoutId id="2147483670" r:id="rId13"/>
    <p:sldLayoutId id="2147483672" r:id="rId14"/>
    <p:sldLayoutId id="2147483673" r:id="rId15"/>
    <p:sldLayoutId id="2147483674" r:id="rId16"/>
    <p:sldLayoutId id="2147483676" r:id="rId17"/>
    <p:sldLayoutId id="2147483678" r:id="rId18"/>
    <p:sldLayoutId id="214748368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7.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29583-0E55-848E-6A3F-BBFBB458AE2E}"/>
              </a:ext>
            </a:extLst>
          </p:cNvPr>
          <p:cNvSpPr txBox="1"/>
          <p:nvPr/>
        </p:nvSpPr>
        <p:spPr>
          <a:xfrm>
            <a:off x="293512" y="1004712"/>
            <a:ext cx="8105422" cy="2744341"/>
          </a:xfrm>
          <a:prstGeom prst="rect">
            <a:avLst/>
          </a:prstGeom>
          <a:noFill/>
        </p:spPr>
        <p:txBody>
          <a:bodyPr wrap="square">
            <a:spAutoFit/>
          </a:bodyPr>
          <a:lstStyle/>
          <a:p>
            <a:pPr algn="ctr">
              <a:lnSpc>
                <a:spcPct val="115000"/>
              </a:lnSpc>
              <a:spcAft>
                <a:spcPts val="1000"/>
              </a:spcAft>
              <a:tabLst>
                <a:tab pos="400050" algn="l"/>
              </a:tabLs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 9-TRUYỆN (TRUYỆN NGẮN)</a:t>
            </a:r>
          </a:p>
          <a:p>
            <a:pPr algn="ctr">
              <a:lnSpc>
                <a:spcPct val="115000"/>
              </a:lnSpc>
              <a:spcAft>
                <a:spcPts val="1000"/>
              </a:spcAft>
              <a:tabLst>
                <a:tab pos="400050" algn="l"/>
              </a:tabLst>
            </a:pPr>
            <a:r>
              <a:rPr lang="en-US" sz="2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Tiết 113,114,115</a:t>
            </a:r>
          </a:p>
          <a:p>
            <a:pPr algn="ctr">
              <a:lnSpc>
                <a:spcPct val="115000"/>
              </a:lnSpc>
              <a:spcAft>
                <a:spcPts val="1000"/>
              </a:spcAft>
              <a:tabLst>
                <a:tab pos="400050" algn="l"/>
              </a:tabLst>
            </a:pPr>
            <a:r>
              <a:rPr lang="en-US" sz="2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Đọc - hiểu văn bản</a:t>
            </a:r>
          </a:p>
          <a:p>
            <a:pPr algn="ctr">
              <a:lnSpc>
                <a:spcPct val="115000"/>
              </a:lnSpc>
              <a:spcAft>
                <a:spcPts val="1000"/>
              </a:spcAft>
              <a:tabLst>
                <a:tab pos="400050" algn="l"/>
              </a:tabLs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 TRANH CỦA EM GÁI TÔI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(Tạ Duy Anh)</a:t>
            </a:r>
            <a:endParaRPr lang="en-US" sz="2400"/>
          </a:p>
        </p:txBody>
      </p:sp>
    </p:spTree>
    <p:extLst>
      <p:ext uri="{BB962C8B-B14F-4D97-AF65-F5344CB8AC3E}">
        <p14:creationId xmlns:p14="http://schemas.microsoft.com/office/powerpoint/2010/main" val="784069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1137424" y="2651364"/>
            <a:ext cx="743414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Times New Roman" panose="02020603050405020304" pitchFamily="18" charset="0"/>
                <a:cs typeface="Times New Roman" panose="02020603050405020304" pitchFamily="18" charset="0"/>
              </a:rPr>
              <a:t>ĐỌC – </a:t>
            </a:r>
            <a:r>
              <a:rPr lang="en" sz="2000" dirty="0">
                <a:latin typeface="Times New Roman" panose="02020603050405020304" pitchFamily="18" charset="0"/>
                <a:cs typeface="Times New Roman" panose="02020603050405020304" pitchFamily="18" charset="0"/>
              </a:rPr>
              <a:t>TÌM HIỂU CHUNG</a:t>
            </a:r>
            <a:endParaRPr sz="2000"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VN"/>
          </a:p>
        </p:txBody>
      </p:sp>
      <p:sp>
        <p:nvSpPr>
          <p:cNvPr id="13" name="Google Shape;750;p42">
            <a:extLst>
              <a:ext uri="{FF2B5EF4-FFF2-40B4-BE49-F238E27FC236}">
                <a16:creationId xmlns:a16="http://schemas.microsoft.com/office/drawing/2014/main"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a:latin typeface="Times New Roman" panose="02020603050405020304" pitchFamily="18" charset="0"/>
                <a:cs typeface="Times New Roman" panose="02020603050405020304" pitchFamily="18" charset="0"/>
              </a:rPr>
              <a:t>Đọc </a:t>
            </a:r>
            <a:r>
              <a:rPr lang="en-US" sz="3200" b="1" dirty="0">
                <a:latin typeface="Times New Roman" panose="02020603050405020304" pitchFamily="18" charset="0"/>
                <a:cs typeface="Times New Roman" panose="02020603050405020304" pitchFamily="18" charset="0"/>
              </a:rPr>
              <a:t>–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
          <p:cNvSpPr>
            <a:spLocks noGrp="1" noChangeArrowheads="1" noChangeShapeType="1" noTextEdit="1"/>
          </p:cNvSpPr>
          <p:nvPr>
            <p:ph type="ctrTitle"/>
          </p:nvPr>
        </p:nvSpPr>
        <p:spPr bwMode="auto">
          <a:xfrm>
            <a:off x="1168449" y="179832"/>
            <a:ext cx="7455100" cy="65279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dirty="0">
                <a:solidFill>
                  <a:srgbClr val="FF0066"/>
                </a:solidFill>
                <a:latin typeface="Times New Roman" panose="02020603050405020304" pitchFamily="18" charset="0"/>
                <a:ea typeface="+mn-ea"/>
                <a:cs typeface="Times New Roman" panose="02020603050405020304" pitchFamily="18" charset="0"/>
              </a:rPr>
              <a:t>CỐT TRUYỆN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572" y="1053850"/>
            <a:ext cx="4334252" cy="4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927873" y="1160193"/>
            <a:ext cx="1268015"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b="1" i="1" u="sng" kern="1200" dirty="0" err="1">
                <a:solidFill>
                  <a:srgbClr val="0000FF"/>
                </a:solidFill>
                <a:ea typeface="+mn-ea"/>
                <a:cs typeface="Arial" panose="020B0604020202020204" pitchFamily="34" charset="0"/>
              </a:rPr>
              <a:t>Mở</a:t>
            </a:r>
            <a:r>
              <a:rPr lang="en-US" altLang="en-US" sz="1950" b="1" i="1" u="sng" kern="1200" dirty="0">
                <a:solidFill>
                  <a:srgbClr val="0000FF"/>
                </a:solidFill>
                <a:ea typeface="+mn-ea"/>
                <a:cs typeface="Arial" panose="020B0604020202020204" pitchFamily="34" charset="0"/>
              </a:rPr>
              <a:t> </a:t>
            </a:r>
            <a:r>
              <a:rPr lang="en-US" altLang="en-US" sz="1950" b="1" i="1" u="sng" kern="1200" dirty="0" err="1">
                <a:solidFill>
                  <a:srgbClr val="0000FF"/>
                </a:solidFill>
                <a:ea typeface="+mn-ea"/>
                <a:cs typeface="Arial" panose="020B0604020202020204" pitchFamily="34" charset="0"/>
              </a:rPr>
              <a:t>đầu</a:t>
            </a:r>
            <a:r>
              <a:rPr lang="en-US" altLang="en-US" sz="1950" kern="1200" dirty="0">
                <a:solidFill>
                  <a:srgbClr val="0000FF"/>
                </a:solidFill>
                <a:ea typeface="+mn-ea"/>
                <a:cs typeface="Arial" panose="020B0604020202020204" pitchFamily="34" charset="0"/>
              </a:rPr>
              <a:t>:</a:t>
            </a:r>
            <a:endParaRPr lang="en-US" altLang="en-US" sz="1950" kern="1200" dirty="0">
              <a:solidFill>
                <a:srgbClr val="000000"/>
              </a:solidFill>
              <a:ea typeface="+mn-ea"/>
              <a:cs typeface="Arial" panose="020B0604020202020204" pitchFamily="34" charset="0"/>
            </a:endParaRPr>
          </a:p>
        </p:txBody>
      </p:sp>
      <p:sp>
        <p:nvSpPr>
          <p:cNvPr id="7" name="Text Box 4"/>
          <p:cNvSpPr txBox="1">
            <a:spLocks noChangeArrowheads="1"/>
          </p:cNvSpPr>
          <p:nvPr/>
        </p:nvSpPr>
        <p:spPr bwMode="auto">
          <a:xfrm>
            <a:off x="3875833" y="1551767"/>
            <a:ext cx="1268015"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kern="1200" dirty="0" err="1">
                <a:solidFill>
                  <a:srgbClr val="000000"/>
                </a:solidFill>
                <a:ea typeface="+mn-ea"/>
                <a:cs typeface="Arial" panose="020B0604020202020204" pitchFamily="34" charset="0"/>
              </a:rPr>
              <a:t>Giới</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thiệu</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cô</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em</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gái</a:t>
            </a:r>
            <a:endParaRPr lang="en-US" altLang="en-US" sz="1950" kern="1200" dirty="0">
              <a:solidFill>
                <a:srgbClr val="000000"/>
              </a:solidFill>
              <a:ea typeface="+mn-ea"/>
              <a:cs typeface="Arial" panose="020B0604020202020204" pitchFamily="34" charset="0"/>
            </a:endParaRPr>
          </a:p>
        </p:txBody>
      </p:sp>
      <p:sp>
        <p:nvSpPr>
          <p:cNvPr id="8" name="Text Box 5"/>
          <p:cNvSpPr txBox="1">
            <a:spLocks noChangeArrowheads="1"/>
          </p:cNvSpPr>
          <p:nvPr/>
        </p:nvSpPr>
        <p:spPr bwMode="auto">
          <a:xfrm>
            <a:off x="5006318" y="2050525"/>
            <a:ext cx="1355686"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b="1" i="1" u="sng" kern="1200" dirty="0" err="1">
                <a:solidFill>
                  <a:srgbClr val="0000FF"/>
                </a:solidFill>
                <a:ea typeface="+mn-ea"/>
                <a:cs typeface="Arial" panose="020B0604020202020204" pitchFamily="34" charset="0"/>
              </a:rPr>
              <a:t>Thắt</a:t>
            </a:r>
            <a:r>
              <a:rPr lang="en-US" altLang="en-US" sz="1950" b="1" i="1" u="sng" kern="1200" dirty="0">
                <a:solidFill>
                  <a:srgbClr val="0000FF"/>
                </a:solidFill>
                <a:ea typeface="+mn-ea"/>
                <a:cs typeface="Arial" panose="020B0604020202020204" pitchFamily="34" charset="0"/>
              </a:rPr>
              <a:t> </a:t>
            </a:r>
            <a:r>
              <a:rPr lang="en-US" altLang="en-US" sz="1950" b="1" i="1" u="sng" kern="1200" dirty="0" err="1">
                <a:solidFill>
                  <a:srgbClr val="0000FF"/>
                </a:solidFill>
                <a:ea typeface="+mn-ea"/>
                <a:cs typeface="Arial" panose="020B0604020202020204" pitchFamily="34" charset="0"/>
              </a:rPr>
              <a:t>nút</a:t>
            </a:r>
            <a:r>
              <a:rPr lang="en-US" altLang="en-US" sz="1950" kern="1200" dirty="0">
                <a:solidFill>
                  <a:srgbClr val="0000FF"/>
                </a:solidFill>
                <a:ea typeface="+mn-ea"/>
                <a:cs typeface="Arial" panose="020B0604020202020204" pitchFamily="34" charset="0"/>
              </a:rPr>
              <a:t>:</a:t>
            </a:r>
            <a:endParaRPr lang="en-US" altLang="en-US" sz="1950" kern="1200" dirty="0">
              <a:solidFill>
                <a:srgbClr val="000000"/>
              </a:solidFill>
              <a:ea typeface="+mn-ea"/>
              <a:cs typeface="Arial" panose="020B0604020202020204" pitchFamily="34" charset="0"/>
            </a:endParaRPr>
          </a:p>
        </p:txBody>
      </p:sp>
      <p:sp>
        <p:nvSpPr>
          <p:cNvPr id="9" name="Text Box 5"/>
          <p:cNvSpPr txBox="1">
            <a:spLocks noChangeArrowheads="1"/>
          </p:cNvSpPr>
          <p:nvPr/>
        </p:nvSpPr>
        <p:spPr bwMode="auto">
          <a:xfrm>
            <a:off x="4899102" y="2419351"/>
            <a:ext cx="1506461"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kern="1200" dirty="0" err="1">
                <a:solidFill>
                  <a:srgbClr val="000000"/>
                </a:solidFill>
                <a:ea typeface="+mn-ea"/>
                <a:cs typeface="Arial" panose="020B0604020202020204" pitchFamily="34" charset="0"/>
              </a:rPr>
              <a:t>Phát</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hiện</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tài</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năng</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hội</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hoạ</a:t>
            </a:r>
            <a:endParaRPr lang="en-US" altLang="en-US" sz="1950" kern="1200" dirty="0">
              <a:solidFill>
                <a:srgbClr val="000000"/>
              </a:solidFill>
              <a:ea typeface="+mn-ea"/>
              <a:cs typeface="Arial" panose="020B0604020202020204" pitchFamily="34" charset="0"/>
            </a:endParaRPr>
          </a:p>
        </p:txBody>
      </p:sp>
      <p:sp>
        <p:nvSpPr>
          <p:cNvPr id="10" name="Text Box 6"/>
          <p:cNvSpPr txBox="1">
            <a:spLocks noChangeArrowheads="1"/>
          </p:cNvSpPr>
          <p:nvPr/>
        </p:nvSpPr>
        <p:spPr bwMode="auto">
          <a:xfrm>
            <a:off x="4313635" y="3517122"/>
            <a:ext cx="1764506"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b="1" i="1" u="sng" kern="1200" dirty="0" err="1">
                <a:solidFill>
                  <a:srgbClr val="0000FF"/>
                </a:solidFill>
                <a:ea typeface="+mn-ea"/>
                <a:cs typeface="Arial" panose="020B0604020202020204" pitchFamily="34" charset="0"/>
              </a:rPr>
              <a:t>Phát</a:t>
            </a:r>
            <a:r>
              <a:rPr lang="en-US" altLang="en-US" sz="1950" b="1" i="1" u="sng" kern="1200" dirty="0">
                <a:solidFill>
                  <a:srgbClr val="0000FF"/>
                </a:solidFill>
                <a:ea typeface="+mn-ea"/>
                <a:cs typeface="Arial" panose="020B0604020202020204" pitchFamily="34" charset="0"/>
              </a:rPr>
              <a:t> </a:t>
            </a:r>
            <a:r>
              <a:rPr lang="en-US" altLang="en-US" sz="1950" b="1" i="1" u="sng" kern="1200" dirty="0" err="1">
                <a:solidFill>
                  <a:srgbClr val="0000FF"/>
                </a:solidFill>
                <a:ea typeface="+mn-ea"/>
                <a:cs typeface="Arial" panose="020B0604020202020204" pitchFamily="34" charset="0"/>
              </a:rPr>
              <a:t>triển</a:t>
            </a:r>
            <a:r>
              <a:rPr lang="en-US" altLang="en-US" sz="1950" kern="1200" dirty="0">
                <a:solidFill>
                  <a:srgbClr val="0000FF"/>
                </a:solidFill>
                <a:latin typeface=".VnTime" panose="020B7200000000000000" pitchFamily="34" charset="0"/>
                <a:ea typeface="+mn-ea"/>
                <a:cs typeface="Arial" panose="020B0604020202020204" pitchFamily="34" charset="0"/>
              </a:rPr>
              <a:t>:</a:t>
            </a:r>
            <a:endParaRPr lang="en-US" altLang="en-US" sz="1950" kern="1200" dirty="0">
              <a:solidFill>
                <a:srgbClr val="000000"/>
              </a:solidFill>
              <a:ea typeface="+mn-ea"/>
              <a:cs typeface="Arial" panose="020B0604020202020204" pitchFamily="34" charset="0"/>
            </a:endParaRPr>
          </a:p>
        </p:txBody>
      </p:sp>
      <p:sp>
        <p:nvSpPr>
          <p:cNvPr id="11" name="Text Box 6"/>
          <p:cNvSpPr txBox="1">
            <a:spLocks noChangeArrowheads="1"/>
          </p:cNvSpPr>
          <p:nvPr/>
        </p:nvSpPr>
        <p:spPr bwMode="auto">
          <a:xfrm>
            <a:off x="4464336" y="3907724"/>
            <a:ext cx="160344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kern="1200" dirty="0" err="1">
                <a:solidFill>
                  <a:srgbClr val="000000"/>
                </a:solidFill>
                <a:ea typeface="+mn-ea"/>
                <a:cs typeface="Arial" panose="020B0604020202020204" pitchFamily="34" charset="0"/>
              </a:rPr>
              <a:t>Anh</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ganh</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ghét</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đố</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kị</a:t>
            </a:r>
            <a:endParaRPr lang="en-US" altLang="en-US" sz="1950" kern="1200" dirty="0">
              <a:solidFill>
                <a:srgbClr val="000000"/>
              </a:solidFill>
              <a:ea typeface="+mn-ea"/>
              <a:cs typeface="Arial" panose="020B0604020202020204" pitchFamily="34" charset="0"/>
            </a:endParaRPr>
          </a:p>
        </p:txBody>
      </p:sp>
      <p:sp>
        <p:nvSpPr>
          <p:cNvPr id="12" name="Text Box 7"/>
          <p:cNvSpPr txBox="1">
            <a:spLocks noChangeArrowheads="1"/>
          </p:cNvSpPr>
          <p:nvPr/>
        </p:nvSpPr>
        <p:spPr bwMode="auto">
          <a:xfrm>
            <a:off x="3339326" y="3478105"/>
            <a:ext cx="146923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b="1" i="1" u="sng" kern="1200" dirty="0" err="1">
                <a:solidFill>
                  <a:srgbClr val="0000FF"/>
                </a:solidFill>
                <a:ea typeface="+mn-ea"/>
                <a:cs typeface="Arial" panose="020B0604020202020204" pitchFamily="34" charset="0"/>
              </a:rPr>
              <a:t>Mở</a:t>
            </a:r>
            <a:r>
              <a:rPr lang="en-US" altLang="en-US" sz="1950" b="1" i="1" u="sng" kern="1200" dirty="0">
                <a:solidFill>
                  <a:srgbClr val="0000FF"/>
                </a:solidFill>
                <a:ea typeface="+mn-ea"/>
                <a:cs typeface="Arial" panose="020B0604020202020204" pitchFamily="34" charset="0"/>
              </a:rPr>
              <a:t> </a:t>
            </a:r>
            <a:r>
              <a:rPr lang="en-US" altLang="en-US" sz="1950" b="1" i="1" u="sng" kern="1200" dirty="0" err="1">
                <a:solidFill>
                  <a:srgbClr val="0000FF"/>
                </a:solidFill>
                <a:ea typeface="+mn-ea"/>
                <a:cs typeface="Arial" panose="020B0604020202020204" pitchFamily="34" charset="0"/>
              </a:rPr>
              <a:t>nút</a:t>
            </a:r>
            <a:r>
              <a:rPr lang="en-US" altLang="en-US" sz="1950" kern="1200" dirty="0">
                <a:solidFill>
                  <a:srgbClr val="0000FF"/>
                </a:solidFill>
                <a:ea typeface="+mn-ea"/>
                <a:cs typeface="Arial" panose="020B0604020202020204" pitchFamily="34" charset="0"/>
              </a:rPr>
              <a:t>:</a:t>
            </a:r>
            <a:endParaRPr lang="en-US" altLang="en-US" sz="1950" kern="1200" dirty="0">
              <a:solidFill>
                <a:srgbClr val="000000"/>
              </a:solidFill>
              <a:ea typeface="+mn-ea"/>
              <a:cs typeface="Arial" panose="020B0604020202020204" pitchFamily="34" charset="0"/>
            </a:endParaRPr>
          </a:p>
        </p:txBody>
      </p:sp>
      <p:sp>
        <p:nvSpPr>
          <p:cNvPr id="13" name="Text Box 7"/>
          <p:cNvSpPr txBox="1">
            <a:spLocks noChangeArrowheads="1"/>
          </p:cNvSpPr>
          <p:nvPr/>
        </p:nvSpPr>
        <p:spPr bwMode="auto">
          <a:xfrm>
            <a:off x="3193257" y="3800475"/>
            <a:ext cx="1469231"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kern="1200" dirty="0" err="1">
                <a:solidFill>
                  <a:srgbClr val="000000"/>
                </a:solidFill>
                <a:ea typeface="+mn-ea"/>
                <a:cs typeface="Arial" panose="020B0604020202020204" pitchFamily="34" charset="0"/>
              </a:rPr>
              <a:t>Bức</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vẽ</a:t>
            </a:r>
            <a:r>
              <a:rPr lang="en-US" altLang="en-US" sz="1950" kern="1200" dirty="0">
                <a:solidFill>
                  <a:srgbClr val="000000"/>
                </a:solidFill>
                <a:ea typeface="+mn-ea"/>
                <a:cs typeface="Arial" panose="020B0604020202020204" pitchFamily="34" charset="0"/>
              </a:rPr>
              <a:t> “</a:t>
            </a:r>
            <a:r>
              <a:rPr lang="en-US" altLang="en-US" sz="1950" i="1" kern="1200" dirty="0" err="1">
                <a:solidFill>
                  <a:srgbClr val="FF0000"/>
                </a:solidFill>
                <a:ea typeface="+mn-ea"/>
                <a:cs typeface="Arial" panose="020B0604020202020204" pitchFamily="34" charset="0"/>
              </a:rPr>
              <a:t>Anh</a:t>
            </a:r>
            <a:r>
              <a:rPr lang="en-US" altLang="en-US" sz="1950" i="1" kern="1200" dirty="0">
                <a:solidFill>
                  <a:srgbClr val="FF0000"/>
                </a:solidFill>
                <a:ea typeface="+mn-ea"/>
                <a:cs typeface="Arial" panose="020B0604020202020204" pitchFamily="34" charset="0"/>
              </a:rPr>
              <a:t> </a:t>
            </a:r>
            <a:r>
              <a:rPr lang="en-US" altLang="en-US" sz="1950" i="1" kern="1200" dirty="0" err="1">
                <a:solidFill>
                  <a:srgbClr val="FF0000"/>
                </a:solidFill>
                <a:ea typeface="+mn-ea"/>
                <a:cs typeface="Arial" panose="020B0604020202020204" pitchFamily="34" charset="0"/>
              </a:rPr>
              <a:t>trai</a:t>
            </a:r>
            <a:r>
              <a:rPr lang="en-US" altLang="en-US" sz="1950" i="1" kern="1200" dirty="0">
                <a:solidFill>
                  <a:srgbClr val="FF0000"/>
                </a:solidFill>
                <a:ea typeface="+mn-ea"/>
                <a:cs typeface="Arial" panose="020B0604020202020204" pitchFamily="34" charset="0"/>
              </a:rPr>
              <a:t> </a:t>
            </a:r>
            <a:r>
              <a:rPr lang="en-US" altLang="en-US" sz="1950" i="1" kern="1200" dirty="0" err="1">
                <a:solidFill>
                  <a:srgbClr val="FF0000"/>
                </a:solidFill>
                <a:ea typeface="+mn-ea"/>
                <a:cs typeface="Arial" panose="020B0604020202020204" pitchFamily="34" charset="0"/>
              </a:rPr>
              <a:t>tôi</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đạt</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giải</a:t>
            </a:r>
            <a:endParaRPr lang="en-US" altLang="en-US" sz="1950" kern="1200" dirty="0">
              <a:solidFill>
                <a:srgbClr val="000000"/>
              </a:solidFill>
              <a:ea typeface="+mn-ea"/>
              <a:cs typeface="Arial" panose="020B0604020202020204" pitchFamily="34" charset="0"/>
            </a:endParaRPr>
          </a:p>
        </p:txBody>
      </p:sp>
      <p:sp>
        <p:nvSpPr>
          <p:cNvPr id="14" name="Text Box 8"/>
          <p:cNvSpPr txBox="1">
            <a:spLocks noChangeArrowheads="1"/>
          </p:cNvSpPr>
          <p:nvPr/>
        </p:nvSpPr>
        <p:spPr bwMode="auto">
          <a:xfrm>
            <a:off x="2603492" y="1781261"/>
            <a:ext cx="1433513"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b="1" i="1" u="sng" kern="1200" dirty="0" err="1">
                <a:solidFill>
                  <a:srgbClr val="0000FF"/>
                </a:solidFill>
                <a:ea typeface="+mn-ea"/>
                <a:cs typeface="Arial" panose="020B0604020202020204" pitchFamily="34" charset="0"/>
              </a:rPr>
              <a:t>Kết</a:t>
            </a:r>
            <a:r>
              <a:rPr lang="en-US" altLang="en-US" sz="1950" b="1" i="1" u="sng" kern="1200" dirty="0">
                <a:solidFill>
                  <a:srgbClr val="0000FF"/>
                </a:solidFill>
                <a:ea typeface="+mn-ea"/>
                <a:cs typeface="Arial" panose="020B0604020202020204" pitchFamily="34" charset="0"/>
              </a:rPr>
              <a:t> </a:t>
            </a:r>
            <a:r>
              <a:rPr lang="en-US" altLang="en-US" sz="1950" b="1" i="1" u="sng" kern="1200" dirty="0" err="1">
                <a:solidFill>
                  <a:srgbClr val="0000FF"/>
                </a:solidFill>
                <a:ea typeface="+mn-ea"/>
                <a:cs typeface="Arial" panose="020B0604020202020204" pitchFamily="34" charset="0"/>
              </a:rPr>
              <a:t>thúc</a:t>
            </a:r>
            <a:r>
              <a:rPr lang="en-US" altLang="en-US" sz="1950" kern="1200" dirty="0">
                <a:solidFill>
                  <a:srgbClr val="0000FF"/>
                </a:solidFill>
                <a:ea typeface="+mn-ea"/>
                <a:cs typeface="Arial" panose="020B0604020202020204" pitchFamily="34" charset="0"/>
              </a:rPr>
              <a:t>:</a:t>
            </a:r>
            <a:endParaRPr lang="en-US" altLang="en-US" sz="1950" kern="1200" dirty="0">
              <a:solidFill>
                <a:srgbClr val="000000"/>
              </a:solidFill>
              <a:ea typeface="+mn-ea"/>
              <a:cs typeface="Arial" panose="020B0604020202020204" pitchFamily="34" charset="0"/>
            </a:endParaRPr>
          </a:p>
        </p:txBody>
      </p:sp>
      <p:sp>
        <p:nvSpPr>
          <p:cNvPr id="15" name="Text Box 8"/>
          <p:cNvSpPr txBox="1">
            <a:spLocks noChangeArrowheads="1"/>
          </p:cNvSpPr>
          <p:nvPr/>
        </p:nvSpPr>
        <p:spPr bwMode="auto">
          <a:xfrm>
            <a:off x="2532982" y="2086632"/>
            <a:ext cx="1562392"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ClrTx/>
              <a:buNone/>
            </a:pPr>
            <a:r>
              <a:rPr lang="en-US" altLang="en-US" sz="1950" kern="1200" dirty="0" err="1">
                <a:solidFill>
                  <a:srgbClr val="000000"/>
                </a:solidFill>
                <a:ea typeface="+mn-ea"/>
                <a:cs typeface="Arial" panose="020B0604020202020204" pitchFamily="34" charset="0"/>
              </a:rPr>
              <a:t>Hiểu</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được</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tâm</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hồn</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và</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lòng</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nhân</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hậu</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của</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em</a:t>
            </a:r>
            <a:r>
              <a:rPr lang="en-US" altLang="en-US" sz="1950" kern="1200" dirty="0">
                <a:solidFill>
                  <a:srgbClr val="000000"/>
                </a:solidFill>
                <a:ea typeface="+mn-ea"/>
                <a:cs typeface="Arial" panose="020B0604020202020204" pitchFamily="34" charset="0"/>
              </a:rPr>
              <a:t> </a:t>
            </a:r>
            <a:r>
              <a:rPr lang="en-US" altLang="en-US" sz="1950" kern="1200" dirty="0" err="1">
                <a:solidFill>
                  <a:srgbClr val="000000"/>
                </a:solidFill>
                <a:ea typeface="+mn-ea"/>
                <a:cs typeface="Arial" panose="020B0604020202020204" pitchFamily="34" charset="0"/>
              </a:rPr>
              <a:t>gái</a:t>
            </a:r>
            <a:endParaRPr lang="en-US" altLang="en-US" sz="1950" kern="1200" dirty="0">
              <a:solidFill>
                <a:srgbClr val="000000"/>
              </a:solidFill>
              <a:ea typeface="+mn-ea"/>
              <a:cs typeface="Arial" panose="020B0604020202020204" pitchFamily="34" charset="0"/>
            </a:endParaRPr>
          </a:p>
        </p:txBody>
      </p:sp>
    </p:spTree>
    <p:extLst>
      <p:ext uri="{BB962C8B-B14F-4D97-AF65-F5344CB8AC3E}">
        <p14:creationId xmlns:p14="http://schemas.microsoft.com/office/powerpoint/2010/main" val="138084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1" y="438151"/>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1" y="23293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954110" y="209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630510" y="133783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457200" y="27241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2"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5954110" y="3143250"/>
            <a:ext cx="1600200" cy="1371600"/>
          </a:xfrm>
          <a:prstGeom prst="rect">
            <a:avLst/>
          </a:prstGeom>
          <a:noFill/>
          <a:ln w="9525">
            <a:noFill/>
            <a:miter lim="800000"/>
            <a:headEnd/>
            <a:tailEnd/>
          </a:ln>
        </p:spPr>
      </p:pic>
    </p:spTree>
    <p:extLst>
      <p:ext uri="{BB962C8B-B14F-4D97-AF65-F5344CB8AC3E}">
        <p14:creationId xmlns:p14="http://schemas.microsoft.com/office/powerpoint/2010/main" val="295529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dissolve">
                                      <p:cBhvr>
                                        <p:cTn id="7" dur="5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61923" y="1364665"/>
            <a:ext cx="3773328" cy="17642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Times New Roman" panose="02020603050405020304" pitchFamily="18" charset="0"/>
                <a:cs typeface="Times New Roman" panose="02020603050405020304" pitchFamily="18" charset="0"/>
              </a:rPr>
              <a:t>II. TÌM HIỂU VĂN </a:t>
            </a:r>
            <a:r>
              <a:rPr lang="en" sz="2400" b="1" dirty="0">
                <a:latin typeface="Times New Roman" panose="02020603050405020304" pitchFamily="18" charset="0"/>
                <a:cs typeface="Times New Roman" panose="02020603050405020304" pitchFamily="18" charset="0"/>
              </a:rPr>
              <a:t>BẢN</a:t>
            </a:r>
            <a:endParaRP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077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1047C3E-3ACD-4B4E-A846-87E909C026B1}"/>
              </a:ext>
            </a:extLst>
          </p:cNvPr>
          <p:cNvSpPr/>
          <p:nvPr/>
        </p:nvSpPr>
        <p:spPr>
          <a:xfrm>
            <a:off x="5163048" y="831923"/>
            <a:ext cx="3266002" cy="16255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779066"/>
            <a:ext cx="591048" cy="658226"/>
          </a:xfrm>
          <a:prstGeom prst="rect">
            <a:avLst/>
          </a:prstGeom>
        </p:spPr>
      </p:pic>
      <p:pic>
        <p:nvPicPr>
          <p:cNvPr id="9" name="Picture 8">
            <a:extLst>
              <a:ext uri="{FF2B5EF4-FFF2-40B4-BE49-F238E27FC236}">
                <a16:creationId xmlns:a16="http://schemas.microsoft.com/office/drawing/2014/main"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id="{6416BF09-C6FD-5B43-AE46-748CDF2C87C5}"/>
              </a:ext>
            </a:extLst>
          </p:cNvPr>
          <p:cNvSpPr/>
          <p:nvPr/>
        </p:nvSpPr>
        <p:spPr>
          <a:xfrm>
            <a:off x="4994952" y="24451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Lời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kể</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thực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en-VN" dirty="0"/>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1</a:t>
            </a:r>
            <a:r>
              <a:rPr lang="en-US" sz="4000" b="1">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err="1">
                <a:solidFill>
                  <a:schemeClr val="accent6">
                    <a:lumMod val="75000"/>
                  </a:schemeClr>
                </a:solidFill>
                <a:latin typeface="Times New Roman" panose="02020603050405020304" pitchFamily="18" charset="0"/>
                <a:cs typeface="Times New Roman" panose="02020603050405020304" pitchFamily="18" charset="0"/>
              </a:rPr>
              <a:t>em</a:t>
            </a:r>
            <a:r>
              <a:rPr lang="en-US" sz="4000" b="1">
                <a:solidFill>
                  <a:schemeClr val="accent6">
                    <a:lumMod val="75000"/>
                  </a:schemeClr>
                </a:solidFill>
                <a:latin typeface="Times New Roman" panose="02020603050405020304" pitchFamily="18" charset="0"/>
                <a:cs typeface="Times New Roman" panose="02020603050405020304" pitchFamily="18" charset="0"/>
              </a:rPr>
              <a:t> gái Kiều Phương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
        <p:nvSpPr>
          <p:cNvPr id="2" name="TextBox 1"/>
          <p:cNvSpPr txBox="1"/>
          <p:nvPr/>
        </p:nvSpPr>
        <p:spPr>
          <a:xfrm>
            <a:off x="2397579" y="865410"/>
            <a:ext cx="195126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077713" y="649966"/>
            <a:ext cx="1951264"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119993" y="3585174"/>
            <a:ext cx="195126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936672" y="3571569"/>
            <a:ext cx="195126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78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id="{9E352D00-7FC2-2145-9B8E-4AAFE2D35025}"/>
              </a:ext>
            </a:extLst>
          </p:cNvPr>
          <p:cNvSpPr/>
          <p:nvPr/>
        </p:nvSpPr>
        <p:spPr>
          <a:xfrm>
            <a:off x="996043" y="326571"/>
            <a:ext cx="4379564" cy="71585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b="1" dirty="0" err="1">
                <a:solidFill>
                  <a:srgbClr val="C00000"/>
                </a:solidFill>
                <a:latin typeface="Times New Roman" pitchFamily="18" charset="0"/>
                <a:cs typeface="Times New Roman" pitchFamily="18" charset="0"/>
              </a:rPr>
              <a:t>Ngoại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hình</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Mặt</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luôn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bị</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bôi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bẩn</a:t>
            </a:r>
            <a:r>
              <a:rPr lang="en-US" sz="2400" dirty="0">
                <a:solidFill>
                  <a:schemeClr val="bg1">
                    <a:lumMod val="10000"/>
                  </a:schemeClr>
                </a:solidFill>
                <a:latin typeface="Times New Roman" pitchFamily="18" charset="0"/>
                <a:cs typeface="Times New Roman" pitchFamily="18" charset="0"/>
              </a:rPr>
              <a:t>. </a:t>
            </a:r>
          </a:p>
        </p:txBody>
      </p:sp>
      <p:sp>
        <p:nvSpPr>
          <p:cNvPr id="50" name="Rectangle 49">
            <a:extLst>
              <a:ext uri="{FF2B5EF4-FFF2-40B4-BE49-F238E27FC236}">
                <a16:creationId xmlns:a16="http://schemas.microsoft.com/office/drawing/2014/main" id="{9BB7C7C8-BEBD-9245-8960-C49148BE454B}"/>
              </a:ext>
            </a:extLst>
          </p:cNvPr>
          <p:cNvSpPr/>
          <p:nvPr/>
        </p:nvSpPr>
        <p:spPr>
          <a:xfrm>
            <a:off x="996043" y="1180096"/>
            <a:ext cx="4379564" cy="1416148"/>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b="1" dirty="0" err="1">
                <a:solidFill>
                  <a:srgbClr val="C00000"/>
                </a:solidFill>
                <a:latin typeface="Times New Roman" pitchFamily="18" charset="0"/>
                <a:cs typeface="Times New Roman" pitchFamily="18" charset="0"/>
              </a:rPr>
              <a:t>Cử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chỉ</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hành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động</a:t>
            </a:r>
            <a:r>
              <a:rPr lang="en-US" sz="2400" dirty="0">
                <a:solidFill>
                  <a:schemeClr val="bg1">
                    <a:lumMod val="10000"/>
                  </a:schemeClr>
                </a:solidFill>
                <a:latin typeface="Times New Roman" pitchFamily="18" charset="0"/>
                <a:cs typeface="Times New Roman" pitchFamily="18" charset="0"/>
              </a:rPr>
              <a:t>: </a:t>
            </a:r>
          </a:p>
          <a:p>
            <a:pPr algn="just"/>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Vui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vẻ</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làm</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việc</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nhà</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vừa</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làm</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vừa</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hát</a:t>
            </a:r>
            <a:r>
              <a:rPr lang="en-US" sz="2400" dirty="0">
                <a:solidFill>
                  <a:schemeClr val="bg1">
                    <a:lumMod val="10000"/>
                  </a:schemeClr>
                </a:solidFill>
                <a:latin typeface="Times New Roman" pitchFamily="18" charset="0"/>
                <a:cs typeface="Times New Roman" pitchFamily="18" charset="0"/>
              </a:rPr>
              <a:t>.</a:t>
            </a:r>
          </a:p>
          <a:p>
            <a:pPr algn="just"/>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Thích</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lục</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lọi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đồ</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đạc</a:t>
            </a:r>
            <a:endParaRPr lang="en-US" sz="24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949F46B2-6462-724C-924E-3981389488C2}"/>
              </a:ext>
            </a:extLst>
          </p:cNvPr>
          <p:cNvSpPr/>
          <p:nvPr/>
        </p:nvSpPr>
        <p:spPr>
          <a:xfrm>
            <a:off x="996043" y="2733918"/>
            <a:ext cx="4379564" cy="105431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b="1" dirty="0" err="1">
                <a:solidFill>
                  <a:srgbClr val="C00000"/>
                </a:solidFill>
                <a:latin typeface="Times New Roman" pitchFamily="18" charset="0"/>
                <a:cs typeface="Times New Roman" pitchFamily="18" charset="0"/>
              </a:rPr>
              <a:t>Thái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hồn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nhiên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hãnh</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diện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với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cái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tên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Mèo</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gần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gũi</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yêu</a:t>
            </a:r>
            <a:r>
              <a:rPr lang="en-US" sz="2400" dirty="0">
                <a:solidFill>
                  <a:schemeClr val="bg1">
                    <a:lumMod val="10000"/>
                  </a:schemeClr>
                </a:solidFill>
                <a:latin typeface="Times New Roman" pitchFamily="18" charset="0"/>
                <a:cs typeface="Times New Roman" pitchFamily="18" charset="0"/>
              </a:rPr>
              <a:t> </a:t>
            </a:r>
            <a:r>
              <a:rPr lang="en-US" sz="2400" err="1">
                <a:solidFill>
                  <a:schemeClr val="bg1">
                    <a:lumMod val="10000"/>
                  </a:schemeClr>
                </a:solidFill>
                <a:latin typeface="Times New Roman" pitchFamily="18" charset="0"/>
                <a:cs typeface="Times New Roman" pitchFamily="18" charset="0"/>
              </a:rPr>
              <a:t>quý</a:t>
            </a:r>
            <a:r>
              <a:rPr lang="en-US" sz="2400">
                <a:solidFill>
                  <a:schemeClr val="bg1">
                    <a:lumMod val="10000"/>
                  </a:schemeClr>
                </a:solidFill>
                <a:latin typeface="Times New Roman" pitchFamily="18" charset="0"/>
                <a:cs typeface="Times New Roman" pitchFamily="18" charset="0"/>
              </a:rPr>
              <a:t> anh trai...</a:t>
            </a:r>
            <a:endParaRPr lang="en-US" sz="24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EC23FF9D-DDFB-854F-B37D-DC555F370D7E}"/>
              </a:ext>
            </a:extLst>
          </p:cNvPr>
          <p:cNvSpPr/>
          <p:nvPr/>
        </p:nvSpPr>
        <p:spPr>
          <a:xfrm>
            <a:off x="996043" y="3925903"/>
            <a:ext cx="4379564" cy="1123356"/>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b="1" dirty="0" err="1">
                <a:solidFill>
                  <a:srgbClr val="C00000"/>
                </a:solidFill>
                <a:latin typeface="Times New Roman" pitchFamily="18" charset="0"/>
                <a:cs typeface="Times New Roman" pitchFamily="18" charset="0"/>
              </a:rPr>
              <a:t>Tài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năng</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Vẽ</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rất</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đẹp</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tự</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chế</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màu</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vẽ</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bằng</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nguyên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liệu</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có</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sẵn</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trong</a:t>
            </a:r>
            <a:r>
              <a:rPr lang="en-US" sz="2400" dirty="0">
                <a:solidFill>
                  <a:schemeClr val="bg1">
                    <a:lumMod val="10000"/>
                  </a:schemeClr>
                </a:solidFill>
                <a:latin typeface="Times New Roman" pitchFamily="18" charset="0"/>
                <a:cs typeface="Times New Roman" pitchFamily="18" charset="0"/>
              </a:rPr>
              <a:t> </a:t>
            </a:r>
            <a:r>
              <a:rPr lang="en-US" sz="2400" dirty="0" err="1">
                <a:solidFill>
                  <a:schemeClr val="bg1">
                    <a:lumMod val="10000"/>
                  </a:schemeClr>
                </a:solidFill>
                <a:latin typeface="Times New Roman" pitchFamily="18" charset="0"/>
                <a:cs typeface="Times New Roman" pitchFamily="18" charset="0"/>
              </a:rPr>
              <a:t>bếp</a:t>
            </a:r>
            <a:r>
              <a:rPr lang="en-US" sz="2400" dirty="0">
                <a:solidFill>
                  <a:schemeClr val="bg1">
                    <a:lumMod val="10000"/>
                  </a:schemeClr>
                </a:solidFill>
                <a:latin typeface="Times New Roman" pitchFamily="18" charset="0"/>
                <a:cs typeface="Times New Roman" pitchFamily="18" charset="0"/>
              </a:rPr>
              <a:t>.</a:t>
            </a:r>
          </a:p>
        </p:txBody>
      </p:sp>
      <p:sp>
        <p:nvSpPr>
          <p:cNvPr id="18" name="Right Brace 17">
            <a:extLst>
              <a:ext uri="{FF2B5EF4-FFF2-40B4-BE49-F238E27FC236}">
                <a16:creationId xmlns:a16="http://schemas.microsoft.com/office/drawing/2014/main" id="{49C0D542-BC8D-EA49-B0F6-5A58EF05FFBF}"/>
              </a:ext>
            </a:extLst>
          </p:cNvPr>
          <p:cNvSpPr/>
          <p:nvPr/>
        </p:nvSpPr>
        <p:spPr>
          <a:xfrm>
            <a:off x="5551714" y="424542"/>
            <a:ext cx="489857" cy="4433207"/>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4" name="Rectangle 53">
            <a:extLst>
              <a:ext uri="{FF2B5EF4-FFF2-40B4-BE49-F238E27FC236}">
                <a16:creationId xmlns:a16="http://schemas.microsoft.com/office/drawing/2014/main" id="{F1AEED88-EBA0-364A-9F48-C20FE9C6ACEC}"/>
              </a:ext>
            </a:extLst>
          </p:cNvPr>
          <p:cNvSpPr/>
          <p:nvPr/>
        </p:nvSpPr>
        <p:spPr>
          <a:xfrm>
            <a:off x="6258939" y="644979"/>
            <a:ext cx="1986990" cy="3707327"/>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hồn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p>
          <a:p>
            <a:pPr algn="ct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958891" cy="2839844"/>
          </a:xfrm>
          <a:prstGeom prst="rect">
            <a:avLst/>
          </a:prstGeom>
        </p:spPr>
      </p:pic>
      <p:sp>
        <p:nvSpPr>
          <p:cNvPr id="3" name="Text Placeholder 2"/>
          <p:cNvSpPr>
            <a:spLocks noGrp="1"/>
          </p:cNvSpPr>
          <p:nvPr>
            <p:ph type="body" idx="1"/>
          </p:nvPr>
        </p:nvSpPr>
        <p:spPr>
          <a:xfrm>
            <a:off x="4500395" y="1197416"/>
            <a:ext cx="4190122" cy="2876496"/>
          </a:xfrm>
        </p:spPr>
        <p:txBody>
          <a:bodyPr/>
          <a:lstStyle/>
          <a:p>
            <a:pPr marL="165100" indent="0">
              <a:buNone/>
            </a:pPr>
            <a:r>
              <a:rPr lang="en-US" sz="4400" dirty="0">
                <a:solidFill>
                  <a:schemeClr val="accent1"/>
                </a:solidFill>
                <a:latin typeface="#9Slide05 SVNCookie" pitchFamily="34" charset="0"/>
              </a:rPr>
              <a:t> </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Điểm</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nào</a:t>
            </a:r>
            <a:r>
              <a:rPr lang="en-US" sz="4400" b="1" dirty="0">
                <a:solidFill>
                  <a:schemeClr val="accent2">
                    <a:lumMod val="50000"/>
                  </a:schemeClr>
                </a:solidFill>
                <a:latin typeface="#9Slide05 SVNCookie" pitchFamily="34" charset="0"/>
              </a:rPr>
              <a:t> ở </a:t>
            </a:r>
            <a:r>
              <a:rPr lang="en-US" sz="4400" b="1" dirty="0" err="1">
                <a:solidFill>
                  <a:schemeClr val="accent2">
                    <a:lumMod val="50000"/>
                  </a:schemeClr>
                </a:solidFill>
                <a:latin typeface="#9Slide05 SVNCookie" pitchFamily="34" charset="0"/>
              </a:rPr>
              <a:t>Kiều</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Phương</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khiến</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em</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thích</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nhất</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Vì</a:t>
            </a:r>
            <a:r>
              <a:rPr lang="en-US" sz="4400" b="1" dirty="0">
                <a:solidFill>
                  <a:schemeClr val="accent2">
                    <a:lumMod val="50000"/>
                  </a:schemeClr>
                </a:solidFill>
                <a:latin typeface="#9Slide05 SVNCookie" pitchFamily="34" charset="0"/>
              </a:rPr>
              <a:t> </a:t>
            </a:r>
            <a:r>
              <a:rPr lang="en-US" sz="4400" b="1" dirty="0" err="1">
                <a:solidFill>
                  <a:schemeClr val="accent2">
                    <a:lumMod val="50000"/>
                  </a:schemeClr>
                </a:solidFill>
                <a:latin typeface="#9Slide05 SVNCookie" pitchFamily="34" charset="0"/>
              </a:rPr>
              <a:t>sao</a:t>
            </a:r>
            <a:r>
              <a:rPr lang="en-US" sz="4400" b="1" dirty="0">
                <a:solidFill>
                  <a:schemeClr val="accent2">
                    <a:lumMod val="50000"/>
                  </a:schemeClr>
                </a:solidFill>
                <a:latin typeface="#9Slide05 SVNCookie" pitchFamily="34" charset="0"/>
              </a:rPr>
              <a:t>?</a:t>
            </a:r>
          </a:p>
          <a:p>
            <a:endParaRPr lang="en-US" b="1" dirty="0"/>
          </a:p>
        </p:txBody>
      </p:sp>
    </p:spTree>
    <p:extLst>
      <p:ext uri="{BB962C8B-B14F-4D97-AF65-F5344CB8AC3E}">
        <p14:creationId xmlns:p14="http://schemas.microsoft.com/office/powerpoint/2010/main" val="87777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E0CEF-BD20-C629-7C72-78C89A89CF88}"/>
              </a:ext>
            </a:extLst>
          </p:cNvPr>
          <p:cNvSpPr txBox="1"/>
          <p:nvPr/>
        </p:nvSpPr>
        <p:spPr>
          <a:xfrm>
            <a:off x="970843" y="462845"/>
            <a:ext cx="7044267" cy="4194803"/>
          </a:xfrm>
          <a:prstGeom prst="rect">
            <a:avLst/>
          </a:prstGeom>
          <a:noFill/>
        </p:spPr>
        <p:txBody>
          <a:bodyPr wrap="square">
            <a:spAutoFit/>
          </a:bodyPr>
          <a:lstStyle/>
          <a:p>
            <a:pPr algn="just">
              <a:lnSpc>
                <a:spcPct val="115000"/>
              </a:lnSpc>
              <a:spcAft>
                <a:spcPts val="100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a:t>
            </a: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 THỨC </a:t>
            </a:r>
            <a:r>
              <a:rPr lang="en-US" sz="2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 VĂN </a:t>
            </a:r>
            <a:endPar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ngắn</a:t>
            </a: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tác phẩm văn xuôi cỡ nhỏ, ít nhân vật, ít sự việc phức tạp,... Chi tiết và lời văn trong truyện ngắn rất cô đọng, nhiều ẩn ý. </a:t>
            </a:r>
          </a:p>
          <a:p>
            <a:pPr algn="just">
              <a:lnSpc>
                <a:spcPct val="115000"/>
              </a:lnSpc>
              <a:spcAft>
                <a:spcPts val="100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nhân vật</a:t>
            </a: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nét riêng của nhân vật trong truyện, thường được thể hiện qua </a:t>
            </a:r>
            <a:r>
              <a:rPr lang="en-US" sz="24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 dáng, cử chỉ, hành động, ngôn ngữ, ý nghĩ,...</a:t>
            </a:r>
          </a:p>
          <a:p>
            <a:pPr algn="just">
              <a:lnSpc>
                <a:spcPct val="115000"/>
              </a:lnSpc>
              <a:spcAft>
                <a:spcPts val="1000"/>
              </a:spcAft>
            </a:pPr>
            <a:r>
              <a:rPr lang="en-US" sz="24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Truyện ngắn có thể đượckể theo ngôi thứ nhất hoặc ngôi thứ 3.</a:t>
            </a:r>
          </a:p>
        </p:txBody>
      </p:sp>
    </p:spTree>
    <p:extLst>
      <p:ext uri="{BB962C8B-B14F-4D97-AF65-F5344CB8AC3E}">
        <p14:creationId xmlns:p14="http://schemas.microsoft.com/office/powerpoint/2010/main" val="234297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76183" y="1951244"/>
            <a:ext cx="3545103"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75000"/>
                  </a:schemeClr>
                </a:solidFill>
                <a:latin typeface="Times New Roman" panose="02020603050405020304" pitchFamily="18" charset="0"/>
                <a:cs typeface="Times New Roman" panose="02020603050405020304" pitchFamily="18" charset="0"/>
              </a:rPr>
              <a:t>3</a:t>
            </a:r>
            <a:r>
              <a:rPr lang="en-US" sz="3600" b="1">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16" name="Rectangle 15">
            <a:extLst>
              <a:ext uri="{FF2B5EF4-FFF2-40B4-BE49-F238E27FC236}">
                <a16:creationId xmlns:a16="http://schemas.microsoft.com/office/drawing/2014/main" id="{2609636D-1960-CF49-BB34-FC79E1D09A07}"/>
              </a:ext>
            </a:extLst>
          </p:cNvPr>
          <p:cNvSpPr/>
          <p:nvPr/>
        </p:nvSpPr>
        <p:spPr>
          <a:xfrm>
            <a:off x="1891897" y="1301256"/>
            <a:ext cx="5360206" cy="278015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a:solidFill>
                  <a:schemeClr val="bg1">
                    <a:lumMod val="10000"/>
                  </a:schemeClr>
                </a:solidFill>
                <a:latin typeface="Times New Roman" pitchFamily="18" charset="0"/>
                <a:cs typeface="Times New Roman" pitchFamily="18" charset="0"/>
              </a:rPr>
              <a:t>?Tìm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
        <p:nvSpPr>
          <p:cNvPr id="3" name="Title 2">
            <a:extLst>
              <a:ext uri="{FF2B5EF4-FFF2-40B4-BE49-F238E27FC236}">
                <a16:creationId xmlns:a16="http://schemas.microsoft.com/office/drawing/2014/main" id="{3A3D34B4-023F-1118-2E98-F91B6F02EE05}"/>
              </a:ext>
            </a:extLst>
          </p:cNvPr>
          <p:cNvSpPr>
            <a:spLocks noGrp="1"/>
          </p:cNvSpPr>
          <p:nvPr>
            <p:ph type="title"/>
          </p:nvPr>
        </p:nvSpPr>
        <p:spPr/>
        <p:txBody>
          <a:bodyPr/>
          <a:lstStyle/>
          <a:p>
            <a:r>
              <a:rPr lang="en-US"/>
              <a:t>Thảo luận nhóm bàn (3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a:solidFill>
                  <a:schemeClr val="bg1">
                    <a:lumMod val="10000"/>
                  </a:schemeClr>
                </a:solidFill>
                <a:latin typeface="Times New Roman" pitchFamily="18" charset="0"/>
                <a:cs typeface="Times New Roman" pitchFamily="18" charset="0"/>
              </a:rPr>
              <a:t>- </a:t>
            </a:r>
            <a:r>
              <a:rPr lang="en-US" sz="2600">
                <a:solidFill>
                  <a:srgbClr val="002060"/>
                </a:solidFill>
                <a:latin typeface="Times New Roman" pitchFamily="18" charset="0"/>
                <a:cs typeface="Times New Roman" pitchFamily="18" charset="0"/>
              </a:rPr>
              <a:t>Gọi </a:t>
            </a:r>
            <a:r>
              <a:rPr lang="en-US" sz="2600" dirty="0" err="1">
                <a:solidFill>
                  <a:srgbClr val="002060"/>
                </a:solidFill>
                <a:latin typeface="Times New Roman" pitchFamily="18" charset="0"/>
                <a:cs typeface="Times New Roman" pitchFamily="18" charset="0"/>
              </a:rPr>
              <a:t>em</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là</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Mèo</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vì</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mặt</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luôn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bị</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chính</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nó</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bôi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bẩn</a:t>
            </a:r>
            <a:r>
              <a:rPr lang="en-US" sz="2600" dirty="0">
                <a:solidFill>
                  <a:srgbClr val="002060"/>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id="{4BA60892-0F3C-0248-8956-662337C14954}"/>
              </a:ext>
            </a:extLst>
          </p:cNvPr>
          <p:cNvSpPr/>
          <p:nvPr/>
        </p:nvSpPr>
        <p:spPr>
          <a:xfrm>
            <a:off x="3897319" y="1517693"/>
            <a:ext cx="1643531" cy="209055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eaLnBrk="1" hangingPunct="1">
              <a:spcBef>
                <a:spcPct val="50000"/>
              </a:spcBef>
            </a:pPr>
            <a:r>
              <a:rPr lang="en-US" altLang="en-US" sz="2600">
                <a:solidFill>
                  <a:srgbClr val="0070C0"/>
                </a:solidFill>
                <a:latin typeface="Times New Roman" pitchFamily="18" charset="0"/>
                <a:cs typeface="Times New Roman" pitchFamily="18" charset="0"/>
              </a:rPr>
              <a:t>- Quan </a:t>
            </a:r>
            <a:r>
              <a:rPr lang="en-US" altLang="en-US" sz="2600" dirty="0" err="1">
                <a:solidFill>
                  <a:srgbClr val="0070C0"/>
                </a:solidFill>
                <a:latin typeface="Times New Roman" pitchFamily="18" charset="0"/>
                <a:cs typeface="Times New Roman" pitchFamily="18" charset="0"/>
              </a:rPr>
              <a:t>tâm</a:t>
            </a:r>
            <a:r>
              <a:rPr lang="en-US" altLang="en-US" sz="2600" dirty="0">
                <a:solidFill>
                  <a:srgbClr val="0070C0"/>
                </a:solidFill>
                <a:latin typeface="Times New Roman" pitchFamily="18" charset="0"/>
                <a:cs typeface="Times New Roman" pitchFamily="18" charset="0"/>
              </a:rPr>
              <a:t>, </a:t>
            </a:r>
            <a:r>
              <a:rPr lang="en-US" altLang="en-US" sz="2600" err="1">
                <a:solidFill>
                  <a:srgbClr val="0070C0"/>
                </a:solidFill>
                <a:latin typeface="Times New Roman" pitchFamily="18" charset="0"/>
                <a:cs typeface="Times New Roman" pitchFamily="18" charset="0"/>
              </a:rPr>
              <a:t>để</a:t>
            </a:r>
            <a:r>
              <a:rPr lang="en-US" altLang="en-US" sz="2600">
                <a:solidFill>
                  <a:srgbClr val="0070C0"/>
                </a:solidFill>
                <a:latin typeface="Times New Roman" pitchFamily="18" charset="0"/>
                <a:cs typeface="Times New Roman" pitchFamily="18" charset="0"/>
              </a:rPr>
              <a:t> ý,soi xét  </a:t>
            </a:r>
            <a:r>
              <a:rPr lang="en-US" altLang="en-US" sz="2600" dirty="0" err="1">
                <a:solidFill>
                  <a:srgbClr val="0070C0"/>
                </a:solidFill>
                <a:latin typeface="Times New Roman" pitchFamily="18" charset="0"/>
                <a:cs typeface="Times New Roman" pitchFamily="18" charset="0"/>
              </a:rPr>
              <a:t>em</a:t>
            </a:r>
            <a:r>
              <a:rPr lang="en-US" altLang="en-US" sz="2600" dirty="0">
                <a:solidFill>
                  <a:srgbClr val="0070C0"/>
                </a:solidFill>
                <a:latin typeface="Times New Roman" pitchFamily="18" charset="0"/>
                <a:cs typeface="Times New Roman" pitchFamily="18" charset="0"/>
              </a:rPr>
              <a:t> </a:t>
            </a:r>
            <a:r>
              <a:rPr lang="en-US" altLang="en-US" sz="2600" err="1">
                <a:solidFill>
                  <a:srgbClr val="0070C0"/>
                </a:solidFill>
                <a:latin typeface="Times New Roman" pitchFamily="18" charset="0"/>
                <a:cs typeface="Times New Roman" pitchFamily="18" charset="0"/>
              </a:rPr>
              <a:t>từng</a:t>
            </a:r>
            <a:r>
              <a:rPr lang="en-US" altLang="en-US" sz="2600">
                <a:solidFill>
                  <a:srgbClr val="0070C0"/>
                </a:solidFill>
                <a:latin typeface="Times New Roman" pitchFamily="18" charset="0"/>
                <a:cs typeface="Times New Roman" pitchFamily="18" charset="0"/>
              </a:rPr>
              <a:t> tí  </a:t>
            </a:r>
            <a:r>
              <a:rPr lang="en-US" altLang="en-US" sz="2600" dirty="0" err="1">
                <a:solidFill>
                  <a:srgbClr val="0070C0"/>
                </a:solidFill>
                <a:latin typeface="Times New Roman" pitchFamily="18" charset="0"/>
                <a:cs typeface="Times New Roman" pitchFamily="18" charset="0"/>
              </a:rPr>
              <a:t>một</a:t>
            </a:r>
            <a:r>
              <a:rPr lang="en-US" altLang="en-US" sz="2600" dirty="0">
                <a:solidFill>
                  <a:schemeClr val="bg1">
                    <a:lumMod val="10000"/>
                  </a:schemeClr>
                </a:solidFill>
                <a:latin typeface="Times New Roman" pitchFamily="18" charset="0"/>
                <a:cs typeface="Times New Roman" pitchFamily="18" charset="0"/>
              </a:rPr>
              <a:t>.</a:t>
            </a:r>
          </a:p>
        </p:txBody>
      </p:sp>
      <p:sp>
        <p:nvSpPr>
          <p:cNvPr id="54" name="Rectangle 53">
            <a:extLst>
              <a:ext uri="{FF2B5EF4-FFF2-40B4-BE49-F238E27FC236}">
                <a16:creationId xmlns:a16="http://schemas.microsoft.com/office/drawing/2014/main"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a:solidFill>
                  <a:srgbClr val="002060"/>
                </a:solidFill>
                <a:latin typeface="Times New Roman" pitchFamily="18" charset="0"/>
                <a:cs typeface="Times New Roman" pitchFamily="18" charset="0"/>
              </a:rPr>
              <a:t>- Bí </a:t>
            </a:r>
            <a:r>
              <a:rPr lang="en-US" sz="2600" dirty="0" err="1">
                <a:solidFill>
                  <a:srgbClr val="002060"/>
                </a:solidFill>
                <a:latin typeface="Times New Roman" pitchFamily="18" charset="0"/>
                <a:cs typeface="Times New Roman" pitchFamily="18" charset="0"/>
              </a:rPr>
              <a:t>mật</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theo</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dõi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việc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chế</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tạo</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thuốc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vẽ</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của</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em</a:t>
            </a:r>
            <a:endParaRPr lang="en-US" sz="2600" dirty="0">
              <a:solidFill>
                <a:srgbClr val="002060"/>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6" name="Rectangle 55">
            <a:extLst>
              <a:ext uri="{FF2B5EF4-FFF2-40B4-BE49-F238E27FC236}">
                <a16:creationId xmlns:a16="http://schemas.microsoft.com/office/drawing/2014/main" id="{73C19E91-4AF0-7B4A-977D-3F65833B78F8}"/>
              </a:ext>
            </a:extLst>
          </p:cNvPr>
          <p:cNvSpPr/>
          <p:nvPr/>
        </p:nvSpPr>
        <p:spPr>
          <a:xfrm>
            <a:off x="2313071" y="4079960"/>
            <a:ext cx="488782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a:solidFill>
                  <a:schemeClr val="bg1">
                    <a:lumMod val="10000"/>
                  </a:schemeClr>
                </a:solidFill>
                <a:latin typeface="Times New Roman" pitchFamily="18" charset="0"/>
                <a:cs typeface="Times New Roman" pitchFamily="18" charset="0"/>
              </a:rPr>
              <a:t>=&gt;Thân </a:t>
            </a:r>
            <a:r>
              <a:rPr lang="en-US" sz="2600" b="1" dirty="0" err="1">
                <a:solidFill>
                  <a:schemeClr val="bg1">
                    <a:lumMod val="10000"/>
                  </a:schemeClr>
                </a:solidFill>
                <a:latin typeface="Times New Roman" pitchFamily="18" charset="0"/>
                <a:cs typeface="Times New Roman" pitchFamily="18" charset="0"/>
              </a:rPr>
              <a:t>thiện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quan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giọng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điệu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ra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err="1">
                <a:solidFill>
                  <a:schemeClr val="bg1">
                    <a:lumMod val="10000"/>
                  </a:schemeClr>
                </a:solidFill>
                <a:latin typeface="Times New Roman" pitchFamily="18" charset="0"/>
                <a:cs typeface="Times New Roman" pitchFamily="18" charset="0"/>
              </a:rPr>
              <a:t>anh</a:t>
            </a:r>
            <a:r>
              <a:rPr lang="en-US" sz="2600" b="1">
                <a:solidFill>
                  <a:schemeClr val="bg1">
                    <a:lumMod val="10000"/>
                  </a:schemeClr>
                </a:solidFill>
                <a:latin typeface="Times New Roman" pitchFamily="18" charset="0"/>
                <a:cs typeface="Times New Roman" pitchFamily="18" charset="0"/>
              </a:rPr>
              <a:t>.</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1" y="1807415"/>
            <a:ext cx="1637149"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vui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sướng</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446593" y="335757"/>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a:endCxn id="21" idx="1"/>
          </p:cNvCxnSpPr>
          <p:nvPr/>
        </p:nvCxnSpPr>
        <p:spPr>
          <a:xfrm flipV="1">
            <a:off x="1759614" y="2004224"/>
            <a:ext cx="546082" cy="11676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05696" y="1557685"/>
            <a:ext cx="4419722" cy="89307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flipV="1">
            <a:off x="1759614" y="2878036"/>
            <a:ext cx="556343" cy="2938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15957" y="2392275"/>
            <a:ext cx="4419722" cy="97152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ở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a:t>
            </a:r>
          </a:p>
        </p:txBody>
      </p:sp>
      <p:cxnSp>
        <p:nvCxnSpPr>
          <p:cNvPr id="25" name="Straight Arrow Connector 24">
            <a:extLst>
              <a:ext uri="{FF2B5EF4-FFF2-40B4-BE49-F238E27FC236}">
                <a16:creationId xmlns:a16="http://schemas.microsoft.com/office/drawing/2014/main" id="{2FE0E3F5-EDC5-0C45-856B-9137228EF8E3}"/>
              </a:ext>
            </a:extLst>
          </p:cNvPr>
          <p:cNvCxnSpPr>
            <a:cxnSpLocks/>
            <a:endCxn id="26" idx="1"/>
          </p:cNvCxnSpPr>
          <p:nvPr/>
        </p:nvCxnSpPr>
        <p:spPr>
          <a:xfrm>
            <a:off x="1759614" y="3171899"/>
            <a:ext cx="599461" cy="52434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359075" y="3222443"/>
            <a:ext cx="4419722" cy="94760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720372" y="1922447"/>
            <a:ext cx="435155" cy="2785025"/>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1" y="1110049"/>
            <a:ext cx="1872321" cy="391543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thất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vọng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bản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thân</a:t>
            </a:r>
            <a:r>
              <a:rPr lang="en-US" sz="2600" b="1" dirty="0">
                <a:solidFill>
                  <a:schemeClr val="bg1">
                    <a:lumMod val="10000"/>
                  </a:schemeClr>
                </a:solidFill>
                <a:latin typeface="Times New Roman" pitchFamily="18" charset="0"/>
                <a:cs typeface="Times New Roman" pitchFamily="18" charset="0"/>
              </a:rPr>
              <a:t>.</a:t>
            </a:r>
          </a:p>
          <a:p>
            <a:pPr algn="ct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a:solidFill>
                  <a:schemeClr val="bg1">
                    <a:lumMod val="10000"/>
                  </a:schemeClr>
                </a:solidFill>
                <a:latin typeface="Times New Roman" pitchFamily="18" charset="0"/>
                <a:cs typeface="Times New Roman" pitchFamily="18" charset="0"/>
              </a:rPr>
              <a:t>, ganh </a:t>
            </a:r>
            <a:r>
              <a:rPr lang="en-US" sz="2600" b="1" dirty="0" err="1">
                <a:solidFill>
                  <a:schemeClr val="bg1">
                    <a:lumMod val="10000"/>
                  </a:schemeClr>
                </a:solidFill>
                <a:latin typeface="Times New Roman" pitchFamily="18" charset="0"/>
                <a:cs typeface="Times New Roman" pitchFamily="18" charset="0"/>
              </a:rPr>
              <a:t>tị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của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r>
              <a:rPr lang="en-US" sz="2600" b="1" dirty="0">
                <a:solidFill>
                  <a:schemeClr val="bg1">
                    <a:lumMod val="10000"/>
                  </a:schemeClr>
                </a:solidFill>
                <a:latin typeface="Times New Roman" pitchFamily="18" charset="0"/>
                <a:cs typeface="Times New Roman" pitchFamily="18" charset="0"/>
              </a:rPr>
              <a:t>.</a:t>
            </a:r>
          </a:p>
        </p:txBody>
      </p:sp>
      <p:cxnSp>
        <p:nvCxnSpPr>
          <p:cNvPr id="19" name="Straight Arrow Connector 18">
            <a:extLst>
              <a:ext uri="{FF2B5EF4-FFF2-40B4-BE49-F238E27FC236}">
                <a16:creationId xmlns:a16="http://schemas.microsoft.com/office/drawing/2014/main" id="{52C2DF73-8DD6-104B-8C90-B34C7AB438AA}"/>
              </a:ext>
            </a:extLst>
          </p:cNvPr>
          <p:cNvCxnSpPr>
            <a:cxnSpLocks/>
            <a:stCxn id="6" idx="3"/>
            <a:endCxn id="20" idx="1"/>
          </p:cNvCxnSpPr>
          <p:nvPr/>
        </p:nvCxnSpPr>
        <p:spPr>
          <a:xfrm>
            <a:off x="1759614" y="3171899"/>
            <a:ext cx="632320" cy="13717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600CCFA-D924-9C49-94CC-8CD9F8133F8F}"/>
              </a:ext>
            </a:extLst>
          </p:cNvPr>
          <p:cNvSpPr/>
          <p:nvPr/>
        </p:nvSpPr>
        <p:spPr>
          <a:xfrm>
            <a:off x="2391934" y="4141505"/>
            <a:ext cx="4419722" cy="80434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altLang="en-US" sz="2600" dirty="0" err="1">
                <a:solidFill>
                  <a:schemeClr val="bg1">
                    <a:lumMod val="10000"/>
                  </a:schemeClr>
                </a:solidFill>
                <a:latin typeface="Times New Roman" pitchFamily="18" charset="0"/>
                <a:cs typeface="Times New Roman" pitchFamily="18" charset="0"/>
              </a:rPr>
              <a:t>Lén</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xem</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tranh</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của</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em</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và</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thầm</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cảm</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phục</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tài</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năng</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của</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cô</a:t>
            </a:r>
            <a:r>
              <a:rPr lang="en-US" altLang="en-US" sz="2600" dirty="0">
                <a:solidFill>
                  <a:schemeClr val="bg1">
                    <a:lumMod val="10000"/>
                  </a:schemeClr>
                </a:solidFill>
                <a:latin typeface="Times New Roman" pitchFamily="18" charset="0"/>
                <a:cs typeface="Times New Roman" pitchFamily="18" charset="0"/>
              </a:rPr>
              <a:t> </a:t>
            </a:r>
            <a:r>
              <a:rPr lang="en-US" altLang="en-US" sz="2600" dirty="0" err="1">
                <a:solidFill>
                  <a:schemeClr val="bg1">
                    <a:lumMod val="10000"/>
                  </a:schemeClr>
                </a:solidFill>
                <a:latin typeface="Times New Roman" pitchFamily="18" charset="0"/>
                <a:cs typeface="Times New Roman" pitchFamily="18" charset="0"/>
              </a:rPr>
              <a:t>bé</a:t>
            </a:r>
            <a:r>
              <a:rPr lang="en-US" altLang="en-US" sz="2600"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126608"/>
            <a:ext cx="3674005" cy="17911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200"/>
            </a:pP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Sau</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khi</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xem</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bức</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chân</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dung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của</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mình</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do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em</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gái</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vẽ</a:t>
            </a:r>
            <a:endPar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712345" y="0"/>
            <a:ext cx="5787803" cy="5143500"/>
          </a:xfrm>
          <a:prstGeom prst="rect">
            <a:avLst/>
          </a:prstGeom>
        </p:spPr>
      </p:pic>
      <p:grpSp>
        <p:nvGrpSpPr>
          <p:cNvPr id="4" name="Google Shape;8356;p81">
            <a:extLst>
              <a:ext uri="{FF2B5EF4-FFF2-40B4-BE49-F238E27FC236}">
                <a16:creationId xmlns:a16="http://schemas.microsoft.com/office/drawing/2014/main"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id="{435C016E-6733-B544-B7FA-67C8C0864BFB}"/>
              </a:ext>
            </a:extLst>
          </p:cNvPr>
          <p:cNvSpPr/>
          <p:nvPr/>
        </p:nvSpPr>
        <p:spPr>
          <a:xfrm>
            <a:off x="435096" y="710688"/>
            <a:ext cx="2662177" cy="336322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bg1">
                    <a:lumMod val="25000"/>
                  </a:schemeClr>
                </a:solidFill>
                <a:latin typeface="Times New Roman" panose="02020603050405020304" pitchFamily="18" charset="0"/>
                <a:cs typeface="Times New Roman" panose="02020603050405020304" pitchFamily="18" charset="0"/>
              </a:rPr>
              <a:t>“</a:t>
            </a:r>
            <a:r>
              <a:rPr lang="en-US" sz="2700" dirty="0" err="1">
                <a:solidFill>
                  <a:schemeClr val="bg1">
                    <a:lumMod val="25000"/>
                  </a:schemeClr>
                </a:solidFill>
                <a:latin typeface="Times New Roman" panose="02020603050405020304" pitchFamily="18" charset="0"/>
                <a:cs typeface="Times New Roman" panose="02020603050405020304" pitchFamily="18" charset="0"/>
              </a:rPr>
              <a:t>Giật</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sững</a:t>
            </a:r>
            <a:r>
              <a:rPr lang="en-US" sz="2700" dirty="0">
                <a:solidFill>
                  <a:schemeClr val="bg1">
                    <a:lumMod val="25000"/>
                  </a:schemeClr>
                </a:solidFill>
                <a:latin typeface="Times New Roman" panose="02020603050405020304" pitchFamily="18" charset="0"/>
                <a:cs typeface="Times New Roman" panose="02020603050405020304" pitchFamily="18" charset="0"/>
              </a:rPr>
              <a:t>”, n</a:t>
            </a:r>
            <a:r>
              <a:rPr lang="en-VN" sz="2700" dirty="0">
                <a:solidFill>
                  <a:schemeClr val="bg1">
                    <a:lumMod val="25000"/>
                  </a:schemeClr>
                </a:solidFill>
                <a:latin typeface="Times New Roman" panose="02020603050405020304" pitchFamily="18" charset="0"/>
                <a:cs typeface="Times New Roman" panose="02020603050405020304" pitchFamily="18" charset="0"/>
              </a:rPr>
              <a:t>gạc nhiên cao độ, không ngờ mình được em yêu quý</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tôn</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trọng</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và</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coi</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là</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người</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thân</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yêu</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nhất</a:t>
            </a:r>
            <a:r>
              <a:rPr lang="en-US" sz="2700" dirty="0">
                <a:solidFill>
                  <a:schemeClr val="bg1">
                    <a:lumMod val="25000"/>
                  </a:schemeClr>
                </a:solidFill>
                <a:latin typeface="Times New Roman" panose="02020603050405020304" pitchFamily="18" charset="0"/>
                <a:cs typeface="Times New Roman" panose="02020603050405020304" pitchFamily="18" charset="0"/>
              </a:rPr>
              <a:t>.</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29" name="Rounded Rectangle 28">
            <a:extLst>
              <a:ext uri="{FF2B5EF4-FFF2-40B4-BE49-F238E27FC236}">
                <a16:creationId xmlns:a16="http://schemas.microsoft.com/office/drawing/2014/main" id="{ED893053-4573-0946-A7CA-8DA080A0441F}"/>
              </a:ext>
            </a:extLst>
          </p:cNvPr>
          <p:cNvSpPr/>
          <p:nvPr/>
        </p:nvSpPr>
        <p:spPr>
          <a:xfrm>
            <a:off x="885331" y="143456"/>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id="{25D6BEA5-CB4D-8240-A7C2-04D68E6C07C1}"/>
              </a:ext>
            </a:extLst>
          </p:cNvPr>
          <p:cNvSpPr/>
          <p:nvPr/>
        </p:nvSpPr>
        <p:spPr>
          <a:xfrm>
            <a:off x="3443757" y="646772"/>
            <a:ext cx="2447008" cy="3427140"/>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id="{313D7B43-6A23-AC44-921B-B182EEA47EA8}"/>
              </a:ext>
            </a:extLst>
          </p:cNvPr>
          <p:cNvSpPr/>
          <p:nvPr/>
        </p:nvSpPr>
        <p:spPr>
          <a:xfrm>
            <a:off x="6237250" y="646772"/>
            <a:ext cx="2624252" cy="3427140"/>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r>
              <a:rPr lang="en-US" sz="2700" dirty="0">
                <a:solidFill>
                  <a:schemeClr val="bg1">
                    <a:lumMod val="25000"/>
                  </a:schemeClr>
                </a:solidFill>
                <a:latin typeface="Times New Roman" panose="02020603050405020304" pitchFamily="18" charset="0"/>
                <a:cs typeface="Times New Roman" panose="02020603050405020304" pitchFamily="18" charset="0"/>
              </a:rPr>
              <a:t> </a:t>
            </a:r>
          </a:p>
          <a:p>
            <a:pPr algn="ctr"/>
            <a:r>
              <a:rPr lang="en-US" sz="2700" dirty="0">
                <a:solidFill>
                  <a:schemeClr val="bg1">
                    <a:lumMod val="25000"/>
                  </a:schemeClr>
                </a:solidFill>
                <a:latin typeface="Times New Roman" panose="02020603050405020304" pitchFamily="18" charset="0"/>
                <a:cs typeface="Times New Roman" panose="02020603050405020304" pitchFamily="18" charset="0"/>
              </a:rPr>
              <a:t>-&gt; </a:t>
            </a:r>
            <a:r>
              <a:rPr lang="en-US" sz="2700" dirty="0" err="1">
                <a:solidFill>
                  <a:schemeClr val="bg1">
                    <a:lumMod val="25000"/>
                  </a:schemeClr>
                </a:solidFill>
                <a:latin typeface="Times New Roman" panose="02020603050405020304" pitchFamily="18" charset="0"/>
                <a:cs typeface="Times New Roman" panose="02020603050405020304" pitchFamily="18" charset="0"/>
              </a:rPr>
              <a:t>thấy</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mình</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không</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xứng</a:t>
            </a:r>
            <a:r>
              <a:rPr lang="en-US" sz="2700" dirty="0">
                <a:solidFill>
                  <a:schemeClr val="bg1">
                    <a:lumMod val="25000"/>
                  </a:schemeClr>
                </a:solidFill>
                <a:latin typeface="Times New Roman" panose="02020603050405020304" pitchFamily="18" charset="0"/>
                <a:cs typeface="Times New Roman" panose="02020603050405020304" pitchFamily="18" charset="0"/>
              </a:rPr>
              <a:t> </a:t>
            </a:r>
            <a:r>
              <a:rPr lang="en-US" sz="2700" dirty="0" err="1">
                <a:solidFill>
                  <a:schemeClr val="bg1">
                    <a:lumMod val="25000"/>
                  </a:schemeClr>
                </a:solidFill>
                <a:latin typeface="Times New Roman" panose="02020603050405020304" pitchFamily="18" charset="0"/>
                <a:cs typeface="Times New Roman" panose="02020603050405020304" pitchFamily="18" charset="0"/>
              </a:rPr>
              <a:t>đáng</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92" name="Rounded Rectangle 91">
            <a:extLst>
              <a:ext uri="{FF2B5EF4-FFF2-40B4-BE49-F238E27FC236}">
                <a16:creationId xmlns:a16="http://schemas.microsoft.com/office/drawing/2014/main" id="{81EC0F01-16AC-B945-803C-9224F1D25557}"/>
              </a:ext>
            </a:extLst>
          </p:cNvPr>
          <p:cNvSpPr/>
          <p:nvPr/>
        </p:nvSpPr>
        <p:spPr>
          <a:xfrm>
            <a:off x="3828553" y="143455"/>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id="{EAD805E3-6BE9-8B4B-AD22-F1981D9515A6}"/>
              </a:ext>
            </a:extLst>
          </p:cNvPr>
          <p:cNvSpPr/>
          <p:nvPr/>
        </p:nvSpPr>
        <p:spPr>
          <a:xfrm>
            <a:off x="6583734" y="142680"/>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bg1">
                    <a:lumMod val="25000"/>
                  </a:schemeClr>
                </a:solidFill>
                <a:latin typeface="Times New Roman" panose="02020603050405020304" pitchFamily="18" charset="0"/>
                <a:cs typeface="Times New Roman" panose="02020603050405020304" pitchFamily="18" charset="0"/>
              </a:rPr>
              <a:t>Xấu</a:t>
            </a:r>
            <a:r>
              <a:rPr lang="en-US" sz="2700" b="1" dirty="0">
                <a:solidFill>
                  <a:schemeClr val="bg1">
                    <a:lumMod val="25000"/>
                  </a:schemeClr>
                </a:solidFill>
                <a:latin typeface="Times New Roman" panose="02020603050405020304" pitchFamily="18" charset="0"/>
                <a:cs typeface="Times New Roman" panose="02020603050405020304" pitchFamily="18" charset="0"/>
              </a:rPr>
              <a:t> </a:t>
            </a:r>
            <a:r>
              <a:rPr lang="en-US" sz="2700" b="1" dirty="0" err="1">
                <a:solidFill>
                  <a:schemeClr val="bg1">
                    <a:lumMod val="25000"/>
                  </a:schemeClr>
                </a:solidFill>
                <a:latin typeface="Times New Roman" panose="02020603050405020304" pitchFamily="18" charset="0"/>
                <a:cs typeface="Times New Roman" panose="02020603050405020304" pitchFamily="18" charset="0"/>
              </a:rPr>
              <a:t>hổ</a:t>
            </a:r>
            <a:endParaRPr lang="en-VN" sz="2700" b="1"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31" name="Triangle 30">
            <a:extLst>
              <a:ext uri="{FF2B5EF4-FFF2-40B4-BE49-F238E27FC236}">
                <a16:creationId xmlns:a16="http://schemas.microsoft.com/office/drawing/2014/main" id="{7A9B4A21-2C36-9742-AE28-8C981EE36485}"/>
              </a:ext>
            </a:extLst>
          </p:cNvPr>
          <p:cNvSpPr/>
          <p:nvPr/>
        </p:nvSpPr>
        <p:spPr>
          <a:xfrm rot="5400000">
            <a:off x="3054200" y="1876303"/>
            <a:ext cx="533397" cy="7093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Triangle 98">
            <a:extLst>
              <a:ext uri="{FF2B5EF4-FFF2-40B4-BE49-F238E27FC236}">
                <a16:creationId xmlns:a16="http://schemas.microsoft.com/office/drawing/2014/main" id="{BCFBE7CD-95FC-D843-8724-50F2194367F0}"/>
              </a:ext>
            </a:extLst>
          </p:cNvPr>
          <p:cNvSpPr/>
          <p:nvPr/>
        </p:nvSpPr>
        <p:spPr>
          <a:xfrm rot="5400000">
            <a:off x="5836251" y="1750411"/>
            <a:ext cx="533397" cy="782711"/>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0" name="Picture 99">
            <a:extLst>
              <a:ext uri="{FF2B5EF4-FFF2-40B4-BE49-F238E27FC236}">
                <a16:creationId xmlns:a16="http://schemas.microsoft.com/office/drawing/2014/main"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id="{2E2272EC-D3C1-A749-A66C-50CAD56DCB3A}"/>
              </a:ext>
            </a:extLst>
          </p:cNvPr>
          <p:cNvSpPr/>
          <p:nvPr/>
        </p:nvSpPr>
        <p:spPr>
          <a:xfrm>
            <a:off x="1888549" y="4185482"/>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6" name="Rectangle 5"/>
          <p:cNvSpPr/>
          <p:nvPr/>
        </p:nvSpPr>
        <p:spPr>
          <a:xfrm>
            <a:off x="2271253" y="917757"/>
            <a:ext cx="4445176" cy="2585323"/>
          </a:xfrm>
          <a:prstGeom prst="rect">
            <a:avLst/>
          </a:prstGeom>
        </p:spPr>
        <p:txBody>
          <a:bodyPr wrap="square">
            <a:spAutoFit/>
          </a:bodyPr>
          <a:lstStyle/>
          <a:p>
            <a:pPr algn="just"/>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Tại</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sao</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bức</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tranh</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lại</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có</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giá</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trị</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thức</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tỉnh</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như</a:t>
            </a:r>
            <a:r>
              <a:rPr lang="en-US" sz="5400" b="1" i="1" dirty="0">
                <a:solidFill>
                  <a:schemeClr val="accent2">
                    <a:lumMod val="50000"/>
                  </a:schemeClr>
                </a:solidFill>
                <a:latin typeface="#9Slide05 SVNCookie" pitchFamily="34" charset="0"/>
              </a:rPr>
              <a:t> </a:t>
            </a:r>
            <a:r>
              <a:rPr lang="en-US" sz="5400" b="1" i="1" dirty="0" err="1">
                <a:solidFill>
                  <a:schemeClr val="accent2">
                    <a:lumMod val="50000"/>
                  </a:schemeClr>
                </a:solidFill>
                <a:latin typeface="#9Slide05 SVNCookie" pitchFamily="34" charset="0"/>
              </a:rPr>
              <a:t>vậy</a:t>
            </a:r>
            <a:r>
              <a:rPr lang="en-US" sz="5400" b="1" i="1" dirty="0">
                <a:solidFill>
                  <a:schemeClr val="accent2">
                    <a:lumMod val="50000"/>
                  </a:schemeClr>
                </a:solidFill>
                <a:latin typeface="#9Slide05 SVNCookie" pitchFamily="34" charset="0"/>
              </a:rPr>
              <a:t>?</a:t>
            </a:r>
            <a:endParaRPr lang="en-US" sz="5400" b="1" dirty="0">
              <a:solidFill>
                <a:schemeClr val="accent2">
                  <a:lumMod val="50000"/>
                </a:schemeClr>
              </a:solidFill>
              <a:latin typeface="#9Slide05 SVNCookie" pitchFamily="34" charset="0"/>
            </a:endParaRPr>
          </a:p>
        </p:txBody>
      </p:sp>
    </p:spTree>
    <p:extLst>
      <p:ext uri="{BB962C8B-B14F-4D97-AF65-F5344CB8AC3E}">
        <p14:creationId xmlns:p14="http://schemas.microsoft.com/office/powerpoint/2010/main" val="21855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a:lnSpc>
                <a:spcPct val="115000"/>
              </a:lnSpc>
            </a:pPr>
            <a:b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245475" y="1668097"/>
            <a:ext cx="2015221" cy="2763732"/>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2320062" y="2129531"/>
            <a:ext cx="591048" cy="658226"/>
          </a:xfrm>
          <a:prstGeom prst="rect">
            <a:avLst/>
          </a:prstGeom>
        </p:spPr>
      </p:pic>
      <p:pic>
        <p:nvPicPr>
          <p:cNvPr id="42" name="图片 19">
            <a:extLst>
              <a:ext uri="{FF2B5EF4-FFF2-40B4-BE49-F238E27FC236}">
                <a16:creationId xmlns:a16="http://schemas.microsoft.com/office/drawing/2014/main"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2355707" y="3221697"/>
            <a:ext cx="591048" cy="658226"/>
          </a:xfrm>
          <a:prstGeom prst="rect">
            <a:avLst/>
          </a:prstGeom>
        </p:spPr>
      </p:pic>
      <p:pic>
        <p:nvPicPr>
          <p:cNvPr id="7"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2133954" y="1584622"/>
            <a:ext cx="591048" cy="658226"/>
          </a:xfrm>
          <a:prstGeom prst="rect">
            <a:avLst/>
          </a:prstGeom>
        </p:spPr>
      </p:pic>
    </p:spTree>
    <p:extLst>
      <p:ext uri="{BB962C8B-B14F-4D97-AF65-F5344CB8AC3E}">
        <p14:creationId xmlns:p14="http://schemas.microsoft.com/office/powerpoint/2010/main" val="29356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560679" y="594733"/>
            <a:ext cx="6858598" cy="5868430"/>
          </a:xfrm>
          <a:prstGeom prst="rect">
            <a:avLst/>
          </a:prstGeom>
        </p:spPr>
      </p:pic>
      <p:pic>
        <p:nvPicPr>
          <p:cNvPr id="4" name="Picture 3"/>
          <p:cNvPicPr>
            <a:picLocks noChangeAspect="1"/>
          </p:cNvPicPr>
          <p:nvPr/>
        </p:nvPicPr>
        <p:blipFill>
          <a:blip r:embed="rId3"/>
          <a:stretch>
            <a:fillRect/>
          </a:stretch>
        </p:blipFill>
        <p:spPr>
          <a:xfrm>
            <a:off x="6065798" y="1278781"/>
            <a:ext cx="3864719" cy="3864719"/>
          </a:xfrm>
          <a:prstGeom prst="rect">
            <a:avLst/>
          </a:prstGeom>
        </p:spPr>
      </p:pic>
      <p:sp>
        <p:nvSpPr>
          <p:cNvPr id="5" name="TextBox 4">
            <a:extLst>
              <a:ext uri="{FF2B5EF4-FFF2-40B4-BE49-F238E27FC236}">
                <a16:creationId xmlns:a16="http://schemas.microsoft.com/office/drawing/2014/main" id="{7CE9D8A3-32CA-4AD5-BEF9-88C8632797DA}"/>
              </a:ext>
            </a:extLst>
          </p:cNvPr>
          <p:cNvSpPr txBox="1"/>
          <p:nvPr/>
        </p:nvSpPr>
        <p:spPr>
          <a:xfrm>
            <a:off x="1284774" y="1014452"/>
            <a:ext cx="5410407" cy="2646874"/>
          </a:xfrm>
          <a:prstGeom prst="rect">
            <a:avLst/>
          </a:prstGeom>
          <a:noFill/>
        </p:spPr>
        <p:txBody>
          <a:bodyPr wrap="square" lIns="121917" tIns="60958" rIns="121917" bIns="60958" rtlCol="0">
            <a:spAutoFit/>
          </a:bodyPr>
          <a:lstStyle/>
          <a:p>
            <a:pPr algn="just"/>
            <a:r>
              <a:rPr lang="en-US" sz="3600" dirty="0">
                <a:solidFill>
                  <a:schemeClr val="bg1"/>
                </a:solidFill>
                <a:latin typeface="#9Slide05 SVNCookie" pitchFamily="34" charset="0"/>
              </a:rPr>
              <a:t> </a:t>
            </a:r>
            <a:r>
              <a:rPr lang="en-US" sz="3200" dirty="0" err="1">
                <a:solidFill>
                  <a:schemeClr val="bg1"/>
                </a:solidFill>
                <a:latin typeface="#9Slide05 SVNCookie" pitchFamily="34" charset="0"/>
              </a:rPr>
              <a:t>Bức</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tranh</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là</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tác</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phẩm</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nghệ</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thuật</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chân</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chính</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được</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sáng</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tạo</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bằng</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tài</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năng</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và</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tình</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cảm</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trong</a:t>
            </a:r>
            <a:r>
              <a:rPr lang="en-US" sz="3200" dirty="0">
                <a:solidFill>
                  <a:schemeClr val="bg1"/>
                </a:solidFill>
                <a:latin typeface="#9Slide05 SVNCookie" pitchFamily="34" charset="0"/>
              </a:rPr>
              <a:t> sang, </a:t>
            </a:r>
            <a:r>
              <a:rPr lang="en-US" sz="3200" dirty="0" err="1">
                <a:solidFill>
                  <a:schemeClr val="bg1"/>
                </a:solidFill>
                <a:latin typeface="#9Slide05 SVNCookie" pitchFamily="34" charset="0"/>
              </a:rPr>
              <a:t>nhân</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hậu</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của</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người</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em</a:t>
            </a:r>
            <a:r>
              <a:rPr lang="en-US" sz="3200" dirty="0">
                <a:solidFill>
                  <a:schemeClr val="bg1"/>
                </a:solidFill>
                <a:latin typeface="#9Slide05 SVNCookie" pitchFamily="34" charset="0"/>
              </a:rPr>
              <a:t> </a:t>
            </a:r>
            <a:r>
              <a:rPr lang="en-US" sz="3200" dirty="0" err="1">
                <a:solidFill>
                  <a:schemeClr val="bg1"/>
                </a:solidFill>
                <a:latin typeface="#9Slide05 SVNCookie" pitchFamily="34" charset="0"/>
              </a:rPr>
              <a:t>gái</a:t>
            </a:r>
            <a:r>
              <a:rPr lang="en-US" sz="3200" dirty="0">
                <a:solidFill>
                  <a:schemeClr val="bg1"/>
                </a:solidFill>
                <a:latin typeface="#9Slide05 SVNCookie" pitchFamily="34" charset="0"/>
              </a:rPr>
              <a:t>.</a:t>
            </a:r>
            <a:endParaRPr lang="en-US" sz="3200" b="1" dirty="0">
              <a:solidFill>
                <a:schemeClr val="bg1"/>
              </a:solidFill>
              <a:latin typeface="#9Slide05 SVNCookie" pitchFamily="34" charset="0"/>
              <a:cs typeface="#9Slide03 Arima Madurai" panose="00000500000000000000" pitchFamily="2" charset="0"/>
            </a:endParaRPr>
          </a:p>
        </p:txBody>
      </p:sp>
    </p:spTree>
    <p:extLst>
      <p:ext uri="{BB962C8B-B14F-4D97-AF65-F5344CB8AC3E}">
        <p14:creationId xmlns:p14="http://schemas.microsoft.com/office/powerpoint/2010/main" val="3670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62" y="688264"/>
            <a:ext cx="8515252" cy="572700"/>
          </a:xfrm>
        </p:spPr>
        <p:txBody>
          <a:bodyPr/>
          <a:lstStyle/>
          <a:p>
            <a:r>
              <a:rPr lang="en-US" sz="3200" b="1" dirty="0">
                <a:latin typeface="Times New Roman" panose="02020603050405020304" pitchFamily="18" charset="0"/>
                <a:cs typeface="Times New Roman" panose="02020603050405020304" pitchFamily="18" charset="0"/>
              </a:rPr>
              <a:t>? Theo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a:t>
            </a:r>
          </a:p>
        </p:txBody>
      </p:sp>
      <p:sp>
        <p:nvSpPr>
          <p:cNvPr id="15" name="Wave 14"/>
          <p:cNvSpPr/>
          <p:nvPr/>
        </p:nvSpPr>
        <p:spPr>
          <a:xfrm>
            <a:off x="929220" y="1657815"/>
            <a:ext cx="7181434" cy="1702419"/>
          </a:xfrm>
          <a:prstGeom prst="wave">
            <a:avLst/>
          </a:prstGeom>
          <a:solidFill>
            <a:schemeClr val="bg2"/>
          </a:solidFill>
          <a:ln w="12700" cap="flat" cmpd="sng" algn="ctr">
            <a:solidFill>
              <a:srgbClr val="BBE0E3">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ười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trách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cũng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cảm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xấu</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ghen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tị</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nhất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thời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
        <p:nvSpPr>
          <p:cNvPr id="17" name="Wave 16"/>
          <p:cNvSpPr/>
          <p:nvPr/>
        </p:nvSpPr>
        <p:spPr>
          <a:xfrm>
            <a:off x="929220" y="3248722"/>
            <a:ext cx="7181434" cy="1682756"/>
          </a:xfrm>
          <a:prstGeom prst="wave">
            <a:avLst/>
          </a:prstGeom>
          <a:solidFill>
            <a:schemeClr val="accent6">
              <a:lumMod val="40000"/>
              <a:lumOff val="60000"/>
            </a:schemeClr>
          </a:solidFill>
          <a:ln w="12700" cap="flat" cmpd="sng" algn="ctr">
            <a:solidFill>
              <a:srgbClr val="BBE0E3">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ười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hối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hận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day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dứt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nhận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ra</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tâm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hồn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hiểu</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kị</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ghen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ghét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xấu</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5624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1;p42">
            <a:extLst>
              <a:ext uri="{FF2B5EF4-FFF2-40B4-BE49-F238E27FC236}">
                <a16:creationId xmlns:a16="http://schemas.microsoft.com/office/drawing/2014/main" id="{9E8D5EA3-4581-194C-8355-DE231CAD6A88}"/>
              </a:ext>
            </a:extLst>
          </p:cNvPr>
          <p:cNvSpPr txBox="1">
            <a:spLocks/>
          </p:cNvSpPr>
          <p:nvPr/>
        </p:nvSpPr>
        <p:spPr>
          <a:xfrm>
            <a:off x="2355087" y="1539311"/>
            <a:ext cx="4499196" cy="23859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4200"/>
            </a:pP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Qua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câu</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chuyện</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em</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rút</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ra</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bài</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học</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gì</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cho</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bản</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thân</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khi</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giao</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tiếp</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ứng</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xử</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trong</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đời</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sống</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hàng</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 </a:t>
            </a:r>
            <a:r>
              <a:rPr lang="en-US" sz="3000" b="1" i="1" dirty="0" err="1">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ngày</a:t>
            </a:r>
            <a:r>
              <a:rPr lang="en-US" sz="3000" b="1" i="1" dirty="0">
                <a:solidFill>
                  <a:schemeClr val="bg2">
                    <a:lumMod val="50000"/>
                  </a:schemeClr>
                </a:solidFill>
                <a:latin typeface="Times New Roman" panose="02020603050405020304" pitchFamily="18" charset="0"/>
                <a:ea typeface="Fredoka One"/>
                <a:cs typeface="Times New Roman" panose="02020603050405020304" pitchFamily="18" charset="0"/>
                <a:sym typeface="Fredoka One"/>
              </a:rPr>
              <a:t>?</a:t>
            </a:r>
          </a:p>
        </p:txBody>
      </p:sp>
    </p:spTree>
    <p:extLst>
      <p:ext uri="{BB962C8B-B14F-4D97-AF65-F5344CB8AC3E}">
        <p14:creationId xmlns:p14="http://schemas.microsoft.com/office/powerpoint/2010/main" val="33264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364273" y="839939"/>
            <a:ext cx="4498347"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554851" y="996265"/>
            <a:ext cx="4117190" cy="1748828"/>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554851" y="1319041"/>
            <a:ext cx="3998244"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rgbClr val="8CB9F9">
                    <a:lumMod val="75000"/>
                  </a:srgbClr>
                </a:solidFill>
                <a:latin typeface="Times New Roman" panose="02020603050405020304" pitchFamily="18" charset="0"/>
                <a:cs typeface="Times New Roman" panose="02020603050405020304" pitchFamily="18" charset="0"/>
              </a:rPr>
              <a:t>3</a:t>
            </a:r>
            <a:r>
              <a:rPr kumimoji="0" lang="en-US" sz="4000" b="1" i="0" u="none" strike="noStrike" kern="0" cap="none" spc="0" normalizeH="0" baseline="0" noProof="0" dirty="0">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Bài</a:t>
            </a:r>
            <a:r>
              <a:rPr kumimoji="0" lang="en-US" sz="4000" b="1" i="0" u="none" strike="noStrike" kern="0" cap="none" spc="0" normalizeH="0" noProof="0" dirty="0">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noProof="0" dirty="0" err="1">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học</a:t>
            </a:r>
            <a:r>
              <a:rPr kumimoji="0" lang="en-US" sz="4000" b="1" i="0" u="none" strike="noStrike" kern="0" cap="none" spc="0" normalizeH="0" noProof="0" dirty="0">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noProof="0" dirty="0" err="1">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ứng</a:t>
            </a:r>
            <a:r>
              <a:rPr kumimoji="0" lang="en-US" sz="4000" b="1" i="0" u="none" strike="noStrike" kern="0" cap="none" spc="0" normalizeH="0" noProof="0" dirty="0">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noProof="0" dirty="0" err="1">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rPr>
              <a:t>xử</a:t>
            </a:r>
            <a:endParaRPr kumimoji="0" lang="en-US" sz="4000" b="1" i="0" u="none" strike="noStrike" kern="0" cap="none" spc="0" normalizeH="0" baseline="0" noProof="0" dirty="0">
              <a:ln>
                <a:noFill/>
              </a:ln>
              <a:solidFill>
                <a:srgbClr val="8CB9F9">
                  <a:lumMod val="7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91395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560678" y="423746"/>
            <a:ext cx="6858598" cy="6463163"/>
          </a:xfrm>
          <a:prstGeom prst="rect">
            <a:avLst/>
          </a:prstGeom>
        </p:spPr>
      </p:pic>
      <p:pic>
        <p:nvPicPr>
          <p:cNvPr id="4" name="Picture 3"/>
          <p:cNvPicPr>
            <a:picLocks noChangeAspect="1"/>
          </p:cNvPicPr>
          <p:nvPr/>
        </p:nvPicPr>
        <p:blipFill>
          <a:blip r:embed="rId3"/>
          <a:stretch>
            <a:fillRect/>
          </a:stretch>
        </p:blipFill>
        <p:spPr>
          <a:xfrm>
            <a:off x="6065798" y="1278781"/>
            <a:ext cx="3864719" cy="3864719"/>
          </a:xfrm>
          <a:prstGeom prst="rect">
            <a:avLst/>
          </a:prstGeom>
        </p:spPr>
      </p:pic>
      <p:sp>
        <p:nvSpPr>
          <p:cNvPr id="5" name="TextBox 4">
            <a:extLst>
              <a:ext uri="{FF2B5EF4-FFF2-40B4-BE49-F238E27FC236}">
                <a16:creationId xmlns:a16="http://schemas.microsoft.com/office/drawing/2014/main" id="{7CE9D8A3-32CA-4AD5-BEF9-88C8632797DA}"/>
              </a:ext>
            </a:extLst>
          </p:cNvPr>
          <p:cNvSpPr txBox="1"/>
          <p:nvPr/>
        </p:nvSpPr>
        <p:spPr>
          <a:xfrm>
            <a:off x="1284773" y="754256"/>
            <a:ext cx="5410407" cy="3200872"/>
          </a:xfrm>
          <a:prstGeom prst="rect">
            <a:avLst/>
          </a:prstGeom>
          <a:noFill/>
        </p:spPr>
        <p:txBody>
          <a:bodyPr wrap="square" lIns="121917" tIns="60958" rIns="121917" bIns="60958" rtlCol="0">
            <a:spAutoFit/>
          </a:bodyPr>
          <a:lstStyle/>
          <a:p>
            <a:pPr algn="just"/>
            <a:r>
              <a:rPr kumimoji="0" lang="en-US" sz="3200" b="0" i="0" u="none" strike="noStrike" kern="0" cap="none" spc="0" normalizeH="0" baseline="0" noProof="0" dirty="0">
                <a:ln>
                  <a:noFill/>
                </a:ln>
                <a:solidFill>
                  <a:srgbClr val="FFEADC"/>
                </a:solidFill>
                <a:effectLst/>
                <a:uLnTx/>
                <a:uFillTx/>
                <a:latin typeface="#9Slide05 SVNCookie" pitchFamily="34" charset="0"/>
                <a:sym typeface="Arial"/>
              </a:rPr>
              <a:t> </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Không</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nên</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ganh</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ghét</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đố</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kị</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với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tài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năng</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của</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người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khác</a:t>
            </a:r>
            <a:endParaRPr lang="en-US" sz="2800" dirty="0">
              <a:solidFill>
                <a:schemeClr val="tx2"/>
              </a:solidFill>
              <a:latin typeface="#9Slide05 SVNCookie" pitchFamily="34" charset="0"/>
            </a:endParaRPr>
          </a:p>
          <a:p>
            <a:pPr algn="just"/>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Nhân</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ái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vị</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tha</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trước</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lỗi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lầm</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của</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mọi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người</a:t>
            </a:r>
            <a:endParaRPr lang="en-US" sz="2800" dirty="0">
              <a:solidFill>
                <a:schemeClr val="tx2"/>
              </a:solidFill>
              <a:latin typeface="#9Slide05 SVNCookie" pitchFamily="34" charset="0"/>
            </a:endParaRPr>
          </a:p>
          <a:p>
            <a:pPr algn="just"/>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Đối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xử</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với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mọi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người</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nhất</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là</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trong</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gia</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đình</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bằng</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tình</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cảm</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yêu</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thương</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trân</a:t>
            </a:r>
            <a:r>
              <a:rPr lang="en-US" sz="2800" dirty="0">
                <a:solidFill>
                  <a:schemeClr val="tx2"/>
                </a:solidFill>
                <a:latin typeface="#9Slide05 SVNCookie" pitchFamily="34" charset="0"/>
              </a:rPr>
              <a:t> </a:t>
            </a:r>
            <a:r>
              <a:rPr lang="en-US" sz="2800" dirty="0" err="1">
                <a:solidFill>
                  <a:schemeClr val="tx2"/>
                </a:solidFill>
                <a:latin typeface="#9Slide05 SVNCookie" pitchFamily="34" charset="0"/>
              </a:rPr>
              <a:t>trọng</a:t>
            </a:r>
            <a:r>
              <a:rPr lang="en-US" sz="2800" dirty="0">
                <a:solidFill>
                  <a:schemeClr val="tx2"/>
                </a:solidFill>
                <a:latin typeface="#9Slide05 SVNCookie" pitchFamily="34" charset="0"/>
              </a:rPr>
              <a:t>.</a:t>
            </a:r>
          </a:p>
        </p:txBody>
      </p:sp>
    </p:spTree>
    <p:extLst>
      <p:ext uri="{BB962C8B-B14F-4D97-AF65-F5344CB8AC3E}">
        <p14:creationId xmlns:p14="http://schemas.microsoft.com/office/powerpoint/2010/main" val="7120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347599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099992521"/>
                  </a:ext>
                </a:extLst>
              </a:tr>
            </a:tbl>
          </a:graphicData>
        </a:graphic>
      </p:graphicFrame>
      <p:graphicFrame>
        <p:nvGraphicFramePr>
          <p:cNvPr id="18" name="hàng 7">
            <a:extLst>
              <a:ext uri="{FF2B5EF4-FFF2-40B4-BE49-F238E27FC236}">
                <a16:creationId xmlns:a16="http://schemas.microsoft.com/office/drawing/2014/main"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099992521"/>
                  </a:ext>
                </a:extLst>
              </a:tr>
            </a:tbl>
          </a:graphicData>
        </a:graphic>
      </p:graphicFrame>
      <p:graphicFrame>
        <p:nvGraphicFramePr>
          <p:cNvPr id="19" name="hàng 1">
            <a:extLst>
              <a:ext uri="{FF2B5EF4-FFF2-40B4-BE49-F238E27FC236}">
                <a16:creationId xmlns:a16="http://schemas.microsoft.com/office/drawing/2014/main"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bl>
          </a:graphicData>
        </a:graphic>
      </p:graphicFrame>
      <p:graphicFrame>
        <p:nvGraphicFramePr>
          <p:cNvPr id="20" name="hàng 2">
            <a:extLst>
              <a:ext uri="{FF2B5EF4-FFF2-40B4-BE49-F238E27FC236}">
                <a16:creationId xmlns:a16="http://schemas.microsoft.com/office/drawing/2014/main"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bl>
          </a:graphicData>
        </a:graphic>
      </p:graphicFrame>
      <p:graphicFrame>
        <p:nvGraphicFramePr>
          <p:cNvPr id="21" name="hàng 3">
            <a:extLst>
              <a:ext uri="{FF2B5EF4-FFF2-40B4-BE49-F238E27FC236}">
                <a16:creationId xmlns:a16="http://schemas.microsoft.com/office/drawing/2014/main"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834759967"/>
                  </a:ext>
                </a:extLst>
              </a:tr>
            </a:tbl>
          </a:graphicData>
        </a:graphic>
      </p:graphicFrame>
      <p:graphicFrame>
        <p:nvGraphicFramePr>
          <p:cNvPr id="22" name="hàng 4">
            <a:extLst>
              <a:ext uri="{FF2B5EF4-FFF2-40B4-BE49-F238E27FC236}">
                <a16:creationId xmlns:a16="http://schemas.microsoft.com/office/drawing/2014/main"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bl>
          </a:graphicData>
        </a:graphic>
      </p:graphicFrame>
      <p:graphicFrame>
        <p:nvGraphicFramePr>
          <p:cNvPr id="23" name="hàng 5">
            <a:extLst>
              <a:ext uri="{FF2B5EF4-FFF2-40B4-BE49-F238E27FC236}">
                <a16:creationId xmlns:a16="http://schemas.microsoft.com/office/drawing/2014/main"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bl>
          </a:graphicData>
        </a:graphic>
      </p:graphicFrame>
      <p:graphicFrame>
        <p:nvGraphicFramePr>
          <p:cNvPr id="24" name="hàng 6">
            <a:extLst>
              <a:ext uri="{FF2B5EF4-FFF2-40B4-BE49-F238E27FC236}">
                <a16:creationId xmlns:a16="http://schemas.microsoft.com/office/drawing/2014/main"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bl>
          </a:graphicData>
        </a:graphic>
      </p:graphicFrame>
      <p:grpSp>
        <p:nvGrpSpPr>
          <p:cNvPr id="14" name="ô 1">
            <a:extLst>
              <a:ext uri="{FF2B5EF4-FFF2-40B4-BE49-F238E27FC236}">
                <a16:creationId xmlns:a16="http://schemas.microsoft.com/office/drawing/2014/main"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id="{89EAE23E-0F5C-EA42-AF22-80F26EDB4CA2}"/>
                </a:ext>
              </a:extLst>
            </p:cNvPr>
            <p:cNvSpPr txBox="1"/>
            <p:nvPr/>
          </p:nvSpPr>
          <p:spPr>
            <a:xfrm>
              <a:off x="881799" y="212498"/>
              <a:ext cx="393362" cy="400110"/>
            </a:xfrm>
            <a:prstGeom prst="rect">
              <a:avLst/>
            </a:prstGeom>
            <a:noFill/>
          </p:spPr>
          <p:txBody>
            <a:bodyPr wrap="square" rtlCol="0">
              <a:spAutoFit/>
            </a:bodyPr>
            <a:lstStyle/>
            <a:p>
              <a:r>
                <a:rPr lang="en-VN" sz="2000" b="1" dirty="0"/>
                <a:t>1</a:t>
              </a:r>
            </a:p>
          </p:txBody>
        </p:sp>
      </p:grpSp>
      <p:grpSp>
        <p:nvGrpSpPr>
          <p:cNvPr id="28" name="ô 2">
            <a:extLst>
              <a:ext uri="{FF2B5EF4-FFF2-40B4-BE49-F238E27FC236}">
                <a16:creationId xmlns:a16="http://schemas.microsoft.com/office/drawing/2014/main"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id="{0A5BF571-1E91-5342-9DCB-DD6614A8E455}"/>
                </a:ext>
              </a:extLst>
            </p:cNvPr>
            <p:cNvSpPr txBox="1"/>
            <p:nvPr/>
          </p:nvSpPr>
          <p:spPr>
            <a:xfrm>
              <a:off x="881799" y="212498"/>
              <a:ext cx="393362" cy="400110"/>
            </a:xfrm>
            <a:prstGeom prst="rect">
              <a:avLst/>
            </a:prstGeom>
            <a:noFill/>
          </p:spPr>
          <p:txBody>
            <a:bodyPr wrap="square" rtlCol="0">
              <a:spAutoFit/>
            </a:bodyPr>
            <a:lstStyle/>
            <a:p>
              <a:r>
                <a:rPr lang="en-VN" sz="2000" b="1" dirty="0"/>
                <a:t>2</a:t>
              </a:r>
            </a:p>
          </p:txBody>
        </p:sp>
      </p:grpSp>
      <p:grpSp>
        <p:nvGrpSpPr>
          <p:cNvPr id="31" name="ô 3">
            <a:extLst>
              <a:ext uri="{FF2B5EF4-FFF2-40B4-BE49-F238E27FC236}">
                <a16:creationId xmlns:a16="http://schemas.microsoft.com/office/drawing/2014/main"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id="{7EB0ED57-4626-BB4A-B360-7350891DDFDF}"/>
                </a:ext>
              </a:extLst>
            </p:cNvPr>
            <p:cNvSpPr txBox="1"/>
            <p:nvPr/>
          </p:nvSpPr>
          <p:spPr>
            <a:xfrm>
              <a:off x="881799" y="212498"/>
              <a:ext cx="393362" cy="400110"/>
            </a:xfrm>
            <a:prstGeom prst="rect">
              <a:avLst/>
            </a:prstGeom>
            <a:noFill/>
          </p:spPr>
          <p:txBody>
            <a:bodyPr wrap="square" rtlCol="0">
              <a:spAutoFit/>
            </a:bodyPr>
            <a:lstStyle/>
            <a:p>
              <a:r>
                <a:rPr lang="en-VN" sz="2000" b="1" dirty="0"/>
                <a:t>3</a:t>
              </a:r>
            </a:p>
          </p:txBody>
        </p:sp>
      </p:grpSp>
      <p:grpSp>
        <p:nvGrpSpPr>
          <p:cNvPr id="34" name="ô 4">
            <a:extLst>
              <a:ext uri="{FF2B5EF4-FFF2-40B4-BE49-F238E27FC236}">
                <a16:creationId xmlns:a16="http://schemas.microsoft.com/office/drawing/2014/main"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id="{09209FAD-E033-4B4C-A8A4-1063131F219E}"/>
                </a:ext>
              </a:extLst>
            </p:cNvPr>
            <p:cNvSpPr txBox="1"/>
            <p:nvPr/>
          </p:nvSpPr>
          <p:spPr>
            <a:xfrm>
              <a:off x="881799" y="212498"/>
              <a:ext cx="393362" cy="400110"/>
            </a:xfrm>
            <a:prstGeom prst="rect">
              <a:avLst/>
            </a:prstGeom>
            <a:noFill/>
          </p:spPr>
          <p:txBody>
            <a:bodyPr wrap="square" rtlCol="0">
              <a:spAutoFit/>
            </a:bodyPr>
            <a:lstStyle/>
            <a:p>
              <a:r>
                <a:rPr lang="en-VN" sz="2000" b="1" dirty="0"/>
                <a:t>4</a:t>
              </a:r>
            </a:p>
          </p:txBody>
        </p:sp>
      </p:grpSp>
      <p:grpSp>
        <p:nvGrpSpPr>
          <p:cNvPr id="37" name="ô 5">
            <a:extLst>
              <a:ext uri="{FF2B5EF4-FFF2-40B4-BE49-F238E27FC236}">
                <a16:creationId xmlns:a16="http://schemas.microsoft.com/office/drawing/2014/main"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id="{25B8EE97-73E0-F643-8D7B-C2A6B1DBC5FB}"/>
                </a:ext>
              </a:extLst>
            </p:cNvPr>
            <p:cNvSpPr txBox="1"/>
            <p:nvPr/>
          </p:nvSpPr>
          <p:spPr>
            <a:xfrm>
              <a:off x="881799" y="212498"/>
              <a:ext cx="393362" cy="400110"/>
            </a:xfrm>
            <a:prstGeom prst="rect">
              <a:avLst/>
            </a:prstGeom>
            <a:noFill/>
          </p:spPr>
          <p:txBody>
            <a:bodyPr wrap="square" rtlCol="0">
              <a:spAutoFit/>
            </a:bodyPr>
            <a:lstStyle/>
            <a:p>
              <a:r>
                <a:rPr lang="en-VN" sz="2000" b="1" dirty="0"/>
                <a:t>5</a:t>
              </a:r>
            </a:p>
          </p:txBody>
        </p:sp>
      </p:grpSp>
      <p:grpSp>
        <p:nvGrpSpPr>
          <p:cNvPr id="40" name="ô 6">
            <a:extLst>
              <a:ext uri="{FF2B5EF4-FFF2-40B4-BE49-F238E27FC236}">
                <a16:creationId xmlns:a16="http://schemas.microsoft.com/office/drawing/2014/main"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id="{99092F7D-9077-A649-90FA-EB92B0414CCA}"/>
                </a:ext>
              </a:extLst>
            </p:cNvPr>
            <p:cNvSpPr txBox="1"/>
            <p:nvPr/>
          </p:nvSpPr>
          <p:spPr>
            <a:xfrm>
              <a:off x="881799" y="212498"/>
              <a:ext cx="393362" cy="400110"/>
            </a:xfrm>
            <a:prstGeom prst="rect">
              <a:avLst/>
            </a:prstGeom>
            <a:noFill/>
          </p:spPr>
          <p:txBody>
            <a:bodyPr wrap="square" rtlCol="0">
              <a:spAutoFit/>
            </a:bodyPr>
            <a:lstStyle/>
            <a:p>
              <a:r>
                <a:rPr lang="en-VN" sz="2000" b="1" dirty="0"/>
                <a:t>6</a:t>
              </a:r>
            </a:p>
          </p:txBody>
        </p:sp>
      </p:grpSp>
      <p:grpSp>
        <p:nvGrpSpPr>
          <p:cNvPr id="43" name="ô 7">
            <a:extLst>
              <a:ext uri="{FF2B5EF4-FFF2-40B4-BE49-F238E27FC236}">
                <a16:creationId xmlns:a16="http://schemas.microsoft.com/office/drawing/2014/main"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id="{9E8DEC8C-21F0-E34E-A7A5-AD2C96FC1E66}"/>
                </a:ext>
              </a:extLst>
            </p:cNvPr>
            <p:cNvSpPr txBox="1"/>
            <p:nvPr/>
          </p:nvSpPr>
          <p:spPr>
            <a:xfrm>
              <a:off x="881799" y="212498"/>
              <a:ext cx="393362" cy="400110"/>
            </a:xfrm>
            <a:prstGeom prst="rect">
              <a:avLst/>
            </a:prstGeom>
            <a:noFill/>
          </p:spPr>
          <p:txBody>
            <a:bodyPr wrap="square" rtlCol="0">
              <a:spAutoFit/>
            </a:bodyPr>
            <a:lstStyle/>
            <a:p>
              <a:r>
                <a:rPr lang="en-VN" sz="2000" b="1" dirty="0"/>
                <a:t>7</a:t>
              </a:r>
            </a:p>
          </p:txBody>
        </p:sp>
      </p:grpSp>
      <p:sp>
        <p:nvSpPr>
          <p:cNvPr id="46" name="Rounded Rectangle 45">
            <a:extLst>
              <a:ext uri="{FF2B5EF4-FFF2-40B4-BE49-F238E27FC236}">
                <a16:creationId xmlns:a16="http://schemas.microsoft.com/office/drawing/2014/main"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en-VN"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en-VN"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en-VN"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en-VN"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
        <p:nvSpPr>
          <p:cNvPr id="19" name="Rounded Rectangle 18">
            <a:extLst>
              <a:ext uri="{FF2B5EF4-FFF2-40B4-BE49-F238E27FC236}">
                <a16:creationId xmlns:a16="http://schemas.microsoft.com/office/drawing/2014/main" id="{8F3B0AD2-B104-F240-9041-AF5C03CBF75C}"/>
              </a:ext>
            </a:extLst>
          </p:cNvPr>
          <p:cNvSpPr/>
          <p:nvPr/>
        </p:nvSpPr>
        <p:spPr>
          <a:xfrm>
            <a:off x="2691162" y="28831"/>
            <a:ext cx="3181814" cy="586921"/>
          </a:xfrm>
          <a:prstGeom prst="roundRect">
            <a:avLst/>
          </a:prstGeom>
          <a:solidFill>
            <a:schemeClr val="tx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2">
                    <a:lumMod val="50000"/>
                  </a:schemeClr>
                </a:solidFill>
                <a:latin typeface="Times New Roman" panose="02020603050405020304" pitchFamily="18" charset="0"/>
                <a:cs typeface="Times New Roman" panose="02020603050405020304" pitchFamily="18" charset="0"/>
              </a:rPr>
              <a:t>III. </a:t>
            </a:r>
            <a:r>
              <a:rPr lang="en-US" sz="2700" b="1" dirty="0" err="1">
                <a:solidFill>
                  <a:schemeClr val="bg2">
                    <a:lumMod val="50000"/>
                  </a:schemeClr>
                </a:solidFill>
                <a:latin typeface="Times New Roman" panose="02020603050405020304" pitchFamily="18" charset="0"/>
                <a:cs typeface="Times New Roman" panose="02020603050405020304" pitchFamily="18" charset="0"/>
              </a:rPr>
              <a:t>Tổng</a:t>
            </a:r>
            <a:r>
              <a:rPr lang="en-US" sz="2700" b="1" dirty="0">
                <a:solidFill>
                  <a:schemeClr val="bg2">
                    <a:lumMod val="50000"/>
                  </a:schemeClr>
                </a:solidFill>
                <a:latin typeface="Times New Roman" panose="02020603050405020304" pitchFamily="18" charset="0"/>
                <a:cs typeface="Times New Roman" panose="02020603050405020304" pitchFamily="18" charset="0"/>
              </a:rPr>
              <a:t> </a:t>
            </a:r>
            <a:r>
              <a:rPr lang="en-US" sz="2700" b="1" dirty="0" err="1">
                <a:solidFill>
                  <a:schemeClr val="bg2">
                    <a:lumMod val="50000"/>
                  </a:schemeClr>
                </a:solidFill>
                <a:latin typeface="Times New Roman" panose="02020603050405020304" pitchFamily="18" charset="0"/>
                <a:cs typeface="Times New Roman" panose="02020603050405020304" pitchFamily="18" charset="0"/>
              </a:rPr>
              <a:t>kết</a:t>
            </a:r>
            <a:endParaRPr lang="en-VN" sz="2700" b="1" dirty="0">
              <a:solidFill>
                <a:schemeClr val="bg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547" y="225807"/>
            <a:ext cx="7714200" cy="946200"/>
          </a:xfrm>
        </p:spPr>
        <p:txBody>
          <a:bodyPr/>
          <a:lstStyle/>
          <a:p>
            <a:r>
              <a:rPr lang="en-US" altLang="en-US" sz="3200" b="1" dirty="0" err="1">
                <a:solidFill>
                  <a:srgbClr val="CC3300"/>
                </a:solidFill>
                <a:latin typeface="Times New Roman" panose="02020603050405020304" pitchFamily="18" charset="0"/>
                <a:cs typeface="Times New Roman" panose="02020603050405020304" pitchFamily="18" charset="0"/>
              </a:rPr>
              <a:t>Tìm</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những</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câu</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tục</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ngữ</a:t>
            </a:r>
            <a:r>
              <a:rPr lang="en-US" altLang="en-US" sz="3200" b="1" dirty="0">
                <a:solidFill>
                  <a:srgbClr val="CC3300"/>
                </a:solidFill>
                <a:latin typeface="Times New Roman" panose="02020603050405020304" pitchFamily="18" charset="0"/>
                <a:cs typeface="Times New Roman" panose="02020603050405020304" pitchFamily="18" charset="0"/>
              </a:rPr>
              <a:t>, ca </a:t>
            </a:r>
            <a:r>
              <a:rPr lang="en-US" altLang="en-US" sz="3200" b="1" dirty="0" err="1">
                <a:solidFill>
                  <a:srgbClr val="CC3300"/>
                </a:solidFill>
                <a:latin typeface="Times New Roman" panose="02020603050405020304" pitchFamily="18" charset="0"/>
                <a:cs typeface="Times New Roman" panose="02020603050405020304" pitchFamily="18" charset="0"/>
              </a:rPr>
              <a:t>dao</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nói</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về</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tình</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cảm</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anh</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chị</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em</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trong</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gia</a:t>
            </a:r>
            <a:r>
              <a:rPr lang="en-US" altLang="en-US" sz="3200" b="1" dirty="0">
                <a:solidFill>
                  <a:srgbClr val="CC3300"/>
                </a:solidFill>
                <a:latin typeface="Times New Roman" panose="02020603050405020304" pitchFamily="18" charset="0"/>
                <a:cs typeface="Times New Roman" panose="02020603050405020304" pitchFamily="18" charset="0"/>
              </a:rPr>
              <a:t> </a:t>
            </a:r>
            <a:r>
              <a:rPr lang="en-US" altLang="en-US" sz="3200" b="1" dirty="0" err="1">
                <a:solidFill>
                  <a:srgbClr val="CC3300"/>
                </a:solidFill>
                <a:latin typeface="Times New Roman" panose="02020603050405020304" pitchFamily="18" charset="0"/>
                <a:cs typeface="Times New Roman" panose="02020603050405020304" pitchFamily="18" charset="0"/>
              </a:rPr>
              <a:t>đình</a:t>
            </a:r>
            <a:r>
              <a:rPr lang="en-US" altLang="en-US" sz="3200" b="1" dirty="0">
                <a:solidFill>
                  <a:srgbClr val="CC330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36865" y="1267907"/>
            <a:ext cx="3423623" cy="3081262"/>
          </a:xfrm>
          <a:prstGeom prst="rect">
            <a:avLst/>
          </a:prstGeom>
        </p:spPr>
      </p:pic>
      <p:pic>
        <p:nvPicPr>
          <p:cNvPr id="4" name="Picture 3"/>
          <p:cNvPicPr>
            <a:picLocks noChangeAspect="1"/>
          </p:cNvPicPr>
          <p:nvPr/>
        </p:nvPicPr>
        <p:blipFill>
          <a:blip r:embed="rId3"/>
          <a:stretch>
            <a:fillRect/>
          </a:stretch>
        </p:blipFill>
        <p:spPr>
          <a:xfrm>
            <a:off x="4953000" y="1261217"/>
            <a:ext cx="3293328" cy="3087952"/>
          </a:xfrm>
          <a:prstGeom prst="rect">
            <a:avLst/>
          </a:prstGeom>
        </p:spPr>
      </p:pic>
      <p:sp>
        <p:nvSpPr>
          <p:cNvPr id="5" name="Text Box 23"/>
          <p:cNvSpPr txBox="1">
            <a:spLocks noChangeArrowheads="1"/>
          </p:cNvSpPr>
          <p:nvPr/>
        </p:nvSpPr>
        <p:spPr bwMode="auto">
          <a:xfrm>
            <a:off x="178420" y="4394713"/>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err="1">
                <a:solidFill>
                  <a:srgbClr val="0000FF"/>
                </a:solidFill>
                <a:latin typeface="+mj-lt"/>
              </a:rPr>
              <a:t>Anh</a:t>
            </a:r>
            <a:r>
              <a:rPr lang="en-US" altLang="en-US" sz="1800" b="1" dirty="0">
                <a:solidFill>
                  <a:srgbClr val="0000FF"/>
                </a:solidFill>
                <a:latin typeface="+mj-lt"/>
              </a:rPr>
              <a:t> </a:t>
            </a:r>
            <a:r>
              <a:rPr lang="en-US" altLang="en-US" sz="1800" b="1" dirty="0" err="1">
                <a:solidFill>
                  <a:srgbClr val="0000FF"/>
                </a:solidFill>
                <a:latin typeface="+mj-lt"/>
              </a:rPr>
              <a:t>em</a:t>
            </a:r>
            <a:r>
              <a:rPr lang="en-US" altLang="en-US" sz="1800" b="1" dirty="0">
                <a:solidFill>
                  <a:srgbClr val="0000FF"/>
                </a:solidFill>
                <a:latin typeface="+mj-lt"/>
              </a:rPr>
              <a:t> </a:t>
            </a:r>
            <a:r>
              <a:rPr lang="en-US" altLang="en-US" sz="1800" b="1" dirty="0" err="1">
                <a:solidFill>
                  <a:srgbClr val="0000FF"/>
                </a:solidFill>
                <a:latin typeface="+mj-lt"/>
              </a:rPr>
              <a:t>như</a:t>
            </a:r>
            <a:r>
              <a:rPr lang="en-US" altLang="en-US" sz="1800" b="1" dirty="0">
                <a:solidFill>
                  <a:srgbClr val="0000FF"/>
                </a:solidFill>
                <a:latin typeface="+mj-lt"/>
              </a:rPr>
              <a:t> </a:t>
            </a:r>
            <a:r>
              <a:rPr lang="en-US" altLang="en-US" sz="1800" b="1" dirty="0" err="1">
                <a:solidFill>
                  <a:srgbClr val="0000FF"/>
                </a:solidFill>
                <a:latin typeface="+mj-lt"/>
              </a:rPr>
              <a:t>thể</a:t>
            </a:r>
            <a:r>
              <a:rPr lang="en-US" altLang="en-US" sz="1800" b="1" dirty="0">
                <a:solidFill>
                  <a:srgbClr val="0000FF"/>
                </a:solidFill>
                <a:latin typeface="+mj-lt"/>
              </a:rPr>
              <a:t> </a:t>
            </a:r>
            <a:r>
              <a:rPr lang="en-US" altLang="en-US" sz="1800" b="1" dirty="0" err="1">
                <a:solidFill>
                  <a:srgbClr val="0000FF"/>
                </a:solidFill>
                <a:latin typeface="+mj-lt"/>
              </a:rPr>
              <a:t>tay</a:t>
            </a:r>
            <a:r>
              <a:rPr lang="en-US" altLang="en-US" sz="1800" b="1" dirty="0">
                <a:solidFill>
                  <a:srgbClr val="0000FF"/>
                </a:solidFill>
                <a:latin typeface="+mj-lt"/>
              </a:rPr>
              <a:t> </a:t>
            </a:r>
            <a:r>
              <a:rPr lang="en-US" altLang="en-US" sz="1800" b="1" dirty="0" err="1">
                <a:solidFill>
                  <a:srgbClr val="0000FF"/>
                </a:solidFill>
                <a:latin typeface="+mj-lt"/>
              </a:rPr>
              <a:t>chân</a:t>
            </a:r>
            <a:endParaRPr lang="en-US" altLang="en-US" sz="1800" b="1" dirty="0">
              <a:solidFill>
                <a:srgbClr val="0000FF"/>
              </a:solidFill>
              <a:latin typeface="+mj-lt"/>
            </a:endParaRPr>
          </a:p>
          <a:p>
            <a:pPr algn="ctr" eaLnBrk="1" hangingPunct="1">
              <a:spcBef>
                <a:spcPct val="0"/>
              </a:spcBef>
              <a:buFontTx/>
              <a:buNone/>
            </a:pPr>
            <a:r>
              <a:rPr lang="en-US" altLang="en-US" sz="1800" b="1" dirty="0" err="1">
                <a:solidFill>
                  <a:srgbClr val="0000FF"/>
                </a:solidFill>
                <a:latin typeface="+mj-lt"/>
              </a:rPr>
              <a:t>Rách</a:t>
            </a:r>
            <a:r>
              <a:rPr lang="en-US" altLang="en-US" sz="1800" b="1" dirty="0">
                <a:solidFill>
                  <a:srgbClr val="0000FF"/>
                </a:solidFill>
                <a:latin typeface="+mj-lt"/>
              </a:rPr>
              <a:t> </a:t>
            </a:r>
            <a:r>
              <a:rPr lang="en-US" altLang="en-US" sz="1800" b="1" dirty="0" err="1">
                <a:solidFill>
                  <a:srgbClr val="0000FF"/>
                </a:solidFill>
                <a:latin typeface="+mj-lt"/>
              </a:rPr>
              <a:t>lành</a:t>
            </a:r>
            <a:r>
              <a:rPr lang="en-US" altLang="en-US" sz="1800" b="1" dirty="0">
                <a:solidFill>
                  <a:srgbClr val="0000FF"/>
                </a:solidFill>
                <a:latin typeface="+mj-lt"/>
              </a:rPr>
              <a:t> </a:t>
            </a:r>
            <a:r>
              <a:rPr lang="en-US" altLang="en-US" sz="1800" b="1" dirty="0" err="1">
                <a:solidFill>
                  <a:srgbClr val="0000FF"/>
                </a:solidFill>
                <a:latin typeface="+mj-lt"/>
              </a:rPr>
              <a:t>đùm</a:t>
            </a:r>
            <a:r>
              <a:rPr lang="en-US" altLang="en-US" sz="1800" b="1" dirty="0">
                <a:solidFill>
                  <a:srgbClr val="0000FF"/>
                </a:solidFill>
                <a:latin typeface="+mj-lt"/>
              </a:rPr>
              <a:t> </a:t>
            </a:r>
            <a:r>
              <a:rPr lang="en-US" altLang="en-US" sz="1800" b="1" dirty="0" err="1">
                <a:solidFill>
                  <a:srgbClr val="0000FF"/>
                </a:solidFill>
                <a:latin typeface="+mj-lt"/>
              </a:rPr>
              <a:t>bọc</a:t>
            </a:r>
            <a:r>
              <a:rPr lang="en-US" altLang="en-US" sz="1800" b="1" dirty="0">
                <a:solidFill>
                  <a:srgbClr val="0000FF"/>
                </a:solidFill>
                <a:latin typeface="+mj-lt"/>
              </a:rPr>
              <a:t>, </a:t>
            </a:r>
            <a:r>
              <a:rPr lang="en-US" altLang="en-US" sz="1800" b="1" dirty="0" err="1">
                <a:solidFill>
                  <a:srgbClr val="0000FF"/>
                </a:solidFill>
                <a:latin typeface="+mj-lt"/>
              </a:rPr>
              <a:t>dở</a:t>
            </a:r>
            <a:r>
              <a:rPr lang="en-US" altLang="en-US" sz="1800" b="1" dirty="0">
                <a:solidFill>
                  <a:srgbClr val="0000FF"/>
                </a:solidFill>
                <a:latin typeface="+mj-lt"/>
              </a:rPr>
              <a:t> hay </a:t>
            </a:r>
            <a:r>
              <a:rPr lang="en-US" altLang="en-US" sz="1800" b="1" dirty="0" err="1">
                <a:solidFill>
                  <a:srgbClr val="0000FF"/>
                </a:solidFill>
                <a:latin typeface="+mj-lt"/>
              </a:rPr>
              <a:t>đỡ</a:t>
            </a:r>
            <a:r>
              <a:rPr lang="en-US" altLang="en-US" sz="1800" b="1" dirty="0">
                <a:solidFill>
                  <a:srgbClr val="0000FF"/>
                </a:solidFill>
                <a:latin typeface="+mj-lt"/>
              </a:rPr>
              <a:t> </a:t>
            </a:r>
            <a:r>
              <a:rPr lang="en-US" altLang="en-US" sz="1800" b="1" dirty="0" err="1">
                <a:solidFill>
                  <a:srgbClr val="0000FF"/>
                </a:solidFill>
                <a:latin typeface="+mj-lt"/>
              </a:rPr>
              <a:t>đần</a:t>
            </a:r>
            <a:endParaRPr lang="en-US" altLang="en-US" sz="1800" b="1" dirty="0">
              <a:solidFill>
                <a:srgbClr val="0000FF"/>
              </a:solidFill>
              <a:latin typeface="+mj-lt"/>
            </a:endParaRPr>
          </a:p>
        </p:txBody>
      </p:sp>
      <p:sp>
        <p:nvSpPr>
          <p:cNvPr id="6" name="Text Box 24"/>
          <p:cNvSpPr txBox="1">
            <a:spLocks noChangeArrowheads="1"/>
          </p:cNvSpPr>
          <p:nvPr/>
        </p:nvSpPr>
        <p:spPr bwMode="auto">
          <a:xfrm>
            <a:off x="4953000" y="4489278"/>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dirty="0">
                <a:solidFill>
                  <a:srgbClr val="0000FF"/>
                </a:solidFill>
                <a:latin typeface=".VnTime" panose="020B7200000000000000" pitchFamily="34" charset="0"/>
              </a:rPr>
              <a:t>        </a:t>
            </a:r>
            <a:r>
              <a:rPr lang="en-US" altLang="en-US" sz="2000" b="1" dirty="0" err="1">
                <a:solidFill>
                  <a:srgbClr val="0000FF"/>
                </a:solidFill>
                <a:latin typeface=".VnTime" panose="020B7200000000000000" pitchFamily="34" charset="0"/>
              </a:rPr>
              <a:t>ChÞ</a:t>
            </a:r>
            <a:r>
              <a:rPr lang="en-US" altLang="en-US" sz="2000" b="1" dirty="0">
                <a:solidFill>
                  <a:srgbClr val="0000FF"/>
                </a:solidFill>
                <a:latin typeface=".VnTime" panose="020B7200000000000000" pitchFamily="34" charset="0"/>
              </a:rPr>
              <a:t> ng·, </a:t>
            </a:r>
            <a:r>
              <a:rPr lang="en-US" altLang="en-US" sz="2000" b="1" dirty="0" err="1">
                <a:solidFill>
                  <a:srgbClr val="0000FF"/>
                </a:solidFill>
                <a:latin typeface=".VnTime" panose="020B7200000000000000" pitchFamily="34" charset="0"/>
              </a:rPr>
              <a:t>em</a:t>
            </a:r>
            <a:r>
              <a:rPr lang="en-US" altLang="en-US" sz="2000" b="1" dirty="0">
                <a:solidFill>
                  <a:srgbClr val="0000FF"/>
                </a:solidFill>
                <a:latin typeface=".VnTime" panose="020B7200000000000000" pitchFamily="34" charset="0"/>
              </a:rPr>
              <a:t> </a:t>
            </a:r>
            <a:r>
              <a:rPr lang="en-US" altLang="en-US" sz="2000" b="1" dirty="0" err="1">
                <a:solidFill>
                  <a:srgbClr val="0000FF"/>
                </a:solidFill>
                <a:latin typeface=".VnTime" panose="020B7200000000000000" pitchFamily="34" charset="0"/>
              </a:rPr>
              <a:t>n©ng</a:t>
            </a:r>
            <a:endParaRPr lang="en-US" altLang="en-US" sz="2000" b="1" dirty="0">
              <a:solidFill>
                <a:srgbClr val="0000FF"/>
              </a:solidFill>
              <a:latin typeface=".VnTime" panose="020B7200000000000000" pitchFamily="34" charset="0"/>
            </a:endParaRPr>
          </a:p>
        </p:txBody>
      </p:sp>
    </p:spTree>
    <p:extLst>
      <p:ext uri="{BB962C8B-B14F-4D97-AF65-F5344CB8AC3E}">
        <p14:creationId xmlns:p14="http://schemas.microsoft.com/office/powerpoint/2010/main" val="36035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1"/>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E110B1-0856-E7C3-03C5-C641D6BE73D6}"/>
              </a:ext>
            </a:extLst>
          </p:cNvPr>
          <p:cNvSpPr txBox="1"/>
          <p:nvPr/>
        </p:nvSpPr>
        <p:spPr>
          <a:xfrm>
            <a:off x="282222" y="846667"/>
            <a:ext cx="8105422" cy="771814"/>
          </a:xfrm>
          <a:prstGeom prst="rect">
            <a:avLst/>
          </a:prstGeom>
          <a:noFill/>
        </p:spPr>
        <p:txBody>
          <a:bodyPr wrap="square">
            <a:spAutoFit/>
          </a:bodyPr>
          <a:lstStyle/>
          <a:p>
            <a:pPr algn="just">
              <a:lnSpc>
                <a:spcPct val="115000"/>
              </a:lnSpc>
            </a:pPr>
            <a:r>
              <a:rPr lang="en" sz="2000" b="1">
                <a:solidFill>
                  <a:srgbClr val="FF0000"/>
                </a:solidFill>
                <a:latin typeface="Times New Roman" panose="02020603050405020304" pitchFamily="18" charset="0"/>
                <a:cs typeface="Times New Roman" panose="02020603050405020304" pitchFamily="18" charset="0"/>
              </a:rPr>
              <a:t>I. TÌM HIỂU CHUNG</a:t>
            </a:r>
          </a:p>
          <a:p>
            <a:pPr algn="just">
              <a:lnSpc>
                <a:spcPct val="115000"/>
              </a:lnSpc>
            </a:pPr>
            <a:r>
              <a:rPr lang="en"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548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284" y="121728"/>
            <a:ext cx="7714200" cy="946200"/>
          </a:xfrm>
        </p:spPr>
        <p:txBody>
          <a:bodyPr/>
          <a:lstStyle/>
          <a:p>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khiến</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em</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liªn</a:t>
            </a:r>
            <a:r>
              <a:rPr lang="en-US" altLang="en-US" sz="2800" b="1" dirty="0">
                <a:solidFill>
                  <a:srgbClr val="0000FF"/>
                </a:solidFill>
                <a:latin typeface=".VnTime" panose="020B7200000000000000" pitchFamily="34" charset="0"/>
              </a:rPr>
              <a:t> </a:t>
            </a:r>
            <a:r>
              <a:rPr lang="en-US" altLang="en-US" sz="2800" b="1" dirty="0">
                <a:solidFill>
                  <a:srgbClr val="0000FF"/>
                </a:solidFill>
                <a:latin typeface="Times New Roman" panose="02020603050405020304" pitchFamily="18" charset="0"/>
                <a:cs typeface="Times New Roman" panose="02020603050405020304" pitchFamily="18" charset="0"/>
              </a:rPr>
              <a:t>t­</a:t>
            </a:r>
            <a:r>
              <a:rPr lang="vi-VN" altLang="en-US" sz="2800" b="1" dirty="0">
                <a:solidFill>
                  <a:srgbClr val="0000FF"/>
                </a:solidFill>
                <a:latin typeface="Times New Roman" panose="02020603050405020304" pitchFamily="18" charset="0"/>
                <a:cs typeface="Times New Roman" panose="02020603050405020304" pitchFamily="18" charset="0"/>
              </a:rPr>
              <a:t>ưở</a:t>
            </a:r>
            <a:r>
              <a:rPr lang="en-US" altLang="en-US" sz="2800" b="1" dirty="0">
                <a:solidFill>
                  <a:srgbClr val="0000FF"/>
                </a:solidFill>
                <a:latin typeface="Times New Roman" panose="02020603050405020304" pitchFamily="18" charset="0"/>
                <a:cs typeface="Times New Roman" panose="02020603050405020304" pitchFamily="18" charset="0"/>
              </a:rPr>
              <a:t>ng</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tíi</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bµi</a:t>
            </a:r>
            <a:r>
              <a:rPr lang="en-US" altLang="en-US" sz="2800" b="1" dirty="0">
                <a:solidFill>
                  <a:srgbClr val="0000FF"/>
                </a:solidFill>
                <a:latin typeface=".VnTime" panose="020B7200000000000000" pitchFamily="34" charset="0"/>
              </a:rPr>
              <a:t> ca </a:t>
            </a:r>
            <a:r>
              <a:rPr lang="en-US" altLang="en-US" sz="2800" b="1" dirty="0" err="1">
                <a:solidFill>
                  <a:srgbClr val="0000FF"/>
                </a:solidFill>
                <a:latin typeface=".VnTime" panose="020B7200000000000000" pitchFamily="34" charset="0"/>
              </a:rPr>
              <a:t>dao</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nµo</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nãi</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vÒ</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VnTime" panose="020B7200000000000000" pitchFamily="34" charset="0"/>
              </a:rPr>
              <a:t>c¶m</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anh</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chÞ</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em</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trong</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VnTime" panose="020B7200000000000000" pitchFamily="34" charset="0"/>
              </a:rPr>
              <a:t>gia</a:t>
            </a:r>
            <a:r>
              <a:rPr lang="en-US" altLang="en-US" sz="2800" b="1" dirty="0">
                <a:solidFill>
                  <a:srgbClr val="0000FF"/>
                </a:solidFill>
                <a:latin typeface=".VnTime" panose="020B7200000000000000" pitchFamily="34"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đình</a:t>
            </a:r>
            <a:r>
              <a:rPr lang="en-US" altLang="en-US" sz="2800" b="1" dirty="0">
                <a:solidFill>
                  <a:srgbClr val="0000FF"/>
                </a:solidFill>
                <a:latin typeface=".VnTime" panose="020B7200000000000000" pitchFamily="34" charset="0"/>
              </a:rPr>
              <a:t>? </a:t>
            </a:r>
            <a:endParaRPr lang="en-US" sz="2800" dirty="0"/>
          </a:p>
        </p:txBody>
      </p:sp>
      <p:pic>
        <p:nvPicPr>
          <p:cNvPr id="4" name="Picture 3"/>
          <p:cNvPicPr>
            <a:picLocks noChangeAspect="1"/>
          </p:cNvPicPr>
          <p:nvPr/>
        </p:nvPicPr>
        <p:blipFill>
          <a:blip r:embed="rId2"/>
          <a:stretch>
            <a:fillRect/>
          </a:stretch>
        </p:blipFill>
        <p:spPr>
          <a:xfrm>
            <a:off x="789673" y="1132142"/>
            <a:ext cx="3618776" cy="3095805"/>
          </a:xfrm>
          <a:prstGeom prst="rect">
            <a:avLst/>
          </a:prstGeom>
        </p:spPr>
      </p:pic>
      <p:pic>
        <p:nvPicPr>
          <p:cNvPr id="5" name="Picture 4"/>
          <p:cNvPicPr>
            <a:picLocks noChangeAspect="1"/>
          </p:cNvPicPr>
          <p:nvPr/>
        </p:nvPicPr>
        <p:blipFill>
          <a:blip r:embed="rId3"/>
          <a:stretch>
            <a:fillRect/>
          </a:stretch>
        </p:blipFill>
        <p:spPr>
          <a:xfrm>
            <a:off x="4740748" y="1104317"/>
            <a:ext cx="3592930" cy="3123630"/>
          </a:xfrm>
          <a:prstGeom prst="rect">
            <a:avLst/>
          </a:prstGeom>
        </p:spPr>
      </p:pic>
      <p:sp>
        <p:nvSpPr>
          <p:cNvPr id="6" name="Text Box 14"/>
          <p:cNvSpPr txBox="1">
            <a:spLocks noChangeArrowheads="1"/>
          </p:cNvSpPr>
          <p:nvPr/>
        </p:nvSpPr>
        <p:spPr bwMode="auto">
          <a:xfrm>
            <a:off x="1996319" y="4227947"/>
            <a:ext cx="5488858" cy="85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i="1" dirty="0">
                <a:solidFill>
                  <a:srgbClr val="006600"/>
                </a:solidFill>
                <a:cs typeface="Arial" panose="020B0604020202020204" pitchFamily="34" charset="0"/>
              </a:rPr>
              <a:t>  </a:t>
            </a:r>
            <a:r>
              <a:rPr lang="en-US" altLang="en-US" sz="2400" i="1" dirty="0" err="1">
                <a:solidFill>
                  <a:srgbClr val="0000FF"/>
                </a:solidFill>
                <a:cs typeface="Arial" panose="020B0604020202020204" pitchFamily="34" charset="0"/>
              </a:rPr>
              <a:t>Khôn</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ngoan</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đối</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đáp</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người</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ngoài</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Gà</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cùng</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một</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mẹ</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chớ</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hoài</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đá</a:t>
            </a:r>
            <a:r>
              <a:rPr lang="en-US" altLang="en-US" sz="2400" i="1" dirty="0">
                <a:solidFill>
                  <a:srgbClr val="0000FF"/>
                </a:solidFill>
                <a:cs typeface="Arial" panose="020B0604020202020204" pitchFamily="34" charset="0"/>
              </a:rPr>
              <a:t> </a:t>
            </a:r>
            <a:r>
              <a:rPr lang="en-US" altLang="en-US" sz="2400" i="1" dirty="0" err="1">
                <a:solidFill>
                  <a:srgbClr val="0000FF"/>
                </a:solidFill>
                <a:cs typeface="Arial" panose="020B0604020202020204" pitchFamily="34" charset="0"/>
              </a:rPr>
              <a:t>nhau</a:t>
            </a:r>
            <a:endParaRPr lang="en-US" altLang="en-US" sz="2400" i="1" dirty="0">
              <a:solidFill>
                <a:srgbClr val="0000FF"/>
              </a:solidFill>
              <a:cs typeface="Arial" panose="020B0604020202020204" pitchFamily="34" charset="0"/>
            </a:endParaRPr>
          </a:p>
        </p:txBody>
      </p:sp>
    </p:spTree>
    <p:extLst>
      <p:ext uri="{BB962C8B-B14F-4D97-AF65-F5344CB8AC3E}">
        <p14:creationId xmlns:p14="http://schemas.microsoft.com/office/powerpoint/2010/main" val="41973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VN"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27EF6-7B9A-598B-0674-6956B624BA5B}"/>
              </a:ext>
            </a:extLst>
          </p:cNvPr>
          <p:cNvSpPr txBox="1"/>
          <p:nvPr/>
        </p:nvSpPr>
        <p:spPr>
          <a:xfrm>
            <a:off x="643467" y="970844"/>
            <a:ext cx="6214533" cy="3521220"/>
          </a:xfrm>
          <a:prstGeom prst="rect">
            <a:avLst/>
          </a:prstGeom>
          <a:noFill/>
        </p:spPr>
        <p:txBody>
          <a:bodyPr wrap="square">
            <a:spAutoFit/>
          </a:bodyPr>
          <a:lstStyle/>
          <a:p>
            <a:pPr algn="just">
              <a:lnSpc>
                <a:spcPct val="115000"/>
              </a:lnSpc>
            </a:pPr>
            <a:r>
              <a:rPr lang="en"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 giả, tác phẩm</a:t>
            </a:r>
          </a:p>
          <a:p>
            <a:pPr algn="just">
              <a:lnSpc>
                <a:spcPct val="115000"/>
              </a:lnSpc>
            </a:pPr>
            <a:r>
              <a:rPr lang="e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aTác giả</a:t>
            </a:r>
            <a:endPar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Sinh năm 1959, quê ở Hà Nội</a:t>
            </a:r>
          </a:p>
          <a:p>
            <a:pPr algn="just">
              <a:lnSpc>
                <a:spcPct val="115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Là nhà văn trẻ </a:t>
            </a:r>
            <a:r>
              <a:rPr lang="en-US" sz="280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trong thời kì đổi mới</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có nhiều sáng tác viết cho thiếu nhi</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Truyện của ông trong sáng, đậm chất thơ, giàu ý nghĩa nhân văn...</a:t>
            </a:r>
          </a:p>
        </p:txBody>
      </p:sp>
    </p:spTree>
    <p:extLst>
      <p:ext uri="{BB962C8B-B14F-4D97-AF65-F5344CB8AC3E}">
        <p14:creationId xmlns:p14="http://schemas.microsoft.com/office/powerpoint/2010/main" val="82012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7F46EA-405F-4D5A-0865-9F5DF48189F5}"/>
              </a:ext>
            </a:extLst>
          </p:cNvPr>
          <p:cNvSpPr txBox="1"/>
          <p:nvPr/>
        </p:nvSpPr>
        <p:spPr>
          <a:xfrm>
            <a:off x="1416756" y="1177245"/>
            <a:ext cx="6462888" cy="2062103"/>
          </a:xfrm>
          <a:prstGeom prst="rect">
            <a:avLst/>
          </a:prstGeom>
          <a:noFill/>
        </p:spPr>
        <p:txBody>
          <a:bodyPr wrap="square">
            <a:spAutoFit/>
          </a:bodyPr>
          <a:lstStyle/>
          <a:p>
            <a:r>
              <a:rPr lang="en-US" sz="3200"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 xứ: </a:t>
            </a:r>
            <a:r>
              <a:rPr lang="en-US" sz="3200"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Bức tranh của em gái tôi</a:t>
            </a:r>
            <a:r>
              <a:rPr 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là truyện ngắn đoạt giải Nhì trong cuộc thi viết “Tương lai vẫy gọi” của báo Thiếu niên tiền phong 1998.</a:t>
            </a:r>
            <a:endParaRPr lang="en-US" sz="3200">
              <a:solidFill>
                <a:srgbClr val="002060"/>
              </a:solidFill>
            </a:endParaRPr>
          </a:p>
        </p:txBody>
      </p:sp>
    </p:spTree>
    <p:extLst>
      <p:ext uri="{BB962C8B-B14F-4D97-AF65-F5344CB8AC3E}">
        <p14:creationId xmlns:p14="http://schemas.microsoft.com/office/powerpoint/2010/main" val="159163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899CC6-6835-3282-AAF0-B5DBC90D90F2}"/>
              </a:ext>
            </a:extLst>
          </p:cNvPr>
          <p:cNvSpPr txBox="1"/>
          <p:nvPr/>
        </p:nvSpPr>
        <p:spPr>
          <a:xfrm>
            <a:off x="1264356" y="756356"/>
            <a:ext cx="5593644" cy="646331"/>
          </a:xfrm>
          <a:prstGeom prst="rect">
            <a:avLst/>
          </a:prstGeom>
          <a:noFill/>
        </p:spPr>
        <p:txBody>
          <a:bodyPr wrap="square">
            <a:spAutoFit/>
          </a:bodyPr>
          <a:lstStyle/>
          <a:p>
            <a:r>
              <a:rPr lang="en-US" sz="3600" b="1">
                <a:solidFill>
                  <a:srgbClr val="002060"/>
                </a:solidFill>
                <a:latin typeface="Times New Roman" panose="02020603050405020304" pitchFamily="18" charset="0"/>
                <a:cs typeface="Times New Roman" panose="02020603050405020304" pitchFamily="18" charset="0"/>
              </a:rPr>
              <a:t>2. Đọc – Tóm tắt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24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67F443-05E6-4742-D859-8529A19F6F2C}"/>
              </a:ext>
            </a:extLst>
          </p:cNvPr>
          <p:cNvSpPr txBox="1"/>
          <p:nvPr/>
        </p:nvSpPr>
        <p:spPr>
          <a:xfrm>
            <a:off x="733778" y="316089"/>
            <a:ext cx="7010400" cy="3866508"/>
          </a:xfrm>
          <a:prstGeom prst="rect">
            <a:avLst/>
          </a:prstGeom>
          <a:noFill/>
        </p:spPr>
        <p:txBody>
          <a:bodyPr wrap="square">
            <a:spAutoFit/>
          </a:bodyPr>
          <a:lstStyle/>
          <a:p>
            <a:pPr fontAlgn="base">
              <a:lnSpc>
                <a:spcPct val="115000"/>
              </a:lnSpc>
              <a:spcAft>
                <a:spcPts val="100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Bố cục ; 3 phần</a:t>
            </a:r>
          </a:p>
          <a:p>
            <a:pPr fontAlgn="base">
              <a:lnSpc>
                <a:spcPct val="115000"/>
              </a:lnSpc>
              <a:spcAft>
                <a:spcPts val="100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 1- từ đầu đến ...”tài năng” : Tài năng của em gái được mọi người phát hiện.</a:t>
            </a:r>
          </a:p>
          <a:p>
            <a:pPr fontAlgn="base">
              <a:lnSpc>
                <a:spcPct val="115000"/>
              </a:lnSpc>
              <a:spcAft>
                <a:spcPts val="120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Phần 2 -tiếp  đến...’đi nhận giải”.: Lòng ghen tị và mặc cảm của người anh khi tài năng của em gái được phát hiện.</a:t>
            </a:r>
          </a:p>
          <a:p>
            <a:pPr>
              <a:lnSpc>
                <a:spcPct val="115000"/>
              </a:lnSpc>
              <a:spcAft>
                <a:spcPts val="1000"/>
              </a:spcAft>
              <a:tabLst>
                <a:tab pos="1386840" algn="l"/>
              </a:tabLs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Phần 3 -còn lại: Tâm trạng, cảm xúc của người anh khi đứng trước bức tranh của em gái.</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91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1582</Words>
  <Application>Microsoft Office PowerPoint</Application>
  <PresentationFormat>On-screen Show (16:9)</PresentationFormat>
  <Paragraphs>187</Paragraphs>
  <Slides>43</Slides>
  <Notes>25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.VnTime</vt:lpstr>
      <vt:lpstr>#9Slide05 SVNShintia Script</vt:lpstr>
      <vt:lpstr>Anaheim</vt:lpstr>
      <vt:lpstr>Hind</vt:lpstr>
      <vt:lpstr>Fira Sans Condensed</vt:lpstr>
      <vt:lpstr>Times New Roman</vt:lpstr>
      <vt:lpstr>Wingdings</vt:lpstr>
      <vt:lpstr>Calibri</vt:lpstr>
      <vt:lpstr>Fira Sans Extra Condensed</vt:lpstr>
      <vt:lpstr>Open Sans</vt:lpstr>
      <vt:lpstr>PT Sans</vt:lpstr>
      <vt:lpstr>Arial</vt:lpstr>
      <vt:lpstr>Fredoka One</vt:lpstr>
      <vt:lpstr>#9Slide05 SVNCookie</vt:lpstr>
      <vt:lpstr>Bebas Neue</vt:lpstr>
      <vt:lpstr>Taller de Aprendizaje con Tonos Pastel by Slidesgo</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ĐỌC – TÌM HIỂU CHUNG</vt:lpstr>
      <vt:lpstr>PowerPoint Presentation</vt:lpstr>
      <vt:lpstr>CỐT TRUYỆN</vt:lpstr>
      <vt:lpstr>PowerPoint Presentation</vt:lpstr>
      <vt:lpstr>II. TÌM HIỂU VĂN BẢN</vt:lpstr>
      <vt:lpstr>* Ngôi kể</vt:lpstr>
      <vt:lpstr>PowerPoint Presentation</vt:lpstr>
      <vt:lpstr>PowerPoint Presentation</vt:lpstr>
      <vt:lpstr>PowerPoint Presentation</vt:lpstr>
      <vt:lpstr>PowerPoint Presentation</vt:lpstr>
      <vt:lpstr>PowerPoint Presentation</vt:lpstr>
      <vt:lpstr>PowerPoint Presentation</vt:lpstr>
      <vt:lpstr>Thảo luận nhóm bàn (3 phút)</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PowerPoint Presentation</vt:lpstr>
      <vt:lpstr>? Theo em người anh trai có đáng trách không?</vt:lpstr>
      <vt:lpstr>PowerPoint Presentation</vt:lpstr>
      <vt:lpstr>PowerPoint Presentation</vt:lpstr>
      <vt:lpstr>PowerPoint Presentation</vt:lpstr>
      <vt:lpstr>LUYỆN TẬP</vt:lpstr>
      <vt:lpstr>PowerPoint Presentation</vt:lpstr>
      <vt:lpstr>PowerPoint Presentation</vt:lpstr>
      <vt:lpstr>VẬN DỤNG</vt:lpstr>
      <vt:lpstr>Tìm những câu tục ngữ, ca dao nói về tình cảm anh chị em trong gia đình ?</vt:lpstr>
      <vt:lpstr>Hình ảnh này khiến em liªn t­ưởng tíi bµi ca dao nµo nãi vÒ tình c¶m anh chÞ em trong gia đình?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cp:lastModifiedBy>84919060896</cp:lastModifiedBy>
  <cp:revision>58</cp:revision>
  <dcterms:modified xsi:type="dcterms:W3CDTF">2023-04-01T03:18:14Z</dcterms:modified>
</cp:coreProperties>
</file>