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74" r:id="rId3"/>
    <p:sldId id="376" r:id="rId4"/>
    <p:sldId id="378" r:id="rId5"/>
    <p:sldId id="379" r:id="rId6"/>
    <p:sldId id="316" r:id="rId7"/>
    <p:sldId id="351" r:id="rId8"/>
    <p:sldId id="352" r:id="rId9"/>
    <p:sldId id="283" r:id="rId10"/>
    <p:sldId id="382" r:id="rId11"/>
    <p:sldId id="326" r:id="rId12"/>
    <p:sldId id="341" r:id="rId13"/>
    <p:sldId id="343" r:id="rId14"/>
    <p:sldId id="313" r:id="rId15"/>
    <p:sldId id="349" r:id="rId16"/>
    <p:sldId id="381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472C4"/>
    <a:srgbClr val="008A8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6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D893-A5BA-9B46-0965-7E742B42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0EFB-5F23-F822-9AF3-AE267895E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6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9699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487067" y="1991383"/>
            <a:ext cx="114404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7941E"/>
                </a:solidFill>
              </a:rPr>
              <a:t>1. </a:t>
            </a:r>
            <a:r>
              <a:rPr lang="en-US" sz="2600" dirty="0"/>
              <a:t>Non-renewable sources are cheap and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available  	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easy to use  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expensive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______ come from the sun, wind or water.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Renewable sources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All energy sources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Non-renewable sources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When energy comes from water, we call it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wind energy 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solar energy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Renewable energy sources are better for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the environment </a:t>
            </a:r>
            <a:r>
              <a:rPr lang="en-US" sz="2600"/>
              <a:t>		</a:t>
            </a:r>
            <a:r>
              <a:rPr lang="en-US" sz="2600" b="1">
                <a:solidFill>
                  <a:srgbClr val="0FB7BD"/>
                </a:solidFill>
              </a:rPr>
              <a:t>B</a:t>
            </a:r>
            <a:r>
              <a:rPr lang="en-US" sz="2600" b="1" dirty="0">
                <a:solidFill>
                  <a:srgbClr val="0FB7BD"/>
                </a:solidFill>
              </a:rPr>
              <a:t>.</a:t>
            </a:r>
            <a:r>
              <a:rPr lang="en-US" sz="2600" dirty="0"/>
              <a:t> our cars	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:a16="http://schemas.microsoft.com/office/drawing/2014/main" id="{37E1675D-3C80-1500-68E8-AA2C8F05C7E9}"/>
              </a:ext>
            </a:extLst>
          </p:cNvPr>
          <p:cNvSpPr/>
          <p:nvPr/>
        </p:nvSpPr>
        <p:spPr>
          <a:xfrm>
            <a:off x="4045973" y="237653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9">
            <a:extLst>
              <a:ext uri="{FF2B5EF4-FFF2-40B4-BE49-F238E27FC236}">
                <a16:creationId xmlns:a16="http://schemas.microsoft.com/office/drawing/2014/main" id="{3B01DEF0-445F-DDBC-A247-B52C1278A657}"/>
              </a:ext>
            </a:extLst>
          </p:cNvPr>
          <p:cNvSpPr/>
          <p:nvPr/>
        </p:nvSpPr>
        <p:spPr>
          <a:xfrm>
            <a:off x="392888" y="356139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20">
            <a:extLst>
              <a:ext uri="{FF2B5EF4-FFF2-40B4-BE49-F238E27FC236}">
                <a16:creationId xmlns:a16="http://schemas.microsoft.com/office/drawing/2014/main" id="{C8271485-B1C0-50D7-23B9-6809BC27651C}"/>
              </a:ext>
            </a:extLst>
          </p:cNvPr>
          <p:cNvSpPr/>
          <p:nvPr/>
        </p:nvSpPr>
        <p:spPr>
          <a:xfrm>
            <a:off x="7712937" y="47653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21">
            <a:extLst>
              <a:ext uri="{FF2B5EF4-FFF2-40B4-BE49-F238E27FC236}">
                <a16:creationId xmlns:a16="http://schemas.microsoft.com/office/drawing/2014/main" id="{54765853-94BC-C670-CA08-9314B46CF979}"/>
              </a:ext>
            </a:extLst>
          </p:cNvPr>
          <p:cNvSpPr/>
          <p:nvPr/>
        </p:nvSpPr>
        <p:spPr>
          <a:xfrm>
            <a:off x="392657" y="5974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again and answer </a:t>
            </a:r>
            <a:r>
              <a:rPr lang="en-US" sz="2400" b="1">
                <a:cs typeface="Arial" panose="020B0604020202020204" pitchFamily="34" charset="0"/>
              </a:rPr>
              <a:t>the questions.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82983" y="2016783"/>
            <a:ext cx="9378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How many energy sources are there? What are they?</a:t>
            </a:r>
          </a:p>
          <a:p>
            <a:pPr>
              <a:lnSpc>
                <a:spcPct val="150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do non-renewable sources include?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the advantages of renewable energy?</a:t>
            </a:r>
          </a:p>
          <a:p>
            <a:pPr>
              <a:lnSpc>
                <a:spcPct val="15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will we rely more on in the future?</a:t>
            </a:r>
          </a:p>
          <a:p>
            <a:pPr>
              <a:lnSpc>
                <a:spcPct val="15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783" y="2663554"/>
            <a:ext cx="815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There are two. They are non-renewable and renewable.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483" y="3773797"/>
            <a:ext cx="596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They include coal, oil and natural gas.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83" y="4858640"/>
            <a:ext cx="560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It’s available, clean, and safe to use.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282" y="5968883"/>
            <a:ext cx="85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We will rely more on renewable energy sources in the future.</a:t>
            </a:r>
            <a:endParaRPr lang="en-GB" sz="26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1922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095912" y="2132115"/>
            <a:ext cx="9832482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run out	limited		easy to use 		cheap		expensive</a:t>
            </a:r>
          </a:p>
          <a:p>
            <a:r>
              <a:rPr lang="en-US" sz="2400"/>
              <a:t>available	safe to use	good for the environment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1494"/>
              </p:ext>
            </p:extLst>
          </p:nvPr>
        </p:nvGraphicFramePr>
        <p:xfrm>
          <a:off x="1948153" y="3278716"/>
          <a:ext cx="8128000" cy="32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511620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3109697"/>
                    </a:ext>
                  </a:extLst>
                </a:gridCol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Advantages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59411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11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53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0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861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843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90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run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3415" y="3971925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easy to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3415" y="45209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cheap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102" y="506524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01" y="5561542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safe to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100" y="6037263"/>
            <a:ext cx="286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good for the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900" y="4477748"/>
            <a:ext cx="91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limited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1899" y="5026734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3828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357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55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2" y="2207941"/>
            <a:ext cx="5227878" cy="46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0" y="2529621"/>
            <a:ext cx="6458468" cy="2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328353"/>
            <a:ext cx="9004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Presentation: Advantages and disadvantages of a source of energy.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EA2B579-DE9D-6527-5B34-5D614C7AB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1" y="2103882"/>
            <a:ext cx="3798252" cy="422622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D0DC05-888E-4582-3752-E78008F82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37" y="2714625"/>
            <a:ext cx="6324416" cy="28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4269A0-FE83-A213-C93F-223F9D4E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585788"/>
            <a:ext cx="10723562" cy="5591175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A: What type of energy is oil? 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B: It is a non-renewable source of energy, because it can't be easily be replaced. 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A: What are its advantages and disadvantages? 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B: It can be used to power machinery, but it also pollutes the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253399"/>
            <a:ext cx="88724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Make sentences using the vocabulary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part C,D on p.80-81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2963671"/>
            <a:ext cx="3568293" cy="3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TYPES OF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94" y="16345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4" y="1346842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endParaRPr lang="en-GB" sz="3200"/>
          </a:p>
        </p:txBody>
      </p:sp>
      <p:sp>
        <p:nvSpPr>
          <p:cNvPr id="8" name="TextBox 7"/>
          <p:cNvSpPr txBox="1"/>
          <p:nvPr/>
        </p:nvSpPr>
        <p:spPr>
          <a:xfrm>
            <a:off x="8991602" y="1766871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1415318" y="5631663"/>
            <a:ext cx="20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natural gas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8240809" y="5571667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endParaRPr lang="en-GB" sz="3200"/>
          </a:p>
        </p:txBody>
      </p:sp>
      <p:sp>
        <p:nvSpPr>
          <p:cNvPr id="11" name="TextBox 10"/>
          <p:cNvSpPr txBox="1"/>
          <p:nvPr/>
        </p:nvSpPr>
        <p:spPr>
          <a:xfrm>
            <a:off x="5317899" y="5924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endParaRPr lang="en-GB" sz="320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 flipV="1">
            <a:off x="2477395" y="2059258"/>
            <a:ext cx="1446651" cy="81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H="1" flipV="1">
            <a:off x="5317900" y="1931617"/>
            <a:ext cx="58247" cy="575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 flipV="1">
            <a:off x="7638585" y="2059259"/>
            <a:ext cx="1353017" cy="80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01246" y="4538546"/>
            <a:ext cx="1164018" cy="1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5"/>
          </p:cNvCxnSpPr>
          <p:nvPr/>
        </p:nvCxnSpPr>
        <p:spPr>
          <a:xfrm>
            <a:off x="7591886" y="46317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08583B-A949-273E-DB4C-96BF9617B5D1}"/>
              </a:ext>
            </a:extLst>
          </p:cNvPr>
          <p:cNvCxnSpPr/>
          <p:nvPr/>
        </p:nvCxnSpPr>
        <p:spPr>
          <a:xfrm>
            <a:off x="7744286" y="47841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0421" y="1647012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2" y="128070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43167" y="1734224"/>
            <a:ext cx="333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 p.110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5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F8C3CC8-7C3F-8371-1296-7E273D1AA2BB}"/>
              </a:ext>
            </a:extLst>
          </p:cNvPr>
          <p:cNvSpPr txBox="1"/>
          <p:nvPr/>
        </p:nvSpPr>
        <p:spPr>
          <a:xfrm>
            <a:off x="3372566" y="262402"/>
            <a:ext cx="69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22" y="2461265"/>
            <a:ext cx="4273779" cy="437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BD51A5-5EBC-670D-AA1A-DA26C8EEEF3F}"/>
              </a:ext>
            </a:extLst>
          </p:cNvPr>
          <p:cNvSpPr txBox="1"/>
          <p:nvPr/>
        </p:nvSpPr>
        <p:spPr>
          <a:xfrm>
            <a:off x="7416098" y="-47039"/>
            <a:ext cx="437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Time" panose="020B7200000000000000" pitchFamily="34" charset="0"/>
              </a:rPr>
              <a:t>Thursday,April</a:t>
            </a:r>
            <a:r>
              <a:rPr lang="en-US" sz="2800" b="1" dirty="0">
                <a:latin typeface=".VnTime" panose="020B7200000000000000" pitchFamily="34" charset="0"/>
              </a:rPr>
              <a:t> 6</a:t>
            </a:r>
            <a:r>
              <a:rPr lang="en-US" sz="2800" b="1" baseline="30000" dirty="0">
                <a:latin typeface=".VnTime" panose="020B7200000000000000" pitchFamily="34" charset="0"/>
              </a:rPr>
              <a:t>th</a:t>
            </a:r>
            <a:r>
              <a:rPr lang="en-US" sz="2800" b="1" dirty="0">
                <a:latin typeface=".VnTime" panose="020B7200000000000000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28661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3128"/>
            <a:ext cx="82246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Work in pairs. Discuss the 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6487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401"/>
          <a:stretch/>
        </p:blipFill>
        <p:spPr>
          <a:xfrm>
            <a:off x="5183187" y="1860193"/>
            <a:ext cx="6372225" cy="4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82CB-0724-7550-018E-9420901F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57" y="731520"/>
            <a:ext cx="10584443" cy="54454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2.Mr Lam is giving a lecture on energy sources .Read the text and choose the best option A,B or C to complete the sentences</a:t>
            </a:r>
          </a:p>
          <a:p>
            <a:pPr marL="0" indent="0">
              <a:buNone/>
            </a:pPr>
            <a:r>
              <a:rPr lang="en-US" b="1" u="sng" dirty="0"/>
              <a:t>* Vocabulary:</a:t>
            </a:r>
          </a:p>
        </p:txBody>
      </p:sp>
    </p:spTree>
    <p:extLst>
      <p:ext uri="{BB962C8B-B14F-4D97-AF65-F5344CB8AC3E}">
        <p14:creationId xmlns:p14="http://schemas.microsoft.com/office/powerpoint/2010/main" val="23945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produce</a:t>
            </a:r>
            <a:r>
              <a:rPr lang="en-US" sz="4800" b="1" dirty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72" y="46609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sản xuất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6615" y="337998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718195" y="2260249"/>
            <a:ext cx="621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i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769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limited</a:t>
            </a:r>
            <a:r>
              <a:rPr lang="en-US" sz="4800" b="1">
                <a:solidFill>
                  <a:srgbClr val="F7941E"/>
                </a:solidFill>
              </a:rPr>
              <a:t> (adj)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72" y="485888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 </a:t>
            </a:r>
            <a:r>
              <a:rPr lang="en-US" sz="3600" dirty="0" err="1"/>
              <a:t>hạn</a:t>
            </a:r>
            <a:r>
              <a:rPr lang="en-US" sz="3600" dirty="0"/>
              <a:t> </a:t>
            </a:r>
            <a:r>
              <a:rPr lang="en-US" sz="3600" dirty="0" err="1"/>
              <a:t>chế</a:t>
            </a:r>
            <a:r>
              <a:rPr lang="en-US" sz="3600" dirty="0"/>
              <a:t> ,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giới</a:t>
            </a:r>
            <a:r>
              <a:rPr lang="en-US" sz="3600" dirty="0"/>
              <a:t> </a:t>
            </a:r>
            <a:r>
              <a:rPr lang="en-US" sz="3600" dirty="0" err="1"/>
              <a:t>hạn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47826" y="3621423"/>
            <a:ext cx="21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 /ˈlɪmɪtɪd/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553094" y="2374928"/>
            <a:ext cx="6473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available</a:t>
            </a:r>
            <a:r>
              <a:rPr lang="en-US" sz="4800" b="1">
                <a:solidFill>
                  <a:srgbClr val="F7941E"/>
                </a:solidFill>
              </a:rPr>
              <a:t> (adj)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có sẵn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12495" y="3400004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/</a:t>
            </a:r>
            <a:r>
              <a:rPr lang="en-US" sz="3600" b="1" dirty="0" err="1">
                <a:solidFill>
                  <a:srgbClr val="0FB7BD"/>
                </a:solidFill>
              </a:rPr>
              <a:t>əˈveɪləbl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79066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43030"/>
              </p:ext>
            </p:extLst>
          </p:nvPr>
        </p:nvGraphicFramePr>
        <p:xfrm>
          <a:off x="1009952" y="15831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sản xuất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/ˈlɪmɪtɪd/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chế,có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giới</a:t>
                      </a:r>
                      <a:r>
                        <a:rPr lang="en-US" sz="2400" dirty="0"/>
                        <a:t> </a:t>
                      </a:r>
                      <a:r>
                        <a:rPr lang="en-US" sz="2400"/>
                        <a:t>hạn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sẵn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3408</TotalTime>
  <Words>637</Words>
  <Application>Microsoft Office PowerPoint</Application>
  <PresentationFormat>Widescreen</PresentationFormat>
  <Paragraphs>135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Myriad Pro</vt:lpstr>
      <vt:lpstr>.VnTime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Trường THCS Thái Sơn</cp:lastModifiedBy>
  <cp:revision>161</cp:revision>
  <dcterms:created xsi:type="dcterms:W3CDTF">2020-12-09T02:04:09Z</dcterms:created>
  <dcterms:modified xsi:type="dcterms:W3CDTF">2023-04-05T16:10:29Z</dcterms:modified>
</cp:coreProperties>
</file>