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EE799-B8DE-412F-AF90-B86661747314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39481-E891-4E9C-9C05-24F3A188C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27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F4168E8-83F8-4F81-BA9C-4F4FBD4D31F5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FA48-ACE8-4B14-A024-43A9FC8413A0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3C3-E621-4C1A-9046-58BF233E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FA48-ACE8-4B14-A024-43A9FC8413A0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3C3-E621-4C1A-9046-58BF233E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FA48-ACE8-4B14-A024-43A9FC8413A0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3C3-E621-4C1A-9046-58BF233E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FA48-ACE8-4B14-A024-43A9FC8413A0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3C3-E621-4C1A-9046-58BF233E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FA48-ACE8-4B14-A024-43A9FC8413A0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3C3-E621-4C1A-9046-58BF233E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FA48-ACE8-4B14-A024-43A9FC8413A0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3C3-E621-4C1A-9046-58BF233E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FA48-ACE8-4B14-A024-43A9FC8413A0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3C3-E621-4C1A-9046-58BF233E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FA48-ACE8-4B14-A024-43A9FC8413A0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3C3-E621-4C1A-9046-58BF233E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FA48-ACE8-4B14-A024-43A9FC8413A0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3C3-E621-4C1A-9046-58BF233E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FA48-ACE8-4B14-A024-43A9FC8413A0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3C3-E621-4C1A-9046-58BF233E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FA48-ACE8-4B14-A024-43A9FC8413A0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3C3-E621-4C1A-9046-58BF233E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1FA48-ACE8-4B14-A024-43A9FC8413A0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B03C3-E621-4C1A-9046-58BF233E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G:\HOIGIANG%20TINH%202008\3%20Romance.mp3" TargetMode="External"/><Relationship Id="rId6" Type="http://schemas.openxmlformats.org/officeDocument/2006/relationships/image" Target="../media/image26.jpeg"/><Relationship Id="rId11" Type="http://schemas.openxmlformats.org/officeDocument/2006/relationships/image" Target="../media/image30.gif"/><Relationship Id="rId5" Type="http://schemas.openxmlformats.org/officeDocument/2006/relationships/image" Target="../media/image25.jpeg"/><Relationship Id="rId10" Type="http://schemas.openxmlformats.org/officeDocument/2006/relationships/image" Target="../media/image29.gif"/><Relationship Id="rId4" Type="http://schemas.openxmlformats.org/officeDocument/2006/relationships/image" Target="../media/image24.jpeg"/><Relationship Id="rId9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ttps://s.sachmem.com/public/images/TA8T2SHS/U10-L1-1-1-izayzydchjdvayn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2525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-152400" y="4343400"/>
            <a:ext cx="9296400" cy="14478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UNIT </a:t>
            </a:r>
            <a:r>
              <a:rPr lang="vi-VN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vi-VN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COMMUNICATION</a:t>
            </a:r>
            <a:endParaRPr lang="en-US" sz="4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LESSON 7: LOOKING BACK AND PROJECT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24700" y="1000780"/>
            <a:ext cx="19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English 8</a:t>
            </a:r>
            <a:endParaRPr lang="en-GB" sz="2800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WordArt 21"/>
          <p:cNvSpPr>
            <a:spLocks noChangeArrowheads="1" noChangeShapeType="1" noTextEdit="1"/>
          </p:cNvSpPr>
          <p:nvPr/>
        </p:nvSpPr>
        <p:spPr bwMode="auto">
          <a:xfrm>
            <a:off x="-152400" y="0"/>
            <a:ext cx="9296399" cy="772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Arial Black"/>
              </a:rPr>
              <a:t>Welcome to our class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III. Communication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962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vi-VN" sz="2400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Example</a:t>
            </a:r>
            <a:r>
              <a:rPr lang="en-US" sz="2400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Will we be using 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music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 to communicate in the year 2100?</a:t>
            </a:r>
          </a:p>
          <a:p>
            <a:r>
              <a:rPr lang="vi-VN" sz="2400" dirty="0" smtClean="0">
                <a:latin typeface="Arial" pitchFamily="34" charset="0"/>
                <a:cs typeface="Arial" pitchFamily="34" charset="0"/>
              </a:rPr>
              <a:t>I think so. People will always express themselves through music. </a:t>
            </a:r>
          </a:p>
          <a:p>
            <a:pPr>
              <a:buNone/>
            </a:pPr>
            <a:endParaRPr lang="en-US" sz="24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7620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Activity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Choose any three form of communication in this unit and work with a partner to decide if people will be using them in year 2100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or not. Give at least two reasons for each decision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5" descr="U10-L7-6-1-wvacqcubygbwepk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343400"/>
            <a:ext cx="7924800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8683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IV. Project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In groups, prepare two versions of a short sketch involving a communication breakdown to perform in class.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Perform version 1 where the communication breakdown takes place. 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Then ask the adience to explain what went wrong and how it could be avoided.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Next perform version 2, this time where no communication breakdown takes place.</a:t>
            </a:r>
          </a:p>
          <a:p>
            <a:pPr>
              <a:buClr>
                <a:schemeClr val="accent6">
                  <a:lumMod val="75000"/>
                </a:schemeClr>
              </a:buCl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You can ask yuor teacher for help with sketch ideas.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7" name="Picture 4" descr="U10-L8-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905001"/>
            <a:ext cx="7543800" cy="4953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V. Homework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Review the future simple and future continuous tense.</a:t>
            </a:r>
          </a:p>
          <a:p>
            <a:pPr>
              <a:buFontTx/>
              <a:buChar char="-"/>
            </a:pPr>
            <a:r>
              <a:rPr lang="en-US" dirty="0" smtClean="0"/>
              <a:t>Do exercises</a:t>
            </a:r>
            <a:endParaRPr 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N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 descr="DSC011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3" b="189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DSC0118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 b="273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P701083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3 Romanc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1676400" y="5105400"/>
            <a:ext cx="464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1752" name="Picture 9" descr="daisies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14906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0" descr="blumen-pflanzen085[1]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76200"/>
            <a:ext cx="17081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WordArt 5"/>
          <p:cNvSpPr>
            <a:spLocks noChangeArrowheads="1" noChangeShapeType="1" noTextEdit="1"/>
          </p:cNvSpPr>
          <p:nvPr/>
        </p:nvSpPr>
        <p:spPr bwMode="auto">
          <a:xfrm>
            <a:off x="2916238" y="4056063"/>
            <a:ext cx="4170362" cy="173513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r>
              <a:rPr lang="vi-VN" sz="3600" kern="10" dirty="0">
                <a:ln w="9525">
                  <a:solidFill>
                    <a:srgbClr val="66FF33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Goodbye</a:t>
            </a:r>
          </a:p>
        </p:txBody>
      </p:sp>
      <p:sp>
        <p:nvSpPr>
          <p:cNvPr id="85000" name="WordArt 8"/>
          <p:cNvSpPr>
            <a:spLocks noChangeArrowheads="1" noChangeShapeType="1" noTextEdit="1"/>
          </p:cNvSpPr>
          <p:nvPr/>
        </p:nvSpPr>
        <p:spPr bwMode="auto">
          <a:xfrm>
            <a:off x="-1905000" y="0"/>
            <a:ext cx="11191875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Thanks for your attendance </a:t>
            </a:r>
          </a:p>
        </p:txBody>
      </p:sp>
    </p:spTree>
    <p:extLst>
      <p:ext uri="{BB962C8B-B14F-4D97-AF65-F5344CB8AC3E}">
        <p14:creationId xmlns:p14="http://schemas.microsoft.com/office/powerpoint/2010/main" val="1489963967"/>
      </p:ext>
    </p:extLst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735" fill="hold"/>
                                        <p:tgtEl>
                                          <p:spTgt spid="337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8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798"/>
                </p:tgtEl>
              </p:cMediaNode>
            </p:audio>
          </p:childTnLst>
        </p:cTn>
      </p:par>
    </p:tnLst>
    <p:bldLst>
      <p:bldP spid="84997" grpId="0" animBg="1"/>
      <p:bldP spid="8500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"/>
            <a:ext cx="8991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This time next week Helen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_____________(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travel) to Brazil with her husband.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My aunt _____________(open) her new restaurant in town.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3. They _________________(swim) in the sea before the end of the month.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4. _________________your friend ______________(wait) for you at the airport?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5. My grandmother_________________(have) an operation very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soon.</a:t>
            </a:r>
            <a:endParaRPr lang="en-US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3400" y="533400"/>
            <a:ext cx="2653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will be travelling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1676400"/>
            <a:ext cx="2436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will be opening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83812" y="2590800"/>
            <a:ext cx="2754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will be swimming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3352800"/>
            <a:ext cx="548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                ___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  waiting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7036" y="4278868"/>
            <a:ext cx="2257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will be having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57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gerund (V-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ing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to-infinitive (to V)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Jim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loves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__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Thailand. (to work)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I hate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________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 shopping on Saturday. (to do)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Blast! I forgot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_____________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milk. (to buy)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In the end we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decided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(to stay)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I need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____________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some information about Portugal. (to find)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27516" y="1015425"/>
            <a:ext cx="1582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working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1447800"/>
            <a:ext cx="11512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doing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81400" y="1981200"/>
            <a:ext cx="13504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to buy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67200" y="2362200"/>
            <a:ext cx="14289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to stay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2971800"/>
            <a:ext cx="13889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to find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06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-49971"/>
            <a:ext cx="6231637" cy="699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2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Warm up</a:t>
            </a:r>
            <a:endParaRPr lang="en-GB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7056"/>
            <a:ext cx="457200" cy="69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1828800" y="1447800"/>
            <a:ext cx="5562600" cy="2895600"/>
          </a:xfrm>
          <a:prstGeom prst="irregularSeal1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2514600" y="2579688"/>
            <a:ext cx="403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 dirty="0">
                <a:solidFill>
                  <a:srgbClr val="FF00FF"/>
                </a:solidFill>
                <a:latin typeface="+mj-lt"/>
              </a:rPr>
              <a:t>Ways of communication</a:t>
            </a:r>
            <a:endParaRPr lang="fr-FR" sz="2800" b="1" dirty="0">
              <a:solidFill>
                <a:srgbClr val="FF00FF"/>
              </a:solidFill>
              <a:latin typeface="+mj-lt"/>
            </a:endParaRPr>
          </a:p>
        </p:txBody>
      </p:sp>
      <p:pic>
        <p:nvPicPr>
          <p:cNvPr id="7" name="Picture 6" descr="https://s.sachmem.com/public/images/TA8T2SHS/U10-L1-2-2-jrjhdwosouaclgiv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2743200" cy="215537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096000" y="12147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emailing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Content Placeholder 5" descr="https://s.sachmem.com/public/images/TA8T2SHS/U10-L1-2-1-ingzvvhwfivftfep.jp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2743200" cy="211182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2819400" y="838200"/>
            <a:ext cx="2971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having a video conference</a:t>
            </a:r>
            <a:endParaRPr lang="en-GB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https://s.sachmem.com/public/images/TA8T2SHS/U10-L1-2-3-peevcadifigvezze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27432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762000" y="1143000"/>
            <a:ext cx="20858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video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chatting</a:t>
            </a:r>
          </a:p>
        </p:txBody>
      </p:sp>
      <p:pic>
        <p:nvPicPr>
          <p:cNvPr id="13" name="Picture 12" descr="https://s.sachmem.com/public/images/TA8T2SHS/U10-L1-2-4-kidvqoguvivqbyrn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27432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7391400" y="1905000"/>
            <a:ext cx="1752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meeting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face-to-face (F2F)</a:t>
            </a:r>
          </a:p>
        </p:txBody>
      </p:sp>
      <p:pic>
        <p:nvPicPr>
          <p:cNvPr id="15" name="Picture 14" descr="https://s.sachmem.com/public/images/TA8T2SHS/U10-L1-2-5-ddlvdbccnefwfvjd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27432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-152400" y="2057400"/>
            <a:ext cx="1981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using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social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media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0" descr="https://s.sachmem.com/public/images/TA8T2SHS/U10-L1-2-6-pnlurpvhddbaffdb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27432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9"/>
          <p:cNvSpPr>
            <a:spLocks noChangeArrowheads="1"/>
          </p:cNvSpPr>
          <p:nvPr/>
        </p:nvSpPr>
        <p:spPr bwMode="auto">
          <a:xfrm>
            <a:off x="0" y="3276600"/>
            <a:ext cx="2209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using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telepathy</a:t>
            </a:r>
          </a:p>
        </p:txBody>
      </p:sp>
      <p:pic>
        <p:nvPicPr>
          <p:cNvPr id="23" name="Picture 22" descr="https://s.sachmem.com/public/images/TA8T2SHS/U10-L1-2-7-nmoptokgrehbedfa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27432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31"/>
          <p:cNvSpPr>
            <a:spLocks noChangeArrowheads="1"/>
          </p:cNvSpPr>
          <p:nvPr/>
        </p:nvSpPr>
        <p:spPr bwMode="auto">
          <a:xfrm>
            <a:off x="1371600" y="4191000"/>
            <a:ext cx="2971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sending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letters (snail mail)</a:t>
            </a:r>
          </a:p>
        </p:txBody>
      </p:sp>
      <p:sp>
        <p:nvSpPr>
          <p:cNvPr id="23554" name="AutoShape 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6" name="AutoShape 4" descr="Kết quả hình ảnh cho using body langu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8" name="Picture 6" descr="Hình ảnh có liên quan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486400" y="4114800"/>
            <a:ext cx="2762250" cy="2105026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4038600" y="4274403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using body language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60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2" name="AutoShape 10" descr="Kết quả hình ảnh cho using sig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64" name="Picture 12" descr="Kết quả hình ảnh cho using signs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86400" y="4114800"/>
            <a:ext cx="2743200" cy="2209801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6781800" y="34290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using signs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66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8" name="AutoShape 16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0" name="AutoShape 18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2" name="AutoShape 20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" name="Picture 32" descr="1e7b83727740ae8e3a112920a5f9527a--secret-codes-for-kids-carrie-anne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86400" y="4114800"/>
            <a:ext cx="2733675" cy="216217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096000" y="4191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using codes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6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1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/>
      <p:bldP spid="28" grpId="0"/>
      <p:bldP spid="34" grpId="0"/>
      <p:bldP spid="3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2895600"/>
          </a:xfrm>
        </p:spPr>
        <p:txBody>
          <a:bodyPr>
            <a:normAutofit/>
          </a:bodyPr>
          <a:lstStyle/>
          <a:p>
            <a:pPr marL="457200" indent="-457200" algn="just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Using b___ l________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 an effective way for communication as long as you understand it.</a:t>
            </a:r>
          </a:p>
          <a:p>
            <a:pPr marL="457200" indent="-457200" algn="just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M________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echnology makes today’s communication so exciting with not only text but also sound, video, and graphics.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 lot of people prefer working f____________ than online.</a:t>
            </a:r>
          </a:p>
          <a:p>
            <a:pPr marL="457200" indent="-457200">
              <a:buClr>
                <a:srgbClr val="00B0F0"/>
              </a:buClr>
              <a:buNone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916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I. Vocabulary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457200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11430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Activity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400" b="1" dirty="0" smtClean="0">
                <a:latin typeface="Arial" pitchFamily="34" charset="0"/>
                <a:cs typeface="Arial" pitchFamily="34" charset="0"/>
              </a:rPr>
              <a:t>Complete the sentences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using the cues provided</a:t>
            </a:r>
          </a:p>
        </p:txBody>
      </p:sp>
      <p:pic>
        <p:nvPicPr>
          <p:cNvPr id="7" name="Picture 13" descr="U10-L7-1-1-hezjqapvbauyxzu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495800"/>
            <a:ext cx="2971800" cy="2209800"/>
          </a:xfrm>
          <a:prstGeom prst="rect">
            <a:avLst/>
          </a:prstGeom>
          <a:noFill/>
        </p:spPr>
      </p:pic>
      <p:pic>
        <p:nvPicPr>
          <p:cNvPr id="8" name="Picture 14" descr="U10-L7-1-2-oeruwfvcqfnmfzy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4495800"/>
            <a:ext cx="2895600" cy="2209800"/>
          </a:xfrm>
          <a:prstGeom prst="rect">
            <a:avLst/>
          </a:prstGeom>
          <a:noFill/>
        </p:spPr>
      </p:pic>
      <p:pic>
        <p:nvPicPr>
          <p:cNvPr id="9" name="Picture 15" descr="U10-L7-1-3-mhjgbcfapqtymor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4495800"/>
            <a:ext cx="2667000" cy="2133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52600" y="16764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ody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16719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anguage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2510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ultimedia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365313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ace - to - face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2849563"/>
          </a:xfrm>
        </p:spPr>
        <p:txBody>
          <a:bodyPr>
            <a:normAutofit/>
          </a:bodyPr>
          <a:lstStyle/>
          <a:p>
            <a:pPr marL="457200" indent="-457200" algn="just">
              <a:buClr>
                <a:srgbClr val="00B0F0"/>
              </a:buClr>
              <a:buFont typeface="+mj-lt"/>
              <a:buAutoNum type="arabicPeriod" startAt="4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Communication breakdown may happen due to c______ d__________. </a:t>
            </a:r>
          </a:p>
          <a:p>
            <a:pPr marL="457200" indent="-457200" algn="just">
              <a:buClr>
                <a:srgbClr val="00B0F0"/>
              </a:buClr>
              <a:buFont typeface="+mj-lt"/>
              <a:buAutoNum type="arabicPeriod" startAt="4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 the future we won’t need to learn different languages to communicate if we use t________.</a:t>
            </a:r>
          </a:p>
          <a:p>
            <a:pPr marL="457200" indent="-457200" algn="just">
              <a:buClr>
                <a:srgbClr val="00B0F0"/>
              </a:buClr>
              <a:buFont typeface="+mj-lt"/>
              <a:buAutoNum type="arabicPeriod" startAt="4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Everyone needs to learn n________ when we communicate online.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00B0F0"/>
              </a:buClr>
              <a:buFont typeface="+mj-lt"/>
              <a:buAutoNum type="arabicPeriod" startAt="4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00B0F0"/>
              </a:buClr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6" descr="U10-L7-1-4-okrcwedlflnzjdp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581400"/>
            <a:ext cx="3048000" cy="2438400"/>
          </a:xfrm>
          <a:prstGeom prst="rect">
            <a:avLst/>
          </a:prstGeom>
          <a:noFill/>
        </p:spPr>
      </p:pic>
      <p:pic>
        <p:nvPicPr>
          <p:cNvPr id="5" name="Picture 17" descr="U10-L7-1-5-cgyqitnwyvihpxd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3581400"/>
            <a:ext cx="3124200" cy="2438400"/>
          </a:xfrm>
          <a:prstGeom prst="rect">
            <a:avLst/>
          </a:prstGeom>
          <a:noFill/>
        </p:spPr>
      </p:pic>
      <p:pic>
        <p:nvPicPr>
          <p:cNvPr id="6" name="Picture 18" descr="U10-L7-1-6-coskdqjafoarjce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3581400"/>
            <a:ext cx="2667000" cy="2438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6800" y="129093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0000"/>
                </a:solidFill>
              </a:rPr>
              <a:t>ultural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12909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0000"/>
                </a:solidFill>
              </a:rPr>
              <a:t>ifferences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2057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0000"/>
                </a:solidFill>
              </a:rPr>
              <a:t>elepathy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2514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0000"/>
                </a:solidFill>
              </a:rPr>
              <a:t>etiquette</a:t>
            </a:r>
            <a:endParaRPr lang="en-US" sz="24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Activity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Write the following text messages/ chat lines in shorthand form.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4114800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Thanks for your gift.</a:t>
            </a: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By the way, what are you doing this weekend?</a:t>
            </a: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Please call me right now.</a:t>
            </a: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Laugh of loud.</a:t>
            </a: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See you tonight.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0" descr="U10-L7-2-1-breirdtmokheiwr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667000"/>
            <a:ext cx="3276600" cy="3898900"/>
          </a:xfrm>
          <a:prstGeom prst="rect">
            <a:avLst/>
          </a:prstGeom>
          <a:noFill/>
        </p:spPr>
      </p:pic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914400" y="1905000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Thx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ur gift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914400" y="2743200"/>
            <a:ext cx="411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BTW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wot r u doin this wkd?</a:t>
            </a:r>
            <a:endParaRPr lang="fr-F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914400" y="3657600"/>
            <a:ext cx="289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Pls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call me rite now.</a:t>
            </a:r>
            <a:endParaRPr lang="fr-F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914400" y="4495800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LOL</a:t>
            </a:r>
            <a:r>
              <a:rPr lang="nl-NL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fr-F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914400" y="5410200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 </a:t>
            </a:r>
            <a:r>
              <a:rPr lang="nl-NL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 2nite.</a:t>
            </a:r>
            <a:endParaRPr lang="fr-F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1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1325562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Activity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Have you ever used music, art,</a:t>
            </a:r>
            <a:r>
              <a:rPr lang="vi-VN" sz="2400" b="1" dirty="0" smtClean="0">
                <a:latin typeface="Arial" pitchFamily="34" charset="0"/>
                <a:cs typeface="Arial" pitchFamily="34" charset="0"/>
              </a:rPr>
              <a:t> codes, signs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or any non-verbal way</a:t>
            </a:r>
            <a:r>
              <a:rPr lang="vi-VN" sz="2400" b="1" dirty="0" smtClean="0">
                <a:latin typeface="Arial" pitchFamily="34" charset="0"/>
                <a:cs typeface="Arial" pitchFamily="34" charset="0"/>
              </a:rPr>
              <a:t> to communicate?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Tell a partner what you did. Was the coomunication successful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Example: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 used music to express my love to my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Mom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song is about the love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of a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daughter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for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her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mother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vi-VN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vi-VN" sz="2400" dirty="0" smtClean="0">
                <a:latin typeface="Arial" pitchFamily="34" charset="0"/>
                <a:cs typeface="Arial" pitchFamily="34" charset="0"/>
              </a:rPr>
              <a:t>She was happy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7921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II. Grammar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203200" y="838200"/>
            <a:ext cx="6261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I</a:t>
            </a:r>
            <a:r>
              <a:rPr lang="vi-VN" sz="2400" b="1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Times New Roman" pitchFamily="18" charset="0"/>
              </a:rPr>
              <a:t>THE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FUTURE COUNTINUOUS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: </a:t>
            </a:r>
          </a:p>
        </p:txBody>
      </p:sp>
      <p:graphicFrame>
        <p:nvGraphicFramePr>
          <p:cNvPr id="4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118852"/>
              </p:ext>
            </p:extLst>
          </p:nvPr>
        </p:nvGraphicFramePr>
        <p:xfrm>
          <a:off x="304800" y="1371600"/>
          <a:ext cx="5334000" cy="1189038"/>
        </p:xfrm>
        <a:graphic>
          <a:graphicData uri="http://schemas.openxmlformats.org/drawingml/2006/table">
            <a:tbl>
              <a:tblPr/>
              <a:tblGrid>
                <a:gridCol w="5334000"/>
              </a:tblGrid>
              <a:tr h="1189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(+) S + will     +  be  + V-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ing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(-) S + won’t   +  be  + V-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ing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(?)  Will +    S    +   be  +  V-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52400" y="2743200"/>
            <a:ext cx="6261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II</a:t>
            </a:r>
            <a:r>
              <a:rPr lang="vi-VN" sz="2400" b="1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GERUND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2400" y="3352800"/>
            <a:ext cx="6261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V+ ING = GERUND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21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648200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She ( will not be sleeping / was not sleeping) if you call at 9 p.m.</a:t>
            </a: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They ( play/ will be playing) football at 10 a.m tomorrow.</a:t>
            </a: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What ( will he be doing/ will he do) this time next Monday?</a:t>
            </a: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 ( am waiting/ will be waiting) at the bus stop when you arrive.</a:t>
            </a: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 200 years we ( will not be using/ do not use ) mobile phones any more. We ( will be using/ will use ) telepathy.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They’ve decided ( rains/ will be raining ) later today.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endParaRPr lang="fr-FR" sz="2400" dirty="0" smtClean="0"/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endParaRPr lang="fr-FR" sz="2400" dirty="0" smtClean="0"/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75753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Activity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Underline the correct answer. 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828800" y="1676400"/>
            <a:ext cx="2590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67000" y="2438400"/>
            <a:ext cx="1981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981200" y="2895600"/>
            <a:ext cx="2133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71800" y="3733800"/>
            <a:ext cx="1905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352800" y="4495800"/>
            <a:ext cx="2286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91000" y="4876800"/>
            <a:ext cx="1676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43400" y="5715000"/>
            <a:ext cx="1828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2" name="Picture 10" descr="U10-L7-4-1-foswsafesakahpw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029200"/>
            <a:ext cx="786765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Activity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Gerund or to-infinitive?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 don’t mind ( talk) _________ to her about this.</a:t>
            </a:r>
          </a:p>
          <a:p>
            <a:pPr marL="514350" indent="-51435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We plan (use) __________ video chatting to keep in touch with our family.</a:t>
            </a:r>
          </a:p>
          <a:p>
            <a:pPr marL="514350" indent="-51435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He’s tried very hard (show) ____________ his love to her by sending lots of flowers and presents.</a:t>
            </a:r>
          </a:p>
          <a:p>
            <a:pPr marL="514350" indent="-51435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She dislikes (communicate) ________________ through message boards or online meetings.</a:t>
            </a:r>
          </a:p>
          <a:p>
            <a:pPr marL="514350" indent="-51435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Lena enjoyed (chat) ____________ on the phone with her friends.</a:t>
            </a:r>
          </a:p>
          <a:p>
            <a:pPr marL="514350" indent="-51435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They’ve decided (have) ____________ a video conference with their colleagues right away.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914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talking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14433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 use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220533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 show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30480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communicating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38100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chatting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400" y="46437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 have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903</Words>
  <Application>Microsoft Office PowerPoint</Application>
  <PresentationFormat>On-screen Show (4:3)</PresentationFormat>
  <Paragraphs>121</Paragraphs>
  <Slides>16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 Warm up</vt:lpstr>
      <vt:lpstr>PowerPoint Presentation</vt:lpstr>
      <vt:lpstr>PowerPoint Presentation</vt:lpstr>
      <vt:lpstr>Activity 2. Write the following text messages/ chat lines in shorthand form.</vt:lpstr>
      <vt:lpstr>Activity 3. Have you ever used music, art, codes, signs or any non-verbal way to communicate? Tell a partner what you did. Was the coomunication successful</vt:lpstr>
      <vt:lpstr>PowerPoint Presentation</vt:lpstr>
      <vt:lpstr>PowerPoint Presentation</vt:lpstr>
      <vt:lpstr>Activity 5. Gerund or to-infinitive?</vt:lpstr>
      <vt:lpstr>III. Communication</vt:lpstr>
      <vt:lpstr>IV. Project</vt:lpstr>
      <vt:lpstr>V. Homework</vt:lpstr>
      <vt:lpstr>PowerPoint Presentation</vt:lpstr>
      <vt:lpstr>PowerPoint Presentation</vt:lpstr>
      <vt:lpstr>PowerPoint Presentation</vt:lpstr>
      <vt:lpstr>PowerPoint Presentation</vt:lpstr>
    </vt:vector>
  </TitlesOfParts>
  <Company>ctn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Huy</dc:creator>
  <cp:lastModifiedBy>ADMIN</cp:lastModifiedBy>
  <cp:revision>26</cp:revision>
  <dcterms:created xsi:type="dcterms:W3CDTF">2018-03-23T14:15:06Z</dcterms:created>
  <dcterms:modified xsi:type="dcterms:W3CDTF">2023-04-06T14:09:15Z</dcterms:modified>
</cp:coreProperties>
</file>