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Stadio Now Novarese" panose="020B0604020202020204" charset="0"/>
      <p:regular r:id="rId18"/>
    </p:embeddedFont>
    <p:embeddedFont>
      <p:font typeface="ABeeZee Bold" panose="020B0604020202020204" charset="0"/>
      <p:regular r:id="rId19"/>
    </p:embeddedFont>
    <p:embeddedFont>
      <p:font typeface="Times Neue Roman Bold Italic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tadio Now Display Bold" panose="020B0604020202020204" charset="0"/>
      <p:regular r:id="rId25"/>
    </p:embeddedFont>
    <p:embeddedFont>
      <p:font typeface="Alegreya Bold" panose="020B0604020202020204" charset="0"/>
      <p:regular r:id="rId26"/>
    </p:embeddedFont>
    <p:embeddedFont>
      <p:font typeface="Times Neue Roman" panose="020B0604020202020204" charset="0"/>
      <p:regular r:id="rId27"/>
    </p:embeddedFont>
    <p:embeddedFont>
      <p:font typeface="Montserrat Classic Bold" panose="020B0604020202020204" charset="0"/>
      <p:regular r:id="rId28"/>
    </p:embeddedFont>
    <p:embeddedFont>
      <p:font typeface="Times Neue Roman Bold" panose="020B0604020202020204" charset="0"/>
      <p:regular r:id="rId29"/>
    </p:embeddedFont>
    <p:embeddedFont>
      <p:font typeface="Times Neue Roman Italics" panose="020B0604020202020204" charset="0"/>
      <p:regular r:id="rId30"/>
    </p:embeddedFont>
    <p:embeddedFont>
      <p:font typeface="Luckiest Guy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8" d="100"/>
          <a:sy n="28" d="100"/>
        </p:scale>
        <p:origin x="1590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843494" y="7491417"/>
            <a:ext cx="3744388" cy="3533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15610708" y="-728837"/>
            <a:ext cx="3744388" cy="35337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51104" y="395933"/>
            <a:ext cx="17428783" cy="9423474"/>
            <a:chOff x="0" y="0"/>
            <a:chExt cx="12029275" cy="650404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1884495" cy="6359264"/>
            </a:xfrm>
            <a:custGeom>
              <a:avLst/>
              <a:gdLst/>
              <a:ahLst/>
              <a:cxnLst/>
              <a:rect l="l" t="t" r="r" b="b"/>
              <a:pathLst>
                <a:path w="11884495" h="6359264">
                  <a:moveTo>
                    <a:pt x="0" y="0"/>
                  </a:moveTo>
                  <a:lnTo>
                    <a:pt x="11884495" y="0"/>
                  </a:lnTo>
                  <a:lnTo>
                    <a:pt x="11884495" y="6359264"/>
                  </a:lnTo>
                  <a:lnTo>
                    <a:pt x="0" y="6359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029275" cy="6504043"/>
            </a:xfrm>
            <a:custGeom>
              <a:avLst/>
              <a:gdLst/>
              <a:ahLst/>
              <a:cxnLst/>
              <a:rect l="l" t="t" r="r" b="b"/>
              <a:pathLst>
                <a:path w="12029275" h="6504043">
                  <a:moveTo>
                    <a:pt x="11884496" y="6359264"/>
                  </a:moveTo>
                  <a:lnTo>
                    <a:pt x="12029275" y="6359264"/>
                  </a:lnTo>
                  <a:lnTo>
                    <a:pt x="12029275" y="6504043"/>
                  </a:lnTo>
                  <a:lnTo>
                    <a:pt x="11884495" y="6504043"/>
                  </a:lnTo>
                  <a:lnTo>
                    <a:pt x="11884495" y="635926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359264"/>
                  </a:lnTo>
                  <a:lnTo>
                    <a:pt x="0" y="6359264"/>
                  </a:lnTo>
                  <a:lnTo>
                    <a:pt x="0" y="144780"/>
                  </a:lnTo>
                  <a:close/>
                  <a:moveTo>
                    <a:pt x="0" y="6359264"/>
                  </a:moveTo>
                  <a:lnTo>
                    <a:pt x="144780" y="6359264"/>
                  </a:lnTo>
                  <a:lnTo>
                    <a:pt x="144780" y="6504043"/>
                  </a:lnTo>
                  <a:lnTo>
                    <a:pt x="0" y="6504043"/>
                  </a:lnTo>
                  <a:lnTo>
                    <a:pt x="0" y="6359264"/>
                  </a:lnTo>
                  <a:close/>
                  <a:moveTo>
                    <a:pt x="11884496" y="144780"/>
                  </a:moveTo>
                  <a:lnTo>
                    <a:pt x="12029275" y="144780"/>
                  </a:lnTo>
                  <a:lnTo>
                    <a:pt x="12029275" y="6359264"/>
                  </a:lnTo>
                  <a:lnTo>
                    <a:pt x="11884495" y="6359264"/>
                  </a:lnTo>
                  <a:lnTo>
                    <a:pt x="11884495" y="144780"/>
                  </a:lnTo>
                  <a:close/>
                  <a:moveTo>
                    <a:pt x="144780" y="6359264"/>
                  </a:moveTo>
                  <a:lnTo>
                    <a:pt x="11884496" y="6359264"/>
                  </a:lnTo>
                  <a:lnTo>
                    <a:pt x="11884496" y="6504043"/>
                  </a:lnTo>
                  <a:lnTo>
                    <a:pt x="144780" y="6504043"/>
                  </a:lnTo>
                  <a:lnTo>
                    <a:pt x="144780" y="6359264"/>
                  </a:lnTo>
                  <a:close/>
                  <a:moveTo>
                    <a:pt x="11884496" y="0"/>
                  </a:moveTo>
                  <a:lnTo>
                    <a:pt x="12029275" y="0"/>
                  </a:lnTo>
                  <a:lnTo>
                    <a:pt x="12029275" y="144780"/>
                  </a:lnTo>
                  <a:lnTo>
                    <a:pt x="11884495" y="144780"/>
                  </a:lnTo>
                  <a:lnTo>
                    <a:pt x="118844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84496" y="0"/>
                  </a:lnTo>
                  <a:lnTo>
                    <a:pt x="118844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D3B68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11524" y="6253340"/>
            <a:ext cx="2625249" cy="15849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5210" r="38370" b="2498"/>
          <a:stretch>
            <a:fillRect/>
          </a:stretch>
        </p:blipFill>
        <p:spPr>
          <a:xfrm>
            <a:off x="3924148" y="7143055"/>
            <a:ext cx="1240836" cy="5264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95245">
            <a:off x="4918113" y="5571669"/>
            <a:ext cx="2257983" cy="10697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95245">
            <a:off x="11312570" y="6871401"/>
            <a:ext cx="2257983" cy="10697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769646" y="5628525"/>
            <a:ext cx="2408686" cy="26726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700000" flipH="1">
            <a:off x="16377015" y="8390421"/>
            <a:ext cx="849539" cy="7613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700000" flipH="1">
            <a:off x="15591322" y="8390421"/>
            <a:ext cx="849539" cy="761399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7822447" y="5055579"/>
            <a:ext cx="2095559" cy="1275768"/>
          </a:xfrm>
          <a:custGeom>
            <a:avLst/>
            <a:gdLst/>
            <a:ahLst/>
            <a:cxnLst/>
            <a:rect l="l" t="t" r="r" b="b"/>
            <a:pathLst>
              <a:path w="551917" h="336005">
                <a:moveTo>
                  <a:pt x="168002" y="0"/>
                </a:moveTo>
                <a:lnTo>
                  <a:pt x="383914" y="0"/>
                </a:lnTo>
                <a:cubicBezTo>
                  <a:pt x="476699" y="0"/>
                  <a:pt x="551917" y="75217"/>
                  <a:pt x="551917" y="168002"/>
                </a:cubicBezTo>
                <a:lnTo>
                  <a:pt x="551917" y="168002"/>
                </a:lnTo>
                <a:cubicBezTo>
                  <a:pt x="551917" y="212559"/>
                  <a:pt x="534217" y="255291"/>
                  <a:pt x="502710" y="286798"/>
                </a:cubicBezTo>
                <a:cubicBezTo>
                  <a:pt x="471203" y="318305"/>
                  <a:pt x="428471" y="336005"/>
                  <a:pt x="383914" y="336005"/>
                </a:cubicBezTo>
                <a:lnTo>
                  <a:pt x="168002" y="336005"/>
                </a:lnTo>
                <a:cubicBezTo>
                  <a:pt x="75217" y="336005"/>
                  <a:pt x="0" y="260788"/>
                  <a:pt x="0" y="168002"/>
                </a:cubicBezTo>
                <a:lnTo>
                  <a:pt x="0" y="168002"/>
                </a:lnTo>
                <a:cubicBezTo>
                  <a:pt x="0" y="75217"/>
                  <a:pt x="75217" y="0"/>
                  <a:pt x="168002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TextBox 16"/>
          <p:cNvSpPr txBox="1"/>
          <p:nvPr/>
        </p:nvSpPr>
        <p:spPr>
          <a:xfrm>
            <a:off x="7368923" y="3586506"/>
            <a:ext cx="3086099" cy="42433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870"/>
              </a:lnSpc>
            </a:pPr>
            <a:r>
              <a:rPr lang="en-US" sz="6335" dirty="0">
                <a:solidFill>
                  <a:srgbClr val="284353"/>
                </a:solidFill>
                <a:latin typeface="Stadio Now Display Bold"/>
              </a:rPr>
              <a:t>4cm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54534" y="3106831"/>
            <a:ext cx="14529876" cy="1009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399013" y="5607738"/>
            <a:ext cx="425021" cy="64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3680">
                <a:solidFill>
                  <a:srgbClr val="FFFFFF"/>
                </a:solidFill>
                <a:latin typeface="ABeeZee Bold"/>
              </a:rPr>
              <a:t>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86503" y="8041907"/>
            <a:ext cx="425021" cy="64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3680">
                <a:solidFill>
                  <a:srgbClr val="FFFFFF"/>
                </a:solidFill>
                <a:latin typeface="ABeeZee Bold"/>
              </a:rPr>
              <a:t>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60623" y="7382527"/>
            <a:ext cx="425021" cy="626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3680">
                <a:solidFill>
                  <a:srgbClr val="FFFFFF"/>
                </a:solidFill>
                <a:latin typeface="Montserrat Classic Bold"/>
              </a:rPr>
              <a:t>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06202" y="1370702"/>
            <a:ext cx="9999049" cy="96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5648" spc="276">
                <a:solidFill>
                  <a:srgbClr val="E9CC7D"/>
                </a:solidFill>
                <a:latin typeface="Times Neue Roman Bold"/>
              </a:rPr>
              <a:t>CHƯƠNG VII. TAM GIÁC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234" y="2494056"/>
            <a:ext cx="16592477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1"/>
              </a:lnSpc>
            </a:pPr>
            <a:r>
              <a:rPr lang="en-US" sz="7422" u="sng">
                <a:solidFill>
                  <a:srgbClr val="E9CC7D"/>
                </a:solidFill>
                <a:latin typeface="Times Neue Roman Bold Italics"/>
              </a:rPr>
              <a:t>Bài 1.</a:t>
            </a:r>
            <a:r>
              <a:rPr lang="en-US" sz="7422">
                <a:solidFill>
                  <a:srgbClr val="E9CC7D"/>
                </a:solidFill>
                <a:latin typeface="Times Neue Roman Italics"/>
              </a:rPr>
              <a:t> Tổng các góc của một tam giác</a:t>
            </a:r>
          </a:p>
        </p:txBody>
      </p:sp>
      <p:sp>
        <p:nvSpPr>
          <p:cNvPr id="24" name="Freeform 24"/>
          <p:cNvSpPr/>
          <p:nvPr/>
        </p:nvSpPr>
        <p:spPr>
          <a:xfrm>
            <a:off x="6547905" y="6768377"/>
            <a:ext cx="2095559" cy="1275768"/>
          </a:xfrm>
          <a:custGeom>
            <a:avLst/>
            <a:gdLst/>
            <a:ahLst/>
            <a:cxnLst/>
            <a:rect l="l" t="t" r="r" b="b"/>
            <a:pathLst>
              <a:path w="551917" h="336005">
                <a:moveTo>
                  <a:pt x="168002" y="0"/>
                </a:moveTo>
                <a:lnTo>
                  <a:pt x="383914" y="0"/>
                </a:lnTo>
                <a:cubicBezTo>
                  <a:pt x="476699" y="0"/>
                  <a:pt x="551917" y="75217"/>
                  <a:pt x="551917" y="168002"/>
                </a:cubicBezTo>
                <a:lnTo>
                  <a:pt x="551917" y="168002"/>
                </a:lnTo>
                <a:cubicBezTo>
                  <a:pt x="551917" y="212559"/>
                  <a:pt x="534217" y="255291"/>
                  <a:pt x="502710" y="286798"/>
                </a:cubicBezTo>
                <a:cubicBezTo>
                  <a:pt x="471203" y="318305"/>
                  <a:pt x="428471" y="336005"/>
                  <a:pt x="383914" y="336005"/>
                </a:cubicBezTo>
                <a:lnTo>
                  <a:pt x="168002" y="336005"/>
                </a:lnTo>
                <a:cubicBezTo>
                  <a:pt x="75217" y="336005"/>
                  <a:pt x="0" y="260788"/>
                  <a:pt x="0" y="168002"/>
                </a:cubicBezTo>
                <a:lnTo>
                  <a:pt x="0" y="168002"/>
                </a:lnTo>
                <a:cubicBezTo>
                  <a:pt x="0" y="75217"/>
                  <a:pt x="75217" y="0"/>
                  <a:pt x="168002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5"/>
          <p:cNvSpPr txBox="1"/>
          <p:nvPr/>
        </p:nvSpPr>
        <p:spPr>
          <a:xfrm>
            <a:off x="6010146" y="5284569"/>
            <a:ext cx="3086099" cy="42433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870"/>
              </a:lnSpc>
            </a:pPr>
            <a:r>
              <a:rPr lang="en-US" sz="6335" dirty="0">
                <a:solidFill>
                  <a:srgbClr val="284353"/>
                </a:solidFill>
                <a:latin typeface="Stadio Now Display Bold"/>
              </a:rPr>
              <a:t>3cm</a:t>
            </a:r>
          </a:p>
        </p:txBody>
      </p:sp>
      <p:sp>
        <p:nvSpPr>
          <p:cNvPr id="27" name="Freeform 27"/>
          <p:cNvSpPr/>
          <p:nvPr/>
        </p:nvSpPr>
        <p:spPr>
          <a:xfrm>
            <a:off x="9300942" y="6842040"/>
            <a:ext cx="2095559" cy="1275768"/>
          </a:xfrm>
          <a:custGeom>
            <a:avLst/>
            <a:gdLst/>
            <a:ahLst/>
            <a:cxnLst/>
            <a:rect l="l" t="t" r="r" b="b"/>
            <a:pathLst>
              <a:path w="551917" h="336005">
                <a:moveTo>
                  <a:pt x="168002" y="0"/>
                </a:moveTo>
                <a:lnTo>
                  <a:pt x="383914" y="0"/>
                </a:lnTo>
                <a:cubicBezTo>
                  <a:pt x="476699" y="0"/>
                  <a:pt x="551917" y="75217"/>
                  <a:pt x="551917" y="168002"/>
                </a:cubicBezTo>
                <a:lnTo>
                  <a:pt x="551917" y="168002"/>
                </a:lnTo>
                <a:cubicBezTo>
                  <a:pt x="551917" y="212559"/>
                  <a:pt x="534217" y="255291"/>
                  <a:pt x="502710" y="286798"/>
                </a:cubicBezTo>
                <a:cubicBezTo>
                  <a:pt x="471203" y="318305"/>
                  <a:pt x="428471" y="336005"/>
                  <a:pt x="383914" y="336005"/>
                </a:cubicBezTo>
                <a:lnTo>
                  <a:pt x="168002" y="336005"/>
                </a:lnTo>
                <a:cubicBezTo>
                  <a:pt x="75217" y="336005"/>
                  <a:pt x="0" y="260788"/>
                  <a:pt x="0" y="168002"/>
                </a:cubicBezTo>
                <a:lnTo>
                  <a:pt x="0" y="168002"/>
                </a:lnTo>
                <a:cubicBezTo>
                  <a:pt x="0" y="75217"/>
                  <a:pt x="75217" y="0"/>
                  <a:pt x="168002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8" name="TextBox 28"/>
          <p:cNvSpPr txBox="1"/>
          <p:nvPr/>
        </p:nvSpPr>
        <p:spPr>
          <a:xfrm>
            <a:off x="8947882" y="5389452"/>
            <a:ext cx="3086099" cy="42433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870"/>
              </a:lnSpc>
            </a:pPr>
            <a:r>
              <a:rPr lang="en-US" sz="6335" dirty="0">
                <a:solidFill>
                  <a:srgbClr val="284353"/>
                </a:solidFill>
                <a:latin typeface="Stadio Now Display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16549373" y="8992597"/>
            <a:ext cx="3744388" cy="35337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649634" y="715331"/>
            <a:ext cx="9652586" cy="2284233"/>
            <a:chOff x="0" y="0"/>
            <a:chExt cx="11411379" cy="27004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1266599" cy="2555662"/>
            </a:xfrm>
            <a:custGeom>
              <a:avLst/>
              <a:gdLst/>
              <a:ahLst/>
              <a:cxnLst/>
              <a:rect l="l" t="t" r="r" b="b"/>
              <a:pathLst>
                <a:path w="11266599" h="2555662">
                  <a:moveTo>
                    <a:pt x="0" y="0"/>
                  </a:moveTo>
                  <a:lnTo>
                    <a:pt x="11266599" y="0"/>
                  </a:lnTo>
                  <a:lnTo>
                    <a:pt x="11266599" y="2555662"/>
                  </a:lnTo>
                  <a:lnTo>
                    <a:pt x="0" y="2555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6B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1411379" cy="2700442"/>
            </a:xfrm>
            <a:custGeom>
              <a:avLst/>
              <a:gdLst/>
              <a:ahLst/>
              <a:cxnLst/>
              <a:rect l="l" t="t" r="r" b="b"/>
              <a:pathLst>
                <a:path w="11411379" h="2700442">
                  <a:moveTo>
                    <a:pt x="11266599" y="2555662"/>
                  </a:moveTo>
                  <a:lnTo>
                    <a:pt x="11411379" y="2555662"/>
                  </a:lnTo>
                  <a:lnTo>
                    <a:pt x="11411379" y="2700442"/>
                  </a:lnTo>
                  <a:lnTo>
                    <a:pt x="11266598" y="2700442"/>
                  </a:lnTo>
                  <a:lnTo>
                    <a:pt x="11266598" y="255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55662"/>
                  </a:lnTo>
                  <a:lnTo>
                    <a:pt x="0" y="2555662"/>
                  </a:lnTo>
                  <a:lnTo>
                    <a:pt x="0" y="144780"/>
                  </a:lnTo>
                  <a:close/>
                  <a:moveTo>
                    <a:pt x="0" y="2555662"/>
                  </a:moveTo>
                  <a:lnTo>
                    <a:pt x="144780" y="2555662"/>
                  </a:lnTo>
                  <a:lnTo>
                    <a:pt x="144780" y="2700442"/>
                  </a:lnTo>
                  <a:lnTo>
                    <a:pt x="0" y="2700442"/>
                  </a:lnTo>
                  <a:lnTo>
                    <a:pt x="0" y="2555662"/>
                  </a:lnTo>
                  <a:close/>
                  <a:moveTo>
                    <a:pt x="11266599" y="144780"/>
                  </a:moveTo>
                  <a:lnTo>
                    <a:pt x="11411379" y="144780"/>
                  </a:lnTo>
                  <a:lnTo>
                    <a:pt x="11411379" y="2555662"/>
                  </a:lnTo>
                  <a:lnTo>
                    <a:pt x="11266598" y="2555662"/>
                  </a:lnTo>
                  <a:lnTo>
                    <a:pt x="11266598" y="144780"/>
                  </a:lnTo>
                  <a:close/>
                  <a:moveTo>
                    <a:pt x="144780" y="2555662"/>
                  </a:moveTo>
                  <a:lnTo>
                    <a:pt x="11266599" y="2555662"/>
                  </a:lnTo>
                  <a:lnTo>
                    <a:pt x="11266599" y="2700442"/>
                  </a:lnTo>
                  <a:lnTo>
                    <a:pt x="144780" y="2700442"/>
                  </a:lnTo>
                  <a:lnTo>
                    <a:pt x="144780" y="2555662"/>
                  </a:lnTo>
                  <a:close/>
                  <a:moveTo>
                    <a:pt x="11266599" y="0"/>
                  </a:moveTo>
                  <a:lnTo>
                    <a:pt x="11411379" y="0"/>
                  </a:lnTo>
                  <a:lnTo>
                    <a:pt x="11411379" y="144780"/>
                  </a:lnTo>
                  <a:lnTo>
                    <a:pt x="11266598" y="144780"/>
                  </a:lnTo>
                  <a:lnTo>
                    <a:pt x="112665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6599" y="0"/>
                  </a:lnTo>
                  <a:lnTo>
                    <a:pt x="112665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28128"/>
          <a:stretch>
            <a:fillRect/>
          </a:stretch>
        </p:blipFill>
        <p:spPr>
          <a:xfrm>
            <a:off x="243655" y="2999565"/>
            <a:ext cx="21553976" cy="11468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3655" y="3776288"/>
            <a:ext cx="20092659" cy="65107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186764" y="1286166"/>
            <a:ext cx="8101236" cy="102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1"/>
              </a:lnSpc>
            </a:pPr>
            <a:r>
              <a:rPr lang="en-US" sz="6050">
                <a:solidFill>
                  <a:srgbClr val="284353"/>
                </a:solidFill>
                <a:latin typeface="Times Neue Roman Bold"/>
              </a:rPr>
              <a:t>II. Góc ngoài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1467" y="2151795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9008" y="3422661"/>
            <a:ext cx="14191008" cy="595186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4 - Dạng bài cơ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59903" y="2370347"/>
            <a:ext cx="14762384" cy="962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5"/>
              </a:lnSpc>
            </a:pPr>
            <a:r>
              <a:rPr lang="en-US" sz="5632">
                <a:solidFill>
                  <a:srgbClr val="000000"/>
                </a:solidFill>
                <a:latin typeface="Times Neue Roman"/>
              </a:rPr>
              <a:t>Tính số đo góc A của tam giác ABC trong hình vẽ.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0955" y="2143670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675" y="3891714"/>
            <a:ext cx="17091070" cy="171738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4 - Dạng bài cơ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56910" y="2404547"/>
            <a:ext cx="5620494" cy="90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9"/>
              </a:lnSpc>
            </a:pPr>
            <a:r>
              <a:rPr lang="en-US" sz="5292">
                <a:solidFill>
                  <a:srgbClr val="000000"/>
                </a:solidFill>
                <a:latin typeface="Times Neue Roman Italics"/>
              </a:rPr>
              <a:t>Hướng dẫn giải: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39014" y="5097626"/>
            <a:ext cx="9920286" cy="4160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573156"/>
            <a:chOff x="0" y="0"/>
            <a:chExt cx="16616519" cy="87770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6471740" cy="8632222"/>
            </a:xfrm>
            <a:custGeom>
              <a:avLst/>
              <a:gdLst/>
              <a:ahLst/>
              <a:cxnLst/>
              <a:rect l="l" t="t" r="r" b="b"/>
              <a:pathLst>
                <a:path w="16471740" h="8632222">
                  <a:moveTo>
                    <a:pt x="0" y="0"/>
                  </a:moveTo>
                  <a:lnTo>
                    <a:pt x="16471740" y="0"/>
                  </a:lnTo>
                  <a:lnTo>
                    <a:pt x="16471740" y="8632222"/>
                  </a:lnTo>
                  <a:lnTo>
                    <a:pt x="0" y="863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616519" cy="8777002"/>
            </a:xfrm>
            <a:custGeom>
              <a:avLst/>
              <a:gdLst/>
              <a:ahLst/>
              <a:cxnLst/>
              <a:rect l="l" t="t" r="r" b="b"/>
              <a:pathLst>
                <a:path w="16616519" h="8777002">
                  <a:moveTo>
                    <a:pt x="16471739" y="8632222"/>
                  </a:moveTo>
                  <a:lnTo>
                    <a:pt x="16616519" y="8632222"/>
                  </a:lnTo>
                  <a:lnTo>
                    <a:pt x="16616519" y="8777002"/>
                  </a:lnTo>
                  <a:lnTo>
                    <a:pt x="16471739" y="8777002"/>
                  </a:lnTo>
                  <a:lnTo>
                    <a:pt x="16471739" y="86322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632223"/>
                  </a:lnTo>
                  <a:lnTo>
                    <a:pt x="0" y="8632223"/>
                  </a:lnTo>
                  <a:lnTo>
                    <a:pt x="0" y="144780"/>
                  </a:lnTo>
                  <a:close/>
                  <a:moveTo>
                    <a:pt x="0" y="8632223"/>
                  </a:moveTo>
                  <a:lnTo>
                    <a:pt x="144780" y="8632223"/>
                  </a:lnTo>
                  <a:lnTo>
                    <a:pt x="144780" y="8777002"/>
                  </a:lnTo>
                  <a:lnTo>
                    <a:pt x="0" y="8777002"/>
                  </a:lnTo>
                  <a:lnTo>
                    <a:pt x="0" y="8632222"/>
                  </a:lnTo>
                  <a:close/>
                  <a:moveTo>
                    <a:pt x="16471739" y="144780"/>
                  </a:moveTo>
                  <a:lnTo>
                    <a:pt x="16616519" y="144780"/>
                  </a:lnTo>
                  <a:lnTo>
                    <a:pt x="16616519" y="8632223"/>
                  </a:lnTo>
                  <a:lnTo>
                    <a:pt x="16471739" y="8632223"/>
                  </a:lnTo>
                  <a:lnTo>
                    <a:pt x="16471739" y="144780"/>
                  </a:lnTo>
                  <a:close/>
                  <a:moveTo>
                    <a:pt x="144780" y="8632222"/>
                  </a:moveTo>
                  <a:lnTo>
                    <a:pt x="16471739" y="8632222"/>
                  </a:lnTo>
                  <a:lnTo>
                    <a:pt x="16471739" y="8777002"/>
                  </a:lnTo>
                  <a:lnTo>
                    <a:pt x="144780" y="8777002"/>
                  </a:lnTo>
                  <a:lnTo>
                    <a:pt x="144780" y="8632222"/>
                  </a:lnTo>
                  <a:close/>
                  <a:moveTo>
                    <a:pt x="16471739" y="0"/>
                  </a:moveTo>
                  <a:lnTo>
                    <a:pt x="16616519" y="0"/>
                  </a:lnTo>
                  <a:lnTo>
                    <a:pt x="16616519" y="144780"/>
                  </a:lnTo>
                  <a:lnTo>
                    <a:pt x="16471739" y="144780"/>
                  </a:lnTo>
                  <a:lnTo>
                    <a:pt x="1647173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6471739" y="0"/>
                  </a:lnTo>
                  <a:lnTo>
                    <a:pt x="1647173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D3B689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16549373" y="8992597"/>
            <a:ext cx="3744388" cy="3533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4562" y="1657402"/>
            <a:ext cx="3199849" cy="2619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57001" y="4310289"/>
            <a:ext cx="4034820" cy="52915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56922" y="2967340"/>
            <a:ext cx="7443579" cy="67804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4056" y="1279613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0122" y="1279613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5 - Kiến thức mở rộng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87781" y="4143928"/>
            <a:ext cx="6381861" cy="356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000000"/>
                </a:solidFill>
                <a:latin typeface="Times Neue Roman Italics"/>
              </a:rPr>
              <a:t>Em đã được học một số loại tam giác nào?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0955" y="2143670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37533"/>
          <a:stretch>
            <a:fillRect/>
          </a:stretch>
        </p:blipFill>
        <p:spPr>
          <a:xfrm>
            <a:off x="2240663" y="2210384"/>
            <a:ext cx="14268701" cy="45524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5 - Dạng bài cơ bản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63676" b="2957"/>
          <a:stretch>
            <a:fillRect/>
          </a:stretch>
        </p:blipFill>
        <p:spPr>
          <a:xfrm>
            <a:off x="2240663" y="6762793"/>
            <a:ext cx="14268701" cy="2431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120" y="431763"/>
            <a:ext cx="17428783" cy="9423474"/>
            <a:chOff x="0" y="0"/>
            <a:chExt cx="12029275" cy="650404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884495" cy="6359264"/>
            </a:xfrm>
            <a:custGeom>
              <a:avLst/>
              <a:gdLst/>
              <a:ahLst/>
              <a:cxnLst/>
              <a:rect l="l" t="t" r="r" b="b"/>
              <a:pathLst>
                <a:path w="11884495" h="6359264">
                  <a:moveTo>
                    <a:pt x="0" y="0"/>
                  </a:moveTo>
                  <a:lnTo>
                    <a:pt x="11884495" y="0"/>
                  </a:lnTo>
                  <a:lnTo>
                    <a:pt x="11884495" y="6359264"/>
                  </a:lnTo>
                  <a:lnTo>
                    <a:pt x="0" y="6359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E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029275" cy="6504043"/>
            </a:xfrm>
            <a:custGeom>
              <a:avLst/>
              <a:gdLst/>
              <a:ahLst/>
              <a:cxnLst/>
              <a:rect l="l" t="t" r="r" b="b"/>
              <a:pathLst>
                <a:path w="12029275" h="6504043">
                  <a:moveTo>
                    <a:pt x="11884496" y="6359264"/>
                  </a:moveTo>
                  <a:lnTo>
                    <a:pt x="12029275" y="6359264"/>
                  </a:lnTo>
                  <a:lnTo>
                    <a:pt x="12029275" y="6504043"/>
                  </a:lnTo>
                  <a:lnTo>
                    <a:pt x="11884495" y="6504043"/>
                  </a:lnTo>
                  <a:lnTo>
                    <a:pt x="11884495" y="635926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359264"/>
                  </a:lnTo>
                  <a:lnTo>
                    <a:pt x="0" y="6359264"/>
                  </a:lnTo>
                  <a:lnTo>
                    <a:pt x="0" y="144780"/>
                  </a:lnTo>
                  <a:close/>
                  <a:moveTo>
                    <a:pt x="0" y="6359264"/>
                  </a:moveTo>
                  <a:lnTo>
                    <a:pt x="144780" y="6359264"/>
                  </a:lnTo>
                  <a:lnTo>
                    <a:pt x="144780" y="6504043"/>
                  </a:lnTo>
                  <a:lnTo>
                    <a:pt x="0" y="6504043"/>
                  </a:lnTo>
                  <a:lnTo>
                    <a:pt x="0" y="6359264"/>
                  </a:lnTo>
                  <a:close/>
                  <a:moveTo>
                    <a:pt x="11884496" y="144780"/>
                  </a:moveTo>
                  <a:lnTo>
                    <a:pt x="12029275" y="144780"/>
                  </a:lnTo>
                  <a:lnTo>
                    <a:pt x="12029275" y="6359264"/>
                  </a:lnTo>
                  <a:lnTo>
                    <a:pt x="11884495" y="6359264"/>
                  </a:lnTo>
                  <a:lnTo>
                    <a:pt x="11884495" y="144780"/>
                  </a:lnTo>
                  <a:close/>
                  <a:moveTo>
                    <a:pt x="144780" y="6359264"/>
                  </a:moveTo>
                  <a:lnTo>
                    <a:pt x="11884496" y="6359264"/>
                  </a:lnTo>
                  <a:lnTo>
                    <a:pt x="11884496" y="6504043"/>
                  </a:lnTo>
                  <a:lnTo>
                    <a:pt x="144780" y="6504043"/>
                  </a:lnTo>
                  <a:lnTo>
                    <a:pt x="144780" y="6359264"/>
                  </a:lnTo>
                  <a:close/>
                  <a:moveTo>
                    <a:pt x="11884496" y="0"/>
                  </a:moveTo>
                  <a:lnTo>
                    <a:pt x="12029275" y="0"/>
                  </a:lnTo>
                  <a:lnTo>
                    <a:pt x="12029275" y="144780"/>
                  </a:lnTo>
                  <a:lnTo>
                    <a:pt x="11884495" y="144780"/>
                  </a:lnTo>
                  <a:lnTo>
                    <a:pt x="118844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84496" y="0"/>
                  </a:lnTo>
                  <a:lnTo>
                    <a:pt x="118844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D3B68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989341"/>
            <a:ext cx="15949220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0"/>
              </a:lnSpc>
            </a:pPr>
            <a:r>
              <a:rPr lang="en-US" sz="8000" spc="392">
                <a:solidFill>
                  <a:srgbClr val="284353"/>
                </a:solidFill>
                <a:latin typeface="Alegreya Bold"/>
              </a:rPr>
              <a:t>Dặn dò: </a:t>
            </a:r>
          </a:p>
          <a:p>
            <a:pPr algn="just">
              <a:lnSpc>
                <a:spcPts val="11200"/>
              </a:lnSpc>
            </a:pPr>
            <a:r>
              <a:rPr lang="en-US" sz="8000" spc="392">
                <a:solidFill>
                  <a:srgbClr val="284353"/>
                </a:solidFill>
                <a:latin typeface="Alegreya Bold"/>
              </a:rPr>
              <a:t>+ Hoàn thành bài tập 1,2,3 SGK trang 72, 73</a:t>
            </a:r>
          </a:p>
          <a:p>
            <a:pPr algn="just">
              <a:lnSpc>
                <a:spcPts val="11200"/>
              </a:lnSpc>
            </a:pPr>
            <a:r>
              <a:rPr lang="en-US" sz="8000" spc="392">
                <a:solidFill>
                  <a:srgbClr val="284353"/>
                </a:solidFill>
                <a:latin typeface="Alegreya Bold"/>
              </a:rPr>
              <a:t>+ Ôn lại kiến thức về tổng ba góc của tam giác.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35490" y="7538097"/>
            <a:ext cx="3158983" cy="29931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50792" y="-1064805"/>
            <a:ext cx="3158983" cy="299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6174" y="2011121"/>
            <a:ext cx="7792485" cy="419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40"/>
              </a:lnSpc>
            </a:pPr>
            <a:r>
              <a:rPr lang="en-US" sz="15130">
                <a:solidFill>
                  <a:srgbClr val="000000"/>
                </a:solidFill>
                <a:latin typeface="Luckiest Guy"/>
              </a:rPr>
              <a:t>THANK YOU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42977">
            <a:off x="-3769516" y="-1466590"/>
            <a:ext cx="8316985" cy="7090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42977">
            <a:off x="15157446" y="-1455434"/>
            <a:ext cx="8625529" cy="73532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14055825" y="5209835"/>
            <a:ext cx="7472174" cy="63700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-4583213" y="4756450"/>
            <a:ext cx="7142817" cy="6089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63021" y="6310858"/>
            <a:ext cx="2718456" cy="28157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69129" y="670661"/>
            <a:ext cx="2718456" cy="2815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897314" y="4061049"/>
            <a:ext cx="5392738" cy="5197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843494" y="7491417"/>
            <a:ext cx="3744388" cy="3533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15610708" y="-728837"/>
            <a:ext cx="3744388" cy="35337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0408" y="431763"/>
            <a:ext cx="17428783" cy="9423474"/>
            <a:chOff x="0" y="0"/>
            <a:chExt cx="12029275" cy="650404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1884495" cy="6359264"/>
            </a:xfrm>
            <a:custGeom>
              <a:avLst/>
              <a:gdLst/>
              <a:ahLst/>
              <a:cxnLst/>
              <a:rect l="l" t="t" r="r" b="b"/>
              <a:pathLst>
                <a:path w="11884495" h="6359264">
                  <a:moveTo>
                    <a:pt x="0" y="0"/>
                  </a:moveTo>
                  <a:lnTo>
                    <a:pt x="11884495" y="0"/>
                  </a:lnTo>
                  <a:lnTo>
                    <a:pt x="11884495" y="6359264"/>
                  </a:lnTo>
                  <a:lnTo>
                    <a:pt x="0" y="6359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E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029275" cy="6504043"/>
            </a:xfrm>
            <a:custGeom>
              <a:avLst/>
              <a:gdLst/>
              <a:ahLst/>
              <a:cxnLst/>
              <a:rect l="l" t="t" r="r" b="b"/>
              <a:pathLst>
                <a:path w="12029275" h="6504043">
                  <a:moveTo>
                    <a:pt x="11884496" y="6359264"/>
                  </a:moveTo>
                  <a:lnTo>
                    <a:pt x="12029275" y="6359264"/>
                  </a:lnTo>
                  <a:lnTo>
                    <a:pt x="12029275" y="6504043"/>
                  </a:lnTo>
                  <a:lnTo>
                    <a:pt x="11884495" y="6504043"/>
                  </a:lnTo>
                  <a:lnTo>
                    <a:pt x="11884495" y="635926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359264"/>
                  </a:lnTo>
                  <a:lnTo>
                    <a:pt x="0" y="6359264"/>
                  </a:lnTo>
                  <a:lnTo>
                    <a:pt x="0" y="144780"/>
                  </a:lnTo>
                  <a:close/>
                  <a:moveTo>
                    <a:pt x="0" y="6359264"/>
                  </a:moveTo>
                  <a:lnTo>
                    <a:pt x="144780" y="6359264"/>
                  </a:lnTo>
                  <a:lnTo>
                    <a:pt x="144780" y="6504043"/>
                  </a:lnTo>
                  <a:lnTo>
                    <a:pt x="0" y="6504043"/>
                  </a:lnTo>
                  <a:lnTo>
                    <a:pt x="0" y="6359264"/>
                  </a:lnTo>
                  <a:close/>
                  <a:moveTo>
                    <a:pt x="11884496" y="144780"/>
                  </a:moveTo>
                  <a:lnTo>
                    <a:pt x="12029275" y="144780"/>
                  </a:lnTo>
                  <a:lnTo>
                    <a:pt x="12029275" y="6359264"/>
                  </a:lnTo>
                  <a:lnTo>
                    <a:pt x="11884495" y="6359264"/>
                  </a:lnTo>
                  <a:lnTo>
                    <a:pt x="11884495" y="144780"/>
                  </a:lnTo>
                  <a:close/>
                  <a:moveTo>
                    <a:pt x="144780" y="6359264"/>
                  </a:moveTo>
                  <a:lnTo>
                    <a:pt x="11884496" y="6359264"/>
                  </a:lnTo>
                  <a:lnTo>
                    <a:pt x="11884496" y="6504043"/>
                  </a:lnTo>
                  <a:lnTo>
                    <a:pt x="144780" y="6504043"/>
                  </a:lnTo>
                  <a:lnTo>
                    <a:pt x="144780" y="6359264"/>
                  </a:lnTo>
                  <a:close/>
                  <a:moveTo>
                    <a:pt x="11884496" y="0"/>
                  </a:moveTo>
                  <a:lnTo>
                    <a:pt x="12029275" y="0"/>
                  </a:lnTo>
                  <a:lnTo>
                    <a:pt x="12029275" y="144780"/>
                  </a:lnTo>
                  <a:lnTo>
                    <a:pt x="11884495" y="144780"/>
                  </a:lnTo>
                  <a:lnTo>
                    <a:pt x="118844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884496" y="0"/>
                  </a:lnTo>
                  <a:lnTo>
                    <a:pt x="1188449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D3B68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58772" y="1193175"/>
            <a:ext cx="144520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spc="349">
                <a:solidFill>
                  <a:srgbClr val="284353"/>
                </a:solidFill>
                <a:latin typeface="Times Neue Roman Bold"/>
              </a:rPr>
              <a:t>Nội dung bài học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94248" y="3184914"/>
            <a:ext cx="11146349" cy="2637724"/>
            <a:chOff x="0" y="0"/>
            <a:chExt cx="11411379" cy="2700442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11266599" cy="2555662"/>
            </a:xfrm>
            <a:custGeom>
              <a:avLst/>
              <a:gdLst/>
              <a:ahLst/>
              <a:cxnLst/>
              <a:rect l="l" t="t" r="r" b="b"/>
              <a:pathLst>
                <a:path w="11266599" h="2555662">
                  <a:moveTo>
                    <a:pt x="0" y="0"/>
                  </a:moveTo>
                  <a:lnTo>
                    <a:pt x="11266599" y="0"/>
                  </a:lnTo>
                  <a:lnTo>
                    <a:pt x="11266599" y="2555662"/>
                  </a:lnTo>
                  <a:lnTo>
                    <a:pt x="0" y="2555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6B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1411379" cy="2700442"/>
            </a:xfrm>
            <a:custGeom>
              <a:avLst/>
              <a:gdLst/>
              <a:ahLst/>
              <a:cxnLst/>
              <a:rect l="l" t="t" r="r" b="b"/>
              <a:pathLst>
                <a:path w="11411379" h="2700442">
                  <a:moveTo>
                    <a:pt x="11266599" y="2555662"/>
                  </a:moveTo>
                  <a:lnTo>
                    <a:pt x="11411379" y="2555662"/>
                  </a:lnTo>
                  <a:lnTo>
                    <a:pt x="11411379" y="2700442"/>
                  </a:lnTo>
                  <a:lnTo>
                    <a:pt x="11266598" y="2700442"/>
                  </a:lnTo>
                  <a:lnTo>
                    <a:pt x="11266598" y="255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55662"/>
                  </a:lnTo>
                  <a:lnTo>
                    <a:pt x="0" y="2555662"/>
                  </a:lnTo>
                  <a:lnTo>
                    <a:pt x="0" y="144780"/>
                  </a:lnTo>
                  <a:close/>
                  <a:moveTo>
                    <a:pt x="0" y="2555662"/>
                  </a:moveTo>
                  <a:lnTo>
                    <a:pt x="144780" y="2555662"/>
                  </a:lnTo>
                  <a:lnTo>
                    <a:pt x="144780" y="2700442"/>
                  </a:lnTo>
                  <a:lnTo>
                    <a:pt x="0" y="2700442"/>
                  </a:lnTo>
                  <a:lnTo>
                    <a:pt x="0" y="2555662"/>
                  </a:lnTo>
                  <a:close/>
                  <a:moveTo>
                    <a:pt x="11266599" y="144780"/>
                  </a:moveTo>
                  <a:lnTo>
                    <a:pt x="11411379" y="144780"/>
                  </a:lnTo>
                  <a:lnTo>
                    <a:pt x="11411379" y="2555662"/>
                  </a:lnTo>
                  <a:lnTo>
                    <a:pt x="11266598" y="2555662"/>
                  </a:lnTo>
                  <a:lnTo>
                    <a:pt x="11266598" y="144780"/>
                  </a:lnTo>
                  <a:close/>
                  <a:moveTo>
                    <a:pt x="144780" y="2555662"/>
                  </a:moveTo>
                  <a:lnTo>
                    <a:pt x="11266599" y="2555662"/>
                  </a:lnTo>
                  <a:lnTo>
                    <a:pt x="11266599" y="2700442"/>
                  </a:lnTo>
                  <a:lnTo>
                    <a:pt x="144780" y="2700442"/>
                  </a:lnTo>
                  <a:lnTo>
                    <a:pt x="144780" y="2555662"/>
                  </a:lnTo>
                  <a:close/>
                  <a:moveTo>
                    <a:pt x="11266599" y="0"/>
                  </a:moveTo>
                  <a:lnTo>
                    <a:pt x="11411379" y="0"/>
                  </a:lnTo>
                  <a:lnTo>
                    <a:pt x="11411379" y="144780"/>
                  </a:lnTo>
                  <a:lnTo>
                    <a:pt x="11266598" y="144780"/>
                  </a:lnTo>
                  <a:lnTo>
                    <a:pt x="112665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6599" y="0"/>
                  </a:lnTo>
                  <a:lnTo>
                    <a:pt x="112665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176092" y="6214524"/>
            <a:ext cx="10321304" cy="2637724"/>
            <a:chOff x="0" y="0"/>
            <a:chExt cx="10566717" cy="2700442"/>
          </a:xfrm>
        </p:grpSpPr>
        <p:sp>
          <p:nvSpPr>
            <p:cNvPr id="12" name="Freeform 12"/>
            <p:cNvSpPr/>
            <p:nvPr/>
          </p:nvSpPr>
          <p:spPr>
            <a:xfrm>
              <a:off x="72390" y="72390"/>
              <a:ext cx="10421937" cy="2555662"/>
            </a:xfrm>
            <a:custGeom>
              <a:avLst/>
              <a:gdLst/>
              <a:ahLst/>
              <a:cxnLst/>
              <a:rect l="l" t="t" r="r" b="b"/>
              <a:pathLst>
                <a:path w="10421937" h="2555662">
                  <a:moveTo>
                    <a:pt x="0" y="0"/>
                  </a:moveTo>
                  <a:lnTo>
                    <a:pt x="10421937" y="0"/>
                  </a:lnTo>
                  <a:lnTo>
                    <a:pt x="10421937" y="2555662"/>
                  </a:lnTo>
                  <a:lnTo>
                    <a:pt x="0" y="2555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6B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0566717" cy="2700442"/>
            </a:xfrm>
            <a:custGeom>
              <a:avLst/>
              <a:gdLst/>
              <a:ahLst/>
              <a:cxnLst/>
              <a:rect l="l" t="t" r="r" b="b"/>
              <a:pathLst>
                <a:path w="10566717" h="2700442">
                  <a:moveTo>
                    <a:pt x="10421937" y="2555662"/>
                  </a:moveTo>
                  <a:lnTo>
                    <a:pt x="10566717" y="2555662"/>
                  </a:lnTo>
                  <a:lnTo>
                    <a:pt x="10566717" y="2700442"/>
                  </a:lnTo>
                  <a:lnTo>
                    <a:pt x="10421937" y="2700442"/>
                  </a:lnTo>
                  <a:lnTo>
                    <a:pt x="10421937" y="255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55662"/>
                  </a:lnTo>
                  <a:lnTo>
                    <a:pt x="0" y="2555662"/>
                  </a:lnTo>
                  <a:lnTo>
                    <a:pt x="0" y="144780"/>
                  </a:lnTo>
                  <a:close/>
                  <a:moveTo>
                    <a:pt x="0" y="2555662"/>
                  </a:moveTo>
                  <a:lnTo>
                    <a:pt x="144780" y="2555662"/>
                  </a:lnTo>
                  <a:lnTo>
                    <a:pt x="144780" y="2700442"/>
                  </a:lnTo>
                  <a:lnTo>
                    <a:pt x="0" y="2700442"/>
                  </a:lnTo>
                  <a:lnTo>
                    <a:pt x="0" y="2555662"/>
                  </a:lnTo>
                  <a:close/>
                  <a:moveTo>
                    <a:pt x="10421937" y="144780"/>
                  </a:moveTo>
                  <a:lnTo>
                    <a:pt x="10566717" y="144780"/>
                  </a:lnTo>
                  <a:lnTo>
                    <a:pt x="10566717" y="2555662"/>
                  </a:lnTo>
                  <a:lnTo>
                    <a:pt x="10421937" y="2555662"/>
                  </a:lnTo>
                  <a:lnTo>
                    <a:pt x="10421937" y="144780"/>
                  </a:lnTo>
                  <a:close/>
                  <a:moveTo>
                    <a:pt x="144780" y="2555662"/>
                  </a:moveTo>
                  <a:lnTo>
                    <a:pt x="10421937" y="2555662"/>
                  </a:lnTo>
                  <a:lnTo>
                    <a:pt x="10421937" y="2700442"/>
                  </a:lnTo>
                  <a:lnTo>
                    <a:pt x="144780" y="2700442"/>
                  </a:lnTo>
                  <a:lnTo>
                    <a:pt x="144780" y="2555662"/>
                  </a:lnTo>
                  <a:close/>
                  <a:moveTo>
                    <a:pt x="10421937" y="0"/>
                  </a:moveTo>
                  <a:lnTo>
                    <a:pt x="10566717" y="0"/>
                  </a:lnTo>
                  <a:lnTo>
                    <a:pt x="10566717" y="144780"/>
                  </a:lnTo>
                  <a:lnTo>
                    <a:pt x="10421937" y="144780"/>
                  </a:lnTo>
                  <a:lnTo>
                    <a:pt x="104219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421937" y="0"/>
                  </a:lnTo>
                  <a:lnTo>
                    <a:pt x="104219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 flipH="1">
            <a:off x="16377015" y="8471549"/>
            <a:ext cx="849539" cy="761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 flipH="1">
            <a:off x="15591322" y="8471549"/>
            <a:ext cx="849539" cy="76139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519154" y="3807080"/>
            <a:ext cx="7713077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284353"/>
                </a:solidFill>
                <a:latin typeface="Times Neue Roman Bold"/>
              </a:rPr>
              <a:t>I. </a:t>
            </a:r>
            <a:r>
              <a:rPr lang="en-US" sz="6099" dirty="0" err="1">
                <a:solidFill>
                  <a:srgbClr val="284353"/>
                </a:solidFill>
                <a:latin typeface="Times Neue Roman Bold"/>
              </a:rPr>
              <a:t>Góc</a:t>
            </a:r>
            <a:r>
              <a:rPr lang="en-US" sz="6099" dirty="0">
                <a:solidFill>
                  <a:srgbClr val="284353"/>
                </a:solidFill>
                <a:latin typeface="Times Neue Roman Bold"/>
              </a:rPr>
              <a:t> trong tam giác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349654">
            <a:off x="5432051" y="4295851"/>
            <a:ext cx="2161158" cy="10238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63255" flipH="1">
            <a:off x="10449113" y="7495677"/>
            <a:ext cx="2161158" cy="102384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858772" y="6958393"/>
            <a:ext cx="7713077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284353"/>
                </a:solidFill>
                <a:latin typeface="Times Neue Roman Bold"/>
              </a:rPr>
              <a:t>II. </a:t>
            </a:r>
            <a:r>
              <a:rPr lang="en-US" sz="6099" dirty="0" err="1">
                <a:solidFill>
                  <a:srgbClr val="284353"/>
                </a:solidFill>
                <a:latin typeface="Times Neue Roman Bold"/>
              </a:rPr>
              <a:t>Góc</a:t>
            </a:r>
            <a:r>
              <a:rPr lang="en-US" sz="6099" dirty="0">
                <a:solidFill>
                  <a:srgbClr val="284353"/>
                </a:solidFill>
                <a:latin typeface="Times Neue Roman Bold"/>
              </a:rPr>
              <a:t> </a:t>
            </a:r>
            <a:r>
              <a:rPr lang="en-US" sz="6099" dirty="0" err="1">
                <a:solidFill>
                  <a:srgbClr val="284353"/>
                </a:solidFill>
                <a:latin typeface="Times Neue Roman Bold"/>
              </a:rPr>
              <a:t>ngoài</a:t>
            </a:r>
            <a:r>
              <a:rPr lang="en-US" sz="6099" dirty="0">
                <a:solidFill>
                  <a:srgbClr val="284353"/>
                </a:solidFill>
                <a:latin typeface="Times Neue Roman Bold"/>
              </a:rPr>
              <a:t>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0 - Nhớ lại kiến thức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24678" y="2576097"/>
            <a:ext cx="6040249" cy="3276569"/>
            <a:chOff x="0" y="0"/>
            <a:chExt cx="1590848" cy="8629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0848" cy="862965"/>
            </a:xfrm>
            <a:custGeom>
              <a:avLst/>
              <a:gdLst/>
              <a:ahLst/>
              <a:cxnLst/>
              <a:rect l="l" t="t" r="r" b="b"/>
              <a:pathLst>
                <a:path w="1590848" h="862965">
                  <a:moveTo>
                    <a:pt x="128172" y="0"/>
                  </a:moveTo>
                  <a:lnTo>
                    <a:pt x="1462675" y="0"/>
                  </a:lnTo>
                  <a:cubicBezTo>
                    <a:pt x="1533463" y="0"/>
                    <a:pt x="1590848" y="57385"/>
                    <a:pt x="1590848" y="128172"/>
                  </a:cubicBezTo>
                  <a:lnTo>
                    <a:pt x="1590848" y="734793"/>
                  </a:lnTo>
                  <a:cubicBezTo>
                    <a:pt x="1590848" y="768786"/>
                    <a:pt x="1577344" y="801387"/>
                    <a:pt x="1553307" y="825424"/>
                  </a:cubicBezTo>
                  <a:cubicBezTo>
                    <a:pt x="1529270" y="849461"/>
                    <a:pt x="1496669" y="862965"/>
                    <a:pt x="1462675" y="862965"/>
                  </a:cubicBezTo>
                  <a:lnTo>
                    <a:pt x="128172" y="862965"/>
                  </a:lnTo>
                  <a:cubicBezTo>
                    <a:pt x="57385" y="862965"/>
                    <a:pt x="0" y="805580"/>
                    <a:pt x="0" y="734793"/>
                  </a:cubicBezTo>
                  <a:lnTo>
                    <a:pt x="0" y="128172"/>
                  </a:lnTo>
                  <a:cubicBezTo>
                    <a:pt x="0" y="57385"/>
                    <a:pt x="57385" y="0"/>
                    <a:pt x="1281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9460" y="2859884"/>
            <a:ext cx="1226808" cy="1226808"/>
            <a:chOff x="0" y="0"/>
            <a:chExt cx="1635744" cy="1635744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383797" y="91758"/>
              <a:ext cx="868151" cy="131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234">
                  <a:solidFill>
                    <a:srgbClr val="FFFFFF"/>
                  </a:solidFill>
                  <a:latin typeface="Stadio Now Novarese"/>
                </a:rPr>
                <a:t>a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1979" y="3336936"/>
            <a:ext cx="4605647" cy="162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sz="4706">
                <a:solidFill>
                  <a:srgbClr val="284353"/>
                </a:solidFill>
                <a:latin typeface="Times Neue Roman"/>
              </a:rPr>
              <a:t>Một tam giác có bao nhiêu góc?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872354" y="2175253"/>
            <a:ext cx="6040249" cy="3276569"/>
            <a:chOff x="0" y="0"/>
            <a:chExt cx="1590848" cy="8629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0848" cy="862965"/>
            </a:xfrm>
            <a:custGeom>
              <a:avLst/>
              <a:gdLst/>
              <a:ahLst/>
              <a:cxnLst/>
              <a:rect l="l" t="t" r="r" b="b"/>
              <a:pathLst>
                <a:path w="1590848" h="862965">
                  <a:moveTo>
                    <a:pt x="128172" y="0"/>
                  </a:moveTo>
                  <a:lnTo>
                    <a:pt x="1462675" y="0"/>
                  </a:lnTo>
                  <a:cubicBezTo>
                    <a:pt x="1533463" y="0"/>
                    <a:pt x="1590848" y="57385"/>
                    <a:pt x="1590848" y="128172"/>
                  </a:cubicBezTo>
                  <a:lnTo>
                    <a:pt x="1590848" y="734793"/>
                  </a:lnTo>
                  <a:cubicBezTo>
                    <a:pt x="1590848" y="768786"/>
                    <a:pt x="1577344" y="801387"/>
                    <a:pt x="1553307" y="825424"/>
                  </a:cubicBezTo>
                  <a:cubicBezTo>
                    <a:pt x="1529270" y="849461"/>
                    <a:pt x="1496669" y="862965"/>
                    <a:pt x="1462675" y="862965"/>
                  </a:cubicBezTo>
                  <a:lnTo>
                    <a:pt x="128172" y="862965"/>
                  </a:lnTo>
                  <a:cubicBezTo>
                    <a:pt x="57385" y="862965"/>
                    <a:pt x="0" y="805580"/>
                    <a:pt x="0" y="734793"/>
                  </a:cubicBezTo>
                  <a:lnTo>
                    <a:pt x="0" y="128172"/>
                  </a:lnTo>
                  <a:cubicBezTo>
                    <a:pt x="0" y="57385"/>
                    <a:pt x="57385" y="0"/>
                    <a:pt x="1281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90347" y="6393208"/>
            <a:ext cx="6040249" cy="3276569"/>
            <a:chOff x="0" y="0"/>
            <a:chExt cx="1590848" cy="8629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0848" cy="862965"/>
            </a:xfrm>
            <a:custGeom>
              <a:avLst/>
              <a:gdLst/>
              <a:ahLst/>
              <a:cxnLst/>
              <a:rect l="l" t="t" r="r" b="b"/>
              <a:pathLst>
                <a:path w="1590848" h="862965">
                  <a:moveTo>
                    <a:pt x="128172" y="0"/>
                  </a:moveTo>
                  <a:lnTo>
                    <a:pt x="1462675" y="0"/>
                  </a:lnTo>
                  <a:cubicBezTo>
                    <a:pt x="1533463" y="0"/>
                    <a:pt x="1590848" y="57385"/>
                    <a:pt x="1590848" y="128172"/>
                  </a:cubicBezTo>
                  <a:lnTo>
                    <a:pt x="1590848" y="734793"/>
                  </a:lnTo>
                  <a:cubicBezTo>
                    <a:pt x="1590848" y="768786"/>
                    <a:pt x="1577344" y="801387"/>
                    <a:pt x="1553307" y="825424"/>
                  </a:cubicBezTo>
                  <a:cubicBezTo>
                    <a:pt x="1529270" y="849461"/>
                    <a:pt x="1496669" y="862965"/>
                    <a:pt x="1462675" y="862965"/>
                  </a:cubicBezTo>
                  <a:lnTo>
                    <a:pt x="128172" y="862965"/>
                  </a:lnTo>
                  <a:cubicBezTo>
                    <a:pt x="57385" y="862965"/>
                    <a:pt x="0" y="805580"/>
                    <a:pt x="0" y="734793"/>
                  </a:cubicBezTo>
                  <a:lnTo>
                    <a:pt x="0" y="128172"/>
                  </a:lnTo>
                  <a:cubicBezTo>
                    <a:pt x="0" y="57385"/>
                    <a:pt x="57385" y="0"/>
                    <a:pt x="1281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00764" y="7006612"/>
            <a:ext cx="1226808" cy="1226808"/>
            <a:chOff x="0" y="0"/>
            <a:chExt cx="1635744" cy="1635744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83797" y="91758"/>
              <a:ext cx="868151" cy="131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234">
                  <a:solidFill>
                    <a:srgbClr val="FFFFFF"/>
                  </a:solidFill>
                  <a:latin typeface="Stadio Now Novarese"/>
                </a:rPr>
                <a:t>4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349654">
            <a:off x="7445610" y="3695031"/>
            <a:ext cx="2161158" cy="102384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467595">
            <a:off x="15396010" y="4631576"/>
            <a:ext cx="2161158" cy="102384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595101" flipH="1">
            <a:off x="8760397" y="5881283"/>
            <a:ext cx="2161158" cy="102384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9227572" y="2375212"/>
            <a:ext cx="1226808" cy="1226808"/>
            <a:chOff x="0" y="0"/>
            <a:chExt cx="1635744" cy="1635744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383797" y="91758"/>
              <a:ext cx="868151" cy="131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234">
                  <a:solidFill>
                    <a:srgbClr val="FFFFFF"/>
                  </a:solidFill>
                  <a:latin typeface="Stadio Now Novarese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602942" y="5981731"/>
            <a:ext cx="6040249" cy="3276569"/>
            <a:chOff x="0" y="0"/>
            <a:chExt cx="1590848" cy="86296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90848" cy="862965"/>
            </a:xfrm>
            <a:custGeom>
              <a:avLst/>
              <a:gdLst/>
              <a:ahLst/>
              <a:cxnLst/>
              <a:rect l="l" t="t" r="r" b="b"/>
              <a:pathLst>
                <a:path w="1590848" h="862965">
                  <a:moveTo>
                    <a:pt x="128172" y="0"/>
                  </a:moveTo>
                  <a:lnTo>
                    <a:pt x="1462675" y="0"/>
                  </a:lnTo>
                  <a:cubicBezTo>
                    <a:pt x="1533463" y="0"/>
                    <a:pt x="1590848" y="57385"/>
                    <a:pt x="1590848" y="128172"/>
                  </a:cubicBezTo>
                  <a:lnTo>
                    <a:pt x="1590848" y="734793"/>
                  </a:lnTo>
                  <a:cubicBezTo>
                    <a:pt x="1590848" y="768786"/>
                    <a:pt x="1577344" y="801387"/>
                    <a:pt x="1553307" y="825424"/>
                  </a:cubicBezTo>
                  <a:cubicBezTo>
                    <a:pt x="1529270" y="849461"/>
                    <a:pt x="1496669" y="862965"/>
                    <a:pt x="1462675" y="862965"/>
                  </a:cubicBezTo>
                  <a:lnTo>
                    <a:pt x="128172" y="862965"/>
                  </a:lnTo>
                  <a:cubicBezTo>
                    <a:pt x="57385" y="862965"/>
                    <a:pt x="0" y="805580"/>
                    <a:pt x="0" y="734793"/>
                  </a:cubicBezTo>
                  <a:lnTo>
                    <a:pt x="0" y="128172"/>
                  </a:lnTo>
                  <a:cubicBezTo>
                    <a:pt x="0" y="57385"/>
                    <a:pt x="57385" y="0"/>
                    <a:pt x="1281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5660451" y="6307963"/>
            <a:ext cx="1226808" cy="1226808"/>
            <a:chOff x="0" y="0"/>
            <a:chExt cx="1635744" cy="1635744"/>
          </a:xfrm>
        </p:grpSpPr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383797" y="91758"/>
              <a:ext cx="868151" cy="131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234">
                  <a:solidFill>
                    <a:srgbClr val="FFFFFF"/>
                  </a:solidFill>
                  <a:latin typeface="Stadio Now Novarese"/>
                </a:rPr>
                <a:t>3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602942" y="2902891"/>
            <a:ext cx="4605647" cy="162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sz="4706">
                <a:solidFill>
                  <a:srgbClr val="284353"/>
                </a:solidFill>
                <a:latin typeface="Times Neue Roman"/>
              </a:rPr>
              <a:t>Một tam giác có bao nhiêu cạnh?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54803" y="6765387"/>
            <a:ext cx="4605647" cy="162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sz="4706">
                <a:solidFill>
                  <a:srgbClr val="284353"/>
                </a:solidFill>
                <a:latin typeface="Times Neue Roman"/>
              </a:rPr>
              <a:t>Một tam giác có bao nhiêu đỉnh?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59280" y="7176863"/>
            <a:ext cx="4605647" cy="162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sz="4706">
                <a:solidFill>
                  <a:srgbClr val="284353"/>
                </a:solidFill>
                <a:latin typeface="Times Neue Roman"/>
              </a:rPr>
              <a:t>Cách tính S và C của một tam giác?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1467" y="2151795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6388" r="3468" b="71385"/>
          <a:stretch>
            <a:fillRect/>
          </a:stretch>
        </p:blipFill>
        <p:spPr>
          <a:xfrm>
            <a:off x="601467" y="2385479"/>
            <a:ext cx="17259300" cy="2038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3307" t="34309" r="17230"/>
          <a:stretch>
            <a:fillRect/>
          </a:stretch>
        </p:blipFill>
        <p:spPr>
          <a:xfrm>
            <a:off x="1547291" y="3455726"/>
            <a:ext cx="14115884" cy="580257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1 - Khơi mở điều mới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16549373" y="8992597"/>
            <a:ext cx="3744388" cy="35337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649634" y="715331"/>
            <a:ext cx="9652586" cy="2284233"/>
            <a:chOff x="0" y="0"/>
            <a:chExt cx="11411379" cy="27004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1266599" cy="2555662"/>
            </a:xfrm>
            <a:custGeom>
              <a:avLst/>
              <a:gdLst/>
              <a:ahLst/>
              <a:cxnLst/>
              <a:rect l="l" t="t" r="r" b="b"/>
              <a:pathLst>
                <a:path w="11266599" h="2555662">
                  <a:moveTo>
                    <a:pt x="0" y="0"/>
                  </a:moveTo>
                  <a:lnTo>
                    <a:pt x="11266599" y="0"/>
                  </a:lnTo>
                  <a:lnTo>
                    <a:pt x="11266599" y="2555662"/>
                  </a:lnTo>
                  <a:lnTo>
                    <a:pt x="0" y="2555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6B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1411379" cy="2700442"/>
            </a:xfrm>
            <a:custGeom>
              <a:avLst/>
              <a:gdLst/>
              <a:ahLst/>
              <a:cxnLst/>
              <a:rect l="l" t="t" r="r" b="b"/>
              <a:pathLst>
                <a:path w="11411379" h="2700442">
                  <a:moveTo>
                    <a:pt x="11266599" y="2555662"/>
                  </a:moveTo>
                  <a:lnTo>
                    <a:pt x="11411379" y="2555662"/>
                  </a:lnTo>
                  <a:lnTo>
                    <a:pt x="11411379" y="2700442"/>
                  </a:lnTo>
                  <a:lnTo>
                    <a:pt x="11266598" y="2700442"/>
                  </a:lnTo>
                  <a:lnTo>
                    <a:pt x="11266598" y="255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55662"/>
                  </a:lnTo>
                  <a:lnTo>
                    <a:pt x="0" y="2555662"/>
                  </a:lnTo>
                  <a:lnTo>
                    <a:pt x="0" y="144780"/>
                  </a:lnTo>
                  <a:close/>
                  <a:moveTo>
                    <a:pt x="0" y="2555662"/>
                  </a:moveTo>
                  <a:lnTo>
                    <a:pt x="144780" y="2555662"/>
                  </a:lnTo>
                  <a:lnTo>
                    <a:pt x="144780" y="2700442"/>
                  </a:lnTo>
                  <a:lnTo>
                    <a:pt x="0" y="2700442"/>
                  </a:lnTo>
                  <a:lnTo>
                    <a:pt x="0" y="2555662"/>
                  </a:lnTo>
                  <a:close/>
                  <a:moveTo>
                    <a:pt x="11266599" y="144780"/>
                  </a:moveTo>
                  <a:lnTo>
                    <a:pt x="11411379" y="144780"/>
                  </a:lnTo>
                  <a:lnTo>
                    <a:pt x="11411379" y="2555662"/>
                  </a:lnTo>
                  <a:lnTo>
                    <a:pt x="11266598" y="2555662"/>
                  </a:lnTo>
                  <a:lnTo>
                    <a:pt x="11266598" y="144780"/>
                  </a:lnTo>
                  <a:close/>
                  <a:moveTo>
                    <a:pt x="144780" y="2555662"/>
                  </a:moveTo>
                  <a:lnTo>
                    <a:pt x="11266599" y="2555662"/>
                  </a:lnTo>
                  <a:lnTo>
                    <a:pt x="11266599" y="2700442"/>
                  </a:lnTo>
                  <a:lnTo>
                    <a:pt x="144780" y="2700442"/>
                  </a:lnTo>
                  <a:lnTo>
                    <a:pt x="144780" y="2555662"/>
                  </a:lnTo>
                  <a:close/>
                  <a:moveTo>
                    <a:pt x="11266599" y="0"/>
                  </a:moveTo>
                  <a:lnTo>
                    <a:pt x="11411379" y="0"/>
                  </a:lnTo>
                  <a:lnTo>
                    <a:pt x="11411379" y="144780"/>
                  </a:lnTo>
                  <a:lnTo>
                    <a:pt x="11266598" y="144780"/>
                  </a:lnTo>
                  <a:lnTo>
                    <a:pt x="112665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6599" y="0"/>
                  </a:lnTo>
                  <a:lnTo>
                    <a:pt x="112665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9257" y="3715172"/>
            <a:ext cx="16949486" cy="44802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186764" y="1286166"/>
            <a:ext cx="8101236" cy="102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1"/>
              </a:lnSpc>
            </a:pPr>
            <a:r>
              <a:rPr lang="en-US" sz="6050">
                <a:solidFill>
                  <a:srgbClr val="284353"/>
                </a:solidFill>
                <a:latin typeface="Times Neue Roman Bold"/>
              </a:rPr>
              <a:t>I. Góc trong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1467" y="2151795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734" y="3898871"/>
            <a:ext cx="8851545" cy="535942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2 - Dạng bài cơ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5173" y="2370347"/>
            <a:ext cx="12498679" cy="962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5"/>
              </a:lnSpc>
            </a:pP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Tính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số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đo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góc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 C của </a:t>
            </a: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hình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dưới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5632" dirty="0" err="1">
                <a:solidFill>
                  <a:srgbClr val="000000"/>
                </a:solidFill>
                <a:latin typeface="Times Neue Roman"/>
              </a:rPr>
              <a:t>đây</a:t>
            </a:r>
            <a:r>
              <a:rPr lang="en-US" sz="5632" dirty="0">
                <a:solidFill>
                  <a:srgbClr val="000000"/>
                </a:solidFill>
                <a:latin typeface="Times Neue Roman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1467" y="2151795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9413" y="4284977"/>
            <a:ext cx="12714911" cy="48769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14411" flipH="1" flipV="1">
            <a:off x="7270538" y="3797532"/>
            <a:ext cx="1783882" cy="116763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29634" y="6540457"/>
            <a:ext cx="7315200" cy="7315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2 - Dạng bài cơ bản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56910" y="2404547"/>
            <a:ext cx="7436303" cy="90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9"/>
              </a:lnSpc>
            </a:pPr>
            <a:r>
              <a:rPr lang="en-US" sz="5292" dirty="0">
                <a:solidFill>
                  <a:srgbClr val="000000"/>
                </a:solidFill>
                <a:latin typeface="Times Neue Roman Italics"/>
              </a:rPr>
              <a:t>Phân tích </a:t>
            </a:r>
            <a:r>
              <a:rPr lang="en-US" sz="5292" dirty="0" err="1">
                <a:solidFill>
                  <a:srgbClr val="000000"/>
                </a:solidFill>
                <a:latin typeface="Times Neue Roman Italics"/>
              </a:rPr>
              <a:t>hướng</a:t>
            </a:r>
            <a:r>
              <a:rPr lang="en-US" sz="5292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5292" dirty="0" err="1">
                <a:solidFill>
                  <a:srgbClr val="000000"/>
                </a:solidFill>
                <a:latin typeface="Times Neue Roman Italics"/>
              </a:rPr>
              <a:t>dẫn</a:t>
            </a:r>
            <a:r>
              <a:rPr lang="en-US" sz="5292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5292" dirty="0" err="1">
                <a:solidFill>
                  <a:srgbClr val="000000"/>
                </a:solidFill>
                <a:latin typeface="Times Neue Roman Italics"/>
              </a:rPr>
              <a:t>giải</a:t>
            </a:r>
            <a:r>
              <a:rPr lang="en-US" sz="5292" dirty="0">
                <a:solidFill>
                  <a:srgbClr val="000000"/>
                </a:solidFill>
                <a:latin typeface="Times Neue Roman Italics"/>
              </a:rPr>
              <a:t>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26869" y="3270786"/>
            <a:ext cx="6352826" cy="78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9"/>
              </a:lnSpc>
            </a:pP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B1: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Xét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 tam giác [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tên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] có: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73235" flipH="1" flipV="1">
            <a:off x="13852893" y="6145658"/>
            <a:ext cx="1783882" cy="116763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095581" y="4832389"/>
            <a:ext cx="7212946" cy="78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9"/>
              </a:lnSpc>
            </a:pP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B2: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Tính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toán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 ra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góc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cần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tìm</a:t>
            </a:r>
            <a:endParaRPr lang="en-US" sz="4521" dirty="0">
              <a:solidFill>
                <a:srgbClr val="000000"/>
              </a:solidFill>
              <a:latin typeface="Times Neue Roman Bold Italics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73235" flipH="1">
            <a:off x="6906534" y="8132944"/>
            <a:ext cx="1749472" cy="1145109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6934741" y="8412129"/>
            <a:ext cx="7212946" cy="78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9"/>
              </a:lnSpc>
            </a:pP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B3: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Kết</a:t>
            </a:r>
            <a:r>
              <a:rPr lang="en-US" sz="4521" dirty="0">
                <a:solidFill>
                  <a:srgbClr val="000000"/>
                </a:solidFill>
                <a:latin typeface="Times Neue Roman Bold Italics"/>
              </a:rPr>
              <a:t> </a:t>
            </a:r>
            <a:r>
              <a:rPr lang="en-US" sz="4521" dirty="0" err="1">
                <a:solidFill>
                  <a:srgbClr val="000000"/>
                </a:solidFill>
                <a:latin typeface="Times Neue Roman Bold Italics"/>
              </a:rPr>
              <a:t>luận</a:t>
            </a:r>
            <a:endParaRPr lang="en-US" sz="4521" dirty="0">
              <a:solidFill>
                <a:srgbClr val="000000"/>
              </a:solidFill>
              <a:latin typeface="Times Neue Roman Bold Itali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74487" y="4284977"/>
            <a:ext cx="3760254" cy="95291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63098" y="6827793"/>
            <a:ext cx="10638956" cy="95291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001927" y="8014394"/>
            <a:ext cx="3760254" cy="95291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16549373" y="8992597"/>
            <a:ext cx="3744388" cy="35337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681491" y="421771"/>
            <a:ext cx="9652586" cy="2284233"/>
            <a:chOff x="0" y="0"/>
            <a:chExt cx="11411379" cy="2700442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1266599" cy="2555662"/>
            </a:xfrm>
            <a:custGeom>
              <a:avLst/>
              <a:gdLst/>
              <a:ahLst/>
              <a:cxnLst/>
              <a:rect l="l" t="t" r="r" b="b"/>
              <a:pathLst>
                <a:path w="11266599" h="2555662">
                  <a:moveTo>
                    <a:pt x="0" y="0"/>
                  </a:moveTo>
                  <a:lnTo>
                    <a:pt x="11266599" y="0"/>
                  </a:lnTo>
                  <a:lnTo>
                    <a:pt x="11266599" y="2555662"/>
                  </a:lnTo>
                  <a:lnTo>
                    <a:pt x="0" y="2555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6B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1411379" cy="2700442"/>
            </a:xfrm>
            <a:custGeom>
              <a:avLst/>
              <a:gdLst/>
              <a:ahLst/>
              <a:cxnLst/>
              <a:rect l="l" t="t" r="r" b="b"/>
              <a:pathLst>
                <a:path w="11411379" h="2700442">
                  <a:moveTo>
                    <a:pt x="11266599" y="2555662"/>
                  </a:moveTo>
                  <a:lnTo>
                    <a:pt x="11411379" y="2555662"/>
                  </a:lnTo>
                  <a:lnTo>
                    <a:pt x="11411379" y="2700442"/>
                  </a:lnTo>
                  <a:lnTo>
                    <a:pt x="11266598" y="2700442"/>
                  </a:lnTo>
                  <a:lnTo>
                    <a:pt x="11266598" y="255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55662"/>
                  </a:lnTo>
                  <a:lnTo>
                    <a:pt x="0" y="2555662"/>
                  </a:lnTo>
                  <a:lnTo>
                    <a:pt x="0" y="144780"/>
                  </a:lnTo>
                  <a:close/>
                  <a:moveTo>
                    <a:pt x="0" y="2555662"/>
                  </a:moveTo>
                  <a:lnTo>
                    <a:pt x="144780" y="2555662"/>
                  </a:lnTo>
                  <a:lnTo>
                    <a:pt x="144780" y="2700442"/>
                  </a:lnTo>
                  <a:lnTo>
                    <a:pt x="0" y="2700442"/>
                  </a:lnTo>
                  <a:lnTo>
                    <a:pt x="0" y="2555662"/>
                  </a:lnTo>
                  <a:close/>
                  <a:moveTo>
                    <a:pt x="11266599" y="144780"/>
                  </a:moveTo>
                  <a:lnTo>
                    <a:pt x="11411379" y="144780"/>
                  </a:lnTo>
                  <a:lnTo>
                    <a:pt x="11411379" y="2555662"/>
                  </a:lnTo>
                  <a:lnTo>
                    <a:pt x="11266598" y="2555662"/>
                  </a:lnTo>
                  <a:lnTo>
                    <a:pt x="11266598" y="144780"/>
                  </a:lnTo>
                  <a:close/>
                  <a:moveTo>
                    <a:pt x="144780" y="2555662"/>
                  </a:moveTo>
                  <a:lnTo>
                    <a:pt x="11266599" y="2555662"/>
                  </a:lnTo>
                  <a:lnTo>
                    <a:pt x="11266599" y="2700442"/>
                  </a:lnTo>
                  <a:lnTo>
                    <a:pt x="144780" y="2700442"/>
                  </a:lnTo>
                  <a:lnTo>
                    <a:pt x="144780" y="2555662"/>
                  </a:lnTo>
                  <a:close/>
                  <a:moveTo>
                    <a:pt x="11266599" y="0"/>
                  </a:moveTo>
                  <a:lnTo>
                    <a:pt x="11411379" y="0"/>
                  </a:lnTo>
                  <a:lnTo>
                    <a:pt x="11411379" y="144780"/>
                  </a:lnTo>
                  <a:lnTo>
                    <a:pt x="11266598" y="144780"/>
                  </a:lnTo>
                  <a:lnTo>
                    <a:pt x="112665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6599" y="0"/>
                  </a:lnTo>
                  <a:lnTo>
                    <a:pt x="1126659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7723" y="3918321"/>
            <a:ext cx="17532555" cy="56354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963769" y="992606"/>
            <a:ext cx="8101236" cy="102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1"/>
              </a:lnSpc>
            </a:pPr>
            <a:r>
              <a:rPr lang="en-US" sz="6050">
                <a:solidFill>
                  <a:srgbClr val="284353"/>
                </a:solidFill>
                <a:latin typeface="Times Neue Roman Bold"/>
              </a:rPr>
              <a:t>I. Góc trong tam giác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218" y="2620279"/>
            <a:ext cx="9524273" cy="817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</a:pPr>
            <a:r>
              <a:rPr lang="en-US" sz="4846" dirty="0">
                <a:solidFill>
                  <a:srgbClr val="FF1616"/>
                </a:solidFill>
                <a:latin typeface="Times Neue Roman Bold"/>
              </a:rPr>
              <a:t>*</a:t>
            </a:r>
            <a:r>
              <a:rPr lang="en-US" sz="4846" dirty="0" err="1">
                <a:solidFill>
                  <a:srgbClr val="FF1616"/>
                </a:solidFill>
                <a:latin typeface="Times Neue Roman Bold"/>
              </a:rPr>
              <a:t>Dạng</a:t>
            </a:r>
            <a:r>
              <a:rPr lang="en-US" sz="4846" dirty="0">
                <a:solidFill>
                  <a:srgbClr val="FF1616"/>
                </a:solidFill>
                <a:latin typeface="Times Neue Roman Bold"/>
              </a:rPr>
              <a:t> 1. </a:t>
            </a:r>
            <a:r>
              <a:rPr lang="en-US" sz="4846" dirty="0" err="1">
                <a:solidFill>
                  <a:srgbClr val="FF1616"/>
                </a:solidFill>
                <a:latin typeface="Times Neue Roman Bold"/>
              </a:rPr>
              <a:t>Tính</a:t>
            </a:r>
            <a:r>
              <a:rPr lang="en-US" sz="4846" dirty="0">
                <a:solidFill>
                  <a:srgbClr val="FF1616"/>
                </a:solidFill>
                <a:latin typeface="Times Neue Roman Bold"/>
              </a:rPr>
              <a:t> </a:t>
            </a:r>
            <a:r>
              <a:rPr lang="en-US" sz="4846" dirty="0" err="1">
                <a:solidFill>
                  <a:srgbClr val="FF1616"/>
                </a:solidFill>
                <a:latin typeface="Times Neue Roman Bold"/>
              </a:rPr>
              <a:t>toán</a:t>
            </a:r>
            <a:r>
              <a:rPr lang="en-US" sz="4846" dirty="0">
                <a:solidFill>
                  <a:srgbClr val="FF1616"/>
                </a:solidFill>
                <a:latin typeface="Times Neue Roman Bold"/>
              </a:rPr>
              <a:t>, so </a:t>
            </a:r>
            <a:r>
              <a:rPr lang="en-US" sz="4846" dirty="0" err="1">
                <a:solidFill>
                  <a:srgbClr val="FF1616"/>
                </a:solidFill>
                <a:latin typeface="Times Neue Roman Bold"/>
              </a:rPr>
              <a:t>sánh</a:t>
            </a:r>
            <a:r>
              <a:rPr lang="en-US" sz="4846" dirty="0">
                <a:solidFill>
                  <a:srgbClr val="FF1616"/>
                </a:solidFill>
                <a:latin typeface="Times Neue Roman Bold"/>
              </a:rPr>
              <a:t> </a:t>
            </a:r>
            <a:r>
              <a:rPr lang="en-US" sz="4846" dirty="0" err="1">
                <a:solidFill>
                  <a:srgbClr val="FF1616"/>
                </a:solidFill>
                <a:latin typeface="Times Neue Roman Bold"/>
              </a:rPr>
              <a:t>các</a:t>
            </a:r>
            <a:r>
              <a:rPr lang="en-US" sz="4846" dirty="0">
                <a:solidFill>
                  <a:srgbClr val="FF1616"/>
                </a:solidFill>
                <a:latin typeface="Times Neue Roman Bold"/>
              </a:rPr>
              <a:t> </a:t>
            </a:r>
            <a:r>
              <a:rPr lang="en-US" sz="4846" dirty="0" err="1">
                <a:solidFill>
                  <a:srgbClr val="FF1616"/>
                </a:solidFill>
                <a:latin typeface="Times Neue Roman Bold"/>
              </a:rPr>
              <a:t>góc</a:t>
            </a:r>
            <a:endParaRPr lang="en-US" sz="4846" dirty="0">
              <a:solidFill>
                <a:srgbClr val="FF1616"/>
              </a:solidFill>
              <a:latin typeface="Times Neue Roman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92367">
            <a:off x="-1270727" y="-1624909"/>
            <a:ext cx="3744388" cy="3533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1467" y="2151795"/>
            <a:ext cx="17026090" cy="7421204"/>
            <a:chOff x="0" y="0"/>
            <a:chExt cx="4484238" cy="1954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238" cy="1954556"/>
            </a:xfrm>
            <a:custGeom>
              <a:avLst/>
              <a:gdLst/>
              <a:ahLst/>
              <a:cxnLst/>
              <a:rect l="l" t="t" r="r" b="b"/>
              <a:pathLst>
                <a:path w="4484238" h="1954556">
                  <a:moveTo>
                    <a:pt x="45471" y="0"/>
                  </a:moveTo>
                  <a:lnTo>
                    <a:pt x="4438767" y="0"/>
                  </a:lnTo>
                  <a:cubicBezTo>
                    <a:pt x="4463879" y="0"/>
                    <a:pt x="4484238" y="20358"/>
                    <a:pt x="4484238" y="45471"/>
                  </a:cubicBezTo>
                  <a:lnTo>
                    <a:pt x="4484238" y="1909085"/>
                  </a:lnTo>
                  <a:cubicBezTo>
                    <a:pt x="4484238" y="1934198"/>
                    <a:pt x="4463879" y="1954556"/>
                    <a:pt x="4438767" y="1954556"/>
                  </a:cubicBezTo>
                  <a:lnTo>
                    <a:pt x="45471" y="1954556"/>
                  </a:lnTo>
                  <a:cubicBezTo>
                    <a:pt x="33411" y="1954556"/>
                    <a:pt x="21846" y="1949765"/>
                    <a:pt x="13318" y="1941238"/>
                  </a:cubicBezTo>
                  <a:cubicBezTo>
                    <a:pt x="4791" y="1932710"/>
                    <a:pt x="0" y="1921145"/>
                    <a:pt x="0" y="1909085"/>
                  </a:cubicBezTo>
                  <a:lnTo>
                    <a:pt x="0" y="45471"/>
                  </a:lnTo>
                  <a:cubicBezTo>
                    <a:pt x="0" y="33411"/>
                    <a:pt x="4791" y="21846"/>
                    <a:pt x="13318" y="13318"/>
                  </a:cubicBezTo>
                  <a:cubicBezTo>
                    <a:pt x="21846" y="4791"/>
                    <a:pt x="33411" y="0"/>
                    <a:pt x="454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04800"/>
              <a:ext cx="812800" cy="111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87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2385479"/>
            <a:ext cx="1037182" cy="1037182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DA64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84353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422661"/>
            <a:ext cx="8794506" cy="57332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3675" y="604078"/>
            <a:ext cx="8036921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spc="341">
                <a:solidFill>
                  <a:srgbClr val="FFFFFF"/>
                </a:solidFill>
                <a:latin typeface="Times Neue Roman"/>
              </a:rPr>
              <a:t>Bài toán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9411" y="604078"/>
            <a:ext cx="8919178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spc="341">
                <a:solidFill>
                  <a:srgbClr val="F6BC52"/>
                </a:solidFill>
                <a:latin typeface="Times Neue Roman"/>
              </a:rPr>
              <a:t>3 - Khơi mở điều mới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425953" y="7767634"/>
            <a:ext cx="1550628" cy="1120952"/>
            <a:chOff x="0" y="0"/>
            <a:chExt cx="408396" cy="2952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8396" cy="295230"/>
            </a:xfrm>
            <a:custGeom>
              <a:avLst/>
              <a:gdLst/>
              <a:ahLst/>
              <a:cxnLst/>
              <a:rect l="l" t="t" r="r" b="b"/>
              <a:pathLst>
                <a:path w="408396" h="295230">
                  <a:moveTo>
                    <a:pt x="109841" y="0"/>
                  </a:moveTo>
                  <a:lnTo>
                    <a:pt x="298555" y="0"/>
                  </a:lnTo>
                  <a:cubicBezTo>
                    <a:pt x="359218" y="0"/>
                    <a:pt x="408396" y="49177"/>
                    <a:pt x="408396" y="109841"/>
                  </a:cubicBezTo>
                  <a:lnTo>
                    <a:pt x="408396" y="185389"/>
                  </a:lnTo>
                  <a:cubicBezTo>
                    <a:pt x="408396" y="246053"/>
                    <a:pt x="359218" y="295230"/>
                    <a:pt x="298555" y="295230"/>
                  </a:cubicBezTo>
                  <a:lnTo>
                    <a:pt x="109841" y="295230"/>
                  </a:lnTo>
                  <a:cubicBezTo>
                    <a:pt x="49177" y="295230"/>
                    <a:pt x="0" y="246053"/>
                    <a:pt x="0" y="185389"/>
                  </a:cubicBezTo>
                  <a:lnTo>
                    <a:pt x="0" y="109841"/>
                  </a:lnTo>
                  <a:cubicBezTo>
                    <a:pt x="0" y="49177"/>
                    <a:pt x="49177" y="0"/>
                    <a:pt x="1098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FF1616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83257" y="4192682"/>
            <a:ext cx="6457297" cy="3225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7"/>
              </a:lnSpc>
            </a:pPr>
            <a:r>
              <a:rPr lang="en-US" sz="6127">
                <a:solidFill>
                  <a:srgbClr val="000000"/>
                </a:solidFill>
                <a:latin typeface="Times Neue Roman"/>
              </a:rPr>
              <a:t>Góc được đánh dấu trong hay ngoài tam giác ABO?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282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Stadio Now Novarese</vt:lpstr>
      <vt:lpstr>ABeeZee Bold</vt:lpstr>
      <vt:lpstr>Times Neue Roman Bold Italics</vt:lpstr>
      <vt:lpstr>Calibri</vt:lpstr>
      <vt:lpstr>Stadio Now Display Bold</vt:lpstr>
      <vt:lpstr>Alegreya Bold</vt:lpstr>
      <vt:lpstr>Times Neue Roman</vt:lpstr>
      <vt:lpstr>Montserrat Classic Bold</vt:lpstr>
      <vt:lpstr>Times Neue Roman Bold</vt:lpstr>
      <vt:lpstr>Times Neue Roman Italics</vt:lpstr>
      <vt:lpstr>Luckiest Guy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vii. tam giác</dc:title>
  <cp:lastModifiedBy>Dell</cp:lastModifiedBy>
  <cp:revision>2</cp:revision>
  <dcterms:created xsi:type="dcterms:W3CDTF">2006-08-16T00:00:00Z</dcterms:created>
  <dcterms:modified xsi:type="dcterms:W3CDTF">2023-01-11T15:05:31Z</dcterms:modified>
  <dc:identifier>DAFXFg3qcW4</dc:identifier>
</cp:coreProperties>
</file>