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libri" pitchFamily="34" charset="0"/>
      <p:regular r:id="rId30"/>
      <p:bold r:id="rId31"/>
      <p:italic r:id="rId32"/>
      <p:boldItalic r:id="rId33"/>
    </p:embeddedFont>
    <p:embeddedFont>
      <p:font typeface="Cambria Math"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NUL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2.png"/><Relationship Id="rId7" Type="http://schemas.openxmlformats.org/officeDocument/2006/relationships/image" Target="NULL"/><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0.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9.png"/><Relationship Id="rId10" Type="http://schemas.openxmlformats.org/officeDocument/2006/relationships/image" Target="../media/image44.png"/><Relationship Id="rId4" Type="http://schemas.openxmlformats.org/officeDocument/2006/relationships/image" Target="NUL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5" Type="http://schemas.openxmlformats.org/officeDocument/2006/relationships/image" Target="../media/image4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NULL"/><Relationship Id="rId12"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54.png"/><Relationship Id="rId10" Type="http://schemas.openxmlformats.org/officeDocument/2006/relationships/image" Target="NUL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NULL"/><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pn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0.png"/><Relationship Id="rId2" Type="http://schemas.openxmlformats.org/officeDocument/2006/relationships/image" Target="../media/image58.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NULL"/><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7" Type="http://schemas.openxmlformats.org/officeDocument/2006/relationships/image" Target="NUL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ĐẾN VỚI TIẾT HỌC HÔM NAY!</a:t>
            </a:r>
            <a:endParaRPr lang="en-US" sz="7200" b="1"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Trong </a:t>
                </a:r>
                <a:r>
                  <a:rPr lang="en-US" sz="4400" dirty="0" err="1" smtClean="0">
                    <a:latin typeface="Arial" panose="020B0604020202020204" pitchFamily="34" charset="0"/>
                    <a:cs typeface="Arial" panose="020B0604020202020204" pitchFamily="34" charset="0"/>
                  </a:rPr>
                  <a:t>đợt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kì</a:t>
                </a:r>
                <a:r>
                  <a:rPr lang="en-US" sz="4400" dirty="0" smtClean="0">
                    <a:latin typeface="Arial" panose="020B0604020202020204" pitchFamily="34" charset="0"/>
                    <a:cs typeface="Arial" panose="020B0604020202020204" pitchFamily="34" charset="0"/>
                  </a:rPr>
                  <a:t> I,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24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giỏi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nhiêu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smtClean="0">
                    <a:solidFill>
                      <a:schemeClr val="accent3">
                        <a:lumMod val="75000"/>
                      </a:schemeClr>
                    </a:solidFill>
                    <a:latin typeface="Arial" panose="020B0604020202020204" pitchFamily="34" charset="0"/>
                    <a:cs typeface="Arial" panose="020B0604020202020204" pitchFamily="34" charset="0"/>
                  </a:rPr>
                  <a:t>Luyện </a:t>
                </a:r>
                <a:r>
                  <a:rPr lang="en-US" sz="4400" b="1" dirty="0" err="1" smtClean="0">
                    <a:solidFill>
                      <a:schemeClr val="accent3">
                        <a:lumMod val="75000"/>
                      </a:schemeClr>
                    </a:solidFill>
                    <a:latin typeface="Arial" panose="020B0604020202020204" pitchFamily="34" charset="0"/>
                    <a:cs typeface="Arial" panose="020B0604020202020204" pitchFamily="34" charset="0"/>
                  </a:rPr>
                  <a:t>tập</a:t>
                </a:r>
                <a:r>
                  <a:rPr lang="en-US" sz="4400" b="1" dirty="0" smtClean="0">
                    <a:solidFill>
                      <a:schemeClr val="accent3">
                        <a:lumMod val="75000"/>
                      </a:schemeClr>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biết</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-21</a:t>
                </a:r>
              </a:p>
              <a:p>
                <a:pPr algn="just">
                  <a:lnSpc>
                    <a:spcPct val="150000"/>
                  </a:lnSpc>
                </a:pPr>
                <a:r>
                  <a:rPr lang="en-US" sz="4400" dirty="0" smtClean="0">
                    <a:latin typeface="Arial" panose="020B0604020202020204" pitchFamily="34" charset="0"/>
                    <a:cs typeface="Arial" panose="020B0604020202020204" pitchFamily="34" charset="0"/>
                  </a:rPr>
                  <a:t>b) 27%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18 </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latin typeface="Cambria Math"/>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effectLst/>
                            <a:latin typeface="Cambria Math"/>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latin typeface="Cambria Math"/>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3</a:t>
            </a:r>
            <a:endParaRPr lang="en-US" sz="4400" b="1" dirty="0">
              <a:latin typeface="Arial" panose="020B0604020202020204" pitchFamily="34" charset="0"/>
              <a:cs typeface="Arial" panose="020B0604020202020204" pitchFamily="34" charset="0"/>
            </a:endParaRP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định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suất</a:t>
            </a:r>
            <a:r>
              <a:rPr lang="en-US" sz="4200" dirty="0" smtClean="0">
                <a:latin typeface="Arial" panose="020B0604020202020204" pitchFamily="34" charset="0"/>
                <a:cs typeface="Arial" panose="020B0604020202020204" pitchFamily="34" charset="0"/>
              </a:rPr>
              <a:t> 6,8%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muốn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3 400 000 </a:t>
            </a:r>
            <a:r>
              <a:rPr lang="en-US" sz="4200" dirty="0" err="1" smtClean="0">
                <a:latin typeface="Arial" panose="020B0604020202020204" pitchFamily="34" charset="0"/>
                <a:cs typeface="Arial" panose="020B0604020202020204" pitchFamily="34" charset="0"/>
              </a:rPr>
              <a:t>đồng</a:t>
            </a:r>
            <a:r>
              <a:rPr lang="en-US" sz="4200" dirty="0" smtClean="0">
                <a:latin typeface="Arial" panose="020B0604020202020204" pitchFamily="34" charset="0"/>
                <a:cs typeface="Arial" panose="020B0604020202020204" pitchFamily="34" charset="0"/>
              </a:rPr>
              <a:t>. Ban </a:t>
            </a:r>
            <a:r>
              <a:rPr lang="en-US" sz="4200" dirty="0" err="1" smtClean="0">
                <a:latin typeface="Arial" panose="020B0604020202020204" pitchFamily="34" charset="0"/>
                <a:cs typeface="Arial" panose="020B0604020202020204" pitchFamily="34" charset="0"/>
              </a:rPr>
              <a:t>đầu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nhiêu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tiền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cô</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phải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gửi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smtClean="0">
                    <a:latin typeface="Arial" panose="020B0604020202020204" pitchFamily="34" charset="0"/>
                    <a:cs typeface="Arial" panose="020B0604020202020204" pitchFamily="34" charset="0"/>
                  </a:rPr>
                  <a:t> = 50 000 000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smtClean="0">
                <a:solidFill>
                  <a:srgbClr val="000000"/>
                </a:solidFill>
                <a:latin typeface="Arial" panose="020B0604020202020204" pitchFamily="34" charset="0"/>
                <a:cs typeface="Arial" panose="020B0604020202020204" pitchFamily="34" charset="0"/>
              </a:rPr>
              <a:t>LUYỆN TẬP</a:t>
            </a:r>
            <a:endParaRPr lang="en-US" sz="6000" b="1" dirty="0">
              <a:solidFill>
                <a:srgbClr val="0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smtClean="0">
                    <a:solidFill>
                      <a:srgbClr val="002060"/>
                    </a:solidFill>
                    <a:latin typeface="Arial" panose="020B0604020202020204" pitchFamily="34" charset="0"/>
                    <a:cs typeface="Arial" panose="020B0604020202020204" pitchFamily="34" charset="0"/>
                  </a:rPr>
                  <a:t>Bài 1 (SGK - tr69): </a:t>
                </a:r>
                <a:r>
                  <a:rPr lang="en-US" sz="4000" dirty="0" err="1" smtClean="0">
                    <a:latin typeface="Arial" panose="020B0604020202020204" pitchFamily="34" charset="0"/>
                    <a:cs typeface="Arial" panose="020B0604020202020204" pitchFamily="34" charset="0"/>
                  </a:rPr>
                  <a:t>Tính</a:t>
                </a:r>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smtClean="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d) 40%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2 (SGK - tr69):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d) 30%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90.</a:t>
                </a:r>
                <a:endParaRPr lang="en-US" sz="40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90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smtClean="0">
                <a:solidFill>
                  <a:schemeClr val="bg1"/>
                </a:solidFill>
                <a:latin typeface="Arial" panose="020B0604020202020204" pitchFamily="34" charset="0"/>
                <a:cs typeface="Arial" panose="020B0604020202020204" pitchFamily="34" charset="0"/>
              </a:rPr>
              <a:t>Bạn An </a:t>
            </a:r>
            <a:r>
              <a:rPr lang="en-US" sz="4400" dirty="0" err="1" smtClean="0">
                <a:solidFill>
                  <a:schemeClr val="bg1"/>
                </a:solidFill>
                <a:latin typeface="Arial" panose="020B0604020202020204" pitchFamily="34" charset="0"/>
                <a:cs typeface="Arial" panose="020B0604020202020204" pitchFamily="34" charset="0"/>
              </a:rPr>
              <a:t>tham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gia</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hoạt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tình</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nguyện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gom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loại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thải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xóm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Hết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ngày</a:t>
            </a:r>
            <a:r>
              <a:rPr lang="en-US" sz="4400" dirty="0" smtClean="0">
                <a:solidFill>
                  <a:schemeClr val="bg1"/>
                </a:solidFill>
                <a:latin typeface="Arial" panose="020B0604020202020204" pitchFamily="34" charset="0"/>
                <a:cs typeface="Arial" panose="020B0604020202020204" pitchFamily="34" charset="0"/>
              </a:rPr>
              <a:t>, An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được</a:t>
            </a:r>
            <a:r>
              <a:rPr lang="en-US" sz="4400" dirty="0" smtClean="0">
                <a:solidFill>
                  <a:schemeClr val="bg1"/>
                </a:solidFill>
                <a:latin typeface="Arial" panose="020B0604020202020204" pitchFamily="34" charset="0"/>
                <a:cs typeface="Arial" panose="020B0604020202020204" pitchFamily="34" charset="0"/>
              </a:rPr>
              <a:t> 9kg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khó</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12 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dễ</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smtClean="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b)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bạn</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bằng</a:t>
                </a:r>
                <a:r>
                  <a:rPr lang="en-US" sz="40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tất</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bao</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kg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smtClean="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smtClean="0">
                    <a:latin typeface="Arial" panose="020B0604020202020204" pitchFamily="34" charset="0"/>
                    <a:cs typeface="Arial" panose="020B0604020202020204" pitchFamily="34" charset="0"/>
                  </a:rPr>
                  <a:t> tổng chi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u </a:t>
                </a:r>
                <a:r>
                  <a:rPr lang="vi-VN" sz="3600" dirty="0">
                    <a:latin typeface="Arial" panose="020B0604020202020204" pitchFamily="34" charset="0"/>
                    <a:cs typeface="Arial" panose="020B0604020202020204" pitchFamily="34" charset="0"/>
                  </a:rPr>
                  <a:t>dài </a:t>
                </a:r>
                <a:r>
                  <a:rPr lang="vi-VN" sz="3600" dirty="0" smtClean="0">
                    <a:latin typeface="Arial" panose="020B0604020202020204" pitchFamily="34" charset="0"/>
                    <a:cs typeface="Arial" panose="020B0604020202020204" pitchFamily="34" charset="0"/>
                  </a:rPr>
                  <a:t>c</a:t>
                </a:r>
                <a:r>
                  <a:rPr lang="en-US" sz="3600" dirty="0" err="1" smtClean="0">
                    <a:latin typeface="Arial" panose="020B0604020202020204" pitchFamily="34" charset="0"/>
                    <a:cs typeface="Arial" panose="020B0604020202020204" pitchFamily="34" charset="0"/>
                  </a:rPr>
                  <a:t>ủa</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smtClean="0">
                <a:solidFill>
                  <a:srgbClr val="002060"/>
                </a:solidFill>
                <a:latin typeface="Arial" panose="020B0604020202020204" pitchFamily="34" charset="0"/>
                <a:cs typeface="Arial" panose="020B0604020202020204" pitchFamily="34" charset="0"/>
              </a:rPr>
              <a:t>Tổng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chiều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dài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của</a:t>
            </a:r>
            <a:r>
              <a:rPr lang="en-US" sz="4000" i="1" dirty="0" smtClean="0">
                <a:solidFill>
                  <a:srgbClr val="002060"/>
                </a:solidFill>
                <a:latin typeface="Arial" panose="020B0604020202020204" pitchFamily="34" charset="0"/>
                <a:cs typeface="Arial" panose="020B0604020202020204" pitchFamily="34" charset="0"/>
              </a:rPr>
              <a:t> 7 </a:t>
            </a:r>
            <a:r>
              <a:rPr lang="en-US" sz="4000" i="1" dirty="0" err="1" smtClean="0">
                <a:solidFill>
                  <a:srgbClr val="002060"/>
                </a:solidFill>
                <a:latin typeface="Arial" panose="020B0604020202020204" pitchFamily="34" charset="0"/>
                <a:cs typeface="Arial" panose="020B0604020202020204" pitchFamily="34" charset="0"/>
              </a:rPr>
              <a:t>chặng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leo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núi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đó</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khoảng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bao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nhiêu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ki-lô-mét</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smtClean="0">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5 (SGK - tr70):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gửi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triệu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6,8%/</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 qua </a:t>
            </a:r>
            <a:r>
              <a:rPr lang="en-US" sz="4000" dirty="0" err="1" smtClean="0">
                <a:latin typeface="Arial" panose="020B0604020202020204" pitchFamily="34" charset="0"/>
                <a:cs typeface="Arial" panose="020B0604020202020204" pitchFamily="34" charset="0"/>
              </a:rPr>
              <a:t>hằng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VẬN DỤNG</a:t>
            </a:r>
            <a:endParaRPr lang="en-US" sz="6000" b="1" dirty="0">
              <a:latin typeface="Arial" panose="020B0604020202020204" pitchFamily="34" charset="0"/>
              <a:cs typeface="Arial" panose="020B0604020202020204" pitchFamily="34" charset="0"/>
            </a:endParaRP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Thảo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luận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smtClean="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smtClean="0"/>
                  <a:t> </a:t>
                </a:r>
                <a:r>
                  <a:rPr lang="vi-VN" sz="4400" dirty="0" smtClean="0"/>
                  <a:t>kế </a:t>
                </a:r>
                <a:r>
                  <a:rPr lang="vi-VN" sz="4400" dirty="0"/>
                  <a:t>hoạch, còn phải làm tiếp 560 sản phẩm nữa mới hoàn thành kế </a:t>
                </a:r>
                <a:r>
                  <a:rPr lang="vi-VN" sz="4400" dirty="0" smtClean="0"/>
                  <a:t>hoạch</a:t>
                </a:r>
                <a:r>
                  <a:rPr lang="en-US" sz="4400" dirty="0" smtClean="0"/>
                  <a:t>.</a:t>
                </a:r>
                <a:r>
                  <a:rPr lang="vi-VN" sz="4400" dirty="0" smtClean="0"/>
                  <a:t> </a:t>
                </a:r>
                <a:r>
                  <a:rPr lang="vi-VN" sz="4400" dirty="0"/>
                  <a:t>Hỏi số sản phẩm được giao theo kế </a:t>
                </a:r>
                <a:r>
                  <a:rPr lang="vi-VN" sz="4400" dirty="0" smtClean="0"/>
                  <a:t>hoạc</a:t>
                </a:r>
                <a:r>
                  <a:rPr lang="en-US" sz="4400" dirty="0" smtClean="0"/>
                  <a:t>h</a:t>
                </a:r>
                <a:r>
                  <a:rPr lang="vi-VN" sz="4400" dirty="0" smtClean="0"/>
                  <a:t> </a:t>
                </a:r>
                <a:r>
                  <a:rPr lang="vi-VN" sz="4400" dirty="0"/>
                  <a:t>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smtClean="0">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560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được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theo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ctr">
                  <a:lnSpc>
                    <a:spcPct val="150000"/>
                  </a:lnSpc>
                </a:pPr>
                <a:r>
                  <a:rPr lang="en-US" sz="4400" dirty="0" smtClean="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smtClean="0">
                    <a:latin typeface="Arial" panose="020B0604020202020204" pitchFamily="34" charset="0"/>
                    <a:cs typeface="Arial" panose="020B0604020202020204" pitchFamily="34" charset="0"/>
                  </a:rPr>
                  <a:t> = 1 260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+ 14) : (1 - 40%) = 90 (kg)</a:t>
            </a:r>
          </a:p>
          <a:p>
            <a:pPr algn="just">
              <a:lnSpc>
                <a:spcPct val="150000"/>
              </a:lnSpc>
            </a:pPr>
            <a:r>
              <a:rPr lang="vi-VN" sz="4000" dirty="0" smtClean="0">
                <a:latin typeface="Arial" panose="020B0604020202020204" pitchFamily="34" charset="0"/>
                <a:cs typeface="Arial" panose="020B0604020202020204" pitchFamily="34" charset="0"/>
              </a:rPr>
              <a:t>Lần </a:t>
            </a:r>
            <a:r>
              <a:rPr lang="vi-VN" sz="4000" dirty="0">
                <a:latin typeface="Arial" panose="020B0604020202020204" pitchFamily="34" charset="0"/>
                <a:cs typeface="Arial" panose="020B0604020202020204" pitchFamily="34" charset="0"/>
              </a:rPr>
              <a:t>thứ hai bán được 40% tổng số gạo còn </a:t>
            </a:r>
            <a:r>
              <a:rPr lang="vi-VN" sz="4000" dirty="0"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90 = 36 (kg)</a:t>
            </a:r>
          </a:p>
          <a:p>
            <a:pPr algn="just">
              <a:lnSpc>
                <a:spcPct val="150000"/>
              </a:lnSpc>
            </a:pP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ban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90 : (1 - 25%) = 120 (kg)</a:t>
            </a:r>
          </a:p>
          <a:p>
            <a:pPr algn="just">
              <a:lnSpc>
                <a:spcPct val="150000"/>
              </a:lnSpc>
            </a:pP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25% . 120 = 30 (kg)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smtClean="0">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a:t>
            </a:r>
            <a:r>
              <a:rPr lang="en-GB" sz="4000" dirty="0" err="1" smtClean="0">
                <a:latin typeface="Arial" panose="020B0604020202020204" pitchFamily="34" charset="0"/>
                <a:cs typeface="Arial" panose="020B0604020202020204" pitchFamily="34" charset="0"/>
              </a:rPr>
              <a:t>n</a:t>
            </a:r>
            <a:r>
              <a:rPr lang="en-GB" sz="4000" dirty="0" smtClean="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cuối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chương</a:t>
            </a:r>
            <a:r>
              <a:rPr lang="en-US" sz="4000" b="1" dirty="0" smtClean="0">
                <a:latin typeface="Arial" panose="020B0604020202020204" pitchFamily="34" charset="0"/>
                <a:cs typeface="Arial" panose="020B0604020202020204" pitchFamily="34" charset="0"/>
              </a:rPr>
              <a:t> V</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02</a:t>
            </a:r>
            <a:endParaRPr lang="en-US" sz="4800" b="1" dirty="0">
              <a:solidFill>
                <a:srgbClr val="0070C0"/>
              </a:solidFill>
              <a:latin typeface="Arial" panose="020B0604020202020204" pitchFamily="34" charset="0"/>
              <a:cs typeface="Arial" panose="020B0604020202020204" pitchFamily="34" charset="0"/>
            </a:endParaRP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03</a:t>
            </a:r>
            <a:endParaRPr lang="en-US" sz="4800" b="1"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smtClean="0">
                <a:solidFill>
                  <a:schemeClr val="bg1"/>
                </a:solidFill>
                <a:latin typeface="Arial" panose="020B0604020202020204" pitchFamily="34" charset="0"/>
                <a:cs typeface="Arial" panose="020B0604020202020204" pitchFamily="34" charset="0"/>
              </a:rPr>
              <a:t>HẸN GẶP LẠI CÁC EM TRONG TIẾT HỌC SAU!</a:t>
            </a:r>
            <a:endParaRPr lang="en-US" sz="72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smtClean="0"/>
                  <a:t>Coi cả quãng đường đua là 1</a:t>
                </a:r>
                <a:r>
                  <a:rPr lang="en-US" sz="4000" dirty="0" smtClean="0"/>
                  <a:t> </a:t>
                </a:r>
                <a:r>
                  <a:rPr lang="vi-VN" sz="4000" dirty="0" smtClean="0"/>
                  <a:t>001 </a:t>
                </a:r>
                <a:r>
                  <a:rPr lang="vi-VN" sz="4000" dirty="0"/>
                  <a:t>phần bằng nhau thì tổng chiều dài 7 chặng leo núi là 304 phần. Khi đó, tổng chiều dài của 7 chặng leo núi là</a:t>
                </a:r>
                <a:r>
                  <a:rPr lang="vi-VN" sz="4000" dirty="0" smtClean="0"/>
                  <a:t>:</a:t>
                </a:r>
                <a:r>
                  <a:rPr lang="en-US" sz="4000" dirty="0" smtClean="0"/>
                  <a:t> </a:t>
                </a:r>
              </a:p>
              <a:p>
                <a:pPr algn="ctr">
                  <a:lnSpc>
                    <a:spcPct val="150000"/>
                  </a:lnSpc>
                </a:pPr>
                <a:r>
                  <a:rPr lang="en-US" sz="4000" dirty="0" smtClean="0">
                    <a:latin typeface="Arial" panose="020B0604020202020204" pitchFamily="34" charset="0"/>
                    <a:cs typeface="Arial" panose="020B0604020202020204" pitchFamily="34" charset="0"/>
                  </a:rPr>
                  <a:t>3 365,8 </a:t>
                </a:r>
                <a:r>
                  <a:rPr lang="en-US" sz="4000" dirty="0">
                    <a:latin typeface="Arial" panose="020B0604020202020204" pitchFamily="34" charset="0"/>
                    <a:cs typeface="Arial" panose="020B0604020202020204" pitchFamily="34" charset="0"/>
                  </a:rPr>
                  <a:t>: 1001 . 304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hay 3 365,8 </a:t>
                </a:r>
                <a:r>
                  <a:rPr lang="en-US" sz="4000" dirty="0">
                    <a:latin typeface="Arial" panose="020B0604020202020204" pitchFamily="34" charset="0"/>
                    <a:cs typeface="Arial" panose="020B0604020202020204" pitchFamily="34" charset="0"/>
                  </a:rPr>
                  <a:t>. 304 : 1001 </a:t>
                </a:r>
                <a:r>
                  <a:rPr lang="en-US" sz="4000" dirty="0" smtClean="0">
                    <a:latin typeface="Arial" panose="020B0604020202020204" pitchFamily="34" charset="0"/>
                    <a:cs typeface="Arial" panose="020B0604020202020204" pitchFamily="34" charset="0"/>
                  </a:rPr>
                  <a:t>= 3 365,8.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smtClean="0">
                <a:solidFill>
                  <a:schemeClr val="accent6">
                    <a:lumMod val="75000"/>
                  </a:schemeClr>
                </a:solidFill>
                <a:latin typeface="Arial" panose="020B0604020202020204" pitchFamily="34" charset="0"/>
                <a:cs typeface="Arial" panose="020B0604020202020204" pitchFamily="34" charset="0"/>
              </a:rPr>
              <a:t>BÀI 10:</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smtClean="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smtClean="0">
                <a:solidFill>
                  <a:schemeClr val="accent6">
                    <a:lumMod val="75000"/>
                  </a:schemeClr>
                </a:solidFill>
                <a:latin typeface="Arial" panose="020B0604020202020204" pitchFamily="34" charset="0"/>
                <a:cs typeface="Arial" panose="020B0604020202020204" pitchFamily="34" charset="0"/>
              </a:rPr>
              <a:t>Tiết</a:t>
            </a:r>
            <a:r>
              <a:rPr lang="en-US" sz="7200" b="1" dirty="0" smtClean="0">
                <a:solidFill>
                  <a:schemeClr val="accent6">
                    <a:lumMod val="75000"/>
                  </a:schemeClr>
                </a:solidFill>
                <a:latin typeface="Arial" panose="020B0604020202020204" pitchFamily="34" charset="0"/>
                <a:cs typeface="Arial" panose="020B0604020202020204" pitchFamily="34" charset="0"/>
              </a:rPr>
              <a:t>)</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52118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smtClean="0">
                <a:solidFill>
                  <a:srgbClr val="000000"/>
                </a:solidFill>
                <a:latin typeface="Arial" panose="020B0604020202020204" pitchFamily="34" charset="0"/>
                <a:cs typeface="Arial" panose="020B0604020202020204" pitchFamily="34" charset="0"/>
              </a:rPr>
              <a:t>NỘI DUNG BÀI HỌC</a:t>
            </a:r>
            <a:endParaRPr lang="en-US" sz="6600" b="1"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cho</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biết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Trong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30km.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xmlns:a14="http://schemas.microsoft.com/office/drawing/2010/main">
        <mc:Choice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smtClean="0">
                    <a:solidFill>
                      <a:schemeClr val="tx2"/>
                    </a:solidFill>
                    <a:latin typeface="Arial" panose="020B0604020202020204" pitchFamily="34" charset="0"/>
                    <a:cs typeface="Arial" panose="020B0604020202020204" pitchFamily="34" charset="0"/>
                  </a:rPr>
                  <a:t>Luyện </a:t>
                </a:r>
                <a:r>
                  <a:rPr lang="en-US" sz="4400" b="1" dirty="0" err="1" smtClean="0">
                    <a:solidFill>
                      <a:schemeClr val="tx2"/>
                    </a:solidFill>
                    <a:latin typeface="Arial" panose="020B0604020202020204" pitchFamily="34" charset="0"/>
                    <a:cs typeface="Arial" panose="020B0604020202020204" pitchFamily="34" charset="0"/>
                  </a:rPr>
                  <a:t>tập</a:t>
                </a:r>
                <a:r>
                  <a:rPr lang="en-US" sz="4400" b="1" dirty="0" smtClean="0">
                    <a:solidFill>
                      <a:schemeClr val="tx2"/>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Tính</a:t>
                </a:r>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- 20</a:t>
                </a:r>
              </a:p>
              <a:p>
                <a:pPr algn="just">
                  <a:lnSpc>
                    <a:spcPct val="150000"/>
                  </a:lnSpc>
                </a:pPr>
                <a:r>
                  <a:rPr lang="en-US" sz="4400" dirty="0" smtClean="0">
                    <a:latin typeface="Arial" panose="020B0604020202020204" pitchFamily="34" charset="0"/>
                    <a:cs typeface="Arial" panose="020B0604020202020204" pitchFamily="34" charset="0"/>
                  </a:rPr>
                  <a:t>b) 17%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20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endPar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1 200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1816</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 Math</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24</cp:revision>
  <dcterms:created xsi:type="dcterms:W3CDTF">2006-08-16T00:00:00Z</dcterms:created>
  <dcterms:modified xsi:type="dcterms:W3CDTF">2023-04-19T03:02:24Z</dcterms:modified>
  <dc:identifier>DAEs52c6gtQ</dc:identifier>
</cp:coreProperties>
</file>