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wav" ContentType="audio/wav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8" r:id="rId2"/>
    <p:sldMasterId id="2147483780" r:id="rId3"/>
    <p:sldMasterId id="2147483792" r:id="rId4"/>
    <p:sldMasterId id="2147483828" r:id="rId5"/>
    <p:sldMasterId id="2147483840" r:id="rId6"/>
  </p:sldMasterIdLst>
  <p:notesMasterIdLst>
    <p:notesMasterId r:id="rId37"/>
  </p:notesMasterIdLst>
  <p:sldIdLst>
    <p:sldId id="339" r:id="rId7"/>
    <p:sldId id="294" r:id="rId8"/>
    <p:sldId id="332" r:id="rId9"/>
    <p:sldId id="327" r:id="rId10"/>
    <p:sldId id="328" r:id="rId11"/>
    <p:sldId id="329" r:id="rId12"/>
    <p:sldId id="330" r:id="rId13"/>
    <p:sldId id="340" r:id="rId14"/>
    <p:sldId id="333" r:id="rId15"/>
    <p:sldId id="318" r:id="rId16"/>
    <p:sldId id="334" r:id="rId17"/>
    <p:sldId id="282" r:id="rId18"/>
    <p:sldId id="336" r:id="rId19"/>
    <p:sldId id="287" r:id="rId20"/>
    <p:sldId id="344" r:id="rId21"/>
    <p:sldId id="321" r:id="rId22"/>
    <p:sldId id="322" r:id="rId23"/>
    <p:sldId id="323" r:id="rId24"/>
    <p:sldId id="343" r:id="rId25"/>
    <p:sldId id="273" r:id="rId26"/>
    <p:sldId id="275" r:id="rId27"/>
    <p:sldId id="274" r:id="rId28"/>
    <p:sldId id="342" r:id="rId29"/>
    <p:sldId id="276" r:id="rId30"/>
    <p:sldId id="277" r:id="rId31"/>
    <p:sldId id="324" r:id="rId32"/>
    <p:sldId id="325" r:id="rId33"/>
    <p:sldId id="326" r:id="rId34"/>
    <p:sldId id="315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8E4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1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B0FDA-E7D9-4211-A200-3B3DEDD7521F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E25C9-27FC-4C7C-A77A-01D30EF2D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33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E25C9-27FC-4C7C-A77A-01D30EF2DD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6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EE25C9-27FC-4C7C-A77A-01D30EF2DD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5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0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2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2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39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30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0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887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984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18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04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13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73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085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26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774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2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5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4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306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43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81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7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1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8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1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90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0336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75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589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432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1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3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766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68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82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2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90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50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5711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50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96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27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377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221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650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293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930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754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1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1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190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2982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688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4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171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050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5591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2298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8599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4118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0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32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625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1243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1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633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0841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3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E47FC-1546-4296-AFED-A7E98D9B3DEC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47FC-1546-4296-AFED-A7E98D9B3DEC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73C8-36A0-4DD3-991A-2B1ABC3753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5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4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4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4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42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42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5CC90-0FDA-479B-838F-0A6E6529302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19/03/2023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823C5-60C0-4761-BB8C-87A1C1686F4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5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image" Target="../media/image19.png"/><Relationship Id="rId7" Type="http://schemas.openxmlformats.org/officeDocument/2006/relationships/slide" Target="slide23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1.xml"/><Relationship Id="rId4" Type="http://schemas.openxmlformats.org/officeDocument/2006/relationships/slide" Target="slide20.xml"/><Relationship Id="rId9" Type="http://schemas.openxmlformats.org/officeDocument/2006/relationships/slide" Target="slide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19.xml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6.xml"/><Relationship Id="rId5" Type="http://schemas.openxmlformats.org/officeDocument/2006/relationships/audio" Target="NUL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n 5">
            <a:hlinkClick r:id="rId2" action="ppaction://hlinksldjump"/>
          </p:cNvPr>
          <p:cNvSpPr/>
          <p:nvPr/>
        </p:nvSpPr>
        <p:spPr>
          <a:xfrm>
            <a:off x="10095328" y="829994"/>
            <a:ext cx="832724" cy="914400"/>
          </a:xfrm>
          <a:prstGeom prst="su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99560" y="3200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2: A CLOSER LOOK 1 </a:t>
            </a:r>
          </a:p>
        </p:txBody>
      </p:sp>
      <p:sp>
        <p:nvSpPr>
          <p:cNvPr id="2" name="Rectangle 1"/>
          <p:cNvSpPr/>
          <p:nvPr/>
        </p:nvSpPr>
        <p:spPr>
          <a:xfrm>
            <a:off x="208320" y="1304779"/>
            <a:ext cx="863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 10: OUR HOUSES IN THE FUTURE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945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70167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dishwasher</a:t>
            </a:r>
            <a:endParaRPr lang="en-US" dirty="0"/>
          </a:p>
        </p:txBody>
      </p:sp>
      <p:pic>
        <p:nvPicPr>
          <p:cNvPr id="4" name="Picture 6" descr="E:\jdm\may-rua-ly-coc-40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9200" y="1057701"/>
            <a:ext cx="6553200" cy="56478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955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n 5">
            <a:hlinkClick r:id="rId2" action="ppaction://hlinksldjump"/>
          </p:cNvPr>
          <p:cNvSpPr/>
          <p:nvPr/>
        </p:nvSpPr>
        <p:spPr>
          <a:xfrm>
            <a:off x="10095328" y="829994"/>
            <a:ext cx="832724" cy="914400"/>
          </a:xfrm>
          <a:prstGeom prst="su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6999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287" y="854770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electric cooker (n)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i’lektrik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ʊkə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3441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washing machine (n)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/’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1" i="1" dirty="0" err="1"/>
              <a:t>ɒꭍɪŋ</a:t>
            </a:r>
            <a:r>
              <a:rPr lang="en-US" sz="2800" b="1" i="1" dirty="0"/>
              <a:t> </a:t>
            </a:r>
            <a:r>
              <a:rPr lang="en-US" sz="2800" b="1" i="1" dirty="0" err="1"/>
              <a:t>məꭍi:n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287" y="1892112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fridge (n)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frid</a:t>
            </a:r>
            <a:r>
              <a:rPr lang="en-US" sz="2800" b="1" i="1" dirty="0" err="1"/>
              <a:t>dʒ</a:t>
            </a:r>
            <a:r>
              <a:rPr lang="en-US" sz="2800" b="1" i="1" dirty="0"/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406234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dishwasher (n)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ɪꭍwɒꭍə</a:t>
            </a:r>
            <a:r>
              <a:rPr lang="en-US" sz="2800" b="1" i="1" dirty="0"/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PTShop\Pictures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13231" y="228740"/>
            <a:ext cx="7530769" cy="43251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51816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ireless TV 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2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n 5">
            <a:hlinkClick r:id="rId3" action="ppaction://hlinksldjump"/>
          </p:cNvPr>
          <p:cNvSpPr/>
          <p:nvPr/>
        </p:nvSpPr>
        <p:spPr>
          <a:xfrm>
            <a:off x="10095328" y="829994"/>
            <a:ext cx="832724" cy="914400"/>
          </a:xfrm>
          <a:prstGeom prst="su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6999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287" y="854770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tric cooker (n)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i’lektrik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ʊkə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3441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washing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chine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/’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1" i="1" dirty="0" err="1"/>
              <a:t>ɒꭍɪŋ</a:t>
            </a:r>
            <a:r>
              <a:rPr lang="en-US" sz="2800" b="1" i="1" dirty="0"/>
              <a:t> </a:t>
            </a:r>
            <a:r>
              <a:rPr lang="en-US" sz="2800" b="1" i="1" dirty="0" err="1"/>
              <a:t>məꭍi:n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287" y="1892112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fridge (n)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frid</a:t>
            </a:r>
            <a:r>
              <a:rPr lang="en-US" sz="2800" b="1" i="1" dirty="0" err="1"/>
              <a:t>dʒ</a:t>
            </a:r>
            <a:r>
              <a:rPr lang="en-US" sz="2800" b="1" i="1" dirty="0"/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406234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washer (n)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ɪꭍwɒꭍə</a:t>
            </a:r>
            <a:r>
              <a:rPr lang="en-US" sz="2800" b="1" i="1" dirty="0"/>
              <a:t>/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máy rửa bát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287" y="2928317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reless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TV (n)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/’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ɪə</a:t>
            </a:r>
            <a:r>
              <a:rPr lang="he-I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׀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əs</a:t>
            </a:r>
            <a:r>
              <a:rPr lang="en-US" sz="2800" b="1" i="1" dirty="0"/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TV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581400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ker (n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/k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ʊkə/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-- bếp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0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E:\jdm\sua-tu-lanh-tai-nha-da-na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1033" y="3276600"/>
            <a:ext cx="3233057" cy="2819400"/>
          </a:xfrm>
          <a:prstGeom prst="rect">
            <a:avLst/>
          </a:prstGeom>
          <a:noFill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404" y="3393744"/>
            <a:ext cx="2501956" cy="2854656"/>
          </a:xfrm>
          <a:prstGeom prst="rect">
            <a:avLst/>
          </a:prstGeom>
          <a:noFill/>
        </p:spPr>
      </p:pic>
      <p:pic>
        <p:nvPicPr>
          <p:cNvPr id="5125" name="Picture 5" descr="E:\jdm\may-giat-panasonic-na-f90a1wrvg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533400"/>
            <a:ext cx="2819400" cy="1981200"/>
          </a:xfrm>
          <a:prstGeom prst="rect">
            <a:avLst/>
          </a:prstGeom>
          <a:noFill/>
        </p:spPr>
      </p:pic>
      <p:pic>
        <p:nvPicPr>
          <p:cNvPr id="5126" name="Picture 6" descr="E:\jdm\may-rua-ly-coc-40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609600"/>
            <a:ext cx="4114800" cy="22859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5404" y="182"/>
            <a:ext cx="4468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Checking vocabulary: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642" y="2863309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5114" y="2808590"/>
            <a:ext cx="2246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dishwasher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5583" y="2529275"/>
            <a:ext cx="59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29133" y="6124075"/>
            <a:ext cx="2140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fridge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8922" y="6243935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3642" y="6243935"/>
            <a:ext cx="2501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electric cooker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72058" y="6172157"/>
            <a:ext cx="65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27641" y="2514600"/>
            <a:ext cx="361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washing machine</a:t>
            </a:r>
          </a:p>
        </p:txBody>
      </p:sp>
      <p:pic>
        <p:nvPicPr>
          <p:cNvPr id="16" name="Picture 2" descr="C:\Users\FPTShop\Pictures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895600" y="3393744"/>
            <a:ext cx="2877193" cy="27432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55360" y="6144462"/>
            <a:ext cx="2597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ireless TV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98131" y="620601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5</a:t>
            </a:r>
            <a:r>
              <a:rPr lang="en-US" sz="2800" b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45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n 5">
            <a:hlinkClick r:id="rId3" action="ppaction://hlinksldjump"/>
          </p:cNvPr>
          <p:cNvSpPr/>
          <p:nvPr/>
        </p:nvSpPr>
        <p:spPr>
          <a:xfrm>
            <a:off x="10095328" y="829994"/>
            <a:ext cx="832724" cy="914400"/>
          </a:xfrm>
          <a:prstGeom prst="sun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 b="1">
              <a:solidFill>
                <a:prstClr val="black">
                  <a:lumMod val="85000"/>
                  <a:lumOff val="1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" y="26999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287" y="854770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tric cooker (n)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i’lektrik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ʊkə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3441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washing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chine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(n)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/’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1" i="1" dirty="0" err="1"/>
              <a:t>ɒꭍɪŋ</a:t>
            </a:r>
            <a:r>
              <a:rPr lang="en-US" sz="2800" b="1" i="1" dirty="0"/>
              <a:t> </a:t>
            </a:r>
            <a:r>
              <a:rPr lang="en-US" sz="2800" b="1" i="1" dirty="0" err="1"/>
              <a:t>məꭍi:n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287" y="1892112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fridge (n)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frid</a:t>
            </a:r>
            <a:r>
              <a:rPr lang="en-US" sz="2800" b="1" i="1" dirty="0" err="1"/>
              <a:t>dʒ</a:t>
            </a:r>
            <a:r>
              <a:rPr lang="en-US" sz="2800" b="1" i="1" dirty="0"/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99" y="2406234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dish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washer (n)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ɪꭍwɒꭍə</a:t>
            </a:r>
            <a:r>
              <a:rPr lang="en-US" sz="2800" b="1" i="1" dirty="0"/>
              <a:t>/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máy rửa bát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287" y="2928317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reless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TV (n)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/’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ɪə</a:t>
            </a:r>
            <a:r>
              <a:rPr lang="he-IL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׀</a:t>
            </a:r>
            <a:r>
              <a:rPr lang="en-US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əs</a:t>
            </a:r>
            <a:r>
              <a:rPr lang="en-US" sz="2800" b="1" i="1" dirty="0"/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TV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3581400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ker (n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/k</a:t>
            </a:r>
            <a:r>
              <a:rPr 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ʊkə/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-- bếp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2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755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71978" y="31790"/>
            <a:ext cx="8011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 / phrases in the box. Then put them in the appropriate columns. You may use some more than once.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322119" y="1667895"/>
            <a:ext cx="8499763" cy="10702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69812" y="1777400"/>
            <a:ext cx="222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electric cooker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361238" y="1782564"/>
            <a:ext cx="150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fridge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1591" y="2229889"/>
            <a:ext cx="23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washing machine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341411" y="2229889"/>
            <a:ext cx="1525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computer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86800" y="1777400"/>
            <a:ext cx="2229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dishwasher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39407" y="1782564"/>
            <a:ext cx="160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electric fan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98579" y="2229889"/>
            <a:ext cx="2383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wireless TV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69601" y="2200618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smart clock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2120" y="3256973"/>
          <a:ext cx="8499762" cy="32061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33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3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791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living</a:t>
                      </a:r>
                      <a:r>
                        <a:rPr lang="en-US" sz="2800" baseline="0"/>
                        <a:t> room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bedroom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kitchen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5381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99818FD-E5D7-439E-9987-0F2A356FD345}"/>
              </a:ext>
            </a:extLst>
          </p:cNvPr>
          <p:cNvSpPr txBox="1"/>
          <p:nvPr/>
        </p:nvSpPr>
        <p:spPr>
          <a:xfrm>
            <a:off x="988802" y="4049409"/>
            <a:ext cx="159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927D48-C4AA-441B-8360-8FE0B15E2FC6}"/>
              </a:ext>
            </a:extLst>
          </p:cNvPr>
          <p:cNvSpPr txBox="1"/>
          <p:nvPr/>
        </p:nvSpPr>
        <p:spPr>
          <a:xfrm>
            <a:off x="988802" y="4568223"/>
            <a:ext cx="160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electric fan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AD43E4-2E7D-4C88-B1B1-339A8F0E2CAB}"/>
              </a:ext>
            </a:extLst>
          </p:cNvPr>
          <p:cNvSpPr txBox="1"/>
          <p:nvPr/>
        </p:nvSpPr>
        <p:spPr>
          <a:xfrm>
            <a:off x="996118" y="5097742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 clock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7D83B6-FCDE-468E-B0A2-474134270403}"/>
              </a:ext>
            </a:extLst>
          </p:cNvPr>
          <p:cNvSpPr txBox="1"/>
          <p:nvPr/>
        </p:nvSpPr>
        <p:spPr>
          <a:xfrm>
            <a:off x="957009" y="5627261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952C387-00A2-4BE7-9AFB-6A7305D8F886}"/>
              </a:ext>
            </a:extLst>
          </p:cNvPr>
          <p:cNvSpPr txBox="1"/>
          <p:nvPr/>
        </p:nvSpPr>
        <p:spPr>
          <a:xfrm>
            <a:off x="3771312" y="4049409"/>
            <a:ext cx="1591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wireless TV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FE50AD6-75CE-4CD3-86B5-E09E5D8DDCCA}"/>
              </a:ext>
            </a:extLst>
          </p:cNvPr>
          <p:cNvSpPr txBox="1"/>
          <p:nvPr/>
        </p:nvSpPr>
        <p:spPr>
          <a:xfrm>
            <a:off x="3771312" y="4568223"/>
            <a:ext cx="160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smart clock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AF0C9F-EF75-4A40-8373-55A550ABAEF2}"/>
              </a:ext>
            </a:extLst>
          </p:cNvPr>
          <p:cNvSpPr txBox="1"/>
          <p:nvPr/>
        </p:nvSpPr>
        <p:spPr>
          <a:xfrm>
            <a:off x="3778628" y="5097742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computer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81172E5-8871-439A-BB9C-53D5DB155291}"/>
              </a:ext>
            </a:extLst>
          </p:cNvPr>
          <p:cNvSpPr txBox="1"/>
          <p:nvPr/>
        </p:nvSpPr>
        <p:spPr>
          <a:xfrm>
            <a:off x="6440624" y="4049409"/>
            <a:ext cx="2010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electric cooker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C7FA1A-49B4-4572-9EAD-698EB38D364A}"/>
              </a:ext>
            </a:extLst>
          </p:cNvPr>
          <p:cNvSpPr txBox="1"/>
          <p:nvPr/>
        </p:nvSpPr>
        <p:spPr>
          <a:xfrm>
            <a:off x="6634585" y="4568223"/>
            <a:ext cx="1601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fridge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6B9581-D975-4B5A-A1C9-EF879B6E1E9B}"/>
              </a:ext>
            </a:extLst>
          </p:cNvPr>
          <p:cNvSpPr txBox="1"/>
          <p:nvPr/>
        </p:nvSpPr>
        <p:spPr>
          <a:xfrm>
            <a:off x="6641901" y="5097742"/>
            <a:ext cx="165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dishwasher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963019-A4EB-4DFB-A726-4C1C038559EE}"/>
              </a:ext>
            </a:extLst>
          </p:cNvPr>
          <p:cNvSpPr txBox="1"/>
          <p:nvPr/>
        </p:nvSpPr>
        <p:spPr>
          <a:xfrm>
            <a:off x="6641901" y="5576995"/>
            <a:ext cx="1654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washing machine</a:t>
            </a:r>
          </a:p>
        </p:txBody>
      </p:sp>
      <p:pic>
        <p:nvPicPr>
          <p:cNvPr id="2" name="B2_24">
            <a:hlinkClick r:id="" action="ppaction://media"/>
            <a:extLst>
              <a:ext uri="{FF2B5EF4-FFF2-40B4-BE49-F238E27FC236}">
                <a16:creationId xmlns:a16="http://schemas.microsoft.com/office/drawing/2014/main" id="{A79C1118-7823-4C90-8477-D5E240F92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46118" y="8019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1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6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B57581C-6573-42DA-83A9-FC90B160036A}"/>
              </a:ext>
            </a:extLst>
          </p:cNvPr>
          <p:cNvGraphicFramePr>
            <a:graphicFrameLocks noGrp="1"/>
          </p:cNvGraphicFramePr>
          <p:nvPr/>
        </p:nvGraphicFramePr>
        <p:xfrm>
          <a:off x="4729019" y="1559792"/>
          <a:ext cx="3662227" cy="39416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/>
                        <a:t>B</a:t>
                      </a:r>
                      <a:endParaRPr lang="en-US" sz="3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baseline="0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aseline="0" dirty="0"/>
                        <a:t>cook rice</a:t>
                      </a:r>
                      <a:endParaRPr lang="en-US" sz="240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wash and dry dishes</a:t>
                      </a:r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dirty="0"/>
                        <a:t>keep food fresh</a:t>
                      </a:r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dirty="0"/>
                        <a:t>wash</a:t>
                      </a:r>
                      <a:r>
                        <a:rPr lang="en-US" sz="2400" baseline="0" dirty="0"/>
                        <a:t> and dry clothes</a:t>
                      </a:r>
                      <a:endParaRPr lang="en-US" sz="240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dirty="0"/>
                        <a:t>receive and send emails</a:t>
                      </a:r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70772"/>
            <a:ext cx="79010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appliances in A with what they can help us to do in B. </a:t>
            </a:r>
          </a:p>
        </p:txBody>
      </p:sp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752754" y="1554021"/>
          <a:ext cx="3245426" cy="39416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45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US" sz="2400" b="1">
                          <a:solidFill>
                            <a:srgbClr val="0086EA"/>
                          </a:solidFill>
                        </a:rPr>
                        <a:t>1. </a:t>
                      </a:r>
                      <a:r>
                        <a:rPr lang="en-US" sz="2400"/>
                        <a:t>electric cooker</a:t>
                      </a:r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86EA"/>
                          </a:solidFill>
                        </a:rPr>
                        <a:t>2.</a:t>
                      </a:r>
                      <a:r>
                        <a:rPr lang="en-US" sz="2400"/>
                        <a:t> dishwasher</a:t>
                      </a:r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86EA"/>
                          </a:solidFill>
                        </a:rPr>
                        <a:t>3.</a:t>
                      </a:r>
                      <a:r>
                        <a:rPr lang="en-US" sz="2400"/>
                        <a:t> fridge</a:t>
                      </a:r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0086EA"/>
                          </a:solidFill>
                        </a:rPr>
                        <a:t>4.</a:t>
                      </a:r>
                      <a:r>
                        <a:rPr lang="en-US" sz="2400"/>
                        <a:t> washing</a:t>
                      </a:r>
                      <a:r>
                        <a:rPr lang="en-US" sz="2400" baseline="0"/>
                        <a:t> machine</a:t>
                      </a:r>
                      <a:endParaRPr lang="en-US" sz="2400"/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93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solidFill>
                            <a:srgbClr val="0086EA"/>
                          </a:solidFill>
                        </a:rPr>
                        <a:t>5.</a:t>
                      </a:r>
                      <a:r>
                        <a:rPr lang="en-US" sz="2400" dirty="0"/>
                        <a:t> computer</a:t>
                      </a:r>
                    </a:p>
                  </a:txBody>
                  <a:tcPr anchor="ctr">
                    <a:solidFill>
                      <a:srgbClr val="E1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4727864" y="1559792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n-US" sz="3200" dirty="0"/>
                        <a:t>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D1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22F876-357A-4A30-94F4-07DFE1539C59}"/>
              </a:ext>
            </a:extLst>
          </p:cNvPr>
          <p:cNvGraphicFramePr>
            <a:graphicFrameLocks noGrp="1"/>
          </p:cNvGraphicFramePr>
          <p:nvPr/>
        </p:nvGraphicFramePr>
        <p:xfrm>
          <a:off x="4727864" y="2216728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baseline="0" dirty="0">
                          <a:solidFill>
                            <a:srgbClr val="0070C0"/>
                          </a:solidFill>
                        </a:rPr>
                        <a:t>a. </a:t>
                      </a:r>
                      <a:r>
                        <a:rPr lang="en-US" sz="2400" b="0" baseline="0" dirty="0"/>
                        <a:t>receive and send emails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067985D-4665-4F26-A9E0-B0EB88E27E85}"/>
              </a:ext>
            </a:extLst>
          </p:cNvPr>
          <p:cNvGraphicFramePr>
            <a:graphicFrameLocks noGrp="1"/>
          </p:cNvGraphicFramePr>
          <p:nvPr/>
        </p:nvGraphicFramePr>
        <p:xfrm>
          <a:off x="4727863" y="2873663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b. </a:t>
                      </a:r>
                      <a:r>
                        <a:rPr lang="en-US" sz="2400" b="0" dirty="0"/>
                        <a:t>keep</a:t>
                      </a:r>
                      <a:r>
                        <a:rPr lang="en-US" sz="2400" b="0" baseline="0" dirty="0"/>
                        <a:t> food fresh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C62FAB0-9270-43D7-8590-79F3741314FA}"/>
              </a:ext>
            </a:extLst>
          </p:cNvPr>
          <p:cNvGraphicFramePr>
            <a:graphicFrameLocks noGrp="1"/>
          </p:cNvGraphicFramePr>
          <p:nvPr/>
        </p:nvGraphicFramePr>
        <p:xfrm>
          <a:off x="4727863" y="3530598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c. </a:t>
                      </a:r>
                      <a:r>
                        <a:rPr lang="en-US" sz="2400" b="0" dirty="0"/>
                        <a:t>cook</a:t>
                      </a:r>
                      <a:r>
                        <a:rPr lang="en-US" sz="2400" b="0" baseline="0" dirty="0"/>
                        <a:t> rice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9AD65AB5-5F6C-4697-BBD8-DE99F3708058}"/>
              </a:ext>
            </a:extLst>
          </p:cNvPr>
          <p:cNvGraphicFramePr>
            <a:graphicFrameLocks noGrp="1"/>
          </p:cNvGraphicFramePr>
          <p:nvPr/>
        </p:nvGraphicFramePr>
        <p:xfrm>
          <a:off x="4727863" y="4187535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d. </a:t>
                      </a:r>
                      <a:r>
                        <a:rPr lang="en-US" sz="2400" b="0" dirty="0"/>
                        <a:t>wash</a:t>
                      </a:r>
                      <a:r>
                        <a:rPr lang="en-US" sz="2400" b="0" baseline="0" dirty="0"/>
                        <a:t> and dry dishes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9AD999-7235-4785-97C5-9E8B810D6070}"/>
              </a:ext>
            </a:extLst>
          </p:cNvPr>
          <p:cNvGraphicFramePr>
            <a:graphicFrameLocks noGrp="1"/>
          </p:cNvGraphicFramePr>
          <p:nvPr/>
        </p:nvGraphicFramePr>
        <p:xfrm>
          <a:off x="4727862" y="4844473"/>
          <a:ext cx="3662227" cy="6569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662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6936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e. </a:t>
                      </a:r>
                      <a:r>
                        <a:rPr lang="en-US" sz="2400" b="0" dirty="0"/>
                        <a:t>wash</a:t>
                      </a:r>
                      <a:r>
                        <a:rPr lang="en-US" sz="2400" b="0" baseline="0" dirty="0"/>
                        <a:t> and dry clothes</a:t>
                      </a:r>
                      <a:endParaRPr lang="en-US" sz="2400" b="0" dirty="0"/>
                    </a:p>
                  </a:txBody>
                  <a:tcPr anchor="ctr"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2578E0-7EFE-4466-8D52-EB478A9C2A2E}"/>
              </a:ext>
            </a:extLst>
          </p:cNvPr>
          <p:cNvCxnSpPr>
            <a:endCxn id="10" idx="1"/>
          </p:cNvCxnSpPr>
          <p:nvPr/>
        </p:nvCxnSpPr>
        <p:spPr>
          <a:xfrm>
            <a:off x="3998180" y="2545196"/>
            <a:ext cx="72968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6E4B1B-0CAF-4444-B521-7D34EAB0521B}"/>
              </a:ext>
            </a:extLst>
          </p:cNvPr>
          <p:cNvCxnSpPr/>
          <p:nvPr/>
        </p:nvCxnSpPr>
        <p:spPr>
          <a:xfrm>
            <a:off x="3998180" y="3179618"/>
            <a:ext cx="72968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84B9686-C2F7-426E-9ACD-3B121F8F530C}"/>
              </a:ext>
            </a:extLst>
          </p:cNvPr>
          <p:cNvCxnSpPr/>
          <p:nvPr/>
        </p:nvCxnSpPr>
        <p:spPr>
          <a:xfrm>
            <a:off x="3998180" y="3859066"/>
            <a:ext cx="72968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D5E9AE4-6958-49BE-9B9B-238BB5129D1E}"/>
              </a:ext>
            </a:extLst>
          </p:cNvPr>
          <p:cNvCxnSpPr/>
          <p:nvPr/>
        </p:nvCxnSpPr>
        <p:spPr>
          <a:xfrm>
            <a:off x="4010875" y="4516003"/>
            <a:ext cx="72968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936ABA-19C5-4FEA-B227-4F802D7C8A68}"/>
              </a:ext>
            </a:extLst>
          </p:cNvPr>
          <p:cNvCxnSpPr/>
          <p:nvPr/>
        </p:nvCxnSpPr>
        <p:spPr>
          <a:xfrm>
            <a:off x="3995861" y="5172941"/>
            <a:ext cx="729684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3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2.5E-6 0.383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2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95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9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-0.1916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6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8.33333E-7 -0.1916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95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2.5E-6 -0.095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1033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985" y="38533"/>
            <a:ext cx="73004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appliances, using the information in </a:t>
            </a:r>
            <a:r>
              <a:rPr lang="en-US" sz="26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7403" y="1537855"/>
            <a:ext cx="2247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2391" y="2118750"/>
            <a:ext cx="8056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an electric cooker help us to do?</a:t>
            </a:r>
          </a:p>
          <a:p>
            <a:pPr>
              <a:lnSpc>
                <a:spcPct val="150000"/>
              </a:lnSpc>
            </a:pPr>
            <a:r>
              <a:rPr 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us to cook rice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7403" y="3886200"/>
            <a:ext cx="7420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Notice 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 Help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to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8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525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6225" y="714835"/>
            <a:ext cx="5990772" cy="775979"/>
          </a:xfrm>
          <a:prstGeom prst="rect">
            <a:avLst/>
          </a:prstGeom>
          <a:noFill/>
        </p:spPr>
        <p:txBody>
          <a:bodyPr wrap="square" lIns="91427" tIns="45714" rIns="91427" bIns="45714" rtlCol="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LUCKY NUMBER!</a:t>
            </a:r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1607196" y="2041129"/>
            <a:ext cx="1584176" cy="1440160"/>
          </a:xfrm>
          <a:prstGeom prst="ellipse">
            <a:avLst/>
          </a:prstGeom>
          <a:solidFill>
            <a:srgbClr val="00808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1</a:t>
            </a:r>
          </a:p>
        </p:txBody>
      </p:sp>
      <p:sp>
        <p:nvSpPr>
          <p:cNvPr id="7" name="Oval 6">
            <a:hlinkClick r:id="rId5" action="ppaction://hlinksldjump"/>
          </p:cNvPr>
          <p:cNvSpPr/>
          <p:nvPr/>
        </p:nvSpPr>
        <p:spPr>
          <a:xfrm>
            <a:off x="4029573" y="2021253"/>
            <a:ext cx="1584176" cy="1440160"/>
          </a:xfrm>
          <a:prstGeom prst="ellipse">
            <a:avLst/>
          </a:prstGeom>
          <a:solidFill>
            <a:srgbClr val="87D5D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2</a:t>
            </a:r>
          </a:p>
        </p:txBody>
      </p:sp>
      <p:sp>
        <p:nvSpPr>
          <p:cNvPr id="8" name="Oval 7">
            <a:hlinkClick r:id="rId6" action="ppaction://hlinksldjump"/>
          </p:cNvPr>
          <p:cNvSpPr/>
          <p:nvPr/>
        </p:nvSpPr>
        <p:spPr>
          <a:xfrm>
            <a:off x="6577718" y="2026940"/>
            <a:ext cx="1584176" cy="144016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3</a:t>
            </a:r>
          </a:p>
        </p:txBody>
      </p:sp>
      <p:sp>
        <p:nvSpPr>
          <p:cNvPr id="9" name="Oval 8">
            <a:hlinkClick r:id="rId7" action="ppaction://hlinksldjump"/>
          </p:cNvPr>
          <p:cNvSpPr/>
          <p:nvPr/>
        </p:nvSpPr>
        <p:spPr>
          <a:xfrm>
            <a:off x="1607196" y="3854343"/>
            <a:ext cx="1584176" cy="1440160"/>
          </a:xfrm>
          <a:prstGeom prst="ellipse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4</a:t>
            </a:r>
          </a:p>
        </p:txBody>
      </p:sp>
      <p:sp>
        <p:nvSpPr>
          <p:cNvPr id="10" name="Oval 9">
            <a:hlinkClick r:id="rId8" action="ppaction://hlinksldjump"/>
          </p:cNvPr>
          <p:cNvSpPr/>
          <p:nvPr/>
        </p:nvSpPr>
        <p:spPr>
          <a:xfrm>
            <a:off x="4029573" y="3854343"/>
            <a:ext cx="1584176" cy="144016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5</a:t>
            </a:r>
          </a:p>
        </p:txBody>
      </p:sp>
      <p:sp>
        <p:nvSpPr>
          <p:cNvPr id="11" name="Oval 10">
            <a:hlinkClick r:id="rId2" action="ppaction://hlinksldjump"/>
          </p:cNvPr>
          <p:cNvSpPr/>
          <p:nvPr/>
        </p:nvSpPr>
        <p:spPr>
          <a:xfrm>
            <a:off x="6577718" y="3854343"/>
            <a:ext cx="1584176" cy="144016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b="1" dirty="0"/>
              <a:t>6</a:t>
            </a:r>
          </a:p>
        </p:txBody>
      </p:sp>
      <p:sp>
        <p:nvSpPr>
          <p:cNvPr id="13" name="Right Arrow 12">
            <a:hlinkClick r:id="rId9" action="ppaction://hlinksldjump"/>
          </p:cNvPr>
          <p:cNvSpPr/>
          <p:nvPr/>
        </p:nvSpPr>
        <p:spPr>
          <a:xfrm>
            <a:off x="4762501" y="6440714"/>
            <a:ext cx="749303" cy="493486"/>
          </a:xfrm>
          <a:prstGeom prst="rightArrow">
            <a:avLst/>
          </a:prstGeom>
          <a:solidFill>
            <a:srgbClr val="00B05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4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209800" y="3000375"/>
            <a:ext cx="3810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a.</a:t>
            </a:r>
          </a:p>
        </p:txBody>
      </p:sp>
      <p:sp>
        <p:nvSpPr>
          <p:cNvPr id="37891" name="Text Box 18"/>
          <p:cNvSpPr txBox="1">
            <a:spLocks noChangeArrowheads="1"/>
          </p:cNvSpPr>
          <p:nvPr/>
        </p:nvSpPr>
        <p:spPr bwMode="auto">
          <a:xfrm>
            <a:off x="0" y="0"/>
            <a:ext cx="8915400" cy="5286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* Warm up: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Match the words with the pictures. </a:t>
            </a:r>
          </a:p>
        </p:txBody>
      </p:sp>
      <p:pic>
        <p:nvPicPr>
          <p:cNvPr id="37892" name="Picture 20" descr="motor 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05200"/>
            <a:ext cx="3048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1" descr="nha thuy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2209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2" descr="pala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81400"/>
            <a:ext cx="31242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23" descr="skyscrap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2133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24" descr="uf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19812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-27422" y="1295400"/>
            <a:ext cx="162762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 1. UFO</a:t>
            </a:r>
          </a:p>
        </p:txBody>
      </p:sp>
      <p:sp>
        <p:nvSpPr>
          <p:cNvPr id="79899" name="Text Box 27"/>
          <p:cNvSpPr txBox="1">
            <a:spLocks noChangeArrowheads="1"/>
          </p:cNvSpPr>
          <p:nvPr/>
        </p:nvSpPr>
        <p:spPr bwMode="auto">
          <a:xfrm>
            <a:off x="-41786" y="1828800"/>
            <a:ext cx="248018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  2. Houseboat</a:t>
            </a:r>
          </a:p>
        </p:txBody>
      </p: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-16260" y="2309388"/>
            <a:ext cx="2247669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3. Motorhome</a:t>
            </a: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40943" y="2782012"/>
            <a:ext cx="209265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4. Skyscraper</a:t>
            </a: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-27422" y="3254211"/>
            <a:ext cx="162762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</a:rPr>
              <a:t>5. Palace</a:t>
            </a: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5867400" y="57150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e.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2286000" y="5743575"/>
            <a:ext cx="3810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d.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6934200" y="28956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c.</a:t>
            </a: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4520252" y="2971800"/>
            <a:ext cx="457200" cy="4572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b.</a:t>
            </a:r>
          </a:p>
        </p:txBody>
      </p:sp>
    </p:spTree>
    <p:extLst>
      <p:ext uri="{BB962C8B-B14F-4D97-AF65-F5344CB8AC3E}">
        <p14:creationId xmlns:p14="http://schemas.microsoft.com/office/powerpoint/2010/main" val="183721415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5.55112E-17 L 0.2658 0.1745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9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78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1 0.03264 L 0.52622 0.032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9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79583 0.244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92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4444 L 0.30416 0.36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9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8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486 L 0.69167 0.4981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9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75" y="2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7" grpId="0"/>
      <p:bldP spid="79897" grpId="1"/>
      <p:bldP spid="79899" grpId="0"/>
      <p:bldP spid="79899" grpId="1"/>
      <p:bldP spid="79900" grpId="0"/>
      <p:bldP spid="79900" grpId="1"/>
      <p:bldP spid="79902" grpId="0"/>
      <p:bldP spid="79902" grpId="1"/>
      <p:bldP spid="79903" grpId="0"/>
      <p:bldP spid="7990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-17060" y="1143000"/>
            <a:ext cx="91611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dishwasher / wash and dry dishes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46518" y="2286000"/>
            <a:ext cx="912044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What can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dishwasher help us to do?</a:t>
            </a:r>
          </a:p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B: It can help us to wash and dry dishes.</a:t>
            </a:r>
          </a:p>
          <a:p>
            <a:endParaRPr lang="en-US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4038599"/>
            <a:ext cx="3352800" cy="257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4800600" y="457201"/>
            <a:ext cx="4133850" cy="2538413"/>
          </a:xfrm>
          <a:prstGeom prst="cloudCallout">
            <a:avLst>
              <a:gd name="adj1" fmla="val -44472"/>
              <a:gd name="adj2" fmla="val 66574"/>
            </a:avLst>
          </a:prstGeom>
          <a:gradFill rotWithShape="1">
            <a:gsLst>
              <a:gs pos="0">
                <a:srgbClr val="FFFF00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lIns="85039" tIns="42520" rIns="85039" bIns="42520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Lucky  Number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457201" y="1447982"/>
            <a:ext cx="4235450" cy="2398713"/>
          </a:xfrm>
          <a:prstGeom prst="cloudCallout">
            <a:avLst>
              <a:gd name="adj1" fmla="val 48278"/>
              <a:gd name="adj2" fmla="val 76407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lIns="85039" tIns="42520" rIns="85039" bIns="42520"/>
          <a:lstStyle/>
          <a:p>
            <a:pPr algn="ctr"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Lucky  Number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8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352800"/>
            <a:ext cx="1905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1442638" y="1600200"/>
            <a:ext cx="68757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fridge / keep food fresh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-152400" y="2667000"/>
            <a:ext cx="951266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What can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fridge help us to do?</a:t>
            </a:r>
          </a:p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B: It can help us to keep food fresh.</a:t>
            </a:r>
          </a:p>
          <a:p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3668895"/>
            <a:ext cx="4114800" cy="288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4800600" y="457201"/>
            <a:ext cx="4343400" cy="2538413"/>
          </a:xfrm>
          <a:prstGeom prst="cloudCallout">
            <a:avLst>
              <a:gd name="adj1" fmla="val -44472"/>
              <a:gd name="adj2" fmla="val 66574"/>
            </a:avLst>
          </a:prstGeom>
          <a:gradFill rotWithShape="1">
            <a:gsLst>
              <a:gs pos="0">
                <a:srgbClr val="FFFF00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lIns="85039" tIns="42520" rIns="85039" bIns="42520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Lucky  Number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9" name="AutoShape 7"/>
          <p:cNvSpPr>
            <a:spLocks noChangeArrowheads="1"/>
          </p:cNvSpPr>
          <p:nvPr/>
        </p:nvSpPr>
        <p:spPr bwMode="auto">
          <a:xfrm>
            <a:off x="457201" y="1447982"/>
            <a:ext cx="4235450" cy="2398713"/>
          </a:xfrm>
          <a:prstGeom prst="cloudCallout">
            <a:avLst>
              <a:gd name="adj1" fmla="val 48278"/>
              <a:gd name="adj2" fmla="val 76407"/>
            </a:avLst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0"/>
                  <a:invGamma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EAEAEA"/>
            </a:solidFill>
            <a:round/>
            <a:headEnd/>
            <a:tailEnd/>
          </a:ln>
          <a:effectLst/>
        </p:spPr>
        <p:txBody>
          <a:bodyPr lIns="85039" tIns="42520" rIns="85039" bIns="42520"/>
          <a:lstStyle/>
          <a:p>
            <a:pPr algn="ctr">
              <a:defRPr/>
            </a:pPr>
            <a:r>
              <a:rPr lang="en-US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Lucky  Number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8" descr="Entertainment-02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3352800"/>
            <a:ext cx="1905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7703"/>
      </p:ext>
    </p:extLst>
  </p:cSld>
  <p:clrMapOvr>
    <a:masterClrMapping/>
  </p:clrMapOvr>
  <p:transition>
    <p:sndAc>
      <p:stSnd>
        <p:snd r:embed="rId2" name="applaus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0" y="138339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4. washing machine / wash and dry clothes</a:t>
            </a:r>
          </a:p>
        </p:txBody>
      </p:sp>
      <p:sp>
        <p:nvSpPr>
          <p:cNvPr id="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72862" y="2590800"/>
            <a:ext cx="939680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What can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a washing machine help us to do?</a:t>
            </a: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B: It can help us to wash and dry clothes.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533400" y="1524000"/>
            <a:ext cx="83333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5. computer / receive and send emails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01104" y="6324600"/>
            <a:ext cx="1042987" cy="5334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-31845" y="2590800"/>
            <a:ext cx="9175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A:What can a computer help us to do?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B: It can help us to receive and send emails.</a:t>
            </a:r>
          </a:p>
          <a:p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3400" y="685800"/>
            <a:ext cx="4931326" cy="1434631"/>
            <a:chOff x="2051472" y="2835991"/>
            <a:chExt cx="4931326" cy="1434631"/>
          </a:xfrm>
        </p:grpSpPr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rgbClr val="0084B1"/>
                  </a:solidFill>
                </a:rPr>
                <a:t>II.Pronunciation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51472" y="3685847"/>
              <a:ext cx="49313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/>
                <a:t>Stress in two-syllable words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4097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178042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955963" y="1943101"/>
            <a:ext cx="6920346" cy="3096490"/>
          </a:xfrm>
          <a:prstGeom prst="roundRect">
            <a:avLst>
              <a:gd name="adj" fmla="val 13148"/>
            </a:avLst>
          </a:prstGeom>
          <a:solidFill>
            <a:srgbClr val="A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36518" y="2369127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‘picture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6518" y="3222308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‘kitchen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6518" y="4075489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‘village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16035" y="2369127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‘robot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16035" y="3222308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‘housework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16035" y="4075489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‘mountains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95554" y="2369127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‘bedroom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95554" y="3222308"/>
            <a:ext cx="1880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/>
              <a:t>‘palace</a:t>
            </a:r>
          </a:p>
        </p:txBody>
      </p:sp>
      <p:pic>
        <p:nvPicPr>
          <p:cNvPr id="4" name="B2_25">
            <a:hlinkClick r:id="" action="ppaction://media"/>
            <a:extLst>
              <a:ext uri="{FF2B5EF4-FFF2-40B4-BE49-F238E27FC236}">
                <a16:creationId xmlns:a16="http://schemas.microsoft.com/office/drawing/2014/main" id="{8D4397A8-BA18-44DB-B33B-85A90FE7A2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496790" y="15541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sentences. Pay attention to the stress of the underlined words.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574" y="15710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7404" y="1564560"/>
            <a:ext cx="5665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The </a:t>
            </a:r>
            <a:r>
              <a:rPr lang="en-US" sz="2400" u="sng"/>
              <a:t>picture</a:t>
            </a:r>
            <a:r>
              <a:rPr lang="en-US" sz="2400"/>
              <a:t> is on the wall of the </a:t>
            </a:r>
            <a:r>
              <a:rPr lang="en-US" sz="2400" u="sng"/>
              <a:t>bedroom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2574" y="221149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5366" y="29471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0196" y="2938495"/>
            <a:ext cx="5163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There’s a very big </a:t>
            </a:r>
            <a:r>
              <a:rPr lang="en-US" sz="2400" u="sng"/>
              <a:t>kitchen</a:t>
            </a:r>
            <a:r>
              <a:rPr lang="en-US" sz="2400"/>
              <a:t> in the </a:t>
            </a:r>
            <a:r>
              <a:rPr lang="en-US" sz="2400" u="sng"/>
              <a:t>palace</a:t>
            </a:r>
            <a:r>
              <a:rPr lang="en-US" sz="2400"/>
              <a:t>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32574" y="369152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7403" y="3682869"/>
            <a:ext cx="5166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Their </a:t>
            </a:r>
            <a:r>
              <a:rPr lang="en-US" sz="2400" u="sng"/>
              <a:t>village</a:t>
            </a:r>
            <a:r>
              <a:rPr lang="en-US" sz="2400"/>
              <a:t> is in the </a:t>
            </a:r>
            <a:r>
              <a:rPr lang="en-US" sz="2400" u="sng"/>
              <a:t>mountains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7404" y="2220145"/>
            <a:ext cx="5436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The </a:t>
            </a:r>
            <a:r>
              <a:rPr lang="en-US" sz="2400" u="sng"/>
              <a:t>robot</a:t>
            </a:r>
            <a:r>
              <a:rPr lang="en-US" sz="2400"/>
              <a:t> helps me to do the </a:t>
            </a:r>
            <a:r>
              <a:rPr lang="en-US" sz="2400" u="sng"/>
              <a:t>housework</a:t>
            </a:r>
            <a:r>
              <a:rPr lang="en-US" sz="2400"/>
              <a:t>.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124" y="3871001"/>
            <a:ext cx="4421765" cy="2986999"/>
          </a:xfrm>
          <a:prstGeom prst="rect">
            <a:avLst/>
          </a:prstGeom>
        </p:spPr>
      </p:pic>
      <p:pic>
        <p:nvPicPr>
          <p:cNvPr id="3" name="B2_26">
            <a:hlinkClick r:id="" action="ppaction://media"/>
            <a:extLst>
              <a:ext uri="{FF2B5EF4-FFF2-40B4-BE49-F238E27FC236}">
                <a16:creationId xmlns:a16="http://schemas.microsoft.com/office/drawing/2014/main" id="{4E9D35A8-8D0C-4FD8-A25C-DD0191DB88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59525" y="5115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4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7114" y="1589810"/>
            <a:ext cx="6193971" cy="23948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0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HOMEWORK</a:t>
            </a:r>
            <a:r>
              <a:rPr lang="en-US" sz="60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2441363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 Learn by heart new words.</a:t>
            </a:r>
            <a:endParaRPr lang="vi-VN" sz="4000" dirty="0">
              <a:solidFill>
                <a:srgbClr val="7030A0"/>
              </a:solidFill>
              <a:cs typeface="Arabic Typesetting" panose="03020402040406030203" pitchFamily="66" charset="-78"/>
            </a:endParaRPr>
          </a:p>
          <a:p>
            <a:pPr>
              <a:defRPr/>
            </a:pPr>
            <a:r>
              <a:rPr lang="en-US" sz="40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Prepare: A closer look 2.</a:t>
            </a:r>
          </a:p>
          <a:p>
            <a:pPr marL="571500" indent="-571500">
              <a:buFontTx/>
              <a:buChar char="-"/>
              <a:defRPr/>
            </a:pPr>
            <a:r>
              <a:rPr lang="en-US" sz="40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Do exercise: A1,2. </a:t>
            </a:r>
          </a:p>
          <a:p>
            <a:pPr marL="571500" indent="-571500">
              <a:buFontTx/>
              <a:buChar char="-"/>
              <a:defRPr/>
            </a:pPr>
            <a:r>
              <a:rPr lang="en-US" sz="4000" dirty="0">
                <a:solidFill>
                  <a:srgbClr val="7030A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B1,2.</a:t>
            </a:r>
            <a:endParaRPr lang="vi-VN" sz="4000" dirty="0">
              <a:solidFill>
                <a:srgbClr val="7030A0"/>
              </a:solidFill>
              <a:cs typeface="Arabic Typesetting" panose="03020402040406030203" pitchFamily="66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22" y="685800"/>
            <a:ext cx="303557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9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057400" y="5334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Vocabulary: </a:t>
            </a:r>
          </a:p>
        </p:txBody>
      </p:sp>
    </p:spTree>
    <p:extLst>
      <p:ext uri="{BB962C8B-B14F-4D97-AF65-F5344CB8AC3E}">
        <p14:creationId xmlns:p14="http://schemas.microsoft.com/office/powerpoint/2010/main" val="145657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27708" y="4038600"/>
            <a:ext cx="5305202" cy="2447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THANK YOU</a:t>
            </a:r>
          </a:p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 FOR </a:t>
            </a:r>
          </a:p>
          <a:p>
            <a:pPr algn="ctr"/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  </a:t>
            </a:r>
            <a:r>
              <a:rPr lang="vi-V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your attention</a:t>
            </a:r>
            <a:r>
              <a:rPr lang="en-US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GungsuhChe" panose="02030609000101010101" pitchFamily="49" charset="-127"/>
                <a:cs typeface="Times New Roman" panose="02020603050405020304" pitchFamily="18" charset="0"/>
              </a:rPr>
              <a:t>!!!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709" y="3"/>
            <a:ext cx="934289" cy="426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309" y="3"/>
            <a:ext cx="934289" cy="426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47" y="3"/>
            <a:ext cx="934289" cy="4261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86" y="3"/>
            <a:ext cx="934289" cy="4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34890"/>
      </p:ext>
    </p:extLst>
  </p:cSld>
  <p:clrMapOvr>
    <a:masterClrMapping/>
  </p:clrMapOvr>
  <p:transition spd="slow">
    <p:fad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-1.11111E-6 L -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-3.7037E-7 L -1.04167E-6 -0.07222 " pathEditMode="relative" rAng="0" ptsTypes="AA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04167E-6 3.7037E-7 L -1.04167E-6 -0.07222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599" y="228600"/>
            <a:ext cx="7886700" cy="77787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Electric cooker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1143000"/>
            <a:ext cx="6149899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6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0" y="26999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287" y="854770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electric cooker (n) /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i’lektrik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ʊkə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2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26" y="12510"/>
            <a:ext cx="7886700" cy="90137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washing machine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E:\jdm\may-giat-panasonic-na-f90a1wrvg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913883"/>
            <a:ext cx="6638752" cy="5791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745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0" y="26999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287" y="854770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electric cooker (n) /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i’lektrik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ʊkə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3441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washing machine (n) /’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1" dirty="0" err="1"/>
              <a:t>ɒꭍɪŋ</a:t>
            </a:r>
            <a:r>
              <a:rPr lang="en-US" sz="2800" b="1" dirty="0"/>
              <a:t> </a:t>
            </a:r>
            <a:r>
              <a:rPr lang="en-US" sz="2800" b="1" dirty="0" err="1"/>
              <a:t>məꭍi:n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026" y="12510"/>
            <a:ext cx="7886700" cy="90137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fridge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5883" y="913883"/>
            <a:ext cx="5232986" cy="57917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23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09600" y="269995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5287" y="854770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electric cooker (n) /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i’lektrik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ʊkə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3441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washing machine (n) /’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b="1" dirty="0" err="1"/>
              <a:t>ɒꭍɪŋ</a:t>
            </a:r>
            <a:r>
              <a:rPr lang="en-US" sz="2800" b="1" dirty="0"/>
              <a:t> </a:t>
            </a:r>
            <a:r>
              <a:rPr lang="en-US" sz="2800" b="1" dirty="0" err="1"/>
              <a:t>məꭍi:n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287" y="1892112"/>
            <a:ext cx="830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fridge (n) /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frid</a:t>
            </a:r>
            <a:r>
              <a:rPr lang="en-US" sz="2800" b="1" dirty="0" err="1"/>
              <a:t>dʒ</a:t>
            </a:r>
            <a:r>
              <a:rPr lang="en-US" sz="2800" b="1" dirty="0"/>
              <a:t>/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92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901</Words>
  <Application>Microsoft Office PowerPoint</Application>
  <PresentationFormat>On-screen Show (4:3)</PresentationFormat>
  <Paragraphs>159</Paragraphs>
  <Slides>30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GungsuhChe</vt:lpstr>
      <vt:lpstr>Arabic Typesetting</vt:lpstr>
      <vt:lpstr>Arial</vt:lpstr>
      <vt:lpstr>Calibri</vt:lpstr>
      <vt:lpstr>Calibri Light</vt:lpstr>
      <vt:lpstr>Comic Sans MS</vt:lpstr>
      <vt:lpstr>Times New Roman</vt:lpstr>
      <vt:lpstr>Office Theme</vt:lpstr>
      <vt:lpstr>2_Office Theme</vt:lpstr>
      <vt:lpstr>9_Office Theme</vt:lpstr>
      <vt:lpstr>1_Office Theme</vt:lpstr>
      <vt:lpstr>5_Office Theme</vt:lpstr>
      <vt:lpstr>10_Office Theme</vt:lpstr>
      <vt:lpstr>PowerPoint Presentation</vt:lpstr>
      <vt:lpstr>PowerPoint Presentation</vt:lpstr>
      <vt:lpstr>PowerPoint Presentation</vt:lpstr>
      <vt:lpstr>Electric cooker</vt:lpstr>
      <vt:lpstr>PowerPoint Presentation</vt:lpstr>
      <vt:lpstr>washing machine</vt:lpstr>
      <vt:lpstr>PowerPoint Presentation</vt:lpstr>
      <vt:lpstr>fridge</vt:lpstr>
      <vt:lpstr>PowerPoint Presentation</vt:lpstr>
      <vt:lpstr>dishwasher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Phong</cp:lastModifiedBy>
  <cp:revision>82</cp:revision>
  <dcterms:created xsi:type="dcterms:W3CDTF">2016-03-15T13:41:39Z</dcterms:created>
  <dcterms:modified xsi:type="dcterms:W3CDTF">2023-03-19T14:49:10Z</dcterms:modified>
</cp:coreProperties>
</file>