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9" r:id="rId2"/>
    <p:sldId id="298" r:id="rId3"/>
    <p:sldId id="300" r:id="rId4"/>
    <p:sldId id="301" r:id="rId5"/>
    <p:sldId id="294" r:id="rId6"/>
    <p:sldId id="257" r:id="rId7"/>
    <p:sldId id="271" r:id="rId8"/>
    <p:sldId id="258" r:id="rId9"/>
    <p:sldId id="306" r:id="rId10"/>
    <p:sldId id="302" r:id="rId11"/>
    <p:sldId id="307" r:id="rId12"/>
    <p:sldId id="308" r:id="rId13"/>
    <p:sldId id="309" r:id="rId14"/>
    <p:sldId id="289" r:id="rId15"/>
    <p:sldId id="272" r:id="rId16"/>
    <p:sldId id="310" r:id="rId17"/>
    <p:sldId id="311" r:id="rId18"/>
    <p:sldId id="295" r:id="rId19"/>
    <p:sldId id="261" r:id="rId20"/>
    <p:sldId id="305" r:id="rId21"/>
    <p:sldId id="296" r:id="rId22"/>
    <p:sldId id="303" r:id="rId23"/>
    <p:sldId id="30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7"/>
    <a:srgbClr val="E6E6E6"/>
    <a:srgbClr val="FFE8CB"/>
    <a:srgbClr val="DEEBF7"/>
    <a:srgbClr val="6EA8DC"/>
    <a:srgbClr val="0084B1"/>
    <a:srgbClr val="D6EFF2"/>
    <a:srgbClr val="EF008D"/>
    <a:srgbClr val="FFD9F0"/>
    <a:srgbClr val="005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1411" y="-91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A587-91E6-4A5D-B465-0AF29AAE8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5/4/2022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TextBox 5"/>
          <p:cNvSpPr txBox="1"/>
          <p:nvPr/>
        </p:nvSpPr>
        <p:spPr>
          <a:xfrm>
            <a:off x="3928905" y="1889090"/>
            <a:ext cx="2903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</a:rPr>
              <a:t>6A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6117"/>
            <a:ext cx="8193713" cy="1143000"/>
          </a:xfrm>
        </p:spPr>
        <p:txBody>
          <a:bodyPr/>
          <a:lstStyle/>
          <a:p>
            <a:r>
              <a:rPr lang="vi-VN" sz="4000" b="1" dirty="0">
                <a:solidFill>
                  <a:srgbClr val="FF0000"/>
                </a:solidFill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</a:rPr>
              <a:t>he </a:t>
            </a:r>
            <a:r>
              <a:rPr lang="en-US" sz="4000" b="1" dirty="0">
                <a:solidFill>
                  <a:srgbClr val="FF0000"/>
                </a:solidFill>
              </a:rPr>
              <a:t>structure to express surprise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5657"/>
            <a:ext cx="8667750" cy="522514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500" dirty="0" smtClean="0"/>
              <a:t/>
            </a:r>
            <a:br>
              <a:rPr lang="en-US" sz="3500" dirty="0" smtClean="0"/>
            </a:b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68" y="714376"/>
            <a:ext cx="11827717" cy="614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25" y="2901822"/>
            <a:ext cx="56621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vi-VN" sz="4000" dirty="0" smtClean="0">
                <a:solidFill>
                  <a:srgbClr val="FFFF00"/>
                </a:solidFill>
              </a:rPr>
              <a:t>* </a:t>
            </a:r>
            <a:r>
              <a:rPr lang="en-US" sz="4000" dirty="0">
                <a:solidFill>
                  <a:srgbClr val="FFFF00"/>
                </a:solidFill>
              </a:rPr>
              <a:t>Wow! Is that + object? </a:t>
            </a:r>
          </a:p>
          <a:p>
            <a:pPr marL="114300" indent="0">
              <a:buNone/>
            </a:pPr>
            <a:r>
              <a:rPr lang="vi-VN" sz="4000" dirty="0" smtClean="0">
                <a:solidFill>
                  <a:srgbClr val="FFFF00"/>
                </a:solidFill>
              </a:rPr>
              <a:t>*  </a:t>
            </a:r>
            <a:r>
              <a:rPr lang="en-US" sz="4000" dirty="0" smtClean="0">
                <a:solidFill>
                  <a:srgbClr val="FFFF00"/>
                </a:solidFill>
              </a:rPr>
              <a:t>It </a:t>
            </a:r>
            <a:r>
              <a:rPr lang="en-US" sz="4000" dirty="0">
                <a:solidFill>
                  <a:srgbClr val="FFFF00"/>
                </a:solidFill>
              </a:rPr>
              <a:t>looks + adjective.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6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indent="0"/>
            <a:r>
              <a:rPr lang="vi-VN" sz="4800" u="sng" dirty="0"/>
              <a:t>Example:</a:t>
            </a:r>
            <a:r>
              <a:rPr lang="vi-VN" sz="4800" dirty="0"/>
              <a:t/>
            </a:r>
            <a:br>
              <a:rPr lang="vi-VN" sz="4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367"/>
            <a:ext cx="7620000" cy="537443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000" dirty="0"/>
              <a:t>- </a:t>
            </a:r>
            <a:r>
              <a:rPr lang="en-US" sz="4000" dirty="0">
                <a:solidFill>
                  <a:srgbClr val="FF0000"/>
                </a:solidFill>
              </a:rPr>
              <a:t>Wow! Is that your new watch? </a:t>
            </a:r>
            <a:r>
              <a:rPr lang="en-US" sz="4000" dirty="0"/>
              <a:t>It’s really beautiful!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22" y="2789853"/>
            <a:ext cx="6176866" cy="358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4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176"/>
            <a:ext cx="7620000" cy="5859624"/>
          </a:xfrm>
        </p:spPr>
        <p:txBody>
          <a:bodyPr/>
          <a:lstStyle/>
          <a:p>
            <a:pPr marL="114300" indent="0">
              <a:buNone/>
            </a:pPr>
            <a:r>
              <a:rPr lang="en-US" sz="4800" dirty="0"/>
              <a:t>- </a:t>
            </a:r>
            <a:r>
              <a:rPr lang="en-US" sz="4800" dirty="0">
                <a:solidFill>
                  <a:srgbClr val="FF0000"/>
                </a:solidFill>
              </a:rPr>
              <a:t>Look! You have a new TV, don’t you?</a:t>
            </a:r>
            <a:r>
              <a:rPr lang="en-US" sz="4800" dirty="0"/>
              <a:t> It’s so amazing!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8" y="2388637"/>
            <a:ext cx="7800392" cy="421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7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59" y="0"/>
            <a:ext cx="93586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041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5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4431" y="104779"/>
            <a:ext cx="789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Express your surprise when you see your partner’s new watch, TV, mobile phone,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22CBE1-5C38-41D7-BF9E-4BB6096DD62E}"/>
              </a:ext>
            </a:extLst>
          </p:cNvPr>
          <p:cNvSpPr txBox="1"/>
          <p:nvPr/>
        </p:nvSpPr>
        <p:spPr>
          <a:xfrm>
            <a:off x="200084" y="1262964"/>
            <a:ext cx="8710651" cy="632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i="0" dirty="0" smtClean="0">
                <a:solidFill>
                  <a:srgbClr val="0070C0"/>
                </a:solidFill>
                <a:effectLst/>
              </a:rPr>
              <a:t>E.g.</a:t>
            </a:r>
            <a:endParaRPr lang="vi-VN" sz="4000" dirty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/>
              <a:t>David</a:t>
            </a:r>
            <a:r>
              <a:rPr lang="en-US" sz="2800" b="1" i="1" dirty="0"/>
              <a:t>: </a:t>
            </a:r>
            <a:r>
              <a:rPr lang="en-US" sz="2800" dirty="0"/>
              <a:t>John! Hello!</a:t>
            </a:r>
          </a:p>
          <a:p>
            <a:pPr>
              <a:lnSpc>
                <a:spcPct val="200000"/>
              </a:lnSpc>
            </a:pPr>
            <a:r>
              <a:rPr lang="en-US" sz="2800" b="1" i="1" dirty="0"/>
              <a:t>John: </a:t>
            </a:r>
            <a:r>
              <a:rPr lang="en-US" sz="2800" dirty="0"/>
              <a:t>Oh, hi, David. </a:t>
            </a:r>
            <a:r>
              <a:rPr lang="en-US" sz="2800" dirty="0">
                <a:solidFill>
                  <a:srgbClr val="FF0000"/>
                </a:solidFill>
              </a:rPr>
              <a:t>Wow! Is </a:t>
            </a:r>
            <a:r>
              <a:rPr lang="en-US" sz="2800" u="sng" dirty="0">
                <a:solidFill>
                  <a:srgbClr val="FF0000"/>
                </a:solidFill>
              </a:rPr>
              <a:t>that </a:t>
            </a:r>
            <a:r>
              <a:rPr lang="en-US" sz="2800" u="sng" dirty="0" smtClean="0">
                <a:solidFill>
                  <a:srgbClr val="FF0000"/>
                </a:solidFill>
              </a:rPr>
              <a:t>your </a:t>
            </a:r>
            <a:r>
              <a:rPr lang="vi-VN" sz="2800" u="sng" dirty="0" smtClean="0">
                <a:solidFill>
                  <a:srgbClr val="FF0000"/>
                </a:solidFill>
              </a:rPr>
              <a:t>new watch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r>
              <a:rPr lang="en-US" sz="2800" dirty="0">
                <a:solidFill>
                  <a:srgbClr val="FF0000"/>
                </a:solidFill>
              </a:rPr>
              <a:t>It </a:t>
            </a:r>
            <a:endParaRPr lang="vi-VN" sz="28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looks </a:t>
            </a:r>
            <a:r>
              <a:rPr lang="en-US" sz="2800" dirty="0">
                <a:solidFill>
                  <a:srgbClr val="FF0000"/>
                </a:solidFill>
              </a:rPr>
              <a:t>great.</a:t>
            </a:r>
          </a:p>
          <a:p>
            <a:pPr>
              <a:lnSpc>
                <a:spcPct val="200000"/>
              </a:lnSpc>
            </a:pPr>
            <a:r>
              <a:rPr lang="en-US" sz="2800" b="1" i="1" dirty="0"/>
              <a:t>David: </a:t>
            </a:r>
            <a:r>
              <a:rPr lang="en-US" sz="2800" dirty="0"/>
              <a:t>Yes, it’s my </a:t>
            </a:r>
            <a:r>
              <a:rPr lang="en-US" sz="2800" u="sng" dirty="0">
                <a:solidFill>
                  <a:srgbClr val="FF0000"/>
                </a:solidFill>
              </a:rPr>
              <a:t>new </a:t>
            </a:r>
            <a:r>
              <a:rPr lang="vi-VN" sz="2800" u="sng" dirty="0" smtClean="0">
                <a:solidFill>
                  <a:srgbClr val="FF0000"/>
                </a:solidFill>
              </a:rPr>
              <a:t>watch</a:t>
            </a:r>
            <a:r>
              <a:rPr lang="en-US" sz="2800" dirty="0" smtClean="0"/>
              <a:t>. </a:t>
            </a:r>
            <a:r>
              <a:rPr lang="en-US" sz="2800" dirty="0"/>
              <a:t>My parents gave it to me for my birthday.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12196" y="2593827"/>
            <a:ext cx="5297787" cy="2224345"/>
            <a:chOff x="2094743" y="1811975"/>
            <a:chExt cx="5297787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116564" y="2835991"/>
              <a:ext cx="52759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Houses and appliances in the 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55" y="0"/>
            <a:ext cx="9190655" cy="706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712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050"/>
            <a:ext cx="9144000" cy="765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9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questions in the class survey below. 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Y (Yes) or N (No).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21500"/>
              </p:ext>
            </p:extLst>
          </p:nvPr>
        </p:nvGraphicFramePr>
        <p:xfrm>
          <a:off x="413133" y="1330898"/>
          <a:ext cx="8317734" cy="54042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47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9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0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Will you live in a hi-tech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Will your house be in space?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 </a:t>
                      </a:r>
                      <a:r>
                        <a:rPr lang="en-US" sz="2400"/>
                        <a:t>Will you have a lot of trees and ﬂowers around</a:t>
                      </a:r>
                    </a:p>
                    <a:p>
                      <a:r>
                        <a:rPr lang="en-US" sz="2400" baseline="0"/>
                        <a:t>     </a:t>
                      </a:r>
                      <a:r>
                        <a:rPr lang="en-US" sz="2400"/>
                        <a:t>your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dirty="0"/>
                        <a:t> Will you have a fridge that can cook your meals?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Will you have a robot that can look after your</a:t>
                      </a:r>
                    </a:p>
                    <a:p>
                      <a:r>
                        <a:rPr lang="en-US" sz="2400" baseline="0"/>
                        <a:t>     </a:t>
                      </a:r>
                      <a:r>
                        <a:rPr lang="en-US" sz="2400"/>
                        <a:t>children?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en-US" sz="2400"/>
                        <a:t> Will you have a car that can ﬂy?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B1B2BD-DBD1-4CE0-AFB3-6E5C2795640E}"/>
              </a:ext>
            </a:extLst>
          </p:cNvPr>
          <p:cNvSpPr/>
          <p:nvPr/>
        </p:nvSpPr>
        <p:spPr>
          <a:xfrm>
            <a:off x="7298058" y="1902921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ADB44D-75FD-4800-95FE-5D1A132EBEBD}"/>
              </a:ext>
            </a:extLst>
          </p:cNvPr>
          <p:cNvSpPr txBox="1"/>
          <p:nvPr/>
        </p:nvSpPr>
        <p:spPr>
          <a:xfrm>
            <a:off x="7322915" y="196326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020B959-A4CF-49A3-999B-D7260724ECA4}"/>
              </a:ext>
            </a:extLst>
          </p:cNvPr>
          <p:cNvSpPr/>
          <p:nvPr/>
        </p:nvSpPr>
        <p:spPr>
          <a:xfrm>
            <a:off x="7990627" y="1863594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B6E010-A29B-4B9A-9854-FE5D4B53D825}"/>
              </a:ext>
            </a:extLst>
          </p:cNvPr>
          <p:cNvSpPr txBox="1"/>
          <p:nvPr/>
        </p:nvSpPr>
        <p:spPr>
          <a:xfrm>
            <a:off x="8063155" y="19632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867B0F-CFB6-4895-8926-C48B2D92A5BE}"/>
              </a:ext>
            </a:extLst>
          </p:cNvPr>
          <p:cNvSpPr/>
          <p:nvPr/>
        </p:nvSpPr>
        <p:spPr>
          <a:xfrm>
            <a:off x="7268562" y="3527320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65CD9B-8CCC-448B-8EDD-6C9717970334}"/>
              </a:ext>
            </a:extLst>
          </p:cNvPr>
          <p:cNvSpPr txBox="1"/>
          <p:nvPr/>
        </p:nvSpPr>
        <p:spPr>
          <a:xfrm>
            <a:off x="7322915" y="362699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4930495-7AB6-4459-887B-5A9CAA7E9A45}"/>
              </a:ext>
            </a:extLst>
          </p:cNvPr>
          <p:cNvSpPr/>
          <p:nvPr/>
        </p:nvSpPr>
        <p:spPr>
          <a:xfrm>
            <a:off x="7990627" y="3527321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CC847B-981C-4F02-973D-BF70F46D2B45}"/>
              </a:ext>
            </a:extLst>
          </p:cNvPr>
          <p:cNvSpPr txBox="1"/>
          <p:nvPr/>
        </p:nvSpPr>
        <p:spPr>
          <a:xfrm>
            <a:off x="8063155" y="36269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6E642B2-42B7-4261-90AB-4EE4A015469B}"/>
              </a:ext>
            </a:extLst>
          </p:cNvPr>
          <p:cNvSpPr/>
          <p:nvPr/>
        </p:nvSpPr>
        <p:spPr>
          <a:xfrm>
            <a:off x="7268562" y="5131220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8860DBB-2286-4312-B94C-C81BBE727919}"/>
              </a:ext>
            </a:extLst>
          </p:cNvPr>
          <p:cNvSpPr txBox="1"/>
          <p:nvPr/>
        </p:nvSpPr>
        <p:spPr>
          <a:xfrm>
            <a:off x="7322915" y="523089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FAACCC4-592A-4C5B-AE83-36D9E0578072}"/>
              </a:ext>
            </a:extLst>
          </p:cNvPr>
          <p:cNvSpPr/>
          <p:nvPr/>
        </p:nvSpPr>
        <p:spPr>
          <a:xfrm>
            <a:off x="7990627" y="5131221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229740-96CE-4F0F-AC7A-FBF4B468100A}"/>
              </a:ext>
            </a:extLst>
          </p:cNvPr>
          <p:cNvSpPr txBox="1"/>
          <p:nvPr/>
        </p:nvSpPr>
        <p:spPr>
          <a:xfrm>
            <a:off x="8063155" y="52308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76F2D53-8073-4DEB-8FBA-271B1FF1097C}"/>
              </a:ext>
            </a:extLst>
          </p:cNvPr>
          <p:cNvSpPr/>
          <p:nvPr/>
        </p:nvSpPr>
        <p:spPr>
          <a:xfrm>
            <a:off x="7196033" y="2725370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54D9DD7-553D-4BB4-9152-5DA91D2666E5}"/>
              </a:ext>
            </a:extLst>
          </p:cNvPr>
          <p:cNvSpPr txBox="1"/>
          <p:nvPr/>
        </p:nvSpPr>
        <p:spPr>
          <a:xfrm>
            <a:off x="7309378" y="28152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917B1F9-1B92-4628-800D-352C818FF029}"/>
              </a:ext>
            </a:extLst>
          </p:cNvPr>
          <p:cNvSpPr/>
          <p:nvPr/>
        </p:nvSpPr>
        <p:spPr>
          <a:xfrm>
            <a:off x="7996754" y="2725371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046C1F-4DF4-4679-9F94-BE272A251FD2}"/>
              </a:ext>
            </a:extLst>
          </p:cNvPr>
          <p:cNvSpPr txBox="1"/>
          <p:nvPr/>
        </p:nvSpPr>
        <p:spPr>
          <a:xfrm>
            <a:off x="8069282" y="282504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5E4AA2-8EB4-41F3-BF41-A11D8388CC7C}"/>
              </a:ext>
            </a:extLst>
          </p:cNvPr>
          <p:cNvSpPr/>
          <p:nvPr/>
        </p:nvSpPr>
        <p:spPr>
          <a:xfrm>
            <a:off x="7189906" y="4385351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2669862-721A-477A-94E3-946E996664C6}"/>
              </a:ext>
            </a:extLst>
          </p:cNvPr>
          <p:cNvSpPr txBox="1"/>
          <p:nvPr/>
        </p:nvSpPr>
        <p:spPr>
          <a:xfrm>
            <a:off x="7303251" y="44751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C1D7E55-2BFC-4B8A-9FD6-2893627421B6}"/>
              </a:ext>
            </a:extLst>
          </p:cNvPr>
          <p:cNvSpPr/>
          <p:nvPr/>
        </p:nvSpPr>
        <p:spPr>
          <a:xfrm>
            <a:off x="7990627" y="4385352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9D78044-D86B-4F10-B9DF-910EC13E8645}"/>
              </a:ext>
            </a:extLst>
          </p:cNvPr>
          <p:cNvSpPr txBox="1"/>
          <p:nvPr/>
        </p:nvSpPr>
        <p:spPr>
          <a:xfrm>
            <a:off x="8063155" y="448502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23ABE8C-02F4-46FA-A6C0-7D3E6A87675B}"/>
              </a:ext>
            </a:extLst>
          </p:cNvPr>
          <p:cNvSpPr/>
          <p:nvPr/>
        </p:nvSpPr>
        <p:spPr>
          <a:xfrm>
            <a:off x="7156705" y="5955779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26CCA64-A809-4C7B-9D39-3A8069B2AC47}"/>
              </a:ext>
            </a:extLst>
          </p:cNvPr>
          <p:cNvSpPr txBox="1"/>
          <p:nvPr/>
        </p:nvSpPr>
        <p:spPr>
          <a:xfrm>
            <a:off x="7270050" y="604562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C611F16-933F-4AFC-9F10-1ED6E83630E5}"/>
              </a:ext>
            </a:extLst>
          </p:cNvPr>
          <p:cNvSpPr/>
          <p:nvPr/>
        </p:nvSpPr>
        <p:spPr>
          <a:xfrm>
            <a:off x="7957426" y="5955780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DFB288B-0360-4105-8332-F255FDC55248}"/>
              </a:ext>
            </a:extLst>
          </p:cNvPr>
          <p:cNvSpPr txBox="1"/>
          <p:nvPr/>
        </p:nvSpPr>
        <p:spPr>
          <a:xfrm>
            <a:off x="8029954" y="605545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61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3" grpId="3"/>
      <p:bldP spid="13" grpId="4"/>
      <p:bldP spid="16" grpId="0"/>
      <p:bldP spid="16" grpId="1"/>
      <p:bldP spid="16" grpId="2"/>
      <p:bldP spid="16" grpId="3"/>
      <p:bldP spid="16" grpId="4"/>
      <p:bldP spid="19" grpId="0"/>
      <p:bldP spid="19" grpId="1"/>
      <p:bldP spid="19" grpId="2"/>
      <p:bldP spid="19" grpId="3"/>
      <p:bldP spid="19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5" grpId="0"/>
      <p:bldP spid="25" grpId="1"/>
      <p:bldP spid="25" grpId="2"/>
      <p:bldP spid="25" grpId="3"/>
      <p:bldP spid="25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1" grpId="0"/>
      <p:bldP spid="31" grpId="1"/>
      <p:bldP spid="31" grpId="2"/>
      <p:bldP spid="31" grpId="3"/>
      <p:bldP spid="31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7" grpId="0"/>
      <p:bldP spid="37" grpId="1"/>
      <p:bldP spid="37" grpId="2"/>
      <p:bldP spid="37" grpId="3"/>
      <p:bldP spid="37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9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5" y="73536"/>
            <a:ext cx="8109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Use the questions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interview your partner.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711415"/>
            <a:ext cx="86013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400" dirty="0" smtClean="0"/>
              <a:t>A:</a:t>
            </a:r>
            <a:r>
              <a:rPr lang="en-US" sz="5400" dirty="0" smtClean="0"/>
              <a:t> </a:t>
            </a:r>
            <a:r>
              <a:rPr lang="en-US" sz="5400" dirty="0"/>
              <a:t>Will your house have a fridge?</a:t>
            </a:r>
          </a:p>
          <a:p>
            <a:pPr algn="just"/>
            <a:r>
              <a:rPr lang="vi-VN" sz="5400" dirty="0" smtClean="0"/>
              <a:t>B:</a:t>
            </a:r>
            <a:r>
              <a:rPr lang="en-US" sz="5400" dirty="0" smtClean="0"/>
              <a:t> </a:t>
            </a:r>
            <a:r>
              <a:rPr lang="en-US" sz="5400" dirty="0"/>
              <a:t>Yes, it will.</a:t>
            </a:r>
          </a:p>
          <a:p>
            <a:pPr algn="just"/>
            <a:r>
              <a:rPr lang="vi-VN" sz="5400" dirty="0" smtClean="0"/>
              <a:t>A:</a:t>
            </a:r>
            <a:r>
              <a:rPr lang="en-US" sz="5400" dirty="0" smtClean="0"/>
              <a:t> </a:t>
            </a:r>
            <a:r>
              <a:rPr lang="en-US" sz="5400" dirty="0"/>
              <a:t>What will it do for you?</a:t>
            </a:r>
          </a:p>
          <a:p>
            <a:pPr algn="just"/>
            <a:r>
              <a:rPr lang="vi-VN" sz="5400" dirty="0" smtClean="0"/>
              <a:t>B: </a:t>
            </a:r>
            <a:r>
              <a:rPr lang="en-US" sz="5400" dirty="0" smtClean="0"/>
              <a:t>It </a:t>
            </a:r>
            <a:r>
              <a:rPr lang="en-US" sz="5400" dirty="0"/>
              <a:t>will cook my meals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19993" y="1049696"/>
            <a:ext cx="435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Suggested answer:</a:t>
            </a:r>
            <a:endParaRPr lang="en-US" sz="4000" dirty="0"/>
          </a:p>
          <a:p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30629" y="56818"/>
            <a:ext cx="83099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00" dirty="0" smtClean="0">
                <a:ln w="19050">
                  <a:solidFill>
                    <a:srgbClr val="00FF00"/>
                  </a:solidFill>
                </a:ln>
                <a:solidFill>
                  <a:srgbClr val="FFFF00"/>
                </a:solidFill>
                <a:latin typeface="Futura-Black-Bold-90ms-RKSJ-H"/>
              </a:rPr>
              <a:t>KIM’S GAME:</a:t>
            </a:r>
          </a:p>
          <a:p>
            <a:pPr algn="ctr"/>
            <a:r>
              <a:rPr lang="en-US" sz="3600" b="1" spc="-100" dirty="0" smtClean="0">
                <a:ln w="19050">
                  <a:noFill/>
                </a:ln>
                <a:solidFill>
                  <a:srgbClr val="FF0000"/>
                </a:solidFill>
                <a:latin typeface="Futura-Black-Bold-90ms-RKSJ-H"/>
              </a:rPr>
              <a:t>How many types of house are there in the video ?</a:t>
            </a:r>
            <a:endParaRPr lang="en-US" sz="3600" spc="-100" dirty="0">
              <a:ln w="19050">
                <a:noFill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8" descr="motor 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988840"/>
            <a:ext cx="6696744" cy="4408330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12" descr="skyscr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691" y="1988840"/>
            <a:ext cx="6664677" cy="440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6" descr="1-nha-dia-bay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8083" y="1988840"/>
            <a:ext cx="6690320" cy="4408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4" descr="pa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705950" cy="445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hosebou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84076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*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02" y="1988840"/>
            <a:ext cx="6839782" cy="44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54" y="1987338"/>
            <a:ext cx="6827730" cy="44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52" y="341644"/>
            <a:ext cx="7620000" cy="57978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4000" dirty="0"/>
              <a:t>E.g. of note taking</a:t>
            </a:r>
          </a:p>
          <a:p>
            <a:pPr algn="just"/>
            <a:r>
              <a:rPr lang="en-US" sz="4000" dirty="0"/>
              <a:t>Type of the house: cottage</a:t>
            </a:r>
          </a:p>
          <a:p>
            <a:pPr algn="just"/>
            <a:r>
              <a:rPr lang="en-US" sz="4000" dirty="0"/>
              <a:t>Location: in the mountains</a:t>
            </a:r>
          </a:p>
          <a:p>
            <a:pPr algn="just"/>
            <a:r>
              <a:rPr lang="en-US" sz="4000" dirty="0"/>
              <a:t>Surroundings: trees, flowers and mountains</a:t>
            </a:r>
          </a:p>
          <a:p>
            <a:pPr algn="just"/>
            <a:r>
              <a:rPr lang="en-US" sz="4000" dirty="0"/>
              <a:t>Appliances: robot (look after the children), fridge (cook meals), computer (send and </a:t>
            </a:r>
          </a:p>
          <a:p>
            <a:pPr algn="just"/>
            <a:r>
              <a:rPr lang="en-US" sz="4000" dirty="0"/>
              <a:t>receive emails), etc.</a:t>
            </a:r>
          </a:p>
          <a:p>
            <a:endParaRPr lang="en-US" dirty="0"/>
          </a:p>
        </p:txBody>
      </p:sp>
      <p:sp>
        <p:nvSpPr>
          <p:cNvPr id="2" name="Up Arrow 1">
            <a:hlinkClick r:id="rId2" action="ppaction://hlinksldjump"/>
          </p:cNvPr>
          <p:cNvSpPr/>
          <p:nvPr/>
        </p:nvSpPr>
        <p:spPr>
          <a:xfrm>
            <a:off x="6456784" y="4926563"/>
            <a:ext cx="1912775" cy="16328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8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070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the class about your interview.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035" y="1410160"/>
            <a:ext cx="2115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8293" y="1779244"/>
            <a:ext cx="6522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 the future, Nam will live in a hi-tech house.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It won’t be in space. It might be by the sea.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He might have a robot to help him with his home.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9" y="3533570"/>
            <a:ext cx="4170065" cy="31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3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2716"/>
            <a:ext cx="7620000" cy="375808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vi-VN" sz="4000" dirty="0" smtClean="0"/>
              <a:t>- Learnt by heart new structure.</a:t>
            </a:r>
          </a:p>
          <a:p>
            <a:pPr marL="114300" indent="0">
              <a:buNone/>
            </a:pPr>
            <a:r>
              <a:rPr lang="vi-VN" sz="4000" dirty="0" smtClean="0"/>
              <a:t>- Do exercises in the Workbook.</a:t>
            </a:r>
          </a:p>
          <a:p>
            <a:pPr marL="114300" indent="0">
              <a:buNone/>
            </a:pPr>
            <a:r>
              <a:rPr lang="vi-VN" sz="4000" dirty="0" smtClean="0"/>
              <a:t>- Prepare for next lesson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0" y="118068"/>
            <a:ext cx="797851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88" y="0"/>
            <a:ext cx="9224387" cy="6858000"/>
          </a:xfrm>
        </p:spPr>
      </p:pic>
    </p:spTree>
    <p:extLst>
      <p:ext uri="{BB962C8B-B14F-4D97-AF65-F5344CB8AC3E}">
        <p14:creationId xmlns:p14="http://schemas.microsoft.com/office/powerpoint/2010/main" val="11671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56" y="9422"/>
            <a:ext cx="821625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2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Answer key</a:t>
            </a:r>
            <a:r>
              <a:rPr lang="en-US" sz="32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: There are six.</a:t>
            </a:r>
            <a:endParaRPr lang="en-US" sz="32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osebou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2" y="768604"/>
            <a:ext cx="2800972" cy="194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a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56561"/>
            <a:ext cx="280097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-nha-dia-bay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768604"/>
            <a:ext cx="2800972" cy="1963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2" descr="skyscrap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852" y="3715807"/>
            <a:ext cx="2800972" cy="1963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8" descr="motor h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501" y="3707920"/>
            <a:ext cx="2808311" cy="1963740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*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6398"/>
            <a:ext cx="2800972" cy="19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56" y="9422"/>
            <a:ext cx="547994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2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Name these pictures</a:t>
            </a:r>
            <a:endParaRPr lang="en-US" sz="32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osebou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2" y="768604"/>
            <a:ext cx="2800972" cy="194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a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56561"/>
            <a:ext cx="280097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-nha-dia-bay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768604"/>
            <a:ext cx="2800972" cy="1963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2" descr="skyscrap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852" y="3715807"/>
            <a:ext cx="2800972" cy="1963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8" descr="motor h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501" y="3707920"/>
            <a:ext cx="2808311" cy="1963740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*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6398"/>
            <a:ext cx="2800972" cy="19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7544" y="2903167"/>
            <a:ext cx="225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houseboat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419872" y="5949280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motorhome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423080" y="5964871"/>
            <a:ext cx="2348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skyscraper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7220672" y="2903167"/>
            <a:ext cx="1050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UFO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3707904" y="2903167"/>
            <a:ext cx="134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astle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6588224" y="5964871"/>
            <a:ext cx="1754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ottage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24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057"/>
            <a:ext cx="7987622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9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4044" y="2996058"/>
            <a:ext cx="4443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Houses and appliances in the future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85705"/>
            <a:ext cx="379594" cy="412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5310623"/>
            <a:ext cx="375944" cy="3725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6" y="4009433"/>
            <a:ext cx="369047" cy="390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6" y="4992031"/>
            <a:ext cx="351213" cy="3613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8796" y="4190992"/>
            <a:ext cx="4073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sentences.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4188" y="5257223"/>
            <a:ext cx="420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Express your surprise when you see your partner’s new watch, TV, mobile phone, etc.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49806" y="4009433"/>
            <a:ext cx="3772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questions in the class survey below. 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) Y (Yes) or N (No).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61239" y="4992031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Use the questions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to interview your partner.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5257" y="3640514"/>
            <a:ext cx="269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Expressing surprise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42" y="5796078"/>
            <a:ext cx="351213" cy="3311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78215" y="5780977"/>
            <a:ext cx="406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the class about your interview.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Expressing surprise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52935" y="2892819"/>
            <a:ext cx="3971585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26464" y="3723698"/>
            <a:ext cx="1849787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464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313" y="1762695"/>
            <a:ext cx="69726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1" dirty="0"/>
              <a:t>David: </a:t>
            </a:r>
            <a:r>
              <a:rPr lang="en-US" sz="2600" dirty="0"/>
              <a:t>John! Hello!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John: </a:t>
            </a:r>
            <a:r>
              <a:rPr lang="en-US" sz="2600" dirty="0"/>
              <a:t>Oh, hi, David. Wow! Is that your computer? It looks great.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David: </a:t>
            </a:r>
            <a:r>
              <a:rPr lang="en-US" sz="2600" dirty="0"/>
              <a:t>Yes, it’s my new computer. My parents gave it to me for my birthday.</a:t>
            </a:r>
          </a:p>
        </p:txBody>
      </p:sp>
      <p:pic>
        <p:nvPicPr>
          <p:cNvPr id="3" name="B2_27">
            <a:hlinkClick r:id="" action="ppaction://media"/>
            <a:extLst>
              <a:ext uri="{FF2B5EF4-FFF2-40B4-BE49-F238E27FC236}">
                <a16:creationId xmlns:a16="http://schemas.microsoft.com/office/drawing/2014/main" xmlns="" id="{4355BCC0-C083-4397-B266-26ABB6BFF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0416" y="1144331"/>
            <a:ext cx="1492898" cy="9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02" y="0"/>
            <a:ext cx="947990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987419" y="-289249"/>
            <a:ext cx="7595119" cy="22859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/>
              <a:t>H</a:t>
            </a:r>
            <a:r>
              <a:rPr lang="en-US" sz="4800" dirty="0" err="1" smtClean="0"/>
              <a:t>ow</a:t>
            </a:r>
            <a:r>
              <a:rPr lang="en-US" sz="4800" dirty="0" smtClean="0"/>
              <a:t> </a:t>
            </a:r>
            <a:r>
              <a:rPr lang="en-US" sz="4800" dirty="0"/>
              <a:t>can we express surprise?</a:t>
            </a:r>
          </a:p>
        </p:txBody>
      </p:sp>
    </p:spTree>
    <p:extLst>
      <p:ext uri="{BB962C8B-B14F-4D97-AF65-F5344CB8AC3E}">
        <p14:creationId xmlns:p14="http://schemas.microsoft.com/office/powerpoint/2010/main" val="32731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1875</TotalTime>
  <Words>596</Words>
  <Application>Microsoft Office PowerPoint</Application>
  <PresentationFormat>On-screen Show (4:3)</PresentationFormat>
  <Paragraphs>91</Paragraphs>
  <Slides>23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structure to express surprise </vt:lpstr>
      <vt:lpstr>Example: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160</cp:revision>
  <dcterms:created xsi:type="dcterms:W3CDTF">2020-12-09T02:04:09Z</dcterms:created>
  <dcterms:modified xsi:type="dcterms:W3CDTF">2022-05-04T12:01:16Z</dcterms:modified>
</cp:coreProperties>
</file>