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69" r:id="rId4"/>
    <p:sldId id="262" r:id="rId5"/>
    <p:sldId id="259" r:id="rId6"/>
    <p:sldId id="263" r:id="rId7"/>
    <p:sldId id="264" r:id="rId8"/>
    <p:sldId id="267" r:id="rId9"/>
    <p:sldId id="270" r:id="rId10"/>
    <p:sldId id="271" r:id="rId11"/>
    <p:sldId id="272" r:id="rId12"/>
    <p:sldId id="266" r:id="rId13"/>
    <p:sldId id="268" r:id="rId14"/>
    <p:sldId id="276" r:id="rId15"/>
    <p:sldId id="277" r:id="rId16"/>
    <p:sldId id="278" r:id="rId17"/>
    <p:sldId id="279"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C7253-8713-46E8-8BE6-74C077CDE05F}" type="datetimeFigureOut">
              <a:rPr lang="en-US" smtClean="0"/>
              <a:t>4/25/2022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A5B4A-A09F-409B-B90A-7FB93E80C02A}" type="slidenum">
              <a:rPr lang="en-US" smtClean="0"/>
              <a:t>‹#›</a:t>
            </a:fld>
            <a:endParaRPr lang="en-US"/>
          </a:p>
        </p:txBody>
      </p:sp>
    </p:spTree>
    <p:extLst>
      <p:ext uri="{BB962C8B-B14F-4D97-AF65-F5344CB8AC3E}">
        <p14:creationId xmlns:p14="http://schemas.microsoft.com/office/powerpoint/2010/main" val="297277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A5B4A-A09F-409B-B90A-7FB93E80C02A}" type="slidenum">
              <a:rPr lang="en-US" smtClean="0"/>
              <a:t>6</a:t>
            </a:fld>
            <a:endParaRPr lang="en-US"/>
          </a:p>
        </p:txBody>
      </p:sp>
    </p:spTree>
    <p:extLst>
      <p:ext uri="{BB962C8B-B14F-4D97-AF65-F5344CB8AC3E}">
        <p14:creationId xmlns:p14="http://schemas.microsoft.com/office/powerpoint/2010/main" val="270355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B90A4-1DD2-49D1-AC34-7100096B8B0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414783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B90A4-1DD2-49D1-AC34-7100096B8B0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332997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B90A4-1DD2-49D1-AC34-7100096B8B0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346911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A0D95B-2858-4A6E-8642-B640B687BF26}" type="slidenum">
              <a:rPr lang="en-US" altLang="en-US"/>
              <a:pPr>
                <a:defRPr/>
              </a:pPr>
              <a:t>‹#›</a:t>
            </a:fld>
            <a:endParaRPr lang="en-US" altLang="en-US"/>
          </a:p>
        </p:txBody>
      </p:sp>
    </p:spTree>
    <p:extLst>
      <p:ext uri="{BB962C8B-B14F-4D97-AF65-F5344CB8AC3E}">
        <p14:creationId xmlns:p14="http://schemas.microsoft.com/office/powerpoint/2010/main" val="918969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46D1DD-CAF6-4F87-91B3-02FB8E52BF10}" type="slidenum">
              <a:rPr lang="en-US" altLang="en-US"/>
              <a:pPr>
                <a:defRPr/>
              </a:pPr>
              <a:t>‹#›</a:t>
            </a:fld>
            <a:endParaRPr lang="en-US" altLang="en-US"/>
          </a:p>
        </p:txBody>
      </p:sp>
    </p:spTree>
    <p:extLst>
      <p:ext uri="{BB962C8B-B14F-4D97-AF65-F5344CB8AC3E}">
        <p14:creationId xmlns:p14="http://schemas.microsoft.com/office/powerpoint/2010/main" val="293003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8F57EC-857E-4310-929B-17AD2618F906}" type="slidenum">
              <a:rPr lang="en-US" altLang="en-US"/>
              <a:pPr>
                <a:defRPr/>
              </a:pPr>
              <a:t>‹#›</a:t>
            </a:fld>
            <a:endParaRPr lang="en-US" altLang="en-US"/>
          </a:p>
        </p:txBody>
      </p:sp>
    </p:spTree>
    <p:extLst>
      <p:ext uri="{BB962C8B-B14F-4D97-AF65-F5344CB8AC3E}">
        <p14:creationId xmlns:p14="http://schemas.microsoft.com/office/powerpoint/2010/main" val="200246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7970D9-F3A5-4949-B52E-27553BE36993}" type="slidenum">
              <a:rPr lang="en-US" altLang="en-US"/>
              <a:pPr>
                <a:defRPr/>
              </a:pPr>
              <a:t>‹#›</a:t>
            </a:fld>
            <a:endParaRPr lang="en-US" altLang="en-US"/>
          </a:p>
        </p:txBody>
      </p:sp>
    </p:spTree>
    <p:extLst>
      <p:ext uri="{BB962C8B-B14F-4D97-AF65-F5344CB8AC3E}">
        <p14:creationId xmlns:p14="http://schemas.microsoft.com/office/powerpoint/2010/main" val="379876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A37B59E-7E43-4CD3-96C6-F21E5854F1C8}" type="slidenum">
              <a:rPr lang="en-US" altLang="en-US"/>
              <a:pPr>
                <a:defRPr/>
              </a:pPr>
              <a:t>‹#›</a:t>
            </a:fld>
            <a:endParaRPr lang="en-US" altLang="en-US"/>
          </a:p>
        </p:txBody>
      </p:sp>
    </p:spTree>
    <p:extLst>
      <p:ext uri="{BB962C8B-B14F-4D97-AF65-F5344CB8AC3E}">
        <p14:creationId xmlns:p14="http://schemas.microsoft.com/office/powerpoint/2010/main" val="135614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723F94A-1058-47A1-8CC2-67297A3EBA34}" type="slidenum">
              <a:rPr lang="en-US" altLang="en-US"/>
              <a:pPr>
                <a:defRPr/>
              </a:pPr>
              <a:t>‹#›</a:t>
            </a:fld>
            <a:endParaRPr lang="en-US" altLang="en-US"/>
          </a:p>
        </p:txBody>
      </p:sp>
    </p:spTree>
    <p:extLst>
      <p:ext uri="{BB962C8B-B14F-4D97-AF65-F5344CB8AC3E}">
        <p14:creationId xmlns:p14="http://schemas.microsoft.com/office/powerpoint/2010/main" val="3027202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44BC0E5-CD96-4D93-A735-AE95426382A2}" type="slidenum">
              <a:rPr lang="en-US" altLang="en-US"/>
              <a:pPr>
                <a:defRPr/>
              </a:pPr>
              <a:t>‹#›</a:t>
            </a:fld>
            <a:endParaRPr lang="en-US" altLang="en-US"/>
          </a:p>
        </p:txBody>
      </p:sp>
    </p:spTree>
    <p:extLst>
      <p:ext uri="{BB962C8B-B14F-4D97-AF65-F5344CB8AC3E}">
        <p14:creationId xmlns:p14="http://schemas.microsoft.com/office/powerpoint/2010/main" val="53669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76D9E1-6309-4CD2-8A33-08D4E821E821}" type="slidenum">
              <a:rPr lang="en-US" altLang="en-US"/>
              <a:pPr>
                <a:defRPr/>
              </a:pPr>
              <a:t>‹#›</a:t>
            </a:fld>
            <a:endParaRPr lang="en-US" altLang="en-US"/>
          </a:p>
        </p:txBody>
      </p:sp>
    </p:spTree>
    <p:extLst>
      <p:ext uri="{BB962C8B-B14F-4D97-AF65-F5344CB8AC3E}">
        <p14:creationId xmlns:p14="http://schemas.microsoft.com/office/powerpoint/2010/main" val="128346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B90A4-1DD2-49D1-AC34-7100096B8B0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428121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4366CC-7878-4A67-8780-32DE247C0807}" type="slidenum">
              <a:rPr lang="en-US" altLang="en-US"/>
              <a:pPr>
                <a:defRPr/>
              </a:pPr>
              <a:t>‹#›</a:t>
            </a:fld>
            <a:endParaRPr lang="en-US" altLang="en-US"/>
          </a:p>
        </p:txBody>
      </p:sp>
    </p:spTree>
    <p:extLst>
      <p:ext uri="{BB962C8B-B14F-4D97-AF65-F5344CB8AC3E}">
        <p14:creationId xmlns:p14="http://schemas.microsoft.com/office/powerpoint/2010/main" val="146935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8F9B41-954F-4CE4-812A-BE701EAF101A}" type="slidenum">
              <a:rPr lang="en-US" altLang="en-US"/>
              <a:pPr>
                <a:defRPr/>
              </a:pPr>
              <a:t>‹#›</a:t>
            </a:fld>
            <a:endParaRPr lang="en-US" altLang="en-US"/>
          </a:p>
        </p:txBody>
      </p:sp>
    </p:spTree>
    <p:extLst>
      <p:ext uri="{BB962C8B-B14F-4D97-AF65-F5344CB8AC3E}">
        <p14:creationId xmlns:p14="http://schemas.microsoft.com/office/powerpoint/2010/main" val="3775637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388E85-6DCE-44AE-8BEA-0BE9FC96DABD}" type="slidenum">
              <a:rPr lang="en-US" altLang="en-US"/>
              <a:pPr>
                <a:defRPr/>
              </a:pPr>
              <a:t>‹#›</a:t>
            </a:fld>
            <a:endParaRPr lang="en-US" altLang="en-US"/>
          </a:p>
        </p:txBody>
      </p:sp>
    </p:spTree>
    <p:extLst>
      <p:ext uri="{BB962C8B-B14F-4D97-AF65-F5344CB8AC3E}">
        <p14:creationId xmlns:p14="http://schemas.microsoft.com/office/powerpoint/2010/main" val="975554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724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615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55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438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97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96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2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B90A4-1DD2-49D1-AC34-7100096B8B0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3107359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15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813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0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3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B90A4-1DD2-49D1-AC34-7100096B8B0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308726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B90A4-1DD2-49D1-AC34-7100096B8B09}"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15583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B90A4-1DD2-49D1-AC34-7100096B8B09}"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106101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B90A4-1DD2-49D1-AC34-7100096B8B09}"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118460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B90A4-1DD2-49D1-AC34-7100096B8B0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2670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B90A4-1DD2-49D1-AC34-7100096B8B0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D6912-34DA-4139-9E9A-6413D82E1C0A}" type="slidenum">
              <a:rPr lang="en-US" smtClean="0"/>
              <a:t>‹#›</a:t>
            </a:fld>
            <a:endParaRPr lang="en-US"/>
          </a:p>
        </p:txBody>
      </p:sp>
    </p:spTree>
    <p:extLst>
      <p:ext uri="{BB962C8B-B14F-4D97-AF65-F5344CB8AC3E}">
        <p14:creationId xmlns:p14="http://schemas.microsoft.com/office/powerpoint/2010/main" val="177366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B90A4-1DD2-49D1-AC34-7100096B8B09}" type="datetimeFigureOut">
              <a:rPr lang="en-US" smtClean="0"/>
              <a:t>4/25/2022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D6912-34DA-4139-9E9A-6413D82E1C0A}" type="slidenum">
              <a:rPr lang="en-US" smtClean="0"/>
              <a:t>‹#›</a:t>
            </a:fld>
            <a:endParaRPr lang="en-US"/>
          </a:p>
        </p:txBody>
      </p:sp>
    </p:spTree>
    <p:extLst>
      <p:ext uri="{BB962C8B-B14F-4D97-AF65-F5344CB8AC3E}">
        <p14:creationId xmlns:p14="http://schemas.microsoft.com/office/powerpoint/2010/main" val="314259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fontAlgn="base">
              <a:spcBef>
                <a:spcPct val="0"/>
              </a:spcBef>
              <a:spcAft>
                <a:spcPct val="0"/>
              </a:spcAft>
              <a:defRPr/>
            </a:pPr>
            <a:endParaRPr lang="en-US">
              <a:solidFill>
                <a:prstClr val="black">
                  <a:tint val="75000"/>
                </a:prstClr>
              </a:solidFill>
              <a:latin typeface="Verdana" panose="020B060403050404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fontAlgn="base">
              <a:spcBef>
                <a:spcPct val="0"/>
              </a:spcBef>
              <a:spcAft>
                <a:spcPct val="0"/>
              </a:spcAft>
              <a:defRPr/>
            </a:pPr>
            <a:endParaRPr lang="en-US">
              <a:solidFill>
                <a:prstClr val="black">
                  <a:tint val="75000"/>
                </a:prstClr>
              </a:solidFill>
              <a:latin typeface="Verdana" panose="020B060403050404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fontAlgn="base">
              <a:spcBef>
                <a:spcPct val="0"/>
              </a:spcBef>
              <a:spcAft>
                <a:spcPct val="0"/>
              </a:spcAft>
              <a:defRPr/>
            </a:pPr>
            <a:fld id="{F0EB65B9-3723-4454-A427-98242F72191D}" type="slidenum">
              <a:rPr lang="en-US" altLang="en-US">
                <a:latin typeface="Verdana" panose="020B0604030504040204" pitchFamily="34" charset="0"/>
                <a:cs typeface="Arial" panose="020B0604020202020204" pitchFamily="34" charset="0"/>
              </a:rPr>
              <a:pPr fontAlgn="base">
                <a:spcBef>
                  <a:spcPct val="0"/>
                </a:spcBef>
                <a:spcAft>
                  <a:spcPct val="0"/>
                </a:spcAft>
                <a:defRPr/>
              </a:pPr>
              <a:t>‹#›</a:t>
            </a:fld>
            <a:endParaRPr lang="en-US" altLang="en-US">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8493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4/25/2022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1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q&#250;y%206a.ppt"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fld id="{02867D3F-5C04-454B-8A8B-DCCE53078988}" type="slidenum">
              <a:rPr lang="en-US" altLang="en-US" sz="1400">
                <a:solidFill>
                  <a:srgbClr val="000000"/>
                </a:solidFill>
                <a:latin typeface="Arial" panose="020B0604020202020204" pitchFamily="34" charset="0"/>
              </a:rPr>
              <a:pPr>
                <a:spcBef>
                  <a:spcPct val="0"/>
                </a:spcBef>
                <a:buFontTx/>
                <a:buNone/>
              </a:pPr>
              <a:t>1</a:t>
            </a:fld>
            <a:endParaRPr lang="en-US" altLang="en-US" sz="1400">
              <a:solidFill>
                <a:srgbClr val="000000"/>
              </a:solidFill>
              <a:latin typeface="Arial" panose="020B0604020202020204" pitchFamily="34" charset="0"/>
            </a:endParaRPr>
          </a:p>
        </p:txBody>
      </p:sp>
      <p:pic>
        <p:nvPicPr>
          <p:cNvPr id="19459"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 y="1166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634161" y="422118"/>
            <a:ext cx="5943916" cy="596273"/>
          </a:xfrm>
          <a:prstGeom prst="roundRect">
            <a:avLst/>
          </a:prstGeom>
          <a:solidFill>
            <a:srgbClr val="C00000"/>
          </a:solid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eaLnBrk="0" fontAlgn="base" hangingPunct="0">
              <a:spcBef>
                <a:spcPct val="0"/>
              </a:spcBef>
              <a:spcAft>
                <a:spcPct val="0"/>
              </a:spcAft>
            </a:pPr>
            <a:r>
              <a:rPr lang="en-US" sz="3600" b="1" dirty="0" smtClean="0">
                <a:solidFill>
                  <a:srgbClr val="FFC000"/>
                </a:solidFill>
                <a:latin typeface="Times New Roman" panose="02020603050405020304" pitchFamily="18" charset="0"/>
                <a:cs typeface="Times New Roman" panose="02020603050405020304" pitchFamily="18" charset="0"/>
              </a:rPr>
              <a:t>Tuesday</a:t>
            </a:r>
            <a:r>
              <a:rPr lang="en-US" sz="3600" b="1" dirty="0" smtClean="0">
                <a:solidFill>
                  <a:srgbClr val="FFC000"/>
                </a:solidFill>
                <a:latin typeface="Times New Roman" panose="02020603050405020304" pitchFamily="18" charset="0"/>
                <a:cs typeface="Times New Roman" panose="02020603050405020304" pitchFamily="18" charset="0"/>
              </a:rPr>
              <a:t>, April </a:t>
            </a:r>
            <a:r>
              <a:rPr lang="en-US" sz="3600" b="1" dirty="0" smtClean="0">
                <a:solidFill>
                  <a:srgbClr val="FFC000"/>
                </a:solidFill>
                <a:latin typeface="Times New Roman" panose="02020603050405020304" pitchFamily="18" charset="0"/>
                <a:cs typeface="Times New Roman" panose="02020603050405020304" pitchFamily="18" charset="0"/>
              </a:rPr>
              <a:t>26</a:t>
            </a:r>
            <a:r>
              <a:rPr lang="en-US" sz="3600" b="1" baseline="30000" dirty="0" smtClean="0">
                <a:solidFill>
                  <a:srgbClr val="FFC000"/>
                </a:solidFill>
                <a:latin typeface="Times New Roman" panose="02020603050405020304" pitchFamily="18" charset="0"/>
                <a:cs typeface="Times New Roman" panose="02020603050405020304" pitchFamily="18" charset="0"/>
              </a:rPr>
              <a:t>th</a:t>
            </a:r>
            <a:r>
              <a:rPr lang="en-US" sz="3600" b="1" dirty="0" smtClean="0">
                <a:solidFill>
                  <a:srgbClr val="FFC000"/>
                </a:solidFill>
                <a:latin typeface="Times New Roman" panose="02020603050405020304" pitchFamily="18" charset="0"/>
                <a:cs typeface="Times New Roman" panose="02020603050405020304" pitchFamily="18" charset="0"/>
              </a:rPr>
              <a:t> 2022.</a:t>
            </a:r>
            <a:endParaRPr lang="en-US" sz="3600" b="1" dirty="0" smtClean="0">
              <a:solidFill>
                <a:srgbClr val="FFC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87824" y="3013501"/>
            <a:ext cx="4212672" cy="830997"/>
          </a:xfrm>
          <a:prstGeom prst="rect">
            <a:avLst/>
          </a:prstGeom>
          <a:solidFill>
            <a:srgbClr val="FFFF00"/>
          </a:solidFill>
        </p:spPr>
        <p:txBody>
          <a:bodyPr wrap="square" rtlCol="0">
            <a:spAutoFit/>
          </a:bodyPr>
          <a:lstStyle/>
          <a:p>
            <a:pPr eaLnBrk="0" fontAlgn="base" hangingPunct="0">
              <a:spcBef>
                <a:spcPct val="0"/>
              </a:spcBef>
              <a:spcAft>
                <a:spcPct val="0"/>
              </a:spcAft>
            </a:pPr>
            <a:r>
              <a:rPr lang="en-US" sz="4800" dirty="0" smtClean="0">
                <a:solidFill>
                  <a:prstClr val="white"/>
                </a:solidFill>
                <a:latin typeface="Verdana" panose="020B0604030504040204" pitchFamily="34" charset="0"/>
                <a:cs typeface="Arial" panose="020B0604020202020204" pitchFamily="34" charset="0"/>
              </a:rPr>
              <a:t> </a:t>
            </a:r>
            <a:r>
              <a:rPr lang="en-US" sz="3600" b="1" dirty="0" smtClean="0">
                <a:solidFill>
                  <a:srgbClr val="FF0000"/>
                </a:solidFill>
                <a:latin typeface="Times New Roman" panose="02020603050405020304" pitchFamily="18" charset="0"/>
                <a:cs typeface="Times New Roman" panose="02020603050405020304" pitchFamily="18" charset="0"/>
              </a:rPr>
              <a:t>Lesson 5: </a:t>
            </a:r>
            <a:r>
              <a:rPr lang="en-US" sz="3600" b="1" dirty="0" smtClean="0">
                <a:solidFill>
                  <a:srgbClr val="FF0000"/>
                </a:solidFill>
                <a:latin typeface="Times New Roman" panose="02020603050405020304" pitchFamily="18" charset="0"/>
                <a:cs typeface="Times New Roman" panose="02020603050405020304" pitchFamily="18" charset="0"/>
              </a:rPr>
              <a:t>Skills 1    </a:t>
            </a:r>
          </a:p>
        </p:txBody>
      </p:sp>
      <p:sp>
        <p:nvSpPr>
          <p:cNvPr id="6" name="Text Box 4"/>
          <p:cNvSpPr txBox="1">
            <a:spLocks noChangeArrowheads="1"/>
          </p:cNvSpPr>
          <p:nvPr/>
        </p:nvSpPr>
        <p:spPr bwMode="auto">
          <a:xfrm>
            <a:off x="812041" y="2206481"/>
            <a:ext cx="7519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0" fontAlgn="base" hangingPunct="0">
              <a:spcBef>
                <a:spcPct val="50000"/>
              </a:spcBef>
              <a:spcAft>
                <a:spcPct val="0"/>
              </a:spcAft>
              <a:buFontTx/>
              <a:buNone/>
            </a:pPr>
            <a:r>
              <a:rPr lang="en-US" altLang="en-US" b="1" dirty="0" smtClean="0">
                <a:solidFill>
                  <a:srgbClr val="000000"/>
                </a:solidFill>
                <a:latin typeface="Times New Roman" panose="02020603050405020304" pitchFamily="18" charset="0"/>
                <a:cs typeface="Times New Roman" panose="02020603050405020304" pitchFamily="18" charset="0"/>
              </a:rPr>
              <a:t>Unit 10: </a:t>
            </a:r>
            <a:r>
              <a:rPr lang="en-US" altLang="en-US" b="1" dirty="0" smtClean="0">
                <a:solidFill>
                  <a:srgbClr val="FF0000"/>
                </a:solidFill>
                <a:latin typeface="Times New Roman" panose="02020603050405020304" pitchFamily="18" charset="0"/>
                <a:cs typeface="Times New Roman" panose="02020603050405020304" pitchFamily="18" charset="0"/>
              </a:rPr>
              <a:t>OUR HOUSE IN THE FUTURE</a:t>
            </a:r>
          </a:p>
        </p:txBody>
      </p:sp>
    </p:spTree>
    <p:extLst>
      <p:ext uri="{BB962C8B-B14F-4D97-AF65-F5344CB8AC3E}">
        <p14:creationId xmlns:p14="http://schemas.microsoft.com/office/powerpoint/2010/main" val="36515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1753650"/>
              </p:ext>
            </p:extLst>
          </p:nvPr>
        </p:nvGraphicFramePr>
        <p:xfrm>
          <a:off x="502227" y="680028"/>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 xmlns:a16="http://schemas.microsoft.com/office/drawing/2014/main" val="20000"/>
                    </a:ext>
                  </a:extLst>
                </a:gridCol>
              </a:tblGrid>
              <a:tr h="733136">
                <a:tc>
                  <a:txBody>
                    <a:bodyPr/>
                    <a:lstStyle/>
                    <a:p>
                      <a:pPr algn="ctr"/>
                      <a:r>
                        <a:rPr lang="en-US" sz="4000" dirty="0">
                          <a:solidFill>
                            <a:srgbClr val="005AAB"/>
                          </a:solidFill>
                        </a:rPr>
                        <a:t>A</a:t>
                      </a:r>
                    </a:p>
                  </a:txBody>
                  <a:tcPr anchor="ctr">
                    <a:solidFill>
                      <a:srgbClr val="FFE89F"/>
                    </a:solidFill>
                  </a:tcPr>
                </a:tc>
                <a:extLst>
                  <a:ext uri="{0D108BD9-81ED-4DB2-BD59-A6C34878D82A}">
                    <a16:rowId xmlns="" xmlns:a16="http://schemas.microsoft.com/office/drawing/2014/main" val="10000"/>
                  </a:ext>
                </a:extLst>
              </a:tr>
              <a:tr h="4779819">
                <a:tc>
                  <a:txBody>
                    <a:bodyPr/>
                    <a:lstStyle/>
                    <a:p>
                      <a:endParaRPr lang="en-US" dirty="0"/>
                    </a:p>
                  </a:txBody>
                  <a:tcPr>
                    <a:solidFill>
                      <a:srgbClr val="FFE89F"/>
                    </a:solidFill>
                  </a:tcPr>
                </a:tc>
                <a:extLst>
                  <a:ext uri="{0D108BD9-81ED-4DB2-BD59-A6C34878D82A}">
                    <a16:rowId xmlns="" xmlns:a16="http://schemas.microsoft.com/office/drawing/2014/main" val="10001"/>
                  </a:ext>
                </a:extLst>
              </a:tr>
            </a:tbl>
          </a:graphicData>
        </a:graphic>
      </p:graphicFrame>
      <p:grpSp>
        <p:nvGrpSpPr>
          <p:cNvPr id="4" name="Group 3"/>
          <p:cNvGrpSpPr/>
          <p:nvPr/>
        </p:nvGrpSpPr>
        <p:grpSpPr>
          <a:xfrm>
            <a:off x="553328" y="2354279"/>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a:t>The house will have robots to</a:t>
              </a:r>
              <a:endParaRPr lang="en-US" sz="2400" i="1"/>
            </a:p>
          </p:txBody>
        </p:sp>
      </p:grpSp>
      <p:grpSp>
        <p:nvGrpSpPr>
          <p:cNvPr id="7" name="Group 6"/>
          <p:cNvGrpSpPr/>
          <p:nvPr/>
        </p:nvGrpSpPr>
        <p:grpSpPr>
          <a:xfrm>
            <a:off x="594891" y="4468099"/>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dirty="0"/>
                <a:t>The house will have a super smart TV to</a:t>
              </a:r>
              <a:endParaRPr lang="en-US" sz="2400" i="1" dirty="0"/>
            </a:p>
          </p:txBody>
        </p:sp>
      </p:grpSp>
      <p:graphicFrame>
        <p:nvGraphicFramePr>
          <p:cNvPr id="14" name="Table 13">
            <a:extLst>
              <a:ext uri="{FF2B5EF4-FFF2-40B4-BE49-F238E27FC236}">
                <a16:creationId xmlns=""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3870823979"/>
              </p:ext>
            </p:extLst>
          </p:nvPr>
        </p:nvGraphicFramePr>
        <p:xfrm>
          <a:off x="4145972" y="680031"/>
          <a:ext cx="4495801" cy="5853776"/>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 xmlns:a16="http://schemas.microsoft.com/office/drawing/2014/main" val="1637005474"/>
                  </a:ext>
                </a:extLst>
              </a:tr>
              <a:tr h="597477">
                <a:tc>
                  <a:txBody>
                    <a:bodyPr/>
                    <a:lstStyle/>
                    <a:p>
                      <a:pPr marL="0" indent="0">
                        <a:lnSpc>
                          <a:spcPct val="150000"/>
                        </a:lnSpc>
                        <a:buNone/>
                      </a:pPr>
                      <a:endParaRPr lang="en-US" sz="2400" dirty="0"/>
                    </a:p>
                  </a:txBody>
                  <a:tcPr>
                    <a:solidFill>
                      <a:srgbClr val="FFE89F"/>
                    </a:solidFill>
                  </a:tcPr>
                </a:tc>
                <a:extLst>
                  <a:ext uri="{0D108BD9-81ED-4DB2-BD59-A6C34878D82A}">
                    <a16:rowId xmlns="" xmlns:a16="http://schemas.microsoft.com/office/drawing/2014/main" val="4074178919"/>
                  </a:ext>
                </a:extLst>
              </a:tr>
            </a:tbl>
          </a:graphicData>
        </a:graphic>
      </p:graphicFrame>
      <p:graphicFrame>
        <p:nvGraphicFramePr>
          <p:cNvPr id="13" name="Table 12">
            <a:extLst>
              <a:ext uri="{FF2B5EF4-FFF2-40B4-BE49-F238E27FC236}">
                <a16:creationId xmlns=""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179757461"/>
              </p:ext>
            </p:extLst>
          </p:nvPr>
        </p:nvGraphicFramePr>
        <p:xfrm>
          <a:off x="4145967" y="681942"/>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 xmlns:a16="http://schemas.microsoft.com/office/drawing/2014/main" val="10000"/>
                  </a:ext>
                </a:extLst>
              </a:tr>
            </a:tbl>
          </a:graphicData>
        </a:graphic>
      </p:graphicFrame>
      <p:graphicFrame>
        <p:nvGraphicFramePr>
          <p:cNvPr id="15" name="Table 14">
            <a:extLst>
              <a:ext uri="{FF2B5EF4-FFF2-40B4-BE49-F238E27FC236}">
                <a16:creationId xmlns=""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1891194604"/>
              </p:ext>
            </p:extLst>
          </p:nvPr>
        </p:nvGraphicFramePr>
        <p:xfrm>
          <a:off x="4145971" y="1421820"/>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10001"/>
                  </a:ext>
                </a:extLst>
              </a:tr>
            </a:tbl>
          </a:graphicData>
        </a:graphic>
      </p:graphicFrame>
      <p:graphicFrame>
        <p:nvGraphicFramePr>
          <p:cNvPr id="16" name="Table 15">
            <a:extLst>
              <a:ext uri="{FF2B5EF4-FFF2-40B4-BE49-F238E27FC236}">
                <a16:creationId xmlns=""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1151866190"/>
              </p:ext>
            </p:extLst>
          </p:nvPr>
        </p:nvGraphicFramePr>
        <p:xfrm>
          <a:off x="4145971" y="2019297"/>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1952785785"/>
                  </a:ext>
                </a:extLst>
              </a:tr>
            </a:tbl>
          </a:graphicData>
        </a:graphic>
      </p:graphicFrame>
      <p:graphicFrame>
        <p:nvGraphicFramePr>
          <p:cNvPr id="18" name="Table 17">
            <a:extLst>
              <a:ext uri="{FF2B5EF4-FFF2-40B4-BE49-F238E27FC236}">
                <a16:creationId xmlns=""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258375830"/>
              </p:ext>
            </p:extLst>
          </p:nvPr>
        </p:nvGraphicFramePr>
        <p:xfrm>
          <a:off x="4145971" y="2606467"/>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3334458074"/>
                  </a:ext>
                </a:extLst>
              </a:tr>
            </a:tbl>
          </a:graphicData>
        </a:graphic>
      </p:graphicFrame>
      <p:graphicFrame>
        <p:nvGraphicFramePr>
          <p:cNvPr id="20" name="Table 19">
            <a:extLst>
              <a:ext uri="{FF2B5EF4-FFF2-40B4-BE49-F238E27FC236}">
                <a16:creationId xmlns=""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785254951"/>
              </p:ext>
            </p:extLst>
          </p:nvPr>
        </p:nvGraphicFramePr>
        <p:xfrm>
          <a:off x="4145970" y="3203990"/>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3334458074"/>
                  </a:ext>
                </a:extLst>
              </a:tr>
            </a:tbl>
          </a:graphicData>
        </a:graphic>
      </p:graphicFrame>
      <p:graphicFrame>
        <p:nvGraphicFramePr>
          <p:cNvPr id="21" name="Table 20">
            <a:extLst>
              <a:ext uri="{FF2B5EF4-FFF2-40B4-BE49-F238E27FC236}">
                <a16:creationId xmlns=""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269107822"/>
              </p:ext>
            </p:extLst>
          </p:nvPr>
        </p:nvGraphicFramePr>
        <p:xfrm>
          <a:off x="4145970" y="3802248"/>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3334458074"/>
                  </a:ext>
                </a:extLst>
              </a:tr>
            </a:tbl>
          </a:graphicData>
        </a:graphic>
      </p:graphicFrame>
      <p:graphicFrame>
        <p:nvGraphicFramePr>
          <p:cNvPr id="22" name="Table 21">
            <a:extLst>
              <a:ext uri="{FF2B5EF4-FFF2-40B4-BE49-F238E27FC236}">
                <a16:creationId xmlns=""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78844508"/>
              </p:ext>
            </p:extLst>
          </p:nvPr>
        </p:nvGraphicFramePr>
        <p:xfrm>
          <a:off x="4145970" y="4402986"/>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3334458074"/>
                  </a:ext>
                </a:extLst>
              </a:tr>
            </a:tbl>
          </a:graphicData>
        </a:graphic>
      </p:graphicFrame>
      <p:graphicFrame>
        <p:nvGraphicFramePr>
          <p:cNvPr id="23" name="Table 22">
            <a:extLst>
              <a:ext uri="{FF2B5EF4-FFF2-40B4-BE49-F238E27FC236}">
                <a16:creationId xmlns=""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3599510053"/>
              </p:ext>
            </p:extLst>
          </p:nvPr>
        </p:nvGraphicFramePr>
        <p:xfrm>
          <a:off x="4145970" y="5001036"/>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3334458074"/>
                  </a:ext>
                </a:extLst>
              </a:tr>
            </a:tbl>
          </a:graphicData>
        </a:graphic>
      </p:graphicFrame>
      <p:graphicFrame>
        <p:nvGraphicFramePr>
          <p:cNvPr id="24" name="Table 23">
            <a:extLst>
              <a:ext uri="{FF2B5EF4-FFF2-40B4-BE49-F238E27FC236}">
                <a16:creationId xmlns=""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871278643"/>
              </p:ext>
            </p:extLst>
          </p:nvPr>
        </p:nvGraphicFramePr>
        <p:xfrm>
          <a:off x="4145968" y="5599363"/>
          <a:ext cx="4495801" cy="640080"/>
        </p:xfrm>
        <a:graphic>
          <a:graphicData uri="http://schemas.openxmlformats.org/drawingml/2006/table">
            <a:tbl>
              <a:tblPr firstRow="1" bandRow="1">
                <a:tableStyleId>{5C22544A-7EE6-4342-B048-85BDC9FD1C3A}</a:tableStyleId>
              </a:tblPr>
              <a:tblGrid>
                <a:gridCol w="4495801">
                  <a:extLst>
                    <a:ext uri="{9D8B030D-6E8A-4147-A177-3AD203B41FA5}">
                      <a16:colId xmlns=""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 xmlns:a16="http://schemas.microsoft.com/office/drawing/2014/main" val="3334458074"/>
                  </a:ext>
                </a:extLst>
              </a:tr>
            </a:tbl>
          </a:graphicData>
        </a:graphic>
      </p:graphicFrame>
      <p:cxnSp>
        <p:nvCxnSpPr>
          <p:cNvPr id="19" name="Straight Connector 18">
            <a:extLst>
              <a:ext uri="{FF2B5EF4-FFF2-40B4-BE49-F238E27FC236}">
                <a16:creationId xmlns="" xmlns:a16="http://schemas.microsoft.com/office/drawing/2014/main" id="{8D186769-F96E-4F24-8C9A-BAA773FEEBCD}"/>
              </a:ext>
            </a:extLst>
          </p:cNvPr>
          <p:cNvCxnSpPr>
            <a:cxnSpLocks/>
          </p:cNvCxnSpPr>
          <p:nvPr/>
        </p:nvCxnSpPr>
        <p:spPr>
          <a:xfrm flipV="1">
            <a:off x="2915816" y="1916832"/>
            <a:ext cx="1296144" cy="66827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8D186769-F96E-4F24-8C9A-BAA773FEEBCD}"/>
              </a:ext>
            </a:extLst>
          </p:cNvPr>
          <p:cNvCxnSpPr>
            <a:cxnSpLocks/>
          </p:cNvCxnSpPr>
          <p:nvPr/>
        </p:nvCxnSpPr>
        <p:spPr>
          <a:xfrm flipV="1">
            <a:off x="3002208" y="4709557"/>
            <a:ext cx="1195367" cy="2514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8D186769-F96E-4F24-8C9A-BAA773FEEBCD}"/>
              </a:ext>
            </a:extLst>
          </p:cNvPr>
          <p:cNvCxnSpPr>
            <a:cxnSpLocks/>
            <a:endCxn id="18" idx="1"/>
          </p:cNvCxnSpPr>
          <p:nvPr/>
        </p:nvCxnSpPr>
        <p:spPr>
          <a:xfrm>
            <a:off x="2915816" y="2614368"/>
            <a:ext cx="1230155" cy="3121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D186769-F96E-4F24-8C9A-BAA773FEEBCD}"/>
              </a:ext>
            </a:extLst>
          </p:cNvPr>
          <p:cNvCxnSpPr>
            <a:cxnSpLocks/>
          </p:cNvCxnSpPr>
          <p:nvPr/>
        </p:nvCxnSpPr>
        <p:spPr>
          <a:xfrm flipV="1">
            <a:off x="3002208" y="3711330"/>
            <a:ext cx="1425776" cy="12496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D186769-F96E-4F24-8C9A-BAA773FEEBCD}"/>
              </a:ext>
            </a:extLst>
          </p:cNvPr>
          <p:cNvCxnSpPr>
            <a:cxnSpLocks/>
          </p:cNvCxnSpPr>
          <p:nvPr/>
        </p:nvCxnSpPr>
        <p:spPr>
          <a:xfrm>
            <a:off x="2987824" y="2708920"/>
            <a:ext cx="1296144" cy="14401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8D186769-F96E-4F24-8C9A-BAA773FEEBCD}"/>
              </a:ext>
            </a:extLst>
          </p:cNvPr>
          <p:cNvCxnSpPr>
            <a:cxnSpLocks/>
          </p:cNvCxnSpPr>
          <p:nvPr/>
        </p:nvCxnSpPr>
        <p:spPr>
          <a:xfrm flipV="1">
            <a:off x="3002208" y="2492896"/>
            <a:ext cx="1143762" cy="24368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8D186769-F96E-4F24-8C9A-BAA773FEEBCD}"/>
              </a:ext>
            </a:extLst>
          </p:cNvPr>
          <p:cNvCxnSpPr>
            <a:cxnSpLocks/>
          </p:cNvCxnSpPr>
          <p:nvPr/>
        </p:nvCxnSpPr>
        <p:spPr>
          <a:xfrm>
            <a:off x="2941656" y="2588516"/>
            <a:ext cx="1512168" cy="2341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8D186769-F96E-4F24-8C9A-BAA773FEEBCD}"/>
              </a:ext>
            </a:extLst>
          </p:cNvPr>
          <p:cNvCxnSpPr>
            <a:cxnSpLocks/>
          </p:cNvCxnSpPr>
          <p:nvPr/>
        </p:nvCxnSpPr>
        <p:spPr>
          <a:xfrm>
            <a:off x="3002208" y="2708920"/>
            <a:ext cx="1440160" cy="287875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22" presetClass="entr" presetSubtype="8" fill="hold"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par>
                                <p:cTn id="46" presetID="22" presetClass="entr" presetSubtype="8" fill="hold" nodeType="withEffect">
                                  <p:stCondLst>
                                    <p:cond delay="5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nodeType="withEffect">
                                  <p:stCondLst>
                                    <p:cond delay="50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par>
                                <p:cTn id="58" presetID="22" presetClass="entr" presetSubtype="8" fill="hold" nodeType="withEffect">
                                  <p:stCondLst>
                                    <p:cond delay="50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nodeType="withEffect">
                                  <p:stCondLst>
                                    <p:cond delay="50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par>
                                <p:cTn id="64" presetID="22" presetClass="entr" presetSubtype="8" fill="hold" nodeType="withEffect">
                                  <p:stCondLst>
                                    <p:cond delay="50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65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2262134"/>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2255796"/>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dirty="0"/>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2275183"/>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916776"/>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3394834"/>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3388496"/>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3407883"/>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4100308"/>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dirty="0"/>
                <a:t> The house will have _______ robots.</a:t>
              </a:r>
            </a:p>
          </p:txBody>
        </p:sp>
      </p:grpSp>
      <p:grpSp>
        <p:nvGrpSpPr>
          <p:cNvPr id="62" name="Group 61"/>
          <p:cNvGrpSpPr/>
          <p:nvPr/>
        </p:nvGrpSpPr>
        <p:grpSpPr>
          <a:xfrm>
            <a:off x="687353" y="4644666"/>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4638328"/>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dirty="0"/>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4649062"/>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5294539"/>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795159"/>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778197"/>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dirty="0"/>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795158"/>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804865"/>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86" name="Oval 85">
            <a:extLst>
              <a:ext uri="{FF2B5EF4-FFF2-40B4-BE49-F238E27FC236}">
                <a16:creationId xmlns:a16="http://schemas.microsoft.com/office/drawing/2014/main" xmlns="" id="{6169AD90-9B0D-472E-BB5F-D414129BEEDF}"/>
              </a:ext>
            </a:extLst>
          </p:cNvPr>
          <p:cNvSpPr/>
          <p:nvPr/>
        </p:nvSpPr>
        <p:spPr>
          <a:xfrm>
            <a:off x="3419872" y="227687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87" name="Oval 86">
            <a:extLst>
              <a:ext uri="{FF2B5EF4-FFF2-40B4-BE49-F238E27FC236}">
                <a16:creationId xmlns:a16="http://schemas.microsoft.com/office/drawing/2014/main" xmlns="" id="{6169AD90-9B0D-472E-BB5F-D414129BEEDF}"/>
              </a:ext>
            </a:extLst>
          </p:cNvPr>
          <p:cNvSpPr/>
          <p:nvPr/>
        </p:nvSpPr>
        <p:spPr>
          <a:xfrm>
            <a:off x="5987008" y="340384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88" name="Oval 87">
            <a:extLst>
              <a:ext uri="{FF2B5EF4-FFF2-40B4-BE49-F238E27FC236}">
                <a16:creationId xmlns:a16="http://schemas.microsoft.com/office/drawing/2014/main" xmlns="" id="{6169AD90-9B0D-472E-BB5F-D414129BEEDF}"/>
              </a:ext>
            </a:extLst>
          </p:cNvPr>
          <p:cNvSpPr/>
          <p:nvPr/>
        </p:nvSpPr>
        <p:spPr>
          <a:xfrm>
            <a:off x="3419872" y="469999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89" name="Oval 88">
            <a:extLst>
              <a:ext uri="{FF2B5EF4-FFF2-40B4-BE49-F238E27FC236}">
                <a16:creationId xmlns:a16="http://schemas.microsoft.com/office/drawing/2014/main" xmlns="" id="{6169AD90-9B0D-472E-BB5F-D414129BEEDF}"/>
              </a:ext>
            </a:extLst>
          </p:cNvPr>
          <p:cNvSpPr/>
          <p:nvPr/>
        </p:nvSpPr>
        <p:spPr>
          <a:xfrm>
            <a:off x="3394720" y="578011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20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heel(1)">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heel(1)">
                                      <p:cBhvr>
                                        <p:cTn id="12" dur="10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heel(1)">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heel(1)">
                                      <p:cBhvr>
                                        <p:cTn id="22"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416701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48331" y="42732"/>
            <a:ext cx="7634560" cy="892552"/>
          </a:xfrm>
          <a:prstGeom prst="rect">
            <a:avLst/>
          </a:prstGeom>
          <a:noFill/>
        </p:spPr>
        <p:txBody>
          <a:bodyPr wrap="square" rtlCol="0">
            <a:spAutoFit/>
          </a:bodyPr>
          <a:lstStyle/>
          <a:p>
            <a:r>
              <a:rPr lang="en-US" sz="2600" b="1">
                <a:solidFill>
                  <a:prstClr val="black"/>
                </a:solidFill>
                <a:effectLst>
                  <a:glow rad="88900">
                    <a:prstClr val="white"/>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705279" y="2118294"/>
            <a:ext cx="1452257" cy="492443"/>
          </a:xfrm>
          <a:prstGeom prst="rect">
            <a:avLst/>
          </a:prstGeom>
        </p:spPr>
        <p:txBody>
          <a:bodyPr wrap="none">
            <a:spAutoFit/>
          </a:bodyPr>
          <a:lstStyle/>
          <a:p>
            <a:r>
              <a:rPr lang="en-US" sz="2600" b="1">
                <a:solidFill>
                  <a:srgbClr val="005AAB"/>
                </a:solidFill>
              </a:rPr>
              <a:t>Example:</a:t>
            </a:r>
          </a:p>
        </p:txBody>
      </p:sp>
      <p:sp>
        <p:nvSpPr>
          <p:cNvPr id="5" name="TextBox 4"/>
          <p:cNvSpPr txBox="1"/>
          <p:nvPr/>
        </p:nvSpPr>
        <p:spPr>
          <a:xfrm>
            <a:off x="807402" y="2610737"/>
            <a:ext cx="6757179" cy="1569660"/>
          </a:xfrm>
          <a:prstGeom prst="rect">
            <a:avLst/>
          </a:prstGeom>
          <a:noFill/>
        </p:spPr>
        <p:txBody>
          <a:bodyPr wrap="square" rtlCol="0">
            <a:spAutoFit/>
          </a:bodyPr>
          <a:lstStyle/>
          <a:p>
            <a:pPr>
              <a:lnSpc>
                <a:spcPct val="200000"/>
              </a:lnSpc>
            </a:pPr>
            <a:r>
              <a:rPr lang="en-US" sz="2400" b="1" i="1" dirty="0">
                <a:solidFill>
                  <a:prstClr val="black"/>
                </a:solidFill>
              </a:rPr>
              <a:t>A:  </a:t>
            </a:r>
            <a:r>
              <a:rPr lang="en-US" sz="2400" dirty="0">
                <a:solidFill>
                  <a:prstClr val="black"/>
                </a:solidFill>
              </a:rPr>
              <a:t>What type of future house do you think it will be?</a:t>
            </a:r>
          </a:p>
          <a:p>
            <a:pPr>
              <a:lnSpc>
                <a:spcPct val="200000"/>
              </a:lnSpc>
            </a:pPr>
            <a:r>
              <a:rPr lang="en-US" sz="2400" b="1" i="1" dirty="0">
                <a:solidFill>
                  <a:prstClr val="black"/>
                </a:solidFill>
              </a:rPr>
              <a:t>B:  </a:t>
            </a:r>
            <a:r>
              <a:rPr lang="en-US" sz="2400" dirty="0">
                <a:solidFill>
                  <a:prstClr val="black"/>
                </a:solidFill>
              </a:rPr>
              <a:t>It’ll be a </a:t>
            </a:r>
            <a:r>
              <a:rPr lang="en-US" sz="2400" dirty="0">
                <a:solidFill>
                  <a:srgbClr val="FF0000"/>
                </a:solidFill>
              </a:rPr>
              <a:t>palace</a:t>
            </a:r>
            <a:r>
              <a:rPr lang="en-US" sz="2400" dirty="0">
                <a:solidFill>
                  <a:prstClr val="black"/>
                </a:solidFill>
              </a:rPr>
              <a:t>.</a:t>
            </a:r>
          </a:p>
        </p:txBody>
      </p:sp>
    </p:spTree>
    <p:extLst>
      <p:ext uri="{BB962C8B-B14F-4D97-AF65-F5344CB8AC3E}">
        <p14:creationId xmlns:p14="http://schemas.microsoft.com/office/powerpoint/2010/main" val="340470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327" y="0"/>
            <a:ext cx="9022673" cy="6858000"/>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5"/>
          <p:cNvGrpSpPr/>
          <p:nvPr/>
        </p:nvGrpSpPr>
        <p:grpSpPr>
          <a:xfrm>
            <a:off x="966651" y="620688"/>
            <a:ext cx="7853821" cy="523220"/>
            <a:chOff x="363373" y="1248702"/>
            <a:chExt cx="7853821" cy="523220"/>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48702"/>
              <a:ext cx="7389881"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What type of future house do you think it will be?</a:t>
              </a:r>
              <a:endParaRPr lang="en-US" sz="2800" i="1" dirty="0">
                <a:solidFill>
                  <a:prstClr val="black"/>
                </a:solidFill>
                <a:latin typeface="Times New Roman" pitchFamily="18" charset="0"/>
                <a:cs typeface="Times New Roman" pitchFamily="18" charset="0"/>
              </a:endParaRPr>
            </a:p>
          </p:txBody>
        </p:sp>
      </p:grpSp>
      <p:grpSp>
        <p:nvGrpSpPr>
          <p:cNvPr id="9" name="Group 8"/>
          <p:cNvGrpSpPr/>
          <p:nvPr/>
        </p:nvGrpSpPr>
        <p:grpSpPr>
          <a:xfrm>
            <a:off x="966651" y="1681644"/>
            <a:ext cx="6471767" cy="523220"/>
            <a:chOff x="369902" y="2088079"/>
            <a:chExt cx="6471767" cy="523220"/>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088079"/>
              <a:ext cx="5996936"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Where will it be?</a:t>
              </a:r>
            </a:p>
          </p:txBody>
        </p:sp>
      </p:grpSp>
      <p:grpSp>
        <p:nvGrpSpPr>
          <p:cNvPr id="12" name="Group 11"/>
          <p:cNvGrpSpPr/>
          <p:nvPr/>
        </p:nvGrpSpPr>
        <p:grpSpPr>
          <a:xfrm>
            <a:off x="966651" y="2852936"/>
            <a:ext cx="6471767" cy="523220"/>
            <a:chOff x="363373" y="3874663"/>
            <a:chExt cx="6471767" cy="523220"/>
          </a:xfrm>
        </p:grpSpPr>
        <p:sp>
          <p:nvSpPr>
            <p:cNvPr id="13" name="TextBox 12"/>
            <p:cNvSpPr txBox="1"/>
            <p:nvPr/>
          </p:nvSpPr>
          <p:spPr>
            <a:xfrm>
              <a:off x="363373" y="3917054"/>
              <a:ext cx="474830" cy="461665"/>
            </a:xfrm>
            <a:prstGeom prst="rect">
              <a:avLst/>
            </a:prstGeom>
            <a:noFill/>
          </p:spPr>
          <p:txBody>
            <a:bodyPr wrap="square" rtlCol="0">
              <a:spAutoFit/>
            </a:bodyPr>
            <a:lstStyle/>
            <a:p>
              <a:r>
                <a:rPr lang="en-US" sz="2400" b="1" dirty="0">
                  <a:solidFill>
                    <a:srgbClr val="0070C0"/>
                  </a:solidFill>
                </a:rPr>
                <a:t>3.</a:t>
              </a:r>
            </a:p>
          </p:txBody>
        </p:sp>
        <p:sp>
          <p:nvSpPr>
            <p:cNvPr id="14" name="TextBox 13"/>
            <p:cNvSpPr txBox="1"/>
            <p:nvPr/>
          </p:nvSpPr>
          <p:spPr>
            <a:xfrm>
              <a:off x="838204" y="3874663"/>
              <a:ext cx="5996936"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What will it look like?</a:t>
              </a:r>
            </a:p>
          </p:txBody>
        </p:sp>
      </p:grpSp>
      <p:grpSp>
        <p:nvGrpSpPr>
          <p:cNvPr id="15" name="Group 14"/>
          <p:cNvGrpSpPr/>
          <p:nvPr/>
        </p:nvGrpSpPr>
        <p:grpSpPr>
          <a:xfrm>
            <a:off x="966651" y="4047455"/>
            <a:ext cx="6471767" cy="532922"/>
            <a:chOff x="363373" y="3179768"/>
            <a:chExt cx="6471767" cy="532922"/>
          </a:xfrm>
        </p:grpSpPr>
        <p:sp>
          <p:nvSpPr>
            <p:cNvPr id="16" name="TextBox 15"/>
            <p:cNvSpPr txBox="1"/>
            <p:nvPr/>
          </p:nvSpPr>
          <p:spPr>
            <a:xfrm>
              <a:off x="363373" y="3179768"/>
              <a:ext cx="474830" cy="461665"/>
            </a:xfrm>
            <a:prstGeom prst="rect">
              <a:avLst/>
            </a:prstGeom>
            <a:noFill/>
          </p:spPr>
          <p:txBody>
            <a:bodyPr wrap="square" rtlCol="0">
              <a:spAutoFit/>
            </a:bodyPr>
            <a:lstStyle/>
            <a:p>
              <a:r>
                <a:rPr lang="en-US" sz="2400" b="1" dirty="0">
                  <a:solidFill>
                    <a:srgbClr val="0070C0"/>
                  </a:solidFill>
                </a:rPr>
                <a:t>4.</a:t>
              </a:r>
            </a:p>
          </p:txBody>
        </p:sp>
        <p:sp>
          <p:nvSpPr>
            <p:cNvPr id="17" name="TextBox 16"/>
            <p:cNvSpPr txBox="1"/>
            <p:nvPr/>
          </p:nvSpPr>
          <p:spPr>
            <a:xfrm>
              <a:off x="838204" y="3189470"/>
              <a:ext cx="5996936"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How many rooms will it have?</a:t>
              </a:r>
            </a:p>
          </p:txBody>
        </p:sp>
      </p:grpSp>
      <p:grpSp>
        <p:nvGrpSpPr>
          <p:cNvPr id="18" name="Group 17"/>
          <p:cNvGrpSpPr/>
          <p:nvPr/>
        </p:nvGrpSpPr>
        <p:grpSpPr>
          <a:xfrm>
            <a:off x="395536" y="5305698"/>
            <a:ext cx="8748463" cy="470318"/>
            <a:chOff x="363373" y="5669935"/>
            <a:chExt cx="7853821" cy="830997"/>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dirty="0">
                  <a:solidFill>
                    <a:srgbClr val="0070C0"/>
                  </a:solidFill>
                </a:rPr>
                <a:t>5.</a:t>
              </a:r>
            </a:p>
          </p:txBody>
        </p:sp>
        <p:sp>
          <p:nvSpPr>
            <p:cNvPr id="20" name="TextBox 19"/>
            <p:cNvSpPr txBox="1"/>
            <p:nvPr/>
          </p:nvSpPr>
          <p:spPr>
            <a:xfrm>
              <a:off x="838204" y="5669935"/>
              <a:ext cx="7378990" cy="830997"/>
            </a:xfrm>
            <a:prstGeom prst="rect">
              <a:avLst/>
            </a:prstGeom>
            <a:noFill/>
          </p:spPr>
          <p:txBody>
            <a:bodyPr wrap="square" rtlCol="0">
              <a:spAutoFit/>
            </a:bodyPr>
            <a:lstStyle/>
            <a:p>
              <a:r>
                <a:rPr lang="en-US" sz="2400" dirty="0">
                  <a:solidFill>
                    <a:prstClr val="black"/>
                  </a:solidFill>
                </a:rPr>
                <a:t>What appliances will it have and what will they help you to do?</a:t>
              </a:r>
            </a:p>
          </p:txBody>
        </p:sp>
      </p:grpSp>
      <p:cxnSp>
        <p:nvCxnSpPr>
          <p:cNvPr id="21" name="Straight Connector 20"/>
          <p:cNvCxnSpPr/>
          <p:nvPr/>
        </p:nvCxnSpPr>
        <p:spPr>
          <a:xfrm flipV="1">
            <a:off x="1561307" y="147293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1307" y="264364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5432" y="39318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65432" y="518566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5432" y="658081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8081" y="1338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78081" y="2543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78081" y="3772593"/>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81" y="494116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2233" y="609329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475962" y="1052736"/>
            <a:ext cx="4974439" cy="523220"/>
          </a:xfrm>
          <a:prstGeom prst="rect">
            <a:avLst/>
          </a:prstGeom>
        </p:spPr>
        <p:txBody>
          <a:bodyPr wrap="none">
            <a:spAutoFit/>
          </a:bodyPr>
          <a:lstStyle/>
          <a:p>
            <a:r>
              <a:rPr lang="en-US" sz="2800" dirty="0">
                <a:solidFill>
                  <a:prstClr val="black"/>
                </a:solidFill>
                <a:latin typeface="Times New Roman" pitchFamily="18" charset="0"/>
                <a:cs typeface="Times New Roman" pitchFamily="18" charset="0"/>
              </a:rPr>
              <a:t>My future house will be a </a:t>
            </a:r>
            <a:r>
              <a:rPr lang="en-US" sz="2800" dirty="0" smtClean="0">
                <a:solidFill>
                  <a:prstClr val="black"/>
                </a:solidFill>
                <a:latin typeface="Times New Roman" pitchFamily="18" charset="0"/>
                <a:cs typeface="Times New Roman" pitchFamily="18" charset="0"/>
              </a:rPr>
              <a:t>palace.</a:t>
            </a:r>
            <a:endParaRPr lang="en-US" sz="2800" dirty="0">
              <a:latin typeface="Times New Roman" pitchFamily="18" charset="0"/>
              <a:cs typeface="Times New Roman" pitchFamily="18" charset="0"/>
            </a:endParaRPr>
          </a:p>
        </p:txBody>
      </p:sp>
      <p:sp>
        <p:nvSpPr>
          <p:cNvPr id="32" name="Rectangle 31"/>
          <p:cNvSpPr/>
          <p:nvPr/>
        </p:nvSpPr>
        <p:spPr>
          <a:xfrm>
            <a:off x="1619672" y="2276872"/>
            <a:ext cx="3254417" cy="523220"/>
          </a:xfrm>
          <a:prstGeom prst="rect">
            <a:avLst/>
          </a:prstGeom>
        </p:spPr>
        <p:txBody>
          <a:bodyPr wrap="none">
            <a:spAutoFit/>
          </a:bodyPr>
          <a:lstStyle/>
          <a:p>
            <a:r>
              <a:rPr lang="en-US" sz="2800" dirty="0">
                <a:solidFill>
                  <a:prstClr val="black"/>
                </a:solidFill>
                <a:latin typeface="Times New Roman" pitchFamily="18" charset="0"/>
                <a:cs typeface="Times New Roman" pitchFamily="18" charset="0"/>
              </a:rPr>
              <a:t>It’ll be on the Moon. </a:t>
            </a:r>
            <a:endParaRPr lang="en-US" sz="2800" dirty="0">
              <a:latin typeface="Times New Roman" pitchFamily="18" charset="0"/>
              <a:cs typeface="Times New Roman" pitchFamily="18" charset="0"/>
            </a:endParaRPr>
          </a:p>
        </p:txBody>
      </p:sp>
      <p:sp>
        <p:nvSpPr>
          <p:cNvPr id="33" name="Rectangle 32"/>
          <p:cNvSpPr/>
          <p:nvPr/>
        </p:nvSpPr>
        <p:spPr>
          <a:xfrm>
            <a:off x="1475656" y="3356992"/>
            <a:ext cx="3405099" cy="523220"/>
          </a:xfrm>
          <a:prstGeom prst="rect">
            <a:avLst/>
          </a:prstGeom>
        </p:spPr>
        <p:txBody>
          <a:bodyPr wrap="none">
            <a:spAutoFit/>
          </a:bodyPr>
          <a:lstStyle/>
          <a:p>
            <a:r>
              <a:rPr lang="en-US" sz="2800" dirty="0">
                <a:solidFill>
                  <a:prstClr val="black"/>
                </a:solidFill>
                <a:latin typeface="Times New Roman" pitchFamily="18" charset="0"/>
                <a:cs typeface="Times New Roman" pitchFamily="18" charset="0"/>
              </a:rPr>
              <a:t>It’ll  </a:t>
            </a:r>
            <a:r>
              <a:rPr lang="en-US" sz="2800" dirty="0" smtClean="0">
                <a:solidFill>
                  <a:prstClr val="black"/>
                </a:solidFill>
                <a:latin typeface="Times New Roman" pitchFamily="18" charset="0"/>
                <a:cs typeface="Times New Roman" pitchFamily="18" charset="0"/>
              </a:rPr>
              <a:t>look like a UFO. </a:t>
            </a:r>
            <a:endParaRPr lang="en-US" sz="2800" dirty="0">
              <a:latin typeface="Times New Roman" pitchFamily="18" charset="0"/>
              <a:cs typeface="Times New Roman" pitchFamily="18" charset="0"/>
            </a:endParaRPr>
          </a:p>
        </p:txBody>
      </p:sp>
      <p:sp>
        <p:nvSpPr>
          <p:cNvPr id="34" name="Rectangle 33"/>
          <p:cNvSpPr/>
          <p:nvPr/>
        </p:nvSpPr>
        <p:spPr>
          <a:xfrm>
            <a:off x="1561307" y="4653136"/>
            <a:ext cx="3722494" cy="523220"/>
          </a:xfrm>
          <a:prstGeom prst="rect">
            <a:avLst/>
          </a:prstGeom>
        </p:spPr>
        <p:txBody>
          <a:bodyPr wrap="none">
            <a:spAutoFit/>
          </a:bodyPr>
          <a:lstStyle/>
          <a:p>
            <a:r>
              <a:rPr lang="en-US" sz="2800" dirty="0">
                <a:solidFill>
                  <a:prstClr val="black"/>
                </a:solidFill>
                <a:latin typeface="Times New Roman" pitchFamily="18" charset="0"/>
                <a:cs typeface="Times New Roman" pitchFamily="18" charset="0"/>
              </a:rPr>
              <a:t>It’ll </a:t>
            </a:r>
            <a:r>
              <a:rPr lang="en-US" sz="2800" dirty="0" smtClean="0">
                <a:solidFill>
                  <a:prstClr val="black"/>
                </a:solidFill>
                <a:latin typeface="Times New Roman" pitchFamily="18" charset="0"/>
                <a:cs typeface="Times New Roman" pitchFamily="18" charset="0"/>
              </a:rPr>
              <a:t>have twenty rooms. </a:t>
            </a:r>
            <a:endParaRPr lang="en-US" sz="2800" dirty="0">
              <a:latin typeface="Times New Roman" pitchFamily="18" charset="0"/>
              <a:cs typeface="Times New Roman" pitchFamily="18" charset="0"/>
            </a:endParaRPr>
          </a:p>
        </p:txBody>
      </p:sp>
      <p:sp>
        <p:nvSpPr>
          <p:cNvPr id="35" name="Rectangle 34"/>
          <p:cNvSpPr/>
          <p:nvPr/>
        </p:nvSpPr>
        <p:spPr>
          <a:xfrm>
            <a:off x="902751" y="5782173"/>
            <a:ext cx="7773705" cy="954107"/>
          </a:xfrm>
          <a:prstGeom prst="rect">
            <a:avLst/>
          </a:prstGeom>
        </p:spPr>
        <p:txBody>
          <a:bodyPr wrap="square">
            <a:spAutoFit/>
          </a:bodyPr>
          <a:lstStyle/>
          <a:p>
            <a:r>
              <a:rPr lang="en-US" sz="2800" dirty="0">
                <a:solidFill>
                  <a:prstClr val="black"/>
                </a:solidFill>
                <a:latin typeface="Times New Roman" pitchFamily="18" charset="0"/>
                <a:cs typeface="Times New Roman" pitchFamily="18" charset="0"/>
              </a:rPr>
              <a:t>It’ll </a:t>
            </a:r>
            <a:r>
              <a:rPr lang="en-US" sz="2800" dirty="0" smtClean="0">
                <a:solidFill>
                  <a:prstClr val="black"/>
                </a:solidFill>
                <a:latin typeface="Times New Roman" pitchFamily="18" charset="0"/>
                <a:cs typeface="Times New Roman" pitchFamily="18" charset="0"/>
              </a:rPr>
              <a:t> have a smart TV and ten robots to help </a:t>
            </a:r>
          </a:p>
          <a:p>
            <a:r>
              <a:rPr lang="en-US" sz="2800" dirty="0" smtClean="0">
                <a:solidFill>
                  <a:prstClr val="black"/>
                </a:solidFill>
                <a:latin typeface="Times New Roman" pitchFamily="18" charset="0"/>
                <a:cs typeface="Times New Roman" pitchFamily="18" charset="0"/>
              </a:rPr>
              <a:t>me do the housework.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4784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8" name="TextBox 7"/>
          <p:cNvSpPr txBox="1"/>
          <p:nvPr/>
        </p:nvSpPr>
        <p:spPr>
          <a:xfrm>
            <a:off x="865203" y="42732"/>
            <a:ext cx="8154106" cy="892552"/>
          </a:xfrm>
          <a:prstGeom prst="rect">
            <a:avLst/>
          </a:prstGeom>
          <a:noFill/>
        </p:spPr>
        <p:txBody>
          <a:bodyPr wrap="square" rtlCol="0">
            <a:spAutoFit/>
          </a:bodyPr>
          <a:lstStyle/>
          <a:p>
            <a:r>
              <a:rPr lang="en-US" sz="2500" b="1">
                <a:solidFill>
                  <a:prstClr val="black"/>
                </a:solidFill>
                <a:effectLst>
                  <a:glow rad="88900">
                    <a:prstClr val="white"/>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prstClr val="white"/>
                  </a:glow>
                </a:effectLst>
                <a:latin typeface="Arial" panose="020B0604020202020204" pitchFamily="34" charset="0"/>
                <a:cs typeface="Arial" panose="020B0604020202020204" pitchFamily="34" charset="0"/>
              </a:rPr>
              <a:t>4</a:t>
            </a:r>
            <a:r>
              <a:rPr lang="en-US" sz="2500" b="1">
                <a:solidFill>
                  <a:prstClr val="black"/>
                </a:solidFill>
                <a:effectLst>
                  <a:glow rad="88900">
                    <a:prstClr val="white"/>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39074" y="1500651"/>
            <a:ext cx="8609390" cy="2589170"/>
          </a:xfrm>
          <a:prstGeom prst="rect">
            <a:avLst/>
          </a:prstGeom>
          <a:noFill/>
        </p:spPr>
        <p:txBody>
          <a:bodyPr wrap="square" rtlCol="0">
            <a:spAutoFit/>
          </a:bodyPr>
          <a:lstStyle/>
          <a:p>
            <a:pPr>
              <a:lnSpc>
                <a:spcPct val="130000"/>
              </a:lnSpc>
            </a:pPr>
            <a:r>
              <a:rPr lang="en-US" sz="3200" dirty="0">
                <a:solidFill>
                  <a:prstClr val="black"/>
                </a:solidFill>
                <a:latin typeface="Times New Roman" pitchFamily="18" charset="0"/>
                <a:cs typeface="Times New Roman" pitchFamily="18" charset="0"/>
              </a:rPr>
              <a:t>My future house will be a palace</a:t>
            </a:r>
            <a:r>
              <a:rPr lang="en-US" sz="3200" dirty="0" smtClean="0">
                <a:solidFill>
                  <a:prstClr val="black"/>
                </a:solidFill>
                <a:latin typeface="Times New Roman" pitchFamily="18" charset="0"/>
                <a:cs typeface="Times New Roman" pitchFamily="18" charset="0"/>
              </a:rPr>
              <a:t>. It’ll </a:t>
            </a:r>
            <a:r>
              <a:rPr lang="en-US" sz="3200" dirty="0">
                <a:solidFill>
                  <a:prstClr val="black"/>
                </a:solidFill>
                <a:latin typeface="Times New Roman" pitchFamily="18" charset="0"/>
                <a:cs typeface="Times New Roman" pitchFamily="18" charset="0"/>
              </a:rPr>
              <a:t>be on the Moon. It’ll  look like a UFO. It’ll have twenty </a:t>
            </a:r>
            <a:r>
              <a:rPr lang="en-US" sz="3200" dirty="0" smtClean="0">
                <a:solidFill>
                  <a:prstClr val="black"/>
                </a:solidFill>
                <a:latin typeface="Times New Roman" pitchFamily="18" charset="0"/>
                <a:cs typeface="Times New Roman" pitchFamily="18" charset="0"/>
              </a:rPr>
              <a:t>rooms.</a:t>
            </a:r>
            <a:r>
              <a:rPr lang="en-US" sz="3200" dirty="0" smtClean="0">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There’ll </a:t>
            </a:r>
            <a:r>
              <a:rPr lang="en-US" sz="3200" dirty="0">
                <a:solidFill>
                  <a:prstClr val="black"/>
                </a:solidFill>
                <a:latin typeface="Times New Roman" pitchFamily="18" charset="0"/>
                <a:cs typeface="Times New Roman" pitchFamily="18" charset="0"/>
              </a:rPr>
              <a:t>be a </a:t>
            </a:r>
            <a:r>
              <a:rPr lang="en-US" sz="3200" dirty="0" smtClean="0">
                <a:solidFill>
                  <a:prstClr val="black"/>
                </a:solidFill>
                <a:latin typeface="Times New Roman" pitchFamily="18" charset="0"/>
                <a:cs typeface="Times New Roman" pitchFamily="18" charset="0"/>
              </a:rPr>
              <a:t>smart TV and </a:t>
            </a:r>
            <a:r>
              <a:rPr lang="en-US" sz="3200" dirty="0">
                <a:solidFill>
                  <a:prstClr val="black"/>
                </a:solidFill>
                <a:latin typeface="Times New Roman" pitchFamily="18" charset="0"/>
                <a:cs typeface="Times New Roman" pitchFamily="18" charset="0"/>
              </a:rPr>
              <a:t>ten robots </a:t>
            </a:r>
            <a:r>
              <a:rPr lang="en-US" sz="3200" dirty="0" smtClean="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in the </a:t>
            </a:r>
            <a:r>
              <a:rPr lang="en-US" sz="3200" dirty="0" smtClean="0">
                <a:solidFill>
                  <a:prstClr val="black"/>
                </a:solidFill>
                <a:latin typeface="Times New Roman" pitchFamily="18" charset="0"/>
                <a:cs typeface="Times New Roman" pitchFamily="18" charset="0"/>
              </a:rPr>
              <a:t>house to </a:t>
            </a:r>
            <a:r>
              <a:rPr lang="en-US" sz="3200" dirty="0">
                <a:solidFill>
                  <a:prstClr val="black"/>
                </a:solidFill>
                <a:latin typeface="Times New Roman" pitchFamily="18" charset="0"/>
                <a:cs typeface="Times New Roman" pitchFamily="18" charset="0"/>
              </a:rPr>
              <a:t>help </a:t>
            </a:r>
            <a:r>
              <a:rPr lang="en-US" sz="3200" dirty="0" smtClean="0">
                <a:solidFill>
                  <a:prstClr val="black"/>
                </a:solidFill>
                <a:latin typeface="Times New Roman" pitchFamily="18" charset="0"/>
                <a:cs typeface="Times New Roman" pitchFamily="18" charset="0"/>
              </a:rPr>
              <a:t>me do </a:t>
            </a:r>
            <a:r>
              <a:rPr lang="en-US" sz="3200" dirty="0">
                <a:solidFill>
                  <a:prstClr val="black"/>
                </a:solidFill>
                <a:latin typeface="Times New Roman" pitchFamily="18" charset="0"/>
                <a:cs typeface="Times New Roman" pitchFamily="18" charset="0"/>
              </a:rPr>
              <a:t>the housework. </a:t>
            </a:r>
          </a:p>
        </p:txBody>
      </p:sp>
      <p:sp>
        <p:nvSpPr>
          <p:cNvPr id="9" name="Rectangle 8"/>
          <p:cNvSpPr/>
          <p:nvPr/>
        </p:nvSpPr>
        <p:spPr>
          <a:xfrm>
            <a:off x="139074" y="988680"/>
            <a:ext cx="1452257" cy="492443"/>
          </a:xfrm>
          <a:prstGeom prst="rect">
            <a:avLst/>
          </a:prstGeom>
        </p:spPr>
        <p:txBody>
          <a:bodyPr wrap="none">
            <a:spAutoFit/>
          </a:bodyPr>
          <a:lstStyle/>
          <a:p>
            <a:r>
              <a:rPr lang="en-US" sz="2600" b="1" dirty="0">
                <a:solidFill>
                  <a:srgbClr val="005AAB"/>
                </a:solidFill>
              </a:rPr>
              <a:t>Example:</a:t>
            </a:r>
          </a:p>
        </p:txBody>
      </p:sp>
    </p:spTree>
    <p:extLst>
      <p:ext uri="{BB962C8B-B14F-4D97-AF65-F5344CB8AC3E}">
        <p14:creationId xmlns:p14="http://schemas.microsoft.com/office/powerpoint/2010/main" val="91046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hlinkClick r:id="rId2" action="ppaction://hlinkpres?slideindex=1&amp;slidetitle="/>
          </p:cNvPr>
          <p:cNvSpPr txBox="1">
            <a:spLocks noChangeArrowheads="1"/>
          </p:cNvSpPr>
          <p:nvPr/>
        </p:nvSpPr>
        <p:spPr bwMode="auto">
          <a:xfrm>
            <a:off x="495300" y="23813"/>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b="1" u="sng" dirty="0" smtClean="0">
                <a:solidFill>
                  <a:prstClr val="black"/>
                </a:solidFill>
                <a:latin typeface="Times New Roman" panose="02020603050405020304" pitchFamily="18" charset="0"/>
                <a:cs typeface="Times New Roman" panose="02020603050405020304" pitchFamily="18" charset="0"/>
              </a:rPr>
              <a:t>SPEAKING</a:t>
            </a:r>
            <a:endParaRPr lang="en-US" altLang="en-US" sz="2800" b="1" u="sng" dirty="0">
              <a:solidFill>
                <a:prstClr val="black"/>
              </a:solidFill>
              <a:latin typeface="Times New Roman" panose="02020603050405020304" pitchFamily="18" charset="0"/>
              <a:cs typeface="Times New Roman" panose="02020603050405020304" pitchFamily="18" charset="0"/>
            </a:endParaRPr>
          </a:p>
        </p:txBody>
      </p:sp>
      <p:sp>
        <p:nvSpPr>
          <p:cNvPr id="21507" name="TextBox 2"/>
          <p:cNvSpPr txBox="1">
            <a:spLocks noChangeArrowheads="1"/>
          </p:cNvSpPr>
          <p:nvPr/>
        </p:nvSpPr>
        <p:spPr bwMode="auto">
          <a:xfrm>
            <a:off x="609600" y="534988"/>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u="sng" dirty="0" err="1">
                <a:solidFill>
                  <a:srgbClr val="FF0000"/>
                </a:solidFill>
                <a:latin typeface="Times New Roman" panose="02020603050405020304" pitchFamily="18" charset="0"/>
                <a:cs typeface="Times New Roman" panose="02020603050405020304" pitchFamily="18" charset="0"/>
              </a:rPr>
              <a:t>Discribe</a:t>
            </a:r>
            <a:r>
              <a:rPr lang="en-US" altLang="en-US" sz="2800" u="sng" dirty="0">
                <a:solidFill>
                  <a:srgbClr val="FF0000"/>
                </a:solidFill>
                <a:latin typeface="Times New Roman" panose="02020603050405020304" pitchFamily="18" charset="0"/>
                <a:cs typeface="Times New Roman" panose="02020603050405020304" pitchFamily="18" charset="0"/>
              </a:rPr>
              <a:t> your future </a:t>
            </a:r>
            <a:r>
              <a:rPr lang="en-US" altLang="en-US" sz="2800" u="sng" dirty="0" smtClean="0">
                <a:solidFill>
                  <a:srgbClr val="FF0000"/>
                </a:solidFill>
                <a:latin typeface="Times New Roman" panose="02020603050405020304" pitchFamily="18" charset="0"/>
                <a:cs typeface="Times New Roman" panose="02020603050405020304" pitchFamily="18" charset="0"/>
              </a:rPr>
              <a:t>house/ bed room </a:t>
            </a:r>
            <a:r>
              <a:rPr lang="en-US" altLang="en-US" sz="2800" u="sng" dirty="0">
                <a:solidFill>
                  <a:srgbClr val="FF0000"/>
                </a:solidFill>
                <a:latin typeface="Times New Roman" panose="02020603050405020304" pitchFamily="18" charset="0"/>
                <a:cs typeface="Times New Roman" panose="02020603050405020304" pitchFamily="18" charset="0"/>
              </a:rPr>
              <a:t>to your partner. </a:t>
            </a:r>
          </a:p>
        </p:txBody>
      </p:sp>
      <p:sp>
        <p:nvSpPr>
          <p:cNvPr id="4" name="Oval 3"/>
          <p:cNvSpPr/>
          <p:nvPr/>
        </p:nvSpPr>
        <p:spPr>
          <a:xfrm>
            <a:off x="114300" y="2971800"/>
            <a:ext cx="2209800" cy="1295400"/>
          </a:xfrm>
          <a:prstGeom prst="ellipse">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srgbClr val="FF0000"/>
                </a:solidFill>
                <a:latin typeface="Times New Roman" panose="02020603050405020304" pitchFamily="18" charset="0"/>
                <a:cs typeface="Times New Roman" panose="02020603050405020304" pitchFamily="18" charset="0"/>
              </a:rPr>
              <a:t>My future house</a:t>
            </a:r>
          </a:p>
        </p:txBody>
      </p:sp>
      <p:cxnSp>
        <p:nvCxnSpPr>
          <p:cNvPr id="6" name="Straight Arrow Connector 5"/>
          <p:cNvCxnSpPr>
            <a:cxnSpLocks noChangeShapeType="1"/>
          </p:cNvCxnSpPr>
          <p:nvPr/>
        </p:nvCxnSpPr>
        <p:spPr bwMode="auto">
          <a:xfrm flipV="1">
            <a:off x="1092200" y="2514600"/>
            <a:ext cx="0" cy="457200"/>
          </a:xfrm>
          <a:prstGeom prst="straightConnector1">
            <a:avLst/>
          </a:prstGeom>
          <a:noFill/>
          <a:ln w="28575" algn="ctr">
            <a:solidFill>
              <a:srgbClr val="339966"/>
            </a:solidFill>
            <a:round/>
            <a:tailEnd type="arrow" w="med" len="med"/>
          </a:ln>
          <a:extLst>
            <a:ext uri="{909E8E84-426E-40DD-AFC4-6F175D3DCCD1}">
              <a14:hiddenFill xmlns:a14="http://schemas.microsoft.com/office/drawing/2010/main">
                <a:noFill/>
              </a14:hiddenFill>
            </a:ext>
          </a:extLst>
        </p:spPr>
      </p:cxnSp>
      <p:sp>
        <p:nvSpPr>
          <p:cNvPr id="7" name="Rectangle 6"/>
          <p:cNvSpPr/>
          <p:nvPr/>
        </p:nvSpPr>
        <p:spPr>
          <a:xfrm>
            <a:off x="457200" y="4876800"/>
            <a:ext cx="1219200" cy="1066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60ABA"/>
                </a:solidFill>
                <a:latin typeface="Times New Roman" panose="02020603050405020304" pitchFamily="18" charset="0"/>
                <a:cs typeface="Times New Roman" panose="02020603050405020304" pitchFamily="18" charset="0"/>
              </a:rPr>
              <a:t>In the house</a:t>
            </a:r>
          </a:p>
        </p:txBody>
      </p:sp>
      <p:cxnSp>
        <p:nvCxnSpPr>
          <p:cNvPr id="12" name="Straight Arrow Connector 11"/>
          <p:cNvCxnSpPr>
            <a:cxnSpLocks noChangeShapeType="1"/>
          </p:cNvCxnSpPr>
          <p:nvPr/>
        </p:nvCxnSpPr>
        <p:spPr bwMode="auto">
          <a:xfrm>
            <a:off x="1066800" y="4267200"/>
            <a:ext cx="0" cy="609600"/>
          </a:xfrm>
          <a:prstGeom prst="straightConnector1">
            <a:avLst/>
          </a:prstGeom>
          <a:noFill/>
          <a:ln w="28575" algn="ctr">
            <a:solidFill>
              <a:srgbClr val="339966"/>
            </a:solidFill>
            <a:round/>
            <a:tailEnd type="arrow" w="med" len="med"/>
          </a:ln>
          <a:extLst>
            <a:ext uri="{909E8E84-426E-40DD-AFC4-6F175D3DCCD1}">
              <a14:hiddenFill xmlns:a14="http://schemas.microsoft.com/office/drawing/2010/main">
                <a:noFill/>
              </a14:hiddenFill>
            </a:ext>
          </a:extLst>
        </p:spPr>
      </p:cxnSp>
      <p:sp>
        <p:nvSpPr>
          <p:cNvPr id="13" name="Rectangle 12"/>
          <p:cNvSpPr/>
          <p:nvPr/>
        </p:nvSpPr>
        <p:spPr>
          <a:xfrm>
            <a:off x="457200" y="1447800"/>
            <a:ext cx="1409700" cy="10668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a:solidFill>
                  <a:srgbClr val="060ABA"/>
                </a:solidFill>
                <a:latin typeface="Times New Roman" panose="02020603050405020304" pitchFamily="18" charset="0"/>
                <a:cs typeface="Times New Roman" panose="02020603050405020304" pitchFamily="18" charset="0"/>
              </a:rPr>
              <a:t>Around the house</a:t>
            </a:r>
          </a:p>
        </p:txBody>
      </p:sp>
      <p:cxnSp>
        <p:nvCxnSpPr>
          <p:cNvPr id="15" name="Straight Arrow Connector 14"/>
          <p:cNvCxnSpPr>
            <a:stCxn id="13" idx="3"/>
          </p:cNvCxnSpPr>
          <p:nvPr/>
        </p:nvCxnSpPr>
        <p:spPr>
          <a:xfrm flipV="1">
            <a:off x="1866900" y="1436688"/>
            <a:ext cx="1095375" cy="544512"/>
          </a:xfrm>
          <a:prstGeom prst="straightConnector1">
            <a:avLst/>
          </a:prstGeom>
          <a:ln w="1905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2933700" y="1025525"/>
            <a:ext cx="1219200" cy="528638"/>
          </a:xfrm>
          <a:prstGeom prst="rect">
            <a:avLst/>
          </a:prstGeom>
          <a:solidFill>
            <a:schemeClr val="accent6">
              <a:lumMod val="20000"/>
              <a:lumOff val="80000"/>
            </a:schemeClr>
          </a:solidFill>
          <a:ln w="9525">
            <a:solidFill>
              <a:srgbClr val="FFFF99"/>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smtClean="0">
                <a:solidFill>
                  <a:prstClr val="black"/>
                </a:solidFill>
                <a:latin typeface="Times New Roman" panose="02020603050405020304" pitchFamily="18" charset="0"/>
                <a:cs typeface="Times New Roman" panose="02020603050405020304" pitchFamily="18" charset="0"/>
              </a:rPr>
              <a:t>Trees</a:t>
            </a:r>
          </a:p>
        </p:txBody>
      </p:sp>
      <p:sp>
        <p:nvSpPr>
          <p:cNvPr id="19" name="TextBox 18"/>
          <p:cNvSpPr txBox="1">
            <a:spLocks noChangeArrowheads="1"/>
          </p:cNvSpPr>
          <p:nvPr/>
        </p:nvSpPr>
        <p:spPr bwMode="auto">
          <a:xfrm>
            <a:off x="2933700" y="1436688"/>
            <a:ext cx="1714500" cy="528637"/>
          </a:xfrm>
          <a:prstGeom prst="rect">
            <a:avLst/>
          </a:prstGeom>
          <a:solidFill>
            <a:schemeClr val="accent6">
              <a:lumMod val="20000"/>
              <a:lumOff val="80000"/>
            </a:schemeClr>
          </a:solidFill>
          <a:ln w="9525">
            <a:solidFill>
              <a:srgbClr val="FFFF99"/>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dirty="0" smtClean="0">
                <a:solidFill>
                  <a:prstClr val="black"/>
                </a:solidFill>
                <a:latin typeface="Times New Roman" panose="02020603050405020304" pitchFamily="18" charset="0"/>
                <a:cs typeface="Times New Roman" panose="02020603050405020304" pitchFamily="18" charset="0"/>
              </a:rPr>
              <a:t>Garden </a:t>
            </a:r>
          </a:p>
        </p:txBody>
      </p:sp>
      <p:sp>
        <p:nvSpPr>
          <p:cNvPr id="20" name="TextBox 19"/>
          <p:cNvSpPr txBox="1">
            <a:spLocks noChangeArrowheads="1"/>
          </p:cNvSpPr>
          <p:nvPr/>
        </p:nvSpPr>
        <p:spPr bwMode="auto">
          <a:xfrm>
            <a:off x="2962275" y="1885950"/>
            <a:ext cx="2705100" cy="528638"/>
          </a:xfrm>
          <a:prstGeom prst="rect">
            <a:avLst/>
          </a:prstGeom>
          <a:solidFill>
            <a:schemeClr val="accent6">
              <a:lumMod val="20000"/>
              <a:lumOff val="80000"/>
            </a:schemeClr>
          </a:solidFill>
          <a:ln w="9525">
            <a:solidFill>
              <a:srgbClr val="FFFF99"/>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smtClean="0">
                <a:solidFill>
                  <a:prstClr val="black"/>
                </a:solidFill>
                <a:latin typeface="Times New Roman" panose="02020603050405020304" pitchFamily="18" charset="0"/>
                <a:cs typeface="Times New Roman" panose="02020603050405020304" pitchFamily="18" charset="0"/>
              </a:rPr>
              <a:t>Swimming pool</a:t>
            </a:r>
          </a:p>
        </p:txBody>
      </p:sp>
      <p:sp>
        <p:nvSpPr>
          <p:cNvPr id="21" name="TextBox 20"/>
          <p:cNvSpPr txBox="1">
            <a:spLocks noChangeArrowheads="1"/>
          </p:cNvSpPr>
          <p:nvPr/>
        </p:nvSpPr>
        <p:spPr bwMode="auto">
          <a:xfrm>
            <a:off x="2995613" y="2354263"/>
            <a:ext cx="2400300" cy="528637"/>
          </a:xfrm>
          <a:prstGeom prst="rect">
            <a:avLst/>
          </a:prstGeom>
          <a:solidFill>
            <a:schemeClr val="accent6">
              <a:lumMod val="20000"/>
              <a:lumOff val="80000"/>
            </a:schemeClr>
          </a:solidFill>
          <a:ln w="9525">
            <a:solidFill>
              <a:srgbClr val="FFFF99"/>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smtClean="0">
                <a:solidFill>
                  <a:prstClr val="black"/>
                </a:solidFill>
                <a:latin typeface="Times New Roman" panose="02020603050405020304" pitchFamily="18" charset="0"/>
                <a:cs typeface="Times New Roman" panose="02020603050405020304" pitchFamily="18" charset="0"/>
              </a:rPr>
              <a:t>Blue sea</a:t>
            </a:r>
          </a:p>
        </p:txBody>
      </p:sp>
      <p:cxnSp>
        <p:nvCxnSpPr>
          <p:cNvPr id="22" name="Straight Arrow Connector 21"/>
          <p:cNvCxnSpPr>
            <a:stCxn id="13" idx="3"/>
          </p:cNvCxnSpPr>
          <p:nvPr/>
        </p:nvCxnSpPr>
        <p:spPr>
          <a:xfrm flipV="1">
            <a:off x="1866900" y="1790700"/>
            <a:ext cx="1095375" cy="190500"/>
          </a:xfrm>
          <a:prstGeom prst="straightConnector1">
            <a:avLst/>
          </a:prstGeom>
          <a:ln w="1905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p:cNvCxnSpPr>
          <p:nvPr/>
        </p:nvCxnSpPr>
        <p:spPr>
          <a:xfrm>
            <a:off x="1866900" y="1981200"/>
            <a:ext cx="1128713" cy="96838"/>
          </a:xfrm>
          <a:prstGeom prst="straightConnector1">
            <a:avLst/>
          </a:prstGeom>
          <a:ln w="1905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p:cNvCxnSpPr>
          <p:nvPr/>
        </p:nvCxnSpPr>
        <p:spPr>
          <a:xfrm>
            <a:off x="1866900" y="1981200"/>
            <a:ext cx="1128713" cy="487363"/>
          </a:xfrm>
          <a:prstGeom prst="straightConnector1">
            <a:avLst/>
          </a:prstGeom>
          <a:ln w="1905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676400" y="3810000"/>
            <a:ext cx="1547813" cy="1416050"/>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3262313" y="3355975"/>
            <a:ext cx="2103437" cy="528638"/>
          </a:xfrm>
          <a:prstGeom prst="rect">
            <a:avLst/>
          </a:prstGeom>
          <a:solidFill>
            <a:schemeClr val="accent3"/>
          </a:solidFill>
          <a:ln w="9525">
            <a:solidFill>
              <a:srgbClr val="339933"/>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dirty="0" smtClean="0">
                <a:solidFill>
                  <a:prstClr val="black"/>
                </a:solidFill>
                <a:latin typeface="Times New Roman" panose="02020603050405020304" pitchFamily="18" charset="0"/>
                <a:cs typeface="Times New Roman" panose="02020603050405020304" pitchFamily="18" charset="0"/>
              </a:rPr>
              <a:t>Living room</a:t>
            </a:r>
          </a:p>
        </p:txBody>
      </p:sp>
      <p:sp>
        <p:nvSpPr>
          <p:cNvPr id="36" name="TextBox 35"/>
          <p:cNvSpPr txBox="1">
            <a:spLocks noChangeArrowheads="1"/>
          </p:cNvSpPr>
          <p:nvPr/>
        </p:nvSpPr>
        <p:spPr bwMode="auto">
          <a:xfrm>
            <a:off x="3244850" y="4008438"/>
            <a:ext cx="2041525" cy="528637"/>
          </a:xfrm>
          <a:prstGeom prst="rect">
            <a:avLst/>
          </a:prstGeom>
          <a:solidFill>
            <a:schemeClr val="accent3"/>
          </a:solidFill>
          <a:ln w="9525">
            <a:solidFill>
              <a:srgbClr val="339933"/>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smtClean="0">
                <a:solidFill>
                  <a:prstClr val="black"/>
                </a:solidFill>
                <a:latin typeface="Times New Roman" panose="02020603050405020304" pitchFamily="18" charset="0"/>
                <a:cs typeface="Times New Roman" panose="02020603050405020304" pitchFamily="18" charset="0"/>
              </a:rPr>
              <a:t>Bathroom</a:t>
            </a:r>
          </a:p>
        </p:txBody>
      </p:sp>
      <p:sp>
        <p:nvSpPr>
          <p:cNvPr id="37" name="TextBox 36"/>
          <p:cNvSpPr txBox="1">
            <a:spLocks noChangeArrowheads="1"/>
          </p:cNvSpPr>
          <p:nvPr/>
        </p:nvSpPr>
        <p:spPr bwMode="auto">
          <a:xfrm>
            <a:off x="3243263" y="4646613"/>
            <a:ext cx="1360487" cy="528637"/>
          </a:xfrm>
          <a:prstGeom prst="rect">
            <a:avLst/>
          </a:prstGeom>
          <a:solidFill>
            <a:schemeClr val="accent3"/>
          </a:solidFill>
          <a:ln w="9525">
            <a:solidFill>
              <a:srgbClr val="339933"/>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dirty="0" smtClean="0">
                <a:solidFill>
                  <a:prstClr val="black"/>
                </a:solidFill>
                <a:latin typeface="Times New Roman" panose="02020603050405020304" pitchFamily="18" charset="0"/>
                <a:cs typeface="Times New Roman" panose="02020603050405020304" pitchFamily="18" charset="0"/>
              </a:rPr>
              <a:t>Kitchen</a:t>
            </a:r>
          </a:p>
        </p:txBody>
      </p:sp>
      <p:sp>
        <p:nvSpPr>
          <p:cNvPr id="38" name="TextBox 37"/>
          <p:cNvSpPr txBox="1">
            <a:spLocks noChangeArrowheads="1"/>
          </p:cNvSpPr>
          <p:nvPr/>
        </p:nvSpPr>
        <p:spPr bwMode="auto">
          <a:xfrm>
            <a:off x="3224213" y="5370513"/>
            <a:ext cx="1644650" cy="528637"/>
          </a:xfrm>
          <a:prstGeom prst="rect">
            <a:avLst/>
          </a:prstGeom>
          <a:solidFill>
            <a:schemeClr val="accent3"/>
          </a:solidFill>
          <a:ln w="9525">
            <a:solidFill>
              <a:srgbClr val="339933"/>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dirty="0" smtClean="0">
                <a:solidFill>
                  <a:prstClr val="black"/>
                </a:solidFill>
                <a:latin typeface="Times New Roman" panose="02020603050405020304" pitchFamily="18" charset="0"/>
                <a:cs typeface="Times New Roman" panose="02020603050405020304" pitchFamily="18" charset="0"/>
              </a:rPr>
              <a:t>Bedroom</a:t>
            </a:r>
          </a:p>
        </p:txBody>
      </p:sp>
      <p:sp>
        <p:nvSpPr>
          <p:cNvPr id="39" name="TextBox 38"/>
          <p:cNvSpPr txBox="1">
            <a:spLocks noChangeArrowheads="1"/>
          </p:cNvSpPr>
          <p:nvPr/>
        </p:nvSpPr>
        <p:spPr bwMode="auto">
          <a:xfrm>
            <a:off x="3262313" y="6180138"/>
            <a:ext cx="1219200" cy="528637"/>
          </a:xfrm>
          <a:prstGeom prst="rect">
            <a:avLst/>
          </a:prstGeom>
          <a:solidFill>
            <a:schemeClr val="accent3"/>
          </a:solidFill>
          <a:ln w="9525">
            <a:solidFill>
              <a:srgbClr val="339933"/>
            </a:solidFill>
            <a:miter lim="800000"/>
          </a:ln>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defRPr/>
            </a:pPr>
            <a:r>
              <a:rPr lang="en-US" altLang="en-US" sz="2800" dirty="0" smtClean="0">
                <a:solidFill>
                  <a:prstClr val="black"/>
                </a:solidFill>
                <a:latin typeface="Times New Roman" panose="02020603050405020304" pitchFamily="18" charset="0"/>
                <a:cs typeface="Times New Roman" panose="02020603050405020304" pitchFamily="18" charset="0"/>
              </a:rPr>
              <a:t>Robots </a:t>
            </a:r>
          </a:p>
        </p:txBody>
      </p:sp>
      <p:cxnSp>
        <p:nvCxnSpPr>
          <p:cNvPr id="43" name="Straight Arrow Connector 42"/>
          <p:cNvCxnSpPr>
            <a:stCxn id="35" idx="3"/>
          </p:cNvCxnSpPr>
          <p:nvPr/>
        </p:nvCxnSpPr>
        <p:spPr>
          <a:xfrm flipV="1">
            <a:off x="5365750" y="2757488"/>
            <a:ext cx="1381125" cy="863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896100" y="2386013"/>
            <a:ext cx="1571625" cy="528637"/>
          </a:xfrm>
          <a:prstGeom prst="rect">
            <a:avLst/>
          </a:prstGeom>
          <a:noFill/>
          <a:ln w="9525">
            <a:solidFill>
              <a:srgbClr val="FF33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big table</a:t>
            </a:r>
          </a:p>
        </p:txBody>
      </p:sp>
      <p:sp>
        <p:nvSpPr>
          <p:cNvPr id="46" name="TextBox 45"/>
          <p:cNvSpPr txBox="1">
            <a:spLocks noChangeArrowheads="1"/>
          </p:cNvSpPr>
          <p:nvPr/>
        </p:nvSpPr>
        <p:spPr bwMode="auto">
          <a:xfrm>
            <a:off x="6938963" y="2859088"/>
            <a:ext cx="2052637" cy="523875"/>
          </a:xfrm>
          <a:prstGeom prst="rect">
            <a:avLst/>
          </a:prstGeom>
          <a:noFill/>
          <a:ln w="9525">
            <a:solidFill>
              <a:srgbClr val="FF33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nice sofa</a:t>
            </a:r>
          </a:p>
        </p:txBody>
      </p:sp>
      <p:sp>
        <p:nvSpPr>
          <p:cNvPr id="47" name="TextBox 46"/>
          <p:cNvSpPr txBox="1">
            <a:spLocks noChangeArrowheads="1"/>
          </p:cNvSpPr>
          <p:nvPr/>
        </p:nvSpPr>
        <p:spPr bwMode="auto">
          <a:xfrm>
            <a:off x="6980238" y="3405188"/>
            <a:ext cx="2011362" cy="523875"/>
          </a:xfrm>
          <a:prstGeom prst="rect">
            <a:avLst/>
          </a:prstGeom>
          <a:noFill/>
          <a:ln w="9525">
            <a:solidFill>
              <a:srgbClr val="FF33CC"/>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wirelessTV</a:t>
            </a:r>
          </a:p>
        </p:txBody>
      </p:sp>
      <p:cxnSp>
        <p:nvCxnSpPr>
          <p:cNvPr id="61" name="Straight Arrow Connector 60"/>
          <p:cNvCxnSpPr>
            <a:stCxn id="38" idx="3"/>
            <a:endCxn id="66" idx="1"/>
          </p:cNvCxnSpPr>
          <p:nvPr/>
        </p:nvCxnSpPr>
        <p:spPr>
          <a:xfrm flipV="1">
            <a:off x="4868863" y="5011738"/>
            <a:ext cx="1878012" cy="623887"/>
          </a:xfrm>
          <a:prstGeom prst="straightConnector1">
            <a:avLst/>
          </a:prstGeom>
          <a:ln w="19050">
            <a:solidFill>
              <a:srgbClr val="1509FD"/>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a:spLocks noChangeArrowheads="1"/>
          </p:cNvSpPr>
          <p:nvPr/>
        </p:nvSpPr>
        <p:spPr bwMode="auto">
          <a:xfrm>
            <a:off x="6762750" y="5743575"/>
            <a:ext cx="2228850" cy="523875"/>
          </a:xfrm>
          <a:prstGeom prst="rect">
            <a:avLst/>
          </a:prstGeom>
          <a:noFill/>
          <a:ln w="9525">
            <a:solidFill>
              <a:srgbClr val="FF33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modern bed</a:t>
            </a:r>
          </a:p>
        </p:txBody>
      </p:sp>
      <p:sp>
        <p:nvSpPr>
          <p:cNvPr id="63" name="TextBox 62"/>
          <p:cNvSpPr txBox="1">
            <a:spLocks noChangeArrowheads="1"/>
          </p:cNvSpPr>
          <p:nvPr/>
        </p:nvSpPr>
        <p:spPr bwMode="auto">
          <a:xfrm>
            <a:off x="6746875" y="6180138"/>
            <a:ext cx="1295400" cy="528637"/>
          </a:xfrm>
          <a:prstGeom prst="rect">
            <a:avLst/>
          </a:prstGeom>
          <a:noFill/>
          <a:ln w="9525">
            <a:solidFill>
              <a:srgbClr val="FF33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lamps</a:t>
            </a:r>
          </a:p>
        </p:txBody>
      </p:sp>
      <p:sp>
        <p:nvSpPr>
          <p:cNvPr id="64" name="TextBox 63"/>
          <p:cNvSpPr txBox="1">
            <a:spLocks noChangeArrowheads="1"/>
          </p:cNvSpPr>
          <p:nvPr/>
        </p:nvSpPr>
        <p:spPr bwMode="auto">
          <a:xfrm>
            <a:off x="6762750" y="5219700"/>
            <a:ext cx="2057400" cy="528638"/>
          </a:xfrm>
          <a:prstGeom prst="rect">
            <a:avLst/>
          </a:prstGeom>
          <a:noFill/>
          <a:ln w="9525">
            <a:solidFill>
              <a:srgbClr val="FF33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Smart phone</a:t>
            </a:r>
          </a:p>
        </p:txBody>
      </p:sp>
      <p:sp>
        <p:nvSpPr>
          <p:cNvPr id="65" name="TextBox 64"/>
          <p:cNvSpPr txBox="1">
            <a:spLocks noChangeArrowheads="1"/>
          </p:cNvSpPr>
          <p:nvPr/>
        </p:nvSpPr>
        <p:spPr bwMode="auto">
          <a:xfrm>
            <a:off x="6762750" y="4227513"/>
            <a:ext cx="2228850" cy="523875"/>
          </a:xfrm>
          <a:prstGeom prst="rect">
            <a:avLst/>
          </a:prstGeom>
          <a:noFill/>
          <a:ln w="9525">
            <a:solidFill>
              <a:srgbClr val="FF33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wirelessTV</a:t>
            </a:r>
          </a:p>
        </p:txBody>
      </p:sp>
      <p:sp>
        <p:nvSpPr>
          <p:cNvPr id="66" name="TextBox 65"/>
          <p:cNvSpPr txBox="1">
            <a:spLocks noChangeArrowheads="1"/>
          </p:cNvSpPr>
          <p:nvPr/>
        </p:nvSpPr>
        <p:spPr bwMode="auto">
          <a:xfrm>
            <a:off x="6746875" y="4746625"/>
            <a:ext cx="2397125" cy="528638"/>
          </a:xfrm>
          <a:prstGeom prst="rect">
            <a:avLst/>
          </a:prstGeom>
          <a:noFill/>
          <a:ln w="9525">
            <a:solidFill>
              <a:srgbClr val="FF33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800">
                <a:solidFill>
                  <a:prstClr val="black"/>
                </a:solidFill>
                <a:latin typeface="Times New Roman" panose="02020603050405020304" pitchFamily="18" charset="0"/>
                <a:cs typeface="Times New Roman" panose="02020603050405020304" pitchFamily="18" charset="0"/>
              </a:rPr>
              <a:t>Air conditioner</a:t>
            </a:r>
          </a:p>
        </p:txBody>
      </p:sp>
      <p:cxnSp>
        <p:nvCxnSpPr>
          <p:cNvPr id="68" name="Straight Arrow Connector 67"/>
          <p:cNvCxnSpPr>
            <a:stCxn id="35" idx="3"/>
          </p:cNvCxnSpPr>
          <p:nvPr/>
        </p:nvCxnSpPr>
        <p:spPr>
          <a:xfrm flipV="1">
            <a:off x="5365750" y="3222625"/>
            <a:ext cx="1550988" cy="398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5" idx="3"/>
            <a:endCxn id="47" idx="1"/>
          </p:cNvCxnSpPr>
          <p:nvPr/>
        </p:nvCxnSpPr>
        <p:spPr>
          <a:xfrm>
            <a:off x="5365750" y="3621088"/>
            <a:ext cx="1614488" cy="46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8" idx="3"/>
          </p:cNvCxnSpPr>
          <p:nvPr/>
        </p:nvCxnSpPr>
        <p:spPr>
          <a:xfrm flipV="1">
            <a:off x="4868863" y="4576763"/>
            <a:ext cx="1878012" cy="1058862"/>
          </a:xfrm>
          <a:prstGeom prst="straightConnector1">
            <a:avLst/>
          </a:prstGeom>
          <a:ln w="19050">
            <a:solidFill>
              <a:srgbClr val="1509FD"/>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8" idx="3"/>
            <a:endCxn id="63" idx="1"/>
          </p:cNvCxnSpPr>
          <p:nvPr/>
        </p:nvCxnSpPr>
        <p:spPr>
          <a:xfrm>
            <a:off x="4868863" y="5635625"/>
            <a:ext cx="1878012" cy="809625"/>
          </a:xfrm>
          <a:prstGeom prst="straightConnector1">
            <a:avLst/>
          </a:prstGeom>
          <a:ln w="19050">
            <a:solidFill>
              <a:srgbClr val="1509FD"/>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flipV="1">
            <a:off x="4868863" y="5505450"/>
            <a:ext cx="1878012" cy="130175"/>
          </a:xfrm>
          <a:prstGeom prst="straightConnector1">
            <a:avLst/>
          </a:prstGeom>
          <a:ln w="19050">
            <a:solidFill>
              <a:srgbClr val="1509FD"/>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38" idx="3"/>
          </p:cNvCxnSpPr>
          <p:nvPr/>
        </p:nvCxnSpPr>
        <p:spPr>
          <a:xfrm>
            <a:off x="4868863" y="5635625"/>
            <a:ext cx="1893887" cy="312738"/>
          </a:xfrm>
          <a:prstGeom prst="straightConnector1">
            <a:avLst/>
          </a:prstGeom>
          <a:ln w="19050">
            <a:solidFill>
              <a:srgbClr val="1509FD"/>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1676400" y="4470400"/>
            <a:ext cx="1547813" cy="768350"/>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7" idx="1"/>
          </p:cNvCxnSpPr>
          <p:nvPr/>
        </p:nvCxnSpPr>
        <p:spPr>
          <a:xfrm flipV="1">
            <a:off x="1676400" y="4911725"/>
            <a:ext cx="1566863" cy="331788"/>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38" idx="1"/>
          </p:cNvCxnSpPr>
          <p:nvPr/>
        </p:nvCxnSpPr>
        <p:spPr>
          <a:xfrm>
            <a:off x="1676400" y="5243513"/>
            <a:ext cx="1547813" cy="392112"/>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1676400" y="5238750"/>
            <a:ext cx="1547813" cy="1027113"/>
          </a:xfrm>
          <a:prstGeom prst="straightConnector1">
            <a:avLst/>
          </a:prstGeom>
          <a:ln w="19050">
            <a:solidFill>
              <a:srgbClr val="FF33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61171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par>
                                <p:cTn id="30" presetID="6"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par>
                                <p:cTn id="33" presetID="6"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2000"/>
                                        <p:tgtEl>
                                          <p:spTgt spid="3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ircle(in)">
                                      <p:cBhvr>
                                        <p:cTn id="41" dur="2000"/>
                                        <p:tgtEl>
                                          <p:spTgt spid="1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in)">
                                      <p:cBhvr>
                                        <p:cTn id="52" dur="2000"/>
                                        <p:tgtEl>
                                          <p:spTgt spid="34"/>
                                        </p:tgtEl>
                                      </p:cBhvr>
                                    </p:animEffect>
                                  </p:childTnLst>
                                </p:cTn>
                              </p:par>
                              <p:par>
                                <p:cTn id="53" presetID="6" presetClass="entr" presetSubtype="16"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circle(in)">
                                      <p:cBhvr>
                                        <p:cTn id="55" dur="2000"/>
                                        <p:tgtEl>
                                          <p:spTgt spid="105"/>
                                        </p:tgtEl>
                                      </p:cBhvr>
                                    </p:animEffect>
                                  </p:childTnLst>
                                </p:cTn>
                              </p:par>
                              <p:par>
                                <p:cTn id="56" presetID="6" presetClass="entr" presetSubtype="16" fill="hold"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circle(in)">
                                      <p:cBhvr>
                                        <p:cTn id="58" dur="2000"/>
                                        <p:tgtEl>
                                          <p:spTgt spid="107"/>
                                        </p:tgtEl>
                                      </p:cBhvr>
                                    </p:animEffect>
                                  </p:childTnLst>
                                </p:cTn>
                              </p:par>
                              <p:par>
                                <p:cTn id="59" presetID="6" presetClass="entr" presetSubtype="16" fill="hold" nodeType="with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circle(in)">
                                      <p:cBhvr>
                                        <p:cTn id="61" dur="2000"/>
                                        <p:tgtEl>
                                          <p:spTgt spid="109"/>
                                        </p:tgtEl>
                                      </p:cBhvr>
                                    </p:animEffect>
                                  </p:childTnLst>
                                </p:cTn>
                              </p:par>
                              <p:par>
                                <p:cTn id="62" presetID="6" presetClass="entr" presetSubtype="16" fill="hold" nodeType="with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circle(in)">
                                      <p:cBhvr>
                                        <p:cTn id="64" dur="2000"/>
                                        <p:tgtEl>
                                          <p:spTgt spid="111"/>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ircle(in)">
                                      <p:cBhvr>
                                        <p:cTn id="67" dur="2000"/>
                                        <p:tgtEl>
                                          <p:spTgt spid="35"/>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circle(in)">
                                      <p:cBhvr>
                                        <p:cTn id="70" dur="2000"/>
                                        <p:tgtEl>
                                          <p:spTgt spid="36"/>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circle(in)">
                                      <p:cBhvr>
                                        <p:cTn id="73" dur="2000"/>
                                        <p:tgtEl>
                                          <p:spTgt spid="37"/>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circle(in)">
                                      <p:cBhvr>
                                        <p:cTn id="76" dur="2000"/>
                                        <p:tgtEl>
                                          <p:spTgt spid="38"/>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ircle(in)">
                                      <p:cBhvr>
                                        <p:cTn id="79" dur="20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circle(in)">
                                      <p:cBhvr>
                                        <p:cTn id="84" dur="2000"/>
                                        <p:tgtEl>
                                          <p:spTgt spid="43"/>
                                        </p:tgtEl>
                                      </p:cBhvr>
                                    </p:animEffect>
                                  </p:childTnLst>
                                </p:cTn>
                              </p:par>
                              <p:par>
                                <p:cTn id="85" presetID="6" presetClass="entr" presetSubtype="16"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circle(in)">
                                      <p:cBhvr>
                                        <p:cTn id="87" dur="2000"/>
                                        <p:tgtEl>
                                          <p:spTgt spid="68"/>
                                        </p:tgtEl>
                                      </p:cBhvr>
                                    </p:animEffect>
                                  </p:childTnLst>
                                </p:cTn>
                              </p:par>
                              <p:par>
                                <p:cTn id="88" presetID="6" presetClass="entr" presetSubtype="16" fill="hold"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circle(in)">
                                      <p:cBhvr>
                                        <p:cTn id="90" dur="2000"/>
                                        <p:tgtEl>
                                          <p:spTgt spid="73"/>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circle(in)">
                                      <p:cBhvr>
                                        <p:cTn id="93" dur="2000"/>
                                        <p:tgtEl>
                                          <p:spTgt spid="45"/>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circle(in)">
                                      <p:cBhvr>
                                        <p:cTn id="96" dur="2000"/>
                                        <p:tgtEl>
                                          <p:spTgt spid="46"/>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circle(in)">
                                      <p:cBhvr>
                                        <p:cTn id="99" dur="20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circle(in)">
                                      <p:cBhvr>
                                        <p:cTn id="104" dur="2000"/>
                                        <p:tgtEl>
                                          <p:spTgt spid="85"/>
                                        </p:tgtEl>
                                      </p:cBhvr>
                                    </p:animEffect>
                                  </p:childTnLst>
                                </p:cTn>
                              </p:par>
                              <p:par>
                                <p:cTn id="105" presetID="6" presetClass="entr" presetSubtype="16"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circle(in)">
                                      <p:cBhvr>
                                        <p:cTn id="107" dur="2000"/>
                                        <p:tgtEl>
                                          <p:spTgt spid="61"/>
                                        </p:tgtEl>
                                      </p:cBhvr>
                                    </p:animEffect>
                                  </p:childTnLst>
                                </p:cTn>
                              </p:par>
                              <p:par>
                                <p:cTn id="108" presetID="6" presetClass="entr" presetSubtype="16" fill="hold" nodeType="withEffect">
                                  <p:stCondLst>
                                    <p:cond delay="0"/>
                                  </p:stCondLst>
                                  <p:childTnLst>
                                    <p:set>
                                      <p:cBhvr>
                                        <p:cTn id="109" dur="1" fill="hold">
                                          <p:stCondLst>
                                            <p:cond delay="0"/>
                                          </p:stCondLst>
                                        </p:cTn>
                                        <p:tgtEl>
                                          <p:spTgt spid="97"/>
                                        </p:tgtEl>
                                        <p:attrNameLst>
                                          <p:attrName>style.visibility</p:attrName>
                                        </p:attrNameLst>
                                      </p:cBhvr>
                                      <p:to>
                                        <p:strVal val="visible"/>
                                      </p:to>
                                    </p:set>
                                    <p:animEffect transition="in" filter="circle(in)">
                                      <p:cBhvr>
                                        <p:cTn id="110" dur="2000"/>
                                        <p:tgtEl>
                                          <p:spTgt spid="97"/>
                                        </p:tgtEl>
                                      </p:cBhvr>
                                    </p:animEffect>
                                  </p:childTnLst>
                                </p:cTn>
                              </p:par>
                              <p:par>
                                <p:cTn id="111" presetID="6" presetClass="entr" presetSubtype="16"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circle(in)">
                                      <p:cBhvr>
                                        <p:cTn id="113" dur="2000"/>
                                        <p:tgtEl>
                                          <p:spTgt spid="99"/>
                                        </p:tgtEl>
                                      </p:cBhvr>
                                    </p:animEffect>
                                  </p:childTnLst>
                                </p:cTn>
                              </p:par>
                              <p:par>
                                <p:cTn id="114" presetID="6" presetClass="entr" presetSubtype="16" fill="hold"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circle(in)">
                                      <p:cBhvr>
                                        <p:cTn id="116" dur="2000"/>
                                        <p:tgtEl>
                                          <p:spTgt spid="94"/>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circle(in)">
                                      <p:cBhvr>
                                        <p:cTn id="119" dur="2000"/>
                                        <p:tgtEl>
                                          <p:spTgt spid="65"/>
                                        </p:tgtEl>
                                      </p:cBhvr>
                                    </p:animEffect>
                                  </p:childTnLst>
                                </p:cTn>
                              </p:par>
                              <p:par>
                                <p:cTn id="120" presetID="6" presetClass="entr" presetSubtype="16" fill="hold" grpId="0" nodeType="with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circle(in)">
                                      <p:cBhvr>
                                        <p:cTn id="122" dur="2000"/>
                                        <p:tgtEl>
                                          <p:spTgt spid="66"/>
                                        </p:tgtEl>
                                      </p:cBhvr>
                                    </p:animEffect>
                                  </p:childTnLst>
                                </p:cTn>
                              </p:par>
                              <p:par>
                                <p:cTn id="123" presetID="6" presetClass="entr" presetSubtype="16"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circle(in)">
                                      <p:cBhvr>
                                        <p:cTn id="125" dur="2000"/>
                                        <p:tgtEl>
                                          <p:spTgt spid="64"/>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circle(in)">
                                      <p:cBhvr>
                                        <p:cTn id="128" dur="2000"/>
                                        <p:tgtEl>
                                          <p:spTgt spid="62"/>
                                        </p:tgtEl>
                                      </p:cBhvr>
                                    </p:animEffect>
                                  </p:childTnLst>
                                </p:cTn>
                              </p:par>
                              <p:par>
                                <p:cTn id="129" presetID="6" presetClass="entr" presetSubtype="16"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circle(in)">
                                      <p:cBhvr>
                                        <p:cTn id="131"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13" grpId="0" bldLvl="0" animBg="1"/>
      <p:bldP spid="16" grpId="0" bldLvl="0" animBg="1"/>
      <p:bldP spid="19" grpId="0" bldLvl="0" animBg="1"/>
      <p:bldP spid="20" grpId="0" bldLvl="0" animBg="1"/>
      <p:bldP spid="21" grpId="0" bldLvl="0" animBg="1"/>
      <p:bldP spid="35" grpId="0" bldLvl="0" animBg="1"/>
      <p:bldP spid="36" grpId="0" bldLvl="0" animBg="1"/>
      <p:bldP spid="37" grpId="0" bldLvl="0" animBg="1"/>
      <p:bldP spid="38" grpId="0" bldLvl="0" animBg="1"/>
      <p:bldP spid="39" grpId="0" bldLvl="0" animBg="1"/>
      <p:bldP spid="45" grpId="0" bldLvl="0" animBg="1"/>
      <p:bldP spid="46" grpId="0" bldLvl="0" animBg="1"/>
      <p:bldP spid="47" grpId="0" bldLvl="0" animBg="1"/>
      <p:bldP spid="62" grpId="0" bldLvl="0" animBg="1"/>
      <p:bldP spid="63" grpId="0" bldLvl="0" animBg="1"/>
      <p:bldP spid="64" grpId="0" bldLvl="0" animBg="1"/>
      <p:bldP spid="65" grpId="0" bldLvl="0" animBg="1"/>
      <p:bldP spid="6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7"/>
          <p:cNvSpPr>
            <a:spLocks noChangeArrowheads="1" noChangeShapeType="1" noTextEdit="1"/>
          </p:cNvSpPr>
          <p:nvPr/>
        </p:nvSpPr>
        <p:spPr bwMode="auto">
          <a:xfrm>
            <a:off x="2514600" y="1660525"/>
            <a:ext cx="3429000" cy="838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i="1" kern="10">
                <a:ln w="9525">
                  <a:solidFill>
                    <a:srgbClr val="FF0000"/>
                  </a:solidFill>
                  <a:round/>
                </a:ln>
                <a:solidFill>
                  <a:srgbClr val="FFFF00"/>
                </a:solidFill>
                <a:effectLst>
                  <a:outerShdw dist="35921" dir="2700000" algn="ctr" rotWithShape="0">
                    <a:srgbClr val="808080">
                      <a:alpha val="79999"/>
                    </a:srgbClr>
                  </a:outerShdw>
                </a:effectLst>
                <a:latin typeface="Gigi" panose="04040504061007020D02" pitchFamily="82" charset="0"/>
                <a:cs typeface="Arial" panose="020B0604020202020204" pitchFamily="34" charset="0"/>
              </a:rPr>
              <a:t>HOMEWORK</a:t>
            </a:r>
          </a:p>
        </p:txBody>
      </p:sp>
      <p:sp>
        <p:nvSpPr>
          <p:cNvPr id="45064" name="Text Box 8"/>
          <p:cNvSpPr txBox="1">
            <a:spLocks noChangeArrowheads="1"/>
          </p:cNvSpPr>
          <p:nvPr/>
        </p:nvSpPr>
        <p:spPr bwMode="auto">
          <a:xfrm>
            <a:off x="1828800" y="2743200"/>
            <a:ext cx="5791200" cy="2462213"/>
          </a:xfrm>
          <a:prstGeom prst="rect">
            <a:avLst/>
          </a:prstGeom>
          <a:noFill/>
          <a:ln>
            <a:noFill/>
          </a:ln>
          <a:effectLst/>
        </p:spPr>
        <p:txBody>
          <a:bodyPr>
            <a:spAutoFit/>
          </a:bodyPr>
          <a:lstStyle/>
          <a:p>
            <a:pPr marL="457200" indent="-457200" fontAlgn="base">
              <a:spcBef>
                <a:spcPct val="50000"/>
              </a:spcBef>
              <a:spcAft>
                <a:spcPct val="0"/>
              </a:spcAft>
              <a:buFontTx/>
              <a:buChar char="-"/>
              <a:defRPr/>
            </a:pPr>
            <a:r>
              <a:rPr lang="en-US" sz="2800" b="1" dirty="0" smtClean="0">
                <a:solidFill>
                  <a:prstClr val="black"/>
                </a:solidFill>
                <a:latin typeface="Times New Roman" panose="02020603050405020304" pitchFamily="18" charset="0"/>
                <a:cs typeface="Arial" panose="020B0604020202020204" pitchFamily="34" charset="0"/>
              </a:rPr>
              <a:t>Learn the new words.</a:t>
            </a:r>
          </a:p>
          <a:p>
            <a:pPr marL="457200" indent="-457200" fontAlgn="base">
              <a:spcBef>
                <a:spcPct val="50000"/>
              </a:spcBef>
              <a:spcAft>
                <a:spcPct val="0"/>
              </a:spcAft>
              <a:buFontTx/>
              <a:buChar char="-"/>
              <a:defRPr/>
            </a:pPr>
            <a:r>
              <a:rPr lang="en-US" sz="2800" b="1" dirty="0" smtClean="0">
                <a:solidFill>
                  <a:prstClr val="black"/>
                </a:solidFill>
                <a:latin typeface="Times New Roman" panose="02020603050405020304" pitchFamily="18" charset="0"/>
                <a:cs typeface="Arial" panose="020B0604020202020204" pitchFamily="34" charset="0"/>
              </a:rPr>
              <a:t>Read text again.</a:t>
            </a:r>
            <a:endParaRPr lang="en-US" sz="2800" b="1" dirty="0">
              <a:solidFill>
                <a:prstClr val="black"/>
              </a:solidFill>
              <a:latin typeface="Times New Roman" panose="02020603050405020304" pitchFamily="18" charset="0"/>
              <a:cs typeface="Arial" panose="020B0604020202020204" pitchFamily="34" charset="0"/>
            </a:endParaRPr>
          </a:p>
          <a:p>
            <a:pPr fontAlgn="base">
              <a:spcBef>
                <a:spcPct val="50000"/>
              </a:spcBef>
              <a:spcAft>
                <a:spcPct val="0"/>
              </a:spcAft>
              <a:defRPr/>
            </a:pPr>
            <a:r>
              <a:rPr lang="en-US" sz="2800" b="1" dirty="0" smtClean="0">
                <a:solidFill>
                  <a:prstClr val="black"/>
                </a:solidFill>
                <a:latin typeface="Times New Roman" panose="02020603050405020304" pitchFamily="18" charset="0"/>
                <a:cs typeface="Arial" panose="020B0604020202020204" pitchFamily="34" charset="0"/>
              </a:rPr>
              <a:t>- Prepare </a:t>
            </a:r>
            <a:r>
              <a:rPr lang="en-US" sz="2800" b="1" dirty="0">
                <a:solidFill>
                  <a:prstClr val="black"/>
                </a:solidFill>
                <a:latin typeface="Times New Roman" panose="02020603050405020304" pitchFamily="18" charset="0"/>
                <a:cs typeface="Arial" panose="020B0604020202020204" pitchFamily="34" charset="0"/>
              </a:rPr>
              <a:t>for the next lesson:</a:t>
            </a:r>
          </a:p>
          <a:p>
            <a:pPr fontAlgn="base">
              <a:spcBef>
                <a:spcPct val="50000"/>
              </a:spcBef>
              <a:spcAft>
                <a:spcPct val="0"/>
              </a:spcAft>
              <a:defRPr/>
            </a:pPr>
            <a:r>
              <a:rPr lang="en-US" sz="2800" b="1" dirty="0">
                <a:solidFill>
                  <a:prstClr val="black"/>
                </a:solidFill>
                <a:latin typeface="Times New Roman" panose="02020603050405020304" pitchFamily="18" charset="0"/>
                <a:cs typeface="Arial" panose="020B0604020202020204" pitchFamily="34" charset="0"/>
              </a:rPr>
              <a:t>      Unit 10 - skills 2</a:t>
            </a:r>
            <a:r>
              <a:rPr lang="en-US" sz="2800" b="1" dirty="0" smtClean="0">
                <a:solidFill>
                  <a:prstClr val="black"/>
                </a:solidFill>
                <a:latin typeface="Times New Roman" panose="02020603050405020304" pitchFamily="18" charset="0"/>
                <a:cs typeface="Arial" panose="020B0604020202020204" pitchFamily="34" charset="0"/>
              </a:rPr>
              <a:t>.</a:t>
            </a:r>
            <a:endParaRPr lang="en-US" sz="28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70620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9144000" cy="6987654"/>
          </a:xfrm>
          <a:prstGeom prst="rect">
            <a:avLst/>
          </a:prstGeom>
        </p:spPr>
      </p:pic>
    </p:spTree>
    <p:extLst>
      <p:ext uri="{BB962C8B-B14F-4D97-AF65-F5344CB8AC3E}">
        <p14:creationId xmlns:p14="http://schemas.microsoft.com/office/powerpoint/2010/main" val="263807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96"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19" y="4788986"/>
            <a:ext cx="408794" cy="405144"/>
          </a:xfrm>
          <a:prstGeom prst="rect">
            <a:avLst/>
          </a:prstGeom>
        </p:spPr>
      </p:pic>
      <p:sp>
        <p:nvSpPr>
          <p:cNvPr id="13" name="TextBox 12"/>
          <p:cNvSpPr txBox="1"/>
          <p:nvPr/>
        </p:nvSpPr>
        <p:spPr>
          <a:xfrm>
            <a:off x="583940"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Look at the picture and discuss it with a partner.</a:t>
            </a:r>
          </a:p>
        </p:txBody>
      </p:sp>
      <p:sp>
        <p:nvSpPr>
          <p:cNvPr id="14" name="TextBox 13"/>
          <p:cNvSpPr txBox="1"/>
          <p:nvPr/>
        </p:nvSpPr>
        <p:spPr>
          <a:xfrm>
            <a:off x="616790" y="4777251"/>
            <a:ext cx="3756486"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and match the beginnings in A with the endings in B.</a:t>
            </a:r>
          </a:p>
        </p:txBody>
      </p:sp>
      <p:sp>
        <p:nvSpPr>
          <p:cNvPr id="2" name="TextBox 1"/>
          <p:cNvSpPr txBox="1"/>
          <p:nvPr/>
        </p:nvSpPr>
        <p:spPr>
          <a:xfrm>
            <a:off x="616790"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101580"/>
            <a:ext cx="318793" cy="327989"/>
          </a:xfrm>
          <a:prstGeom prst="rect">
            <a:avLst/>
          </a:prstGeom>
        </p:spPr>
      </p:pic>
      <p:sp>
        <p:nvSpPr>
          <p:cNvPr id="20" name="TextBox 19"/>
          <p:cNvSpPr txBox="1"/>
          <p:nvPr/>
        </p:nvSpPr>
        <p:spPr>
          <a:xfrm>
            <a:off x="4979275" y="4042960"/>
            <a:ext cx="418243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pairs. Ask your partner about his / her future house. Use the suggested questions.</a:t>
            </a:r>
          </a:p>
        </p:txBody>
      </p:sp>
      <p:sp>
        <p:nvSpPr>
          <p:cNvPr id="22" name="TextBox 21"/>
          <p:cNvSpPr txBox="1"/>
          <p:nvPr/>
        </p:nvSpPr>
        <p:spPr>
          <a:xfrm>
            <a:off x="680038" y="572118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again and circle the option (A, B, or C) to complete the sentences.</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96" y="5785083"/>
            <a:ext cx="382842" cy="405144"/>
          </a:xfrm>
          <a:prstGeom prst="rect">
            <a:avLst/>
          </a:prstGeom>
        </p:spPr>
      </p:pic>
      <p:sp>
        <p:nvSpPr>
          <p:cNvPr id="24" name="TextBox 23"/>
          <p:cNvSpPr txBox="1"/>
          <p:nvPr/>
        </p:nvSpPr>
        <p:spPr>
          <a:xfrm>
            <a:off x="5044042" y="508646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Tell your partners about your future house. You can use the information in </a:t>
            </a:r>
            <a:r>
              <a:rPr lang="en-US" b="1">
                <a:solidFill>
                  <a:srgbClr val="FF0000"/>
                </a:solidFill>
                <a:latin typeface="Arial" panose="020B0604020202020204" pitchFamily="34" charset="0"/>
                <a:cs typeface="Arial" panose="020B0604020202020204" pitchFamily="34" charset="0"/>
              </a:rPr>
              <a:t>4</a:t>
            </a:r>
            <a:r>
              <a:rPr lang="en-US" b="1">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5172452"/>
            <a:ext cx="382842" cy="36096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346423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dirty="0" smtClean="0">
                  <a:solidFill>
                    <a:srgbClr val="0084B1"/>
                  </a:solidFill>
                </a:rPr>
                <a:t>I</a:t>
              </a:r>
              <a:r>
                <a:rPr lang="en-US" sz="4000" b="1" dirty="0" smtClean="0">
                  <a:solidFill>
                    <a:srgbClr val="0084B1"/>
                  </a:solidFill>
                </a:rPr>
                <a:t>. Reading</a:t>
              </a:r>
              <a:endParaRPr lang="en-US" sz="4000" b="1" dirty="0">
                <a:solidFill>
                  <a:srgbClr val="0084B1"/>
                </a:solidFill>
              </a:endParaRPr>
            </a:p>
          </p:txBody>
        </p:sp>
      </p:grpSp>
    </p:spTree>
    <p:extLst>
      <p:ext uri="{BB962C8B-B14F-4D97-AF65-F5344CB8AC3E}">
        <p14:creationId xmlns:p14="http://schemas.microsoft.com/office/powerpoint/2010/main" val="11408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0494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937899" y="169371"/>
            <a:ext cx="8346871" cy="492443"/>
          </a:xfrm>
          <a:prstGeom prst="rect">
            <a:avLst/>
          </a:prstGeom>
          <a:noFill/>
        </p:spPr>
        <p:txBody>
          <a:bodyPr wrap="square" rtlCol="0">
            <a:spAutoFit/>
          </a:bodyPr>
          <a:lstStyle/>
          <a:p>
            <a:r>
              <a:rPr lang="en-US" sz="2600" b="1" spc="-10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grpSp>
        <p:nvGrpSpPr>
          <p:cNvPr id="6" name="Group 5"/>
          <p:cNvGrpSpPr/>
          <p:nvPr/>
        </p:nvGrpSpPr>
        <p:grpSpPr>
          <a:xfrm>
            <a:off x="5662887" y="1987367"/>
            <a:ext cx="3474102" cy="901205"/>
            <a:chOff x="363373" y="1262747"/>
            <a:chExt cx="3474102" cy="901205"/>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3010161" cy="892552"/>
            </a:xfrm>
            <a:prstGeom prst="rect">
              <a:avLst/>
            </a:prstGeom>
            <a:noFill/>
          </p:spPr>
          <p:txBody>
            <a:bodyPr wrap="square" rtlCol="0">
              <a:spAutoFit/>
            </a:bodyPr>
            <a:lstStyle/>
            <a:p>
              <a:r>
                <a:rPr lang="en-US" sz="2600" dirty="0"/>
                <a:t>What type of house do you think it is?</a:t>
              </a:r>
              <a:endParaRPr lang="en-US" sz="2600" i="1" dirty="0"/>
            </a:p>
          </p:txBody>
        </p:sp>
      </p:grpSp>
      <p:grpSp>
        <p:nvGrpSpPr>
          <p:cNvPr id="9" name="Group 8"/>
          <p:cNvGrpSpPr/>
          <p:nvPr/>
        </p:nvGrpSpPr>
        <p:grpSpPr>
          <a:xfrm>
            <a:off x="5662887" y="3335634"/>
            <a:ext cx="3621883" cy="901205"/>
            <a:chOff x="363373" y="1262747"/>
            <a:chExt cx="3621883" cy="901205"/>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3157942" cy="892552"/>
            </a:xfrm>
            <a:prstGeom prst="rect">
              <a:avLst/>
            </a:prstGeom>
            <a:noFill/>
          </p:spPr>
          <p:txBody>
            <a:bodyPr wrap="square" rtlCol="0">
              <a:spAutoFit/>
            </a:bodyPr>
            <a:lstStyle/>
            <a:p>
              <a:r>
                <a:rPr lang="en-US" sz="2600" dirty="0"/>
                <a:t>Where do you think the house is?</a:t>
              </a:r>
              <a:endParaRPr lang="en-US" sz="2600" i="1"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27" y="1220750"/>
            <a:ext cx="5209185" cy="3475731"/>
          </a:xfrm>
          <a:prstGeom prst="rect">
            <a:avLst/>
          </a:prstGeom>
        </p:spPr>
      </p:pic>
      <p:sp>
        <p:nvSpPr>
          <p:cNvPr id="15" name="TextBox 14">
            <a:extLst>
              <a:ext uri="{FF2B5EF4-FFF2-40B4-BE49-F238E27FC236}">
                <a16:creationId xmlns="" xmlns:a16="http://schemas.microsoft.com/office/drawing/2014/main" id="{1F25D171-7391-4DE3-A490-B0F40D24CD89}"/>
              </a:ext>
            </a:extLst>
          </p:cNvPr>
          <p:cNvSpPr txBox="1"/>
          <p:nvPr/>
        </p:nvSpPr>
        <p:spPr>
          <a:xfrm>
            <a:off x="2174584" y="4867749"/>
            <a:ext cx="6313635" cy="1923604"/>
          </a:xfrm>
          <a:prstGeom prst="rect">
            <a:avLst/>
          </a:prstGeom>
          <a:noFill/>
        </p:spPr>
        <p:txBody>
          <a:bodyPr wrap="square">
            <a:spAutoFit/>
          </a:bodyPr>
          <a:lstStyle/>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What type of house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a </a:t>
            </a:r>
            <a:r>
              <a:rPr lang="en-US" sz="2600" b="0" i="0" dirty="0" smtClean="0">
                <a:solidFill>
                  <a:srgbClr val="242021"/>
                </a:solidFill>
                <a:effectLst/>
              </a:rPr>
              <a:t>villa(</a:t>
            </a:r>
            <a:r>
              <a:rPr lang="en-US" sz="2600" b="0" i="0" dirty="0" err="1" smtClean="0">
                <a:solidFill>
                  <a:srgbClr val="242021"/>
                </a:solidFill>
                <a:effectLst/>
              </a:rPr>
              <a:t>Biệt</a:t>
            </a:r>
            <a:r>
              <a:rPr lang="en-US" sz="2600" b="0" i="0" dirty="0" smtClean="0">
                <a:solidFill>
                  <a:srgbClr val="242021"/>
                </a:solidFill>
                <a:effectLst/>
              </a:rPr>
              <a:t> </a:t>
            </a:r>
            <a:r>
              <a:rPr lang="en-US" sz="2600" b="0" i="0" dirty="0" err="1" smtClean="0">
                <a:solidFill>
                  <a:srgbClr val="242021"/>
                </a:solidFill>
                <a:effectLst/>
              </a:rPr>
              <a:t>thự</a:t>
            </a:r>
            <a:r>
              <a:rPr lang="en-US" sz="2600" b="0" i="0" dirty="0" smtClean="0">
                <a:solidFill>
                  <a:srgbClr val="242021"/>
                </a:solidFill>
                <a:effectLst/>
              </a:rPr>
              <a:t>).</a:t>
            </a:r>
            <a:endParaRPr lang="en-US" sz="2600" b="0" i="0" dirty="0">
              <a:solidFill>
                <a:srgbClr val="242021"/>
              </a:solidFill>
              <a:effectLst/>
            </a:endParaRPr>
          </a:p>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Where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on an </a:t>
            </a:r>
            <a:r>
              <a:rPr lang="en-US" sz="2600" b="0" i="0" dirty="0" smtClean="0">
                <a:solidFill>
                  <a:srgbClr val="242021"/>
                </a:solidFill>
                <a:effectLst/>
              </a:rPr>
              <a:t>island( </a:t>
            </a:r>
            <a:r>
              <a:rPr lang="en-US" sz="2600" b="0" i="0" dirty="0" err="1" smtClean="0">
                <a:solidFill>
                  <a:srgbClr val="242021"/>
                </a:solidFill>
                <a:effectLst/>
              </a:rPr>
              <a:t>hòn</a:t>
            </a:r>
            <a:r>
              <a:rPr lang="en-US" sz="2600" b="0" i="0" dirty="0" smtClean="0">
                <a:solidFill>
                  <a:srgbClr val="242021"/>
                </a:solidFill>
                <a:effectLst/>
              </a:rPr>
              <a:t> </a:t>
            </a:r>
            <a:r>
              <a:rPr lang="en-US" sz="2600" b="0" i="0" dirty="0" err="1" smtClean="0">
                <a:solidFill>
                  <a:srgbClr val="242021"/>
                </a:solidFill>
                <a:effectLst/>
              </a:rPr>
              <a:t>đảo</a:t>
            </a:r>
            <a:r>
              <a:rPr lang="en-US" sz="2600" b="0" i="0" dirty="0" smtClean="0">
                <a:solidFill>
                  <a:srgbClr val="242021"/>
                </a:solidFill>
                <a:effectLst/>
              </a:rPr>
              <a:t>).</a:t>
            </a:r>
            <a:r>
              <a:rPr lang="en-US" sz="2600" dirty="0" smtClean="0"/>
              <a:t> </a:t>
            </a:r>
            <a:endParaRPr lang="en-US" sz="2600" dirty="0"/>
          </a:p>
        </p:txBody>
      </p:sp>
      <p:sp>
        <p:nvSpPr>
          <p:cNvPr id="4" name="TextBox 3">
            <a:extLst>
              <a:ext uri="{FF2B5EF4-FFF2-40B4-BE49-F238E27FC236}">
                <a16:creationId xmlns="" xmlns:a16="http://schemas.microsoft.com/office/drawing/2014/main" id="{0104CEB1-F7C5-43B3-BA07-32C9E729FB2C}"/>
              </a:ext>
            </a:extLst>
          </p:cNvPr>
          <p:cNvSpPr txBox="1"/>
          <p:nvPr/>
        </p:nvSpPr>
        <p:spPr>
          <a:xfrm>
            <a:off x="1385454" y="4867749"/>
            <a:ext cx="688843" cy="492443"/>
          </a:xfrm>
          <a:prstGeom prst="rect">
            <a:avLst/>
          </a:prstGeom>
          <a:noFill/>
        </p:spPr>
        <p:txBody>
          <a:bodyPr wrap="none" rtlCol="0">
            <a:spAutoFit/>
          </a:bodyPr>
          <a:lstStyle/>
          <a:p>
            <a:r>
              <a:rPr lang="en-US" sz="2600" b="1" dirty="0">
                <a:solidFill>
                  <a:srgbClr val="0070C0"/>
                </a:solidFill>
              </a:rPr>
              <a:t>E.g.</a:t>
            </a:r>
          </a:p>
        </p:txBody>
      </p:sp>
    </p:spTree>
    <p:extLst>
      <p:ext uri="{BB962C8B-B14F-4D97-AF65-F5344CB8AC3E}">
        <p14:creationId xmlns:p14="http://schemas.microsoft.com/office/powerpoint/2010/main" val="25700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62209" cy="966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94006"/>
            <a:ext cx="7547760" cy="830997"/>
          </a:xfrm>
          <a:prstGeom prst="rect">
            <a:avLst/>
          </a:prstGeom>
          <a:noFill/>
        </p:spPr>
        <p:txBody>
          <a:bodyPr wrap="square" rtlCol="0">
            <a:spAutoFit/>
          </a:bodyPr>
          <a:lstStyle/>
          <a:p>
            <a:pPr algn="just"/>
            <a:r>
              <a:rPr lang="en-US" sz="2400" b="1" spc="-50" dirty="0">
                <a:effectLst>
                  <a:glow rad="88900">
                    <a:schemeClr val="bg1"/>
                  </a:glow>
                </a:effectLst>
                <a:latin typeface="Arial" panose="020B0604020202020204" pitchFamily="34" charset="0"/>
                <a:cs typeface="Arial" panose="020B0604020202020204" pitchFamily="34" charset="0"/>
              </a:rPr>
              <a:t>Read the </a:t>
            </a:r>
            <a:r>
              <a:rPr lang="en-US" sz="2400" b="1" spc="-50" dirty="0" smtClean="0">
                <a:effectLst>
                  <a:glow rad="88900">
                    <a:schemeClr val="bg1"/>
                  </a:glow>
                </a:effectLst>
                <a:latin typeface="Arial" panose="020B0604020202020204" pitchFamily="34" charset="0"/>
                <a:cs typeface="Arial" panose="020B0604020202020204" pitchFamily="34" charset="0"/>
              </a:rPr>
              <a:t>text and match the beginnings in A with the endings in B.</a:t>
            </a:r>
            <a:endParaRPr lang="en-US" sz="2400" b="1" spc="-50" dirty="0">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250709" y="1291122"/>
            <a:ext cx="8642582" cy="2308324"/>
          </a:xfrm>
          <a:prstGeom prst="rect">
            <a:avLst/>
          </a:prstGeom>
        </p:spPr>
        <p:txBody>
          <a:bodyPr wrap="square">
            <a:spAutoFit/>
          </a:bodyPr>
          <a:lstStyle/>
          <a:p>
            <a:pPr algn="just">
              <a:lnSpc>
                <a:spcPct val="150000"/>
              </a:lnSpc>
            </a:pPr>
            <a:r>
              <a:rPr lang="en-US" sz="2400" dirty="0"/>
              <a:t>My future house will be on an island. It will be </a:t>
            </a:r>
            <a:r>
              <a:rPr lang="en-US" sz="2400" dirty="0" smtClean="0">
                <a:solidFill>
                  <a:srgbClr val="FF0000"/>
                </a:solidFill>
              </a:rPr>
              <a:t>surrounded</a:t>
            </a:r>
            <a:r>
              <a:rPr lang="en-US" sz="2400" dirty="0" smtClean="0"/>
              <a:t> (</a:t>
            </a:r>
            <a:r>
              <a:rPr lang="en-US" sz="2400" dirty="0" err="1" smtClean="0"/>
              <a:t>bao</a:t>
            </a:r>
            <a:r>
              <a:rPr lang="en-US" sz="2400" dirty="0" smtClean="0"/>
              <a:t> </a:t>
            </a:r>
            <a:r>
              <a:rPr lang="en-US" sz="2400" dirty="0" err="1" smtClean="0"/>
              <a:t>quanh</a:t>
            </a:r>
            <a:r>
              <a:rPr lang="en-US" sz="2400" dirty="0" smtClean="0"/>
              <a:t>) </a:t>
            </a:r>
            <a:r>
              <a:rPr lang="en-US" sz="2400" dirty="0"/>
              <a:t>by tall trees and the blue sea. There will be a swimming pool in front of the house. There will be a </a:t>
            </a:r>
            <a:r>
              <a:rPr lang="en-US" sz="2400" dirty="0">
                <a:solidFill>
                  <a:srgbClr val="FF0000"/>
                </a:solidFill>
              </a:rPr>
              <a:t>helicopter</a:t>
            </a:r>
            <a:r>
              <a:rPr lang="en-US" sz="2400" dirty="0"/>
              <a:t> on the </a:t>
            </a:r>
            <a:r>
              <a:rPr lang="en-US" sz="2400" dirty="0">
                <a:solidFill>
                  <a:srgbClr val="FF0000"/>
                </a:solidFill>
              </a:rPr>
              <a:t>roof</a:t>
            </a:r>
            <a:r>
              <a:rPr lang="en-US" sz="2400" dirty="0"/>
              <a:t>. I can ﬂy to school in it.</a:t>
            </a:r>
          </a:p>
        </p:txBody>
      </p:sp>
      <p:sp>
        <p:nvSpPr>
          <p:cNvPr id="9" name="Rectangle 8"/>
          <p:cNvSpPr/>
          <p:nvPr/>
        </p:nvSpPr>
        <p:spPr>
          <a:xfrm>
            <a:off x="250709" y="3371092"/>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75869" y="5085184"/>
            <a:ext cx="8642582" cy="1697068"/>
          </a:xfrm>
          <a:prstGeom prst="rect">
            <a:avLst/>
          </a:prstGeom>
        </p:spPr>
        <p:txBody>
          <a:bodyPr wrap="square">
            <a:spAutoFit/>
          </a:bodyPr>
          <a:lstStyle/>
          <a:p>
            <a:pPr algn="just">
              <a:lnSpc>
                <a:spcPct val="150000"/>
              </a:lnSpc>
            </a:pPr>
            <a:r>
              <a:rPr lang="en-US" sz="2400" dirty="0"/>
              <a:t>There will be a super smart TV. It will help me to send and </a:t>
            </a:r>
            <a:r>
              <a:rPr lang="en-US" sz="2400" dirty="0">
                <a:solidFill>
                  <a:srgbClr val="FF0000"/>
                </a:solidFill>
              </a:rPr>
              <a:t>receive</a:t>
            </a:r>
            <a:r>
              <a:rPr lang="en-US" sz="2400" dirty="0"/>
              <a:t> emails, and </a:t>
            </a:r>
            <a:r>
              <a:rPr lang="en-US" sz="2400" dirty="0">
                <a:solidFill>
                  <a:srgbClr val="FF0000"/>
                </a:solidFill>
              </a:rPr>
              <a:t>contact</a:t>
            </a:r>
            <a:r>
              <a:rPr lang="en-US" sz="2400" dirty="0"/>
              <a:t> my friends on other planets. It will also help me to buy food from the </a:t>
            </a:r>
            <a:r>
              <a:rPr lang="en-US" sz="2400" dirty="0">
                <a:solidFill>
                  <a:srgbClr val="FF0000"/>
                </a:solidFill>
              </a:rPr>
              <a:t>supermarket</a:t>
            </a:r>
            <a:r>
              <a:rPr lang="en-US" sz="2400" dirty="0"/>
              <a:t>.</a:t>
            </a:r>
          </a:p>
        </p:txBody>
      </p:sp>
    </p:spTree>
    <p:extLst>
      <p:ext uri="{BB962C8B-B14F-4D97-AF65-F5344CB8AC3E}">
        <p14:creationId xmlns:p14="http://schemas.microsoft.com/office/powerpoint/2010/main" val="3242534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57722"/>
            <a:ext cx="8568952" cy="4308872"/>
          </a:xfrm>
          <a:prstGeom prst="rect">
            <a:avLst/>
          </a:prstGeom>
        </p:spPr>
        <p:txBody>
          <a:bodyPr wrap="square">
            <a:spAutoFit/>
          </a:bodyPr>
          <a:lstStyle/>
          <a:p>
            <a:pPr>
              <a:spcAft>
                <a:spcPts val="1200"/>
              </a:spcAft>
            </a:pPr>
            <a:r>
              <a:rPr lang="en-US" sz="3200" dirty="0" smtClean="0">
                <a:solidFill>
                  <a:srgbClr val="000099"/>
                </a:solidFill>
                <a:latin typeface="Times New Roman" pitchFamily="18" charset="0"/>
                <a:cs typeface="Times New Roman" pitchFamily="18" charset="0"/>
              </a:rPr>
              <a:t>1. Surround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sə'raʊnd</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smtClean="0">
                <a:solidFill>
                  <a:srgbClr val="000099"/>
                </a:solidFill>
                <a:latin typeface="Times New Roman" pitchFamily="18" charset="0"/>
                <a:cs typeface="Times New Roman" pitchFamily="18" charset="0"/>
              </a:rPr>
              <a:t>(v) </a:t>
            </a:r>
            <a:r>
              <a:rPr lang="en-US" sz="3200" dirty="0" err="1" smtClean="0">
                <a:solidFill>
                  <a:srgbClr val="000099"/>
                </a:solidFill>
                <a:latin typeface="Times New Roman" pitchFamily="18" charset="0"/>
                <a:cs typeface="Times New Roman" pitchFamily="18" charset="0"/>
              </a:rPr>
              <a:t>bao</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quanh</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vây</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quanh</a:t>
            </a:r>
            <a:endParaRPr lang="en-US" sz="3200" dirty="0" smtClean="0">
              <a:solidFill>
                <a:srgbClr val="000099"/>
              </a:solidFill>
              <a:latin typeface="Times New Roman" pitchFamily="18" charset="0"/>
              <a:cs typeface="Times New Roman" pitchFamily="18" charset="0"/>
            </a:endParaRPr>
          </a:p>
          <a:p>
            <a:pPr>
              <a:spcAft>
                <a:spcPts val="1200"/>
              </a:spcAft>
            </a:pPr>
            <a:r>
              <a:rPr lang="en-US" sz="3200" dirty="0" smtClean="0">
                <a:solidFill>
                  <a:srgbClr val="000099"/>
                </a:solidFill>
                <a:latin typeface="Times New Roman" pitchFamily="18" charset="0"/>
                <a:cs typeface="Times New Roman" pitchFamily="18" charset="0"/>
              </a:rPr>
              <a:t>2. Helicopter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helikɒptə</a:t>
            </a:r>
            <a:r>
              <a:rPr lang="en-US" sz="3200" dirty="0">
                <a:latin typeface="Times New Roman" pitchFamily="18" charset="0"/>
                <a:cs typeface="Times New Roman" pitchFamily="18" charset="0"/>
              </a:rPr>
              <a:t>[r</a:t>
            </a:r>
            <a:r>
              <a:rPr lang="en-US" sz="3200" dirty="0" smtClean="0">
                <a:latin typeface="Times New Roman" pitchFamily="18" charset="0"/>
                <a:cs typeface="Times New Roman" pitchFamily="18" charset="0"/>
              </a:rPr>
              <a:t>]/</a:t>
            </a:r>
            <a:r>
              <a:rPr lang="en-US" sz="3200" dirty="0" smtClean="0">
                <a:solidFill>
                  <a:srgbClr val="000099"/>
                </a:solidFill>
                <a:latin typeface="Times New Roman" pitchFamily="18" charset="0"/>
                <a:cs typeface="Times New Roman" pitchFamily="18" charset="0"/>
              </a:rPr>
              <a:t>(n) </a:t>
            </a:r>
            <a:r>
              <a:rPr lang="en-US" sz="3200" dirty="0" err="1" smtClean="0">
                <a:solidFill>
                  <a:srgbClr val="000099"/>
                </a:solidFill>
                <a:latin typeface="Times New Roman" pitchFamily="18" charset="0"/>
                <a:cs typeface="Times New Roman" pitchFamily="18" charset="0"/>
              </a:rPr>
              <a:t>máy</a:t>
            </a:r>
            <a:r>
              <a:rPr lang="en-US" sz="3200" dirty="0" smtClean="0">
                <a:solidFill>
                  <a:srgbClr val="000099"/>
                </a:solidFill>
                <a:latin typeface="Times New Roman" pitchFamily="18" charset="0"/>
                <a:cs typeface="Times New Roman" pitchFamily="18" charset="0"/>
              </a:rPr>
              <a:t> bay </a:t>
            </a:r>
            <a:r>
              <a:rPr lang="en-US" sz="3200" dirty="0" err="1" smtClean="0">
                <a:solidFill>
                  <a:srgbClr val="000099"/>
                </a:solidFill>
                <a:latin typeface="Times New Roman" pitchFamily="18" charset="0"/>
                <a:cs typeface="Times New Roman" pitchFamily="18" charset="0"/>
              </a:rPr>
              <a:t>trực</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thăng</a:t>
            </a:r>
            <a:endParaRPr lang="en-US" sz="3200" dirty="0" smtClean="0">
              <a:solidFill>
                <a:srgbClr val="000099"/>
              </a:solidFill>
              <a:latin typeface="Times New Roman" pitchFamily="18" charset="0"/>
              <a:cs typeface="Times New Roman" pitchFamily="18" charset="0"/>
            </a:endParaRPr>
          </a:p>
          <a:p>
            <a:r>
              <a:rPr lang="en-US" sz="3200" dirty="0" smtClean="0">
                <a:solidFill>
                  <a:srgbClr val="000099"/>
                </a:solidFill>
                <a:latin typeface="Times New Roman" pitchFamily="18" charset="0"/>
                <a:cs typeface="Times New Roman" pitchFamily="18" charset="0"/>
              </a:rPr>
              <a:t>3. Roof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ru:f</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smtClean="0">
                <a:solidFill>
                  <a:srgbClr val="000099"/>
                </a:solidFill>
                <a:latin typeface="Times New Roman" pitchFamily="18" charset="0"/>
                <a:cs typeface="Times New Roman" pitchFamily="18" charset="0"/>
              </a:rPr>
              <a:t>(n) </a:t>
            </a:r>
            <a:r>
              <a:rPr lang="en-US" sz="3200" dirty="0" err="1" smtClean="0">
                <a:solidFill>
                  <a:srgbClr val="000099"/>
                </a:solidFill>
                <a:latin typeface="Times New Roman" pitchFamily="18" charset="0"/>
                <a:cs typeface="Times New Roman" pitchFamily="18" charset="0"/>
              </a:rPr>
              <a:t>mái</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nhà</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nóc</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nhà</a:t>
            </a:r>
            <a:endParaRPr lang="en-US" sz="3200" dirty="0" smtClean="0">
              <a:solidFill>
                <a:srgbClr val="000099"/>
              </a:solidFill>
              <a:latin typeface="Times New Roman" pitchFamily="18" charset="0"/>
              <a:cs typeface="Times New Roman" pitchFamily="18" charset="0"/>
            </a:endParaRPr>
          </a:p>
          <a:p>
            <a:pPr>
              <a:spcAft>
                <a:spcPts val="1200"/>
              </a:spcAft>
            </a:pPr>
            <a:r>
              <a:rPr lang="en-US" sz="3200" dirty="0" smtClean="0">
                <a:solidFill>
                  <a:srgbClr val="000099"/>
                </a:solidFill>
                <a:latin typeface="Times New Roman" pitchFamily="18" charset="0"/>
                <a:cs typeface="Times New Roman" pitchFamily="18" charset="0"/>
              </a:rPr>
              <a:t>4. Receive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ri'si:v</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smtClean="0">
                <a:solidFill>
                  <a:srgbClr val="000099"/>
                </a:solidFill>
                <a:latin typeface="Times New Roman" pitchFamily="18" charset="0"/>
                <a:cs typeface="Times New Roman" pitchFamily="18" charset="0"/>
              </a:rPr>
              <a:t>(v) </a:t>
            </a:r>
            <a:r>
              <a:rPr lang="en-US" sz="3200" dirty="0" err="1" smtClean="0">
                <a:solidFill>
                  <a:srgbClr val="000099"/>
                </a:solidFill>
                <a:latin typeface="Times New Roman" pitchFamily="18" charset="0"/>
                <a:cs typeface="Times New Roman" pitchFamily="18" charset="0"/>
              </a:rPr>
              <a:t>nhận</a:t>
            </a:r>
            <a:endParaRPr lang="en-US" sz="3200" dirty="0" smtClean="0">
              <a:solidFill>
                <a:srgbClr val="000099"/>
              </a:solidFill>
              <a:latin typeface="Times New Roman" pitchFamily="18" charset="0"/>
              <a:cs typeface="Times New Roman" pitchFamily="18" charset="0"/>
            </a:endParaRPr>
          </a:p>
          <a:p>
            <a:pPr>
              <a:spcAft>
                <a:spcPts val="1200"/>
              </a:spcAft>
            </a:pPr>
            <a:r>
              <a:rPr lang="en-US" sz="3200" dirty="0" smtClean="0">
                <a:solidFill>
                  <a:srgbClr val="000099"/>
                </a:solidFill>
                <a:latin typeface="Times New Roman" pitchFamily="18" charset="0"/>
                <a:cs typeface="Times New Roman" pitchFamily="18" charset="0"/>
              </a:rPr>
              <a:t>5. Contact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kɒn’tæt</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smtClean="0">
                <a:solidFill>
                  <a:srgbClr val="000099"/>
                </a:solidFill>
                <a:latin typeface="Times New Roman" pitchFamily="18" charset="0"/>
                <a:cs typeface="Times New Roman" pitchFamily="18" charset="0"/>
              </a:rPr>
              <a:t>(v ) </a:t>
            </a:r>
            <a:r>
              <a:rPr lang="en-US" sz="3200" dirty="0" err="1" smtClean="0">
                <a:solidFill>
                  <a:srgbClr val="000099"/>
                </a:solidFill>
                <a:latin typeface="Times New Roman" pitchFamily="18" charset="0"/>
                <a:cs typeface="Times New Roman" pitchFamily="18" charset="0"/>
              </a:rPr>
              <a:t>liên</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lạc</a:t>
            </a:r>
            <a:endParaRPr lang="en-US" sz="3200" dirty="0" smtClean="0">
              <a:solidFill>
                <a:srgbClr val="000099"/>
              </a:solidFill>
              <a:latin typeface="Times New Roman" pitchFamily="18" charset="0"/>
              <a:cs typeface="Times New Roman" pitchFamily="18" charset="0"/>
            </a:endParaRPr>
          </a:p>
          <a:p>
            <a:pPr>
              <a:spcAft>
                <a:spcPts val="1200"/>
              </a:spcAft>
            </a:pPr>
            <a:r>
              <a:rPr lang="en-US" sz="3200" dirty="0" smtClean="0">
                <a:solidFill>
                  <a:srgbClr val="000099"/>
                </a:solidFill>
                <a:latin typeface="Times New Roman" pitchFamily="18" charset="0"/>
                <a:cs typeface="Times New Roman" pitchFamily="18" charset="0"/>
              </a:rPr>
              <a:t>6. Planet </a:t>
            </a: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plænit</a:t>
            </a:r>
            <a:r>
              <a:rPr lang="en-US" sz="3200" b="1" dirty="0" smtClean="0">
                <a:latin typeface="Times New Roman" pitchFamily="18" charset="0"/>
                <a:cs typeface="Times New Roman" pitchFamily="18" charset="0"/>
              </a:rPr>
              <a:t>/ </a:t>
            </a:r>
            <a:r>
              <a:rPr lang="en-US" sz="3200" dirty="0" smtClean="0">
                <a:solidFill>
                  <a:srgbClr val="000099"/>
                </a:solidFill>
                <a:latin typeface="Times New Roman" pitchFamily="18" charset="0"/>
                <a:cs typeface="Times New Roman" pitchFamily="18" charset="0"/>
              </a:rPr>
              <a:t>(n): </a:t>
            </a:r>
            <a:r>
              <a:rPr lang="en-US" sz="3200" dirty="0" err="1" smtClean="0">
                <a:solidFill>
                  <a:srgbClr val="000099"/>
                </a:solidFill>
                <a:latin typeface="Times New Roman" pitchFamily="18" charset="0"/>
                <a:cs typeface="Times New Roman" pitchFamily="18" charset="0"/>
              </a:rPr>
              <a:t>hành</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tinh</a:t>
            </a:r>
            <a:endParaRPr lang="en-US" sz="3200" dirty="0" smtClean="0">
              <a:solidFill>
                <a:srgbClr val="000099"/>
              </a:solidFill>
              <a:latin typeface="Times New Roman" pitchFamily="18" charset="0"/>
              <a:cs typeface="Times New Roman" pitchFamily="18" charset="0"/>
            </a:endParaRPr>
          </a:p>
          <a:p>
            <a:pPr>
              <a:spcAft>
                <a:spcPts val="1200"/>
              </a:spcAft>
            </a:pPr>
            <a:r>
              <a:rPr lang="en-US" sz="3200" dirty="0" smtClean="0">
                <a:solidFill>
                  <a:srgbClr val="000099"/>
                </a:solidFill>
                <a:latin typeface="Times New Roman" pitchFamily="18" charset="0"/>
                <a:cs typeface="Times New Roman" pitchFamily="18" charset="0"/>
              </a:rPr>
              <a:t>7. Supermarket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su:pəmɑ:kit</a:t>
            </a:r>
            <a:r>
              <a:rPr lang="en-US" sz="3200" dirty="0" smtClean="0">
                <a:latin typeface="Times New Roman" pitchFamily="18" charset="0"/>
                <a:cs typeface="Times New Roman" pitchFamily="18" charset="0"/>
              </a:rPr>
              <a:t>/</a:t>
            </a:r>
            <a:r>
              <a:rPr lang="en-US" sz="3200" dirty="0" smtClean="0">
                <a:solidFill>
                  <a:srgbClr val="000099"/>
                </a:solidFill>
                <a:latin typeface="Times New Roman" pitchFamily="18" charset="0"/>
                <a:cs typeface="Times New Roman" pitchFamily="18" charset="0"/>
              </a:rPr>
              <a:t>(n) </a:t>
            </a:r>
            <a:r>
              <a:rPr lang="en-US" sz="3200" dirty="0" err="1" smtClean="0">
                <a:solidFill>
                  <a:srgbClr val="000099"/>
                </a:solidFill>
                <a:latin typeface="Times New Roman" pitchFamily="18" charset="0"/>
                <a:cs typeface="Times New Roman" pitchFamily="18" charset="0"/>
              </a:rPr>
              <a:t>siêu</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thị</a:t>
            </a:r>
            <a:endParaRPr lang="en-US" sz="3200" dirty="0" smtClean="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18937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609600" y="533400"/>
            <a:ext cx="8153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My future house will be on the Ocean. It will be surrounded by tall trees and blue sea. There will be a swimming pool in front and a large flower garden behind the house. There will be a helicopter on the roof so that I can fly to school.</a:t>
            </a:r>
          </a:p>
          <a:p>
            <a:pPr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My future house will have solar energy. There will be some robots in the house. They will help me do the housework, such as: cleaning the floors, cooking meals, washing clothes, watering the flowers and feeding the dogs and cats.</a:t>
            </a:r>
          </a:p>
          <a:p>
            <a:pPr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I will have a super smart TV in my house. It will help me surf the Internet, send and receive my e-mails, and contact my friends on other planets. It will also help me order food from the supermarket. </a:t>
            </a:r>
          </a:p>
        </p:txBody>
      </p:sp>
      <p:sp>
        <p:nvSpPr>
          <p:cNvPr id="7171" name="TextBox 3"/>
          <p:cNvSpPr txBox="1">
            <a:spLocks noChangeArrowheads="1"/>
          </p:cNvSpPr>
          <p:nvPr/>
        </p:nvSpPr>
        <p:spPr bwMode="auto">
          <a:xfrm>
            <a:off x="381000" y="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2800" b="1" u="sng" dirty="0">
                <a:solidFill>
                  <a:srgbClr val="000099"/>
                </a:solidFill>
                <a:latin typeface="Times New Roman" panose="02020603050405020304" pitchFamily="18" charset="0"/>
                <a:cs typeface="Times New Roman" panose="02020603050405020304" pitchFamily="18" charset="0"/>
              </a:rPr>
              <a:t> 2. Quickly read the text. Check your ideas from 1 </a:t>
            </a:r>
          </a:p>
          <a:p>
            <a:pPr fontAlgn="base">
              <a:spcBef>
                <a:spcPct val="0"/>
              </a:spcBef>
              <a:spcAft>
                <a:spcPct val="0"/>
              </a:spcAft>
            </a:pPr>
            <a:endParaRPr lang="en-US" sz="2800" b="1" u="sng" dirty="0">
              <a:solidFill>
                <a:srgbClr val="000099"/>
              </a:solidFill>
              <a:latin typeface="Times New Roman" panose="02020603050405020304" pitchFamily="18" charset="0"/>
              <a:cs typeface="Times New Roman" panose="02020603050405020304" pitchFamily="18" charset="0"/>
            </a:endParaRPr>
          </a:p>
        </p:txBody>
      </p:sp>
      <p:cxnSp>
        <p:nvCxnSpPr>
          <p:cNvPr id="7" name="Straight Connector 6"/>
          <p:cNvCxnSpPr>
            <a:cxnSpLocks noChangeShapeType="1"/>
          </p:cNvCxnSpPr>
          <p:nvPr/>
        </p:nvCxnSpPr>
        <p:spPr bwMode="auto">
          <a:xfrm>
            <a:off x="4953000" y="990600"/>
            <a:ext cx="1905000" cy="0"/>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a:off x="685800" y="1828800"/>
            <a:ext cx="7772400" cy="1588"/>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5562600" y="2286000"/>
            <a:ext cx="1752600" cy="0"/>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1828800" y="3581400"/>
            <a:ext cx="1752600" cy="0"/>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819400" y="5257800"/>
            <a:ext cx="2590800" cy="0"/>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048000" y="1371600"/>
            <a:ext cx="1295400" cy="0"/>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4434524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10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10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1000"/>
                                        <p:tgtEl>
                                          <p:spTgt spid="14"/>
                                        </p:tgtEl>
                                      </p:cBhvr>
                                    </p:animEffect>
                                  </p:childTnLst>
                                </p:cTn>
                              </p:par>
                              <p:par>
                                <p:cTn id="24" presetID="4"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514599"/>
            <a:ext cx="8991600"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a:spLocks noChangeArrowheads="1"/>
          </p:cNvSpPr>
          <p:nvPr/>
        </p:nvSpPr>
        <p:spPr bwMode="auto">
          <a:xfrm>
            <a:off x="258950" y="609600"/>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US" sz="2800" b="1" dirty="0" smtClean="0">
                <a:solidFill>
                  <a:prstClr val="black"/>
                </a:solidFill>
                <a:latin typeface="Times New Roman" panose="02020603050405020304" pitchFamily="18" charset="0"/>
                <a:cs typeface="Times New Roman" panose="02020603050405020304" pitchFamily="18" charset="0"/>
              </a:rPr>
              <a:t>2. Where do you think the house is?</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25497" y="127658"/>
            <a:ext cx="7165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US" sz="2800" b="1" dirty="0" smtClean="0">
                <a:solidFill>
                  <a:prstClr val="black"/>
                </a:solidFill>
                <a:latin typeface="Times New Roman" panose="02020603050405020304" pitchFamily="18" charset="0"/>
                <a:cs typeface="Times New Roman" panose="02020603050405020304" pitchFamily="18" charset="0"/>
              </a:rPr>
              <a:t>1. What type of house do you think it is?</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5" name="TextBox 3"/>
          <p:cNvSpPr txBox="1">
            <a:spLocks noChangeArrowheads="1"/>
          </p:cNvSpPr>
          <p:nvPr/>
        </p:nvSpPr>
        <p:spPr bwMode="auto">
          <a:xfrm>
            <a:off x="304800" y="1153180"/>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US" sz="2800" b="1" dirty="0" smtClean="0">
                <a:solidFill>
                  <a:prstClr val="black"/>
                </a:solidFill>
                <a:latin typeface="Times New Roman" panose="02020603050405020304" pitchFamily="18" charset="0"/>
                <a:cs typeface="Times New Roman" panose="02020603050405020304" pitchFamily="18" charset="0"/>
              </a:rPr>
              <a:t>3. What can you see around the house?</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7086600" y="161925"/>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US" sz="2800" b="1" dirty="0" smtClean="0">
                <a:solidFill>
                  <a:srgbClr val="FF0000"/>
                </a:solidFill>
                <a:latin typeface="Times New Roman" panose="02020603050405020304" pitchFamily="18" charset="0"/>
                <a:cs typeface="Times New Roman" panose="02020603050405020304" pitchFamily="18" charset="0"/>
              </a:rPr>
              <a:t>a villa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6400800" y="558225"/>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US" sz="2800" b="1" dirty="0" smtClean="0">
                <a:solidFill>
                  <a:srgbClr val="FF0000"/>
                </a:solidFill>
                <a:latin typeface="Times New Roman" panose="02020603050405020304" pitchFamily="18" charset="0"/>
                <a:cs typeface="Times New Roman" panose="02020603050405020304" pitchFamily="18" charset="0"/>
              </a:rPr>
              <a:t>on </a:t>
            </a:r>
            <a:r>
              <a:rPr lang="en-US" sz="2800" b="1" dirty="0">
                <a:solidFill>
                  <a:srgbClr val="FF0000"/>
                </a:solidFill>
                <a:latin typeface="Times New Roman" panose="02020603050405020304" pitchFamily="18" charset="0"/>
                <a:cs typeface="Times New Roman" panose="02020603050405020304" pitchFamily="18" charset="0"/>
              </a:rPr>
              <a:t>the </a:t>
            </a:r>
            <a:r>
              <a:rPr lang="en-US" sz="2800" b="1" dirty="0" smtClean="0">
                <a:solidFill>
                  <a:srgbClr val="FF0000"/>
                </a:solidFill>
                <a:latin typeface="Times New Roman" panose="02020603050405020304" pitchFamily="18" charset="0"/>
                <a:cs typeface="Times New Roman" panose="02020603050405020304" pitchFamily="18" charset="0"/>
              </a:rPr>
              <a:t>Ocean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1581834"/>
            <a:ext cx="8686800" cy="954107"/>
          </a:xfrm>
          <a:prstGeom prst="rect">
            <a:avLst/>
          </a:prstGeom>
        </p:spPr>
        <p:txBody>
          <a:bodyPr wrap="square">
            <a:spAutoFit/>
          </a:bodyPr>
          <a:lstStyle/>
          <a:p>
            <a:pPr eaLnBrk="0" fontAlgn="base" hangingPunct="0">
              <a:spcBef>
                <a:spcPct val="0"/>
              </a:spcBef>
              <a:spcAft>
                <a:spcPct val="0"/>
              </a:spcAft>
            </a:pPr>
            <a:r>
              <a:rPr lang="en-US" sz="2800" b="1" dirty="0">
                <a:solidFill>
                  <a:srgbClr val="FF0000"/>
                </a:solidFill>
                <a:latin typeface="Times New Roman" panose="02020603050405020304" pitchFamily="18" charset="0"/>
                <a:cs typeface="Times New Roman" panose="02020603050405020304" pitchFamily="18" charset="0"/>
              </a:rPr>
              <a:t>a flower garden, a swimming pool, tall </a:t>
            </a:r>
            <a:r>
              <a:rPr lang="en-US" sz="2800" b="1" dirty="0" smtClean="0">
                <a:solidFill>
                  <a:srgbClr val="FF0000"/>
                </a:solidFill>
                <a:latin typeface="Times New Roman" panose="02020603050405020304" pitchFamily="18" charset="0"/>
                <a:cs typeface="Times New Roman" panose="02020603050405020304" pitchFamily="18" charset="0"/>
              </a:rPr>
              <a:t>trees, a </a:t>
            </a:r>
            <a:r>
              <a:rPr lang="en-US" sz="2800" b="1" dirty="0">
                <a:solidFill>
                  <a:srgbClr val="FF0000"/>
                </a:solidFill>
                <a:latin typeface="Times New Roman" panose="02020603050405020304" pitchFamily="18" charset="0"/>
                <a:cs typeface="Times New Roman" panose="02020603050405020304" pitchFamily="18" charset="0"/>
              </a:rPr>
              <a:t>helicopter on the </a:t>
            </a:r>
            <a:r>
              <a:rPr lang="en-US" sz="2800" b="1" dirty="0" smtClean="0">
                <a:solidFill>
                  <a:srgbClr val="FF0000"/>
                </a:solidFill>
                <a:latin typeface="Times New Roman" panose="02020603050405020304" pitchFamily="18" charset="0"/>
                <a:cs typeface="Times New Roman" panose="02020603050405020304" pitchFamily="18" charset="0"/>
              </a:rPr>
              <a:t>roof,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249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9875"/>
            <a:ext cx="47244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44196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52400" y="5334000"/>
            <a:ext cx="650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pPr>
            <a:r>
              <a:rPr lang="en-US" sz="3200" b="1" dirty="0" smtClean="0">
                <a:solidFill>
                  <a:prstClr val="black"/>
                </a:solidFill>
                <a:latin typeface="Times New Roman" panose="02020603050405020304" pitchFamily="18" charset="0"/>
                <a:cs typeface="Times New Roman" panose="02020603050405020304" pitchFamily="18" charset="0"/>
              </a:rPr>
              <a:t>4. What </a:t>
            </a:r>
            <a:r>
              <a:rPr lang="en-US" sz="3200" b="1" dirty="0">
                <a:solidFill>
                  <a:prstClr val="black"/>
                </a:solidFill>
                <a:latin typeface="Times New Roman" panose="02020603050405020304" pitchFamily="18" charset="0"/>
                <a:cs typeface="Times New Roman" panose="02020603050405020304" pitchFamily="18" charset="0"/>
              </a:rPr>
              <a:t>can you see in the house?</a:t>
            </a:r>
          </a:p>
        </p:txBody>
      </p:sp>
      <p:sp>
        <p:nvSpPr>
          <p:cNvPr id="2" name="Rectangle 1"/>
          <p:cNvSpPr/>
          <p:nvPr/>
        </p:nvSpPr>
        <p:spPr>
          <a:xfrm>
            <a:off x="381000" y="5830669"/>
            <a:ext cx="7791400" cy="954107"/>
          </a:xfrm>
          <a:prstGeom prst="rect">
            <a:avLst/>
          </a:prstGeom>
        </p:spPr>
        <p:txBody>
          <a:bodyPr wrap="square">
            <a:spAutoFit/>
          </a:bodyPr>
          <a:lstStyle/>
          <a:p>
            <a:pPr eaLnBrk="0" fontAlgn="base" hangingPunct="0">
              <a:spcBef>
                <a:spcPct val="0"/>
              </a:spcBef>
              <a:spcAft>
                <a:spcPct val="0"/>
              </a:spcAft>
            </a:pPr>
            <a:r>
              <a:rPr lang="en-US" sz="2800" b="1" dirty="0">
                <a:solidFill>
                  <a:srgbClr val="FF0000"/>
                </a:solidFill>
                <a:latin typeface="Times New Roman" panose="02020603050405020304" pitchFamily="18" charset="0"/>
                <a:cs typeface="Times New Roman" panose="02020603050405020304" pitchFamily="18" charset="0"/>
              </a:rPr>
              <a:t>R</a:t>
            </a:r>
            <a:r>
              <a:rPr lang="en-US" sz="2800" b="1" dirty="0" smtClean="0">
                <a:solidFill>
                  <a:srgbClr val="FF0000"/>
                </a:solidFill>
                <a:latin typeface="Times New Roman" panose="02020603050405020304" pitchFamily="18" charset="0"/>
                <a:cs typeface="Times New Roman" panose="02020603050405020304" pitchFamily="18" charset="0"/>
              </a:rPr>
              <a:t>obots </a:t>
            </a:r>
            <a:r>
              <a:rPr lang="en-US" sz="2800" b="1" dirty="0">
                <a:solidFill>
                  <a:srgbClr val="FF0000"/>
                </a:solidFill>
                <a:latin typeface="Times New Roman" panose="02020603050405020304" pitchFamily="18" charset="0"/>
                <a:cs typeface="Times New Roman" panose="02020603050405020304" pitchFamily="18" charset="0"/>
              </a:rPr>
              <a:t>in the </a:t>
            </a:r>
            <a:r>
              <a:rPr lang="en-US" sz="2800" b="1" dirty="0" smtClean="0">
                <a:solidFill>
                  <a:srgbClr val="FF0000"/>
                </a:solidFill>
                <a:latin typeface="Times New Roman" panose="02020603050405020304" pitchFamily="18" charset="0"/>
                <a:cs typeface="Times New Roman" panose="02020603050405020304" pitchFamily="18" charset="0"/>
              </a:rPr>
              <a:t>kitchen; </a:t>
            </a:r>
            <a:r>
              <a:rPr lang="en-US" sz="2800" b="1" dirty="0">
                <a:solidFill>
                  <a:srgbClr val="FF0000"/>
                </a:solidFill>
                <a:latin typeface="Times New Roman" panose="02020603050405020304" pitchFamily="18" charset="0"/>
                <a:cs typeface="Times New Roman" panose="02020603050405020304" pitchFamily="18" charset="0"/>
              </a:rPr>
              <a:t>a wireless TV, a computer, a </a:t>
            </a:r>
            <a:r>
              <a:rPr lang="en-US" sz="2800" b="1" dirty="0" smtClean="0">
                <a:solidFill>
                  <a:srgbClr val="FF0000"/>
                </a:solidFill>
                <a:latin typeface="Times New Roman" panose="02020603050405020304" pitchFamily="18" charset="0"/>
                <a:cs typeface="Times New Roman" panose="02020603050405020304" pitchFamily="18" charset="0"/>
              </a:rPr>
              <a:t>stereo</a:t>
            </a:r>
            <a:r>
              <a:rPr lang="en-US" sz="2800" b="1" dirty="0">
                <a:solidFill>
                  <a:srgbClr val="FF0000"/>
                </a:solidFill>
                <a:latin typeface="Times New Roman" panose="02020603050405020304" pitchFamily="18" charset="0"/>
                <a:cs typeface="Times New Roman" panose="02020603050405020304" pitchFamily="18" charset="0"/>
              </a:rPr>
              <a:t>,... in the living room.</a:t>
            </a:r>
          </a:p>
        </p:txBody>
      </p:sp>
    </p:spTree>
    <p:extLst>
      <p:ext uri="{BB962C8B-B14F-4D97-AF65-F5344CB8AC3E}">
        <p14:creationId xmlns:p14="http://schemas.microsoft.com/office/powerpoint/2010/main" val="391007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1086</Words>
  <Application>Microsoft Office PowerPoint</Application>
  <PresentationFormat>On-screen Show (4:3)</PresentationFormat>
  <Paragraphs>152</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dc:creator>
  <cp:lastModifiedBy>Administrator</cp:lastModifiedBy>
  <cp:revision>16</cp:revision>
  <dcterms:created xsi:type="dcterms:W3CDTF">2022-04-05T03:31:14Z</dcterms:created>
  <dcterms:modified xsi:type="dcterms:W3CDTF">2022-04-25T14:33:37Z</dcterms:modified>
</cp:coreProperties>
</file>