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91" r:id="rId3"/>
    <p:sldId id="260" r:id="rId5"/>
    <p:sldId id="318" r:id="rId6"/>
    <p:sldId id="319" r:id="rId7"/>
    <p:sldId id="323" r:id="rId8"/>
    <p:sldId id="321" r:id="rId9"/>
    <p:sldId id="326" r:id="rId10"/>
    <p:sldId id="347" r:id="rId11"/>
    <p:sldId id="327" r:id="rId12"/>
    <p:sldId id="350" r:id="rId13"/>
    <p:sldId id="328" r:id="rId14"/>
    <p:sldId id="324" r:id="rId15"/>
    <p:sldId id="320" r:id="rId16"/>
    <p:sldId id="322" r:id="rId17"/>
    <p:sldId id="333" r:id="rId18"/>
    <p:sldId id="336" r:id="rId19"/>
    <p:sldId id="334" r:id="rId20"/>
    <p:sldId id="337" r:id="rId21"/>
    <p:sldId id="338" r:id="rId22"/>
    <p:sldId id="348" r:id="rId23"/>
    <p:sldId id="335" r:id="rId24"/>
    <p:sldId id="342" r:id="rId25"/>
    <p:sldId id="340" r:id="rId26"/>
    <p:sldId id="341" r:id="rId27"/>
    <p:sldId id="343" r:id="rId28"/>
    <p:sldId id="344" r:id="rId29"/>
    <p:sldId id="345" r:id="rId30"/>
    <p:sldId id="346" r:id="rId31"/>
    <p:sldId id="349" r:id="rId32"/>
    <p:sldId id="339" r:id="rId33"/>
    <p:sldId id="290" r:id="rId34"/>
  </p:sldIdLst>
  <p:sldSz cx="12192000" cy="6858000"/>
  <p:notesSz cx="6858000" cy="9144000"/>
  <p:embeddedFontLst>
    <p:embeddedFont>
      <p:font typeface="Microsoft YaHei" panose="020B0503020204020204" pitchFamily="34" charset="-122"/>
      <p:regular r:id="rId38"/>
    </p:embeddedFont>
    <p:embeddedFont>
      <p:font typeface="Amazone" panose="020B0500000000000000" pitchFamily="66" charset="0"/>
      <p:regular r:id="rId39"/>
    </p:embeddedFont>
    <p:embeddedFont>
      <p:font typeface="等线" panose="02010600030101010101" charset="-122"/>
      <p:regular r:id="rId40"/>
    </p:embeddedFont>
  </p:embeddedFontLst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4BD"/>
    <a:srgbClr val="F2C472"/>
    <a:srgbClr val="996633"/>
    <a:srgbClr val="EBA121"/>
    <a:srgbClr val="E9471A"/>
    <a:srgbClr val="299DA7"/>
    <a:srgbClr val="49242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1.xml"/><Relationship Id="rId40" Type="http://schemas.openxmlformats.org/officeDocument/2006/relationships/font" Target="fonts/font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74" y="-455204"/>
            <a:ext cx="3366198" cy="24953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22" y="2641600"/>
            <a:ext cx="1572485" cy="4673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35" y="4038600"/>
            <a:ext cx="2027434" cy="2819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29" y="225716"/>
            <a:ext cx="1484556" cy="18144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microsoft.com/office/2007/relationships/media" Target="file:///D:\C&#244;ng%20vi&#7879;c\C&#244;ng%20vi&#7879;c\&#272;&#7891;ng%20h&#7891;%20&#273;&#7871;m%20ng&#432;&#7907;c%205%20ph&#250;t%20-%205%20Minutes.mp4" TargetMode="External"/><Relationship Id="rId3" Type="http://schemas.openxmlformats.org/officeDocument/2006/relationships/video" Target="file:///D:\C&#244;ng%20vi&#7879;c\C&#244;ng%20vi&#7879;c\&#272;&#7891;ng%20h&#7891;%20&#273;&#7871;m%20ng&#432;&#7907;c%205%20ph&#250;t%20-%205%20Minutes.mp4" TargetMode="External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9.png"/><Relationship Id="rId3" Type="http://schemas.openxmlformats.org/officeDocument/2006/relationships/image" Target="../media/image38.jpeg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8.emf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6" Type="http://schemas.openxmlformats.org/officeDocument/2006/relationships/slideLayout" Target="../slideLayouts/slideLayout1.xml"/><Relationship Id="rId25" Type="http://schemas.openxmlformats.org/officeDocument/2006/relationships/image" Target="../media/image72.png"/><Relationship Id="rId24" Type="http://schemas.openxmlformats.org/officeDocument/2006/relationships/image" Target="../media/image71.png"/><Relationship Id="rId23" Type="http://schemas.openxmlformats.org/officeDocument/2006/relationships/image" Target="../media/image70.png"/><Relationship Id="rId22" Type="http://schemas.openxmlformats.org/officeDocument/2006/relationships/image" Target="../media/image69.png"/><Relationship Id="rId21" Type="http://schemas.openxmlformats.org/officeDocument/2006/relationships/image" Target="../media/image68.png"/><Relationship Id="rId20" Type="http://schemas.openxmlformats.org/officeDocument/2006/relationships/image" Target="../media/image67.png"/><Relationship Id="rId2" Type="http://schemas.openxmlformats.org/officeDocument/2006/relationships/image" Target="../media/image49.png"/><Relationship Id="rId19" Type="http://schemas.openxmlformats.org/officeDocument/2006/relationships/image" Target="../media/image66.png"/><Relationship Id="rId18" Type="http://schemas.openxmlformats.org/officeDocument/2006/relationships/image" Target="../media/image65.png"/><Relationship Id="rId17" Type="http://schemas.openxmlformats.org/officeDocument/2006/relationships/image" Target="../media/image64.png"/><Relationship Id="rId16" Type="http://schemas.openxmlformats.org/officeDocument/2006/relationships/image" Target="../media/image63.png"/><Relationship Id="rId15" Type="http://schemas.openxmlformats.org/officeDocument/2006/relationships/image" Target="../media/image62.png"/><Relationship Id="rId14" Type="http://schemas.openxmlformats.org/officeDocument/2006/relationships/image" Target="../media/image61.png"/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1" Type="http://schemas.openxmlformats.org/officeDocument/2006/relationships/image" Target="../media/image58.png"/><Relationship Id="rId10" Type="http://schemas.openxmlformats.org/officeDocument/2006/relationships/image" Target="../media/image57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9200" y="1619017"/>
            <a:ext cx="9753600" cy="546758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8800" b="1" dirty="0" err="1">
                <a:solidFill>
                  <a:srgbClr val="E9471A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Bàn</a:t>
            </a:r>
            <a:r>
              <a:rPr lang="en-US" altLang="zh-CN" sz="8800" b="1" dirty="0">
                <a:solidFill>
                  <a:srgbClr val="E9471A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 </a:t>
            </a:r>
            <a:r>
              <a:rPr lang="en-US" altLang="zh-CN" sz="8800" b="1" dirty="0" err="1">
                <a:solidFill>
                  <a:srgbClr val="E9471A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luận</a:t>
            </a:r>
            <a:r>
              <a:rPr lang="en-US" altLang="zh-CN" sz="8800" b="1" dirty="0">
                <a:solidFill>
                  <a:srgbClr val="E9471A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 </a:t>
            </a:r>
            <a:r>
              <a:rPr lang="en-US" altLang="zh-CN" sz="8800" b="1" dirty="0" err="1">
                <a:solidFill>
                  <a:srgbClr val="E9471A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về</a:t>
            </a:r>
            <a:r>
              <a:rPr lang="en-US" altLang="zh-CN" sz="8800" b="1" dirty="0">
                <a:solidFill>
                  <a:srgbClr val="E9471A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 </a:t>
            </a:r>
            <a:r>
              <a:rPr lang="en-US" altLang="zh-CN" sz="8800" b="1" dirty="0" err="1">
                <a:solidFill>
                  <a:srgbClr val="E9471A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phép</a:t>
            </a:r>
            <a:r>
              <a:rPr lang="en-US" altLang="zh-CN" sz="8800" b="1" dirty="0">
                <a:solidFill>
                  <a:srgbClr val="E9471A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 </a:t>
            </a:r>
            <a:r>
              <a:rPr lang="en-US" altLang="zh-CN" sz="8800" b="1" dirty="0" err="1">
                <a:solidFill>
                  <a:srgbClr val="E9471A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học</a:t>
            </a:r>
            <a:endParaRPr lang="zh-CN" altLang="en-US" sz="8800" b="1" dirty="0">
              <a:solidFill>
                <a:srgbClr val="299DA7"/>
              </a:solidFill>
              <a:latin typeface="Amazone" panose="020B0500000000000000" pitchFamily="66" charset="0"/>
              <a:ea typeface="华康POP2体W9(P)" panose="040B0900000000000000" pitchFamily="8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74" y="-455204"/>
            <a:ext cx="3366198" cy="24953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22" y="2641600"/>
            <a:ext cx="1572485" cy="4673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35" y="4038600"/>
            <a:ext cx="2027434" cy="2819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29" y="225716"/>
            <a:ext cx="1484556" cy="1814457"/>
          </a:xfrm>
          <a:prstGeom prst="rect">
            <a:avLst/>
          </a:prstGeom>
        </p:spPr>
      </p:pic>
      <p:pic>
        <p:nvPicPr>
          <p:cNvPr id="9" name="图片 8" descr="6fc417983c9675ce1b60e983870aeb8a"/>
          <p:cNvPicPr/>
          <p:nvPr/>
        </p:nvPicPr>
        <p:blipFill>
          <a:blip r:embed="rId5"/>
          <a:stretch>
            <a:fillRect/>
          </a:stretch>
        </p:blipFill>
        <p:spPr>
          <a:xfrm>
            <a:off x="4505740" y="4545496"/>
            <a:ext cx="2809944" cy="231250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24275" y="2447982"/>
            <a:ext cx="474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(</a:t>
            </a:r>
            <a:r>
              <a:rPr lang="en-US" altLang="zh-CN" sz="4800" b="1" dirty="0" err="1">
                <a:solidFill>
                  <a:srgbClr val="FF0000"/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Luận</a:t>
            </a:r>
            <a:r>
              <a:rPr lang="en-US" altLang="zh-CN" sz="4800" b="1" dirty="0">
                <a:solidFill>
                  <a:srgbClr val="FF0000"/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học</a:t>
            </a:r>
            <a:r>
              <a:rPr lang="en-US" altLang="zh-CN" sz="4800" b="1" dirty="0">
                <a:solidFill>
                  <a:srgbClr val="FF0000"/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pháp</a:t>
            </a:r>
            <a:r>
              <a:rPr lang="en-US" altLang="zh-CN" sz="4800" b="1" dirty="0">
                <a:solidFill>
                  <a:srgbClr val="FF0000"/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)</a:t>
            </a:r>
            <a:endParaRPr lang="zh-CN" altLang="en-US" sz="4800" b="1" dirty="0">
              <a:solidFill>
                <a:srgbClr val="FF0000"/>
              </a:solidFill>
              <a:latin typeface="Amazone" panose="020B0500000000000000" pitchFamily="66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1762539" y="3323569"/>
            <a:ext cx="8687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_La S</a:t>
            </a:r>
            <a:r>
              <a:rPr lang="vi-VN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ơ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n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Phu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Tử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Nguyễn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Thiếp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_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mazone" panose="020B0500000000000000" pitchFamily="66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58PIC58PIC58PIC58PICHsaGKG559akDq_PIC20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071" r="5357" b="14285"/>
          <a:stretch>
            <a:fillRect/>
          </a:stretch>
        </p:blipFill>
        <p:spPr bwMode="auto">
          <a:xfrm>
            <a:off x="4445391" y="0"/>
            <a:ext cx="7746609" cy="150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0" y="1498209"/>
          <a:ext cx="12192000" cy="5359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326"/>
                <a:gridCol w="1688123"/>
                <a:gridCol w="1716259"/>
                <a:gridCol w="1730326"/>
                <a:gridCol w="5326966"/>
              </a:tblGrid>
              <a:tr h="1025123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Hịch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Tấu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58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760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6891996" y="4159348"/>
            <a:ext cx="5121813" cy="197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vi-VN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Là một loại văn thư của bề tôi,thần dân gửi lên vua, chúa.</a:t>
            </a:r>
            <a:endParaRPr lang="vi-VN" sz="4000"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5" name="图片 8" descr="6e3e461d6fe4261ffac34bab182ac1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4899" cy="151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725994" y="4171125"/>
            <a:ext cx="5316415" cy="259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sz="40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Là</a:t>
            </a:r>
            <a:r>
              <a:rPr lang="en-US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các</a:t>
            </a:r>
            <a:r>
              <a:rPr lang="en-US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thể</a:t>
            </a:r>
            <a:r>
              <a:rPr lang="en-US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văn</a:t>
            </a:r>
            <a:r>
              <a:rPr lang="en-US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do </a:t>
            </a:r>
            <a:r>
              <a:rPr lang="en-US" sz="40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vua</a:t>
            </a:r>
            <a:r>
              <a:rPr lang="en-US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40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chúa</a:t>
            </a:r>
            <a:r>
              <a:rPr lang="en-US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hay </a:t>
            </a:r>
            <a:r>
              <a:rPr lang="en-US" sz="40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thủ</a:t>
            </a:r>
            <a:r>
              <a:rPr lang="en-US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lĩnh</a:t>
            </a:r>
            <a:r>
              <a:rPr lang="en-US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ban </a:t>
            </a:r>
            <a:r>
              <a:rPr lang="en-US" sz="40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truyền</a:t>
            </a:r>
            <a:r>
              <a:rPr lang="en-US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xuống</a:t>
            </a:r>
            <a:r>
              <a:rPr lang="en-US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thần</a:t>
            </a:r>
            <a:r>
              <a:rPr lang="en-US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dân</a:t>
            </a:r>
            <a:r>
              <a:rPr lang="en-US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40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quân</a:t>
            </a:r>
            <a:r>
              <a:rPr lang="en-US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sĩ</a:t>
            </a:r>
            <a:r>
              <a:rPr lang="en-US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endParaRPr lang="en-US" sz="40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0113" y="2666221"/>
            <a:ext cx="100548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Đều là văn nghị luận trung đại, thường được viết  theo lối văn biền ngẫu.</a:t>
            </a:r>
            <a:endParaRPr lang="vi-VN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0193" y="693850"/>
            <a:ext cx="3474958" cy="57502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00864" y="98120"/>
            <a:ext cx="64852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Hịch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4764125" y="273125"/>
            <a:ext cx="2420446" cy="1151914"/>
            <a:chOff x="3125330" y="1317658"/>
            <a:chExt cx="2420446" cy="1151914"/>
          </a:xfrm>
        </p:grpSpPr>
        <p:pic>
          <p:nvPicPr>
            <p:cNvPr id="4" name="图片 1" descr="5b30162743781782b2672bfe1ba762bf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5330" y="1317658"/>
              <a:ext cx="2420446" cy="1151914"/>
            </a:xfrm>
            <a:prstGeom prst="rect">
              <a:avLst/>
            </a:prstGeom>
          </p:spPr>
        </p:pic>
        <p:sp>
          <p:nvSpPr>
            <p:cNvPr id="5" name="文本框 5"/>
            <p:cNvSpPr txBox="1"/>
            <p:nvPr/>
          </p:nvSpPr>
          <p:spPr>
            <a:xfrm>
              <a:off x="3310455" y="1608410"/>
              <a:ext cx="20453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Bố</a:t>
              </a:r>
              <a:r>
                <a:rPr lang="en-US" altLang="zh-CN" sz="4000" b="1" dirty="0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cục</a:t>
              </a:r>
              <a:endParaRPr lang="zh-CN" altLang="en-US" sz="4000" b="1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11" y="2398814"/>
            <a:ext cx="3089631" cy="346759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3138" y="1626919"/>
            <a:ext cx="3669475" cy="184265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P1: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…“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5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9281" y="4237496"/>
            <a:ext cx="3669475" cy="1868391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P2: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“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25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78239" y="1624941"/>
            <a:ext cx="3562597" cy="184265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P3: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…“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qua”: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64382" y="4235518"/>
            <a:ext cx="3562597" cy="1868391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P4: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98050" y="747132"/>
            <a:ext cx="8050128" cy="5668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12634" y="1278249"/>
            <a:ext cx="4638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II. </a:t>
            </a:r>
            <a:r>
              <a:rPr lang="en-US" altLang="zh-CN" sz="60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Đọc</a:t>
            </a:r>
            <a:r>
              <a:rPr lang="en-US" altLang="zh-CN" sz="60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 </a:t>
            </a:r>
            <a:r>
              <a:rPr lang="en-US" altLang="zh-CN" sz="60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hiểu</a:t>
            </a:r>
            <a:r>
              <a:rPr lang="en-US" altLang="zh-CN" sz="60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 </a:t>
            </a:r>
            <a:r>
              <a:rPr lang="en-US" altLang="zh-CN" sz="60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văn</a:t>
            </a:r>
            <a:r>
              <a:rPr lang="en-US" altLang="zh-CN" sz="60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 </a:t>
            </a:r>
            <a:r>
              <a:rPr lang="en-US" altLang="zh-CN" sz="60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bản</a:t>
            </a:r>
            <a:endParaRPr lang="en-US" altLang="zh-CN" sz="6000" dirty="0">
              <a:solidFill>
                <a:schemeClr val="bg1"/>
              </a:solidFill>
              <a:latin typeface="Amazone" panose="020B0500000000000000" pitchFamily="66" charset="0"/>
              <a:ea typeface="华康POP2体W9(P)" panose="040B0900000000000000" pitchFamily="8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0082" y="237506"/>
            <a:ext cx="6555179" cy="890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—Pngtree—male professors, teachers, old peoples_4291115.png"/>
          <p:cNvPicPr>
            <a:picLocks noChangeAspect="1"/>
          </p:cNvPicPr>
          <p:nvPr/>
        </p:nvPicPr>
        <p:blipFill>
          <a:blip r:embed="rId2"/>
          <a:srcRect l="22944" t="16640" r="28680" b="16477"/>
          <a:stretch>
            <a:fillRect/>
          </a:stretch>
        </p:blipFill>
        <p:spPr>
          <a:xfrm flipH="1">
            <a:off x="0" y="2145244"/>
            <a:ext cx="3467596" cy="4843381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57" y="2723170"/>
            <a:ext cx="6267199" cy="3552937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1394036">
            <a:off x="4486802" y="3278351"/>
            <a:ext cx="2492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Mở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đầu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đoạn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trích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tác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giả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đã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khẳng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định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cốt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lõi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việc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là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?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3"/>
          <p:cNvSpPr txBox="1"/>
          <p:nvPr/>
        </p:nvSpPr>
        <p:spPr>
          <a:xfrm rot="21441727">
            <a:off x="7742325" y="3838720"/>
            <a:ext cx="228343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Nhận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xét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cách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mở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đầu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đó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5" descr="18f60bd7a5bd1f71b7aa987050423449"/>
          <p:cNvPicPr/>
          <p:nvPr/>
        </p:nvPicPr>
        <p:blipFill>
          <a:blip r:embed="rId4"/>
          <a:stretch>
            <a:fillRect/>
          </a:stretch>
        </p:blipFill>
        <p:spPr>
          <a:xfrm rot="1664093">
            <a:off x="8430558" y="1836305"/>
            <a:ext cx="2952099" cy="1369703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3633849" y="1757549"/>
            <a:ext cx="4987637" cy="2398815"/>
          </a:xfrm>
          <a:prstGeom prst="cloud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3’,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Rectangle: Rounded Corners 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Rectangle: Rounded Corners 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Rectangle: Rounded Corners 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Rectangle: Rounded Corners 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Rectangle: Rounded Corners 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Rectangle: Rounded Corners 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Rectangle: Rounded Corners 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Rectangle: Rounded Corners 1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Rectangle: Rounded Corners 1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Rectangle: Rounded Corners 1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Rectangle: Rounded Corners 1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Rectangle: Rounded Corners 1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Rectangle: Rounded Corners 1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Rectangle: Rounded Corners 1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Rectangle: Rounded Corners 1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Rectangle: Rounded Corners 1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Rectangle: Rounded Corners 1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Rectangle: Rounded Corners 2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Rectangle: Rounded Corners 2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Rectangle: Rounded Corners 2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" name="Rectangle: Rounded Corners 2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Rectangle: Rounded Corners 2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Rectangle: Rounded Corners 2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Rectangle: Rounded Corners 2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Rectangle: Rounded Corners 2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Rectangle: Rounded Corners 2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Rectangle: Rounded Corners 2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Rectangle: Rounded Corners 3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Rectangle: Rounded Corners 3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Rectangle: Rounded Corners 3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Rectangle: Rounded Corners 3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Rectangle: Rounded Corners 3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" name="Rectangle: Rounded Corners 3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Rectangle: Rounded Corners 3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" name="Rectangle: Rounded Corners 3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" name="Rectangle: Rounded Corners 3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Rectangle: Rounded Corners 3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" name="Rectangle: Rounded Corners 4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Rectangle: Rounded Corners 4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Rectangle: Rounded Corners 4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Rectangle: Rounded Corners 4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Rectangle: Rounded Corners 4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Rectangle: Rounded Corners 4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2" name="Rectangle: Rounded Corners 4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" name="Rectangle: Rounded Corners 4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Rectangle: Rounded Corners 4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Rectangle: Rounded Corners 4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Rectangle: Rounded Corners 5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7" name="Rectangle: Rounded Corners 5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Rectangle: Rounded Corners 5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" name="Rectangle: Rounded Corners 5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" name="Rectangle: Rounded Corners 5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Rectangle: Rounded Corners 5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" name="Rectangle: Rounded Corners 5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Rectangle: Rounded Corners 5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Rectangle: Rounded Corners 5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Rectangle: Rounded Corners 5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" name="Rectangle: Rounded Corners 6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Rectangle: Rounded Corners 6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Rectangle: Rounded Corners 6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Rectangle: Rounded Corners 6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Rectangle: Rounded Corners 6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" name="Rectangle: Rounded Corners 6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Rectangle: Rounded Corners 6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" name="Rectangle: Rounded Corners 6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Rectangle: Rounded Corners 6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5" name="Rectangle: Rounded Corners 6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Rectangle: Rounded Corners 7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Rectangle: Rounded Corners 7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8" name="Rectangle: Rounded Corners 7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Rectangle: Rounded Corners 7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Rectangle: Rounded Corners 7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Rectangle: Rounded Corners 7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Rectangle: Rounded Corners 7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Rectangle: Rounded Corners 7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4" name="Rectangle: Rounded Corners 7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5" name="Rectangle: Rounded Corners 7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" name="Rectangle: Rounded Corners 8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" name="Rectangle: Rounded Corners 8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Rectangle: Rounded Corners 8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Rectangle: Rounded Corners 8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Rectangle: Rounded Corners 8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Rectangle: Rounded Corners 8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" name="Rectangle: Rounded Corners 8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Rectangle: Rounded Corners 8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4" name="Rectangle: Rounded Corners 8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Rectangle: Rounded Corners 8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Rectangle: Rounded Corners 9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Rectangle: Rounded Corners 9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" name="Rectangle: Rounded Corners 9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Rectangle: Rounded Corners 9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0" name="Rectangle: Rounded Corners 9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1" name="Rectangle: Rounded Corners 9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Rectangle: Rounded Corners 9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" name="Rectangle: Rounded Corners 9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" name="Rectangle: Rounded Corners 9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5" name="Rectangle: Rounded Corners 9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Rectangle: Rounded Corners 10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Rectangle: Rounded Corners 10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Rectangle: Rounded Corners 10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" name="Rectangle: Rounded Corners 10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Rectangle: Rounded Corners 10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" name="Rectangle: Rounded Corners 10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" name="Rectangle: Rounded Corners 10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" name="Rectangle: Rounded Corners 10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Rectangle: Rounded Corners 10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Rectangle: Rounded Corners 10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" name="Rectangle: Rounded Corners 11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" name="Rectangle: Rounded Corners 11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" name="Rectangle: Rounded Corners 11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Rectangle: Rounded Corners 11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" name="Rectangle: Rounded Corners 11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" name="Rectangle: Rounded Corners 11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" name="Rectangle: Rounded Corners 11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" name="Rectangle: Rounded Corners 11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4" name="Rectangle: Rounded Corners 11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5" name="Rectangle: Rounded Corners 11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" name="Rectangle: Rounded Corners 12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" name="Rectangle: Rounded Corners 12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" name="Rectangle: Rounded Corners 12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" name="Rectangle: Rounded Corners 12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" name="Rectangle: Rounded Corners 12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Rectangle: Rounded Corners 12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2" name="Rectangle: Rounded Corners 12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Rectangle: Rounded Corners 12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4" name="Rectangle: Rounded Corners 12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" name="Rectangle: Rounded Corners 12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" name="Rectangle: Rounded Corners 13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Rectangle: Rounded Corners 13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Rectangle: Rounded Corners 13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" name="Rectangle: Rounded Corners 13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" name="Rectangle: Rounded Corners 13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Rectangle: Rounded Corners 13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Rectangle: Rounded Corners 13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Rectangle: Rounded Corners 13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Rectangle: Rounded Corners 13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Rectangle: Rounded Corners 13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6" name="Rectangle: Rounded Corners 14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" name="Rectangle: Rounded Corners 14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Rectangle: Rounded Corners 14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" name="Rectangle: Rounded Corners 14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0" name="Rectangle: Rounded Corners 14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Rectangle: Rounded Corners 14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Rectangle: Rounded Corners 14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Rectangle: Rounded Corners 14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4" name="Rectangle: Rounded Corners 14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Rectangle: Rounded Corners 14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6" name="Rectangle: Rounded Corners 15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7" name="Rectangle: Rounded Corners 15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Rectangle: Rounded Corners 15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9" name="Rectangle: Rounded Corners 15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0" name="Rectangle: Rounded Corners 15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1" name="Rectangle: Rounded Corners 15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2" name="Rectangle: Rounded Corners 15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3" name="Rectangle: Rounded Corners 15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4" name="Rectangle: Rounded Corners 15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" name="Rectangle: Rounded Corners 15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Rectangle: Rounded Corners 16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Rectangle: Rounded Corners 16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" name="Rectangle: Rounded Corners 16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" name="Rectangle: Rounded Corners 16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0" name="Rectangle: Rounded Corners 16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1" name="Rectangle: Rounded Corners 16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2" name="Rectangle: Rounded Corners 16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3" name="Rectangle: Rounded Corners 16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4" name="Rectangle: Rounded Corners 16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5" name="Rectangle: Rounded Corners 16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" name="Rectangle: Rounded Corners 17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7" name="Rectangle: Rounded Corners 17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" name="Rectangle: Rounded Corners 17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" name="Rectangle: Rounded Corners 17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0" name="Rectangle: Rounded Corners 17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" name="Rectangle: Rounded Corners 17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" name="Rectangle: Rounded Corners 17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3" name="Rectangle: Rounded Corners 17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Rectangle: Rounded Corners 17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5" name="Rectangle: Rounded Corners 17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6" name="Rectangle: Rounded Corners 18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7" name="Rectangle: Rounded Corners 18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  <a:endParaRPr lang="en-US" sz="4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" name="Rectangle: Rounded Corners 18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  <a:endParaRPr lang="en-US" sz="4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" name="Rectangle: Rounded Corners 18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  <a:endParaRPr lang="en-US" sz="4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0" name="Rectangle: Rounded Corners 18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  <a:endParaRPr lang="en-US" sz="4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1" name="Rectangle: Rounded Corners 18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3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0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3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4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6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4" grpId="0" animBg="1"/>
      <p:bldP spid="14" grpId="1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151906" y="190006"/>
            <a:ext cx="10105902" cy="2161310"/>
          </a:xfrm>
          <a:prstGeom prst="horizontalScroll">
            <a:avLst/>
          </a:prstGeom>
          <a:solidFill>
            <a:srgbClr val="F2C472"/>
          </a:solidFill>
          <a:ln>
            <a:solidFill>
              <a:srgbClr val="F9E4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hangingPunct="0"/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2552" y="4453256"/>
            <a:ext cx="6388925" cy="950026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HỌC ĐỂ LÀM NGƯỜI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11"/>
          <p:cNvGrpSpPr/>
          <p:nvPr/>
        </p:nvGrpSpPr>
        <p:grpSpPr>
          <a:xfrm>
            <a:off x="717250" y="3776363"/>
            <a:ext cx="2560344" cy="2032081"/>
            <a:chOff x="1916653" y="2576945"/>
            <a:chExt cx="2560344" cy="2032081"/>
          </a:xfrm>
        </p:grpSpPr>
        <p:pic>
          <p:nvPicPr>
            <p:cNvPr id="9" name="图片 1" descr="4ec47f6aae8fa037024babeede2631b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6653" y="2576945"/>
              <a:ext cx="2560344" cy="2032081"/>
            </a:xfrm>
            <a:prstGeom prst="rect">
              <a:avLst/>
            </a:prstGeom>
          </p:spPr>
        </p:pic>
        <p:sp>
          <p:nvSpPr>
            <p:cNvPr id="10" name="文本框 5"/>
            <p:cNvSpPr txBox="1"/>
            <p:nvPr/>
          </p:nvSpPr>
          <p:spPr>
            <a:xfrm>
              <a:off x="2097928" y="3167559"/>
              <a:ext cx="2153443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Cốt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lõi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việc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học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7106" name="Picture 2" descr="Kết quả hình ảnh cho ĐẠO ĐỨC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3983" y="3360718"/>
            <a:ext cx="3372591" cy="3289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778826" y="2529443"/>
            <a:ext cx="6511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0082" y="237506"/>
            <a:ext cx="6555179" cy="890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—Pngtree—male professors, teachers, old peoples_4291115.png"/>
          <p:cNvPicPr>
            <a:picLocks noChangeAspect="1"/>
          </p:cNvPicPr>
          <p:nvPr/>
        </p:nvPicPr>
        <p:blipFill>
          <a:blip r:embed="rId2"/>
          <a:srcRect l="22944" t="16640" r="28680" b="16477"/>
          <a:stretch>
            <a:fillRect/>
          </a:stretch>
        </p:blipFill>
        <p:spPr>
          <a:xfrm flipH="1">
            <a:off x="0" y="2145244"/>
            <a:ext cx="3467596" cy="4843381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2945081" y="1531917"/>
            <a:ext cx="5747658" cy="2398815"/>
          </a:xfrm>
          <a:prstGeom prst="cloud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11" y="2648198"/>
            <a:ext cx="3223940" cy="25294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61366" y="3016334"/>
            <a:ext cx="2482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250" y="2622471"/>
            <a:ext cx="3223940" cy="25294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04505" y="3251857"/>
            <a:ext cx="2482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7210928" y="3550722"/>
            <a:ext cx="876172" cy="730128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16" grpId="0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0082" y="237506"/>
            <a:ext cx="6555179" cy="890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3" y="2303812"/>
            <a:ext cx="2828316" cy="16387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5024" y="2565072"/>
            <a:ext cx="2482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3" y="5056911"/>
            <a:ext cx="2475799" cy="13438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6781" y="5389415"/>
            <a:ext cx="2482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 rot="5221408">
            <a:off x="1557662" y="4131356"/>
            <a:ext cx="655026" cy="590304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4152403" y="1506679"/>
            <a:ext cx="748542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1" idx="1"/>
          </p:cNvCxnSpPr>
          <p:nvPr/>
        </p:nvCxnSpPr>
        <p:spPr>
          <a:xfrm flipV="1">
            <a:off x="3315209" y="1983733"/>
            <a:ext cx="837194" cy="11394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62302" y="2644733"/>
            <a:ext cx="748542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315209" y="3121787"/>
            <a:ext cx="847093" cy="14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3588961" y="5569527"/>
            <a:ext cx="567410" cy="373868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24"/>
          <p:cNvSpPr/>
          <p:nvPr/>
        </p:nvSpPr>
        <p:spPr>
          <a:xfrm>
            <a:off x="4376056" y="5328543"/>
            <a:ext cx="723801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nịnh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tan”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36572" y="3794664"/>
            <a:ext cx="748542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stCxn id="15" idx="3"/>
            <a:endCxn id="26" idx="1"/>
          </p:cNvCxnSpPr>
          <p:nvPr/>
        </p:nvCxnSpPr>
        <p:spPr>
          <a:xfrm>
            <a:off x="3315209" y="3123209"/>
            <a:ext cx="821363" cy="9330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8" grpId="0"/>
      <p:bldP spid="19" grpId="0" animBg="1"/>
      <p:bldP spid="11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0082" y="237505"/>
            <a:ext cx="6555179" cy="1187533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—Pngtree—male professors, teachers, old peoples_4291115.png"/>
          <p:cNvPicPr>
            <a:picLocks noChangeAspect="1"/>
          </p:cNvPicPr>
          <p:nvPr/>
        </p:nvPicPr>
        <p:blipFill>
          <a:blip r:embed="rId2"/>
          <a:srcRect l="22944" t="16640" r="28680" b="16477"/>
          <a:stretch>
            <a:fillRect/>
          </a:stretch>
        </p:blipFill>
        <p:spPr>
          <a:xfrm flipH="1">
            <a:off x="0" y="2145244"/>
            <a:ext cx="3467596" cy="4843381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3372592" y="1662546"/>
            <a:ext cx="4987637" cy="2398815"/>
          </a:xfrm>
          <a:prstGeom prst="cloud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5’,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PBT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Group 2"/>
          <p:cNvGraphicFramePr/>
          <p:nvPr/>
        </p:nvGraphicFramePr>
        <p:xfrm>
          <a:off x="3788227" y="2826330"/>
          <a:ext cx="7754589" cy="3557695"/>
        </p:xfrm>
        <a:graphic>
          <a:graphicData uri="http://schemas.openxmlformats.org/drawingml/2006/table">
            <a:tbl>
              <a:tblPr/>
              <a:tblGrid>
                <a:gridCol w="3289467"/>
                <a:gridCol w="4465122"/>
              </a:tblGrid>
              <a:tr h="1010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lệch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đắn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4BD"/>
                    </a:solidFill>
                  </a:tcPr>
                </a:tc>
              </a:tr>
              <a:tr h="84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2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Đồng hồ đếm ngược 5 phút - 5 Minutes.mp4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85806" y="1878433"/>
            <a:ext cx="1484416" cy="7578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8" grpId="0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0082" y="237505"/>
            <a:ext cx="6555179" cy="1187533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Group 2"/>
          <p:cNvGraphicFramePr/>
          <p:nvPr/>
        </p:nvGraphicFramePr>
        <p:xfrm>
          <a:off x="475011" y="2090059"/>
          <a:ext cx="7754589" cy="4019486"/>
        </p:xfrm>
        <a:graphic>
          <a:graphicData uri="http://schemas.openxmlformats.org/drawingml/2006/table">
            <a:tbl>
              <a:tblPr/>
              <a:tblGrid>
                <a:gridCol w="3467597"/>
                <a:gridCol w="4286992"/>
              </a:tblGrid>
              <a:tr h="1010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lệch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đắn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4BD"/>
                    </a:solidFill>
                  </a:tcPr>
                </a:tc>
              </a:tr>
              <a:tr h="84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5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21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80373" y="3232666"/>
            <a:ext cx="215155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21474" y="4162631"/>
            <a:ext cx="32191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550221" y="5119251"/>
            <a:ext cx="329738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176156" y="3270003"/>
            <a:ext cx="387157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4164283" y="4017157"/>
            <a:ext cx="3780310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4385954" y="5298703"/>
            <a:ext cx="342433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38" y="166255"/>
            <a:ext cx="1531525" cy="1282536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>
            <a:off x="8431481" y="3075709"/>
            <a:ext cx="712519" cy="298070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347" y="176151"/>
            <a:ext cx="1531525" cy="128253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452761" y="3336965"/>
            <a:ext cx="2315685" cy="2375065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9488386" y="3747660"/>
            <a:ext cx="2232561" cy="12993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khoa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tiễn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/>
      <p:bldP spid="11" grpId="0"/>
      <p:bldP spid="12" grpId="0"/>
      <p:bldP spid="13" grpId="0"/>
      <p:bldP spid="16" grpId="0"/>
      <p:bldP spid="18" grpId="0" animBg="1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52462" y="533400"/>
            <a:ext cx="8686800" cy="2895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0000FF"/>
                </a:solidFill>
              </a:rPr>
              <a:t>“</a:t>
            </a:r>
            <a:r>
              <a:rPr lang="en-US" altLang="en-US" sz="3600" dirty="0" err="1">
                <a:solidFill>
                  <a:srgbClr val="0000FF"/>
                </a:solidFill>
              </a:rPr>
              <a:t>Học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với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hành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phải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đi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đôi</a:t>
            </a:r>
            <a:r>
              <a:rPr lang="en-US" altLang="en-US" sz="3600" dirty="0">
                <a:solidFill>
                  <a:srgbClr val="0000FF"/>
                </a:solidFill>
              </a:rPr>
              <a:t>!</a:t>
            </a:r>
            <a:endParaRPr lang="en-US" altLang="en-US" sz="3600" dirty="0">
              <a:solidFill>
                <a:srgbClr val="0000FF"/>
              </a:solidFill>
            </a:endParaRPr>
          </a:p>
          <a:p>
            <a:pPr algn="ctr"/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Học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mà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không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hành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thì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vô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ích</a:t>
            </a:r>
            <a:r>
              <a:rPr lang="en-US" altLang="en-US" sz="3600" dirty="0">
                <a:solidFill>
                  <a:srgbClr val="0000FF"/>
                </a:solidFill>
              </a:rPr>
              <a:t>.</a:t>
            </a:r>
            <a:endParaRPr lang="en-US" altLang="en-US" sz="3600" dirty="0">
              <a:solidFill>
                <a:srgbClr val="0000FF"/>
              </a:solidFill>
            </a:endParaRPr>
          </a:p>
          <a:p>
            <a:pPr algn="ctr"/>
            <a:r>
              <a:rPr lang="en-US" altLang="en-US" sz="3600" dirty="0" err="1">
                <a:solidFill>
                  <a:srgbClr val="0000FF"/>
                </a:solidFill>
              </a:rPr>
              <a:t>Hành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mà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không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học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thì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hành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không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trôi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chảy</a:t>
            </a:r>
            <a:r>
              <a:rPr lang="en-US" altLang="en-US" sz="3600" dirty="0">
                <a:solidFill>
                  <a:srgbClr val="0000FF"/>
                </a:solidFill>
              </a:rPr>
              <a:t>”</a:t>
            </a:r>
            <a:endParaRPr lang="en-US" altLang="en-US" sz="3600" dirty="0">
              <a:solidFill>
                <a:srgbClr val="0000FF"/>
              </a:solidFill>
            </a:endParaRPr>
          </a:p>
          <a:p>
            <a:pPr algn="ctr"/>
            <a:r>
              <a:rPr lang="en-US" altLang="en-US" sz="3600" dirty="0">
                <a:solidFill>
                  <a:srgbClr val="FF0000"/>
                </a:solidFill>
              </a:rPr>
              <a:t>- </a:t>
            </a:r>
            <a:r>
              <a:rPr lang="en-US" altLang="en-US" sz="3600" dirty="0" err="1">
                <a:solidFill>
                  <a:srgbClr val="FF0000"/>
                </a:solidFill>
              </a:rPr>
              <a:t>Hồ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Chí</a:t>
            </a:r>
            <a:r>
              <a:rPr lang="en-US" altLang="en-US" sz="3600" dirty="0">
                <a:solidFill>
                  <a:srgbClr val="FF0000"/>
                </a:solidFill>
              </a:rPr>
              <a:t> Minh -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pic>
        <p:nvPicPr>
          <p:cNvPr id="12" name="Picture 29" descr="bach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r="7337"/>
          <a:stretch>
            <a:fillRect/>
          </a:stretch>
        </p:blipFill>
        <p:spPr bwMode="auto">
          <a:xfrm>
            <a:off x="7515225" y="2867025"/>
            <a:ext cx="3895725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98050" y="747132"/>
            <a:ext cx="8050128" cy="5668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12634" y="1278249"/>
            <a:ext cx="4638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I. </a:t>
            </a:r>
            <a:r>
              <a:rPr lang="en-US" altLang="zh-CN" sz="60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Tìm</a:t>
            </a:r>
            <a:r>
              <a:rPr lang="en-US" altLang="zh-CN" sz="60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 </a:t>
            </a:r>
            <a:r>
              <a:rPr lang="en-US" altLang="zh-CN" sz="60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hiểu</a:t>
            </a:r>
            <a:r>
              <a:rPr lang="en-US" altLang="zh-CN" sz="60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 </a:t>
            </a:r>
            <a:r>
              <a:rPr lang="en-US" altLang="zh-CN" sz="60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chung</a:t>
            </a:r>
            <a:endParaRPr lang="en-US" altLang="zh-CN" sz="6000" dirty="0">
              <a:solidFill>
                <a:schemeClr val="bg1"/>
              </a:solidFill>
              <a:latin typeface="Amazone" panose="020B0500000000000000" pitchFamily="66" charset="0"/>
              <a:ea typeface="华康POP2体W9(P)" panose="040B0900000000000000" pitchFamily="8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6" y="3146233"/>
            <a:ext cx="7423532" cy="37117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45664" y="1170432"/>
            <a:ext cx="8668512" cy="136550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9" y="853440"/>
            <a:ext cx="2475451" cy="1853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2480" y="1146048"/>
            <a:ext cx="201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TÂM SỰ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913888" y="1365504"/>
            <a:ext cx="8412480" cy="987552"/>
          </a:xfrm>
          <a:prstGeom prst="rect">
            <a:avLst/>
          </a:prstGeom>
          <a:noFill/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0082" y="237506"/>
            <a:ext cx="6555179" cy="890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—Pngtree—male professors, teachers, old peoples_4291115.png"/>
          <p:cNvPicPr>
            <a:picLocks noChangeAspect="1"/>
          </p:cNvPicPr>
          <p:nvPr/>
        </p:nvPicPr>
        <p:blipFill>
          <a:blip r:embed="rId2"/>
          <a:srcRect l="22944" t="16640" r="28680" b="16477"/>
          <a:stretch>
            <a:fillRect/>
          </a:stretch>
        </p:blipFill>
        <p:spPr>
          <a:xfrm flipH="1">
            <a:off x="0" y="2145244"/>
            <a:ext cx="3467596" cy="4843381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3650316" y="1747415"/>
            <a:ext cx="6554388" cy="3044041"/>
          </a:xfrm>
          <a:prstGeom prst="cloud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2" name="AutoShape 2" descr="Kết quả hình ảnh cho người tố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1924" name="AutoShape 4" descr="Kết quả hình ảnh cho người tố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876544" y="2657618"/>
            <a:ext cx="3608832" cy="890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tam-guong-nguoi-tot-viec-tot.jpg"/>
          <p:cNvPicPr>
            <a:picLocks noChangeAspect="1"/>
          </p:cNvPicPr>
          <p:nvPr/>
        </p:nvPicPr>
        <p:blipFill>
          <a:blip r:embed="rId3" cstate="print"/>
          <a:srcRect l="23760" r="22800"/>
          <a:stretch>
            <a:fillRect/>
          </a:stretch>
        </p:blipFill>
        <p:spPr>
          <a:xfrm>
            <a:off x="5279136" y="2180089"/>
            <a:ext cx="1182624" cy="1513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>
            <a:off x="5846064" y="4724162"/>
            <a:ext cx="3608832" cy="890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VietnameseRegions_v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3520" y="4400296"/>
            <a:ext cx="1011936" cy="14960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组合 3"/>
          <p:cNvGrpSpPr/>
          <p:nvPr/>
        </p:nvGrpSpPr>
        <p:grpSpPr>
          <a:xfrm>
            <a:off x="0" y="1"/>
            <a:ext cx="12192000" cy="7120128"/>
            <a:chOff x="1382713" y="1441767"/>
            <a:chExt cx="8410575" cy="5041265"/>
          </a:xfrm>
        </p:grpSpPr>
        <p:pic>
          <p:nvPicPr>
            <p:cNvPr id="15" name="图片 1" descr="ce1ed7f935192fceca30dfb2bcebe60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82713" y="1441767"/>
              <a:ext cx="8410575" cy="5041265"/>
            </a:xfrm>
            <a:prstGeom prst="rect">
              <a:avLst/>
            </a:prstGeom>
          </p:spPr>
        </p:pic>
        <p:pic>
          <p:nvPicPr>
            <p:cNvPr id="19" name="图片 2" descr="13b19602480d22fb9a77200e8643e3bf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000932" y="1738948"/>
              <a:ext cx="1173480" cy="2050415"/>
            </a:xfrm>
            <a:prstGeom prst="rect">
              <a:avLst/>
            </a:prstGeom>
          </p:spPr>
        </p:pic>
      </p:grp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641600" y="2188464"/>
            <a:ext cx="7172960" cy="213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Horizontal Scroll 12"/>
          <p:cNvSpPr/>
          <p:nvPr/>
        </p:nvSpPr>
        <p:spPr>
          <a:xfrm>
            <a:off x="2999232" y="195072"/>
            <a:ext cx="6412992" cy="10363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94432" y="362713"/>
            <a:ext cx="71120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b="1" i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16" name="五角星 6"/>
          <p:cNvSpPr/>
          <p:nvPr/>
        </p:nvSpPr>
        <p:spPr>
          <a:xfrm>
            <a:off x="219456" y="2573085"/>
            <a:ext cx="3153870" cy="2986467"/>
          </a:xfrm>
          <a:prstGeom prst="star5">
            <a:avLst>
              <a:gd name="adj" fmla="val 32772"/>
              <a:gd name="hf" fmla="val 105146"/>
              <a:gd name="vf" fmla="val 110557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831660" y="3354062"/>
            <a:ext cx="1887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五角星 6"/>
          <p:cNvSpPr/>
          <p:nvPr/>
        </p:nvSpPr>
        <p:spPr>
          <a:xfrm>
            <a:off x="8796528" y="2566989"/>
            <a:ext cx="3153870" cy="2986467"/>
          </a:xfrm>
          <a:prstGeom prst="star5">
            <a:avLst>
              <a:gd name="adj" fmla="val 32772"/>
              <a:gd name="hf" fmla="val 105146"/>
              <a:gd name="vf" fmla="val 110557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18"/>
          <p:cNvSpPr/>
          <p:nvPr/>
        </p:nvSpPr>
        <p:spPr>
          <a:xfrm>
            <a:off x="9408732" y="3347966"/>
            <a:ext cx="1887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157472" y="2084832"/>
            <a:ext cx="3864864" cy="140817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151376" y="4541520"/>
            <a:ext cx="3864864" cy="140817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>
            <a:endCxn id="20" idx="1"/>
          </p:cNvCxnSpPr>
          <p:nvPr/>
        </p:nvCxnSpPr>
        <p:spPr>
          <a:xfrm flipV="1">
            <a:off x="2426208" y="2788920"/>
            <a:ext cx="1731264" cy="5394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3"/>
          </p:cNvCxnSpPr>
          <p:nvPr/>
        </p:nvCxnSpPr>
        <p:spPr>
          <a:xfrm>
            <a:off x="8022336" y="2788920"/>
            <a:ext cx="1694688" cy="576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1" idx="1"/>
          </p:cNvCxnSpPr>
          <p:nvPr/>
        </p:nvCxnSpPr>
        <p:spPr>
          <a:xfrm>
            <a:off x="2822448" y="4565904"/>
            <a:ext cx="1328928" cy="6797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3"/>
          </p:cNvCxnSpPr>
          <p:nvPr/>
        </p:nvCxnSpPr>
        <p:spPr>
          <a:xfrm flipV="1">
            <a:off x="8016240" y="4596384"/>
            <a:ext cx="1310640" cy="6492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/>
      <p:bldP spid="18" grpId="0" animBg="1"/>
      <p:bldP spid="19" grpId="0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01952" y="329184"/>
            <a:ext cx="8536370" cy="6281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25044" y="1083177"/>
            <a:ext cx="4919105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72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III. </a:t>
            </a:r>
            <a:endParaRPr lang="en-US" altLang="zh-CN" sz="7200" dirty="0">
              <a:solidFill>
                <a:schemeClr val="bg1"/>
              </a:solidFill>
              <a:latin typeface="Amazone" panose="020B0500000000000000" pitchFamily="66" charset="0"/>
              <a:ea typeface="华康POP2体W9(P)" panose="040B0900000000000000" pitchFamily="82" charset="-122"/>
            </a:endParaRPr>
          </a:p>
          <a:p>
            <a:pPr algn="ctr"/>
            <a:r>
              <a:rPr lang="en-US" altLang="zh-CN" sz="72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Tổng</a:t>
            </a:r>
            <a:r>
              <a:rPr lang="en-US" altLang="zh-CN" sz="72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kết</a:t>
            </a:r>
            <a:endParaRPr lang="en-US" altLang="zh-CN" sz="7200" dirty="0">
              <a:solidFill>
                <a:schemeClr val="bg1"/>
              </a:solidFill>
              <a:latin typeface="Amazone" panose="020B0500000000000000" pitchFamily="66" charset="0"/>
              <a:ea typeface="华康POP2体W9(P)" panose="040B0900000000000000" pitchFamily="8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2304288" y="950976"/>
            <a:ext cx="8497824" cy="156057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—Pngtree—the_3764179.png"/>
          <p:cNvPicPr>
            <a:picLocks noChangeAspect="1"/>
          </p:cNvPicPr>
          <p:nvPr/>
        </p:nvPicPr>
        <p:blipFill>
          <a:blip r:embed="rId2" cstate="print"/>
          <a:srcRect l="5911" r="4844" b="13067"/>
          <a:stretch>
            <a:fillRect/>
          </a:stretch>
        </p:blipFill>
        <p:spPr>
          <a:xfrm>
            <a:off x="1158240" y="243840"/>
            <a:ext cx="2866192" cy="279196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43456" y="1133856"/>
            <a:ext cx="1731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4267200" y="1149413"/>
            <a:ext cx="3840480" cy="54527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4285488" y="1813877"/>
            <a:ext cx="5870448" cy="709867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249424" y="3779520"/>
            <a:ext cx="8577072" cy="221894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—Pngtree—the_3764179.png"/>
          <p:cNvPicPr>
            <a:picLocks noChangeAspect="1"/>
          </p:cNvPicPr>
          <p:nvPr/>
        </p:nvPicPr>
        <p:blipFill>
          <a:blip r:embed="rId2" cstate="print"/>
          <a:srcRect l="5911" r="4844" b="13067"/>
          <a:stretch>
            <a:fillRect/>
          </a:stretch>
        </p:blipFill>
        <p:spPr>
          <a:xfrm>
            <a:off x="1103376" y="3395472"/>
            <a:ext cx="2866192" cy="27919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688592" y="4309872"/>
            <a:ext cx="1731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3726688" y="3892613"/>
            <a:ext cx="6880352" cy="2105851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/>
      <p:bldP spid="35" grpId="0" build="p"/>
      <p:bldP spid="36" grpId="0" build="p"/>
      <p:bldP spid="38" grpId="0" animBg="1"/>
      <p:bldP spid="40" grpId="0"/>
      <p:bldP spid="4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27"/>
          <p:cNvPicPr/>
          <p:nvPr/>
        </p:nvPicPr>
        <p:blipFill rotWithShape="1">
          <a:blip r:embed="rId2"/>
          <a:srcRect l="33298" t="29070" r="23423" b="23423"/>
          <a:stretch>
            <a:fillRect/>
          </a:stretch>
        </p:blipFill>
        <p:spPr>
          <a:xfrm rot="474057">
            <a:off x="26862" y="1181399"/>
            <a:ext cx="5703182" cy="4512926"/>
          </a:xfrm>
          <a:prstGeom prst="rect">
            <a:avLst/>
          </a:prstGeom>
        </p:spPr>
      </p:pic>
      <p:sp>
        <p:nvSpPr>
          <p:cNvPr id="4" name="文本框 10"/>
          <p:cNvSpPr txBox="1"/>
          <p:nvPr/>
        </p:nvSpPr>
        <p:spPr>
          <a:xfrm>
            <a:off x="1462588" y="3123854"/>
            <a:ext cx="3462980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GHẾ NÓNG</a:t>
            </a:r>
            <a:endParaRPr lang="zh-CN" altLang="en-US" sz="4400" b="1" dirty="0">
              <a:solidFill>
                <a:schemeClr val="accent3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73952" y="585216"/>
            <a:ext cx="5010912" cy="1085088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MC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67856" y="2261616"/>
            <a:ext cx="5010912" cy="1115568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73952" y="3938016"/>
            <a:ext cx="5010912" cy="2487168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3’/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V1,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V2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735" y="3023426"/>
            <a:ext cx="106997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5160" y="3050413"/>
            <a:ext cx="1027112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6422" y="3023426"/>
            <a:ext cx="1052513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160" y="3066288"/>
            <a:ext cx="9223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093" y="615053"/>
            <a:ext cx="3676899" cy="1708672"/>
          </a:xfrm>
          <a:prstGeom prst="rect">
            <a:avLst/>
          </a:prstGeom>
        </p:spPr>
      </p:pic>
      <p:sp>
        <p:nvSpPr>
          <p:cNvPr id="21" name="文本框 21"/>
          <p:cNvSpPr txBox="1"/>
          <p:nvPr/>
        </p:nvSpPr>
        <p:spPr>
          <a:xfrm>
            <a:off x="2173930" y="993671"/>
            <a:ext cx="212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Vòng</a:t>
            </a:r>
            <a:r>
              <a:rPr lang="en-US" altLang="zh-CN" sz="4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</a:t>
            </a:r>
            <a:endParaRPr lang="zh-CN" altLang="en-US" sz="4800" b="1" dirty="0">
              <a:ln w="12700">
                <a:noFill/>
              </a:ln>
              <a:solidFill>
                <a:srgbClr val="444242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6242304" y="926592"/>
            <a:ext cx="5266944" cy="4828032"/>
          </a:xfrm>
          <a:prstGeom prst="horizontalScroll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25056" y="1829092"/>
            <a:ext cx="4498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5816" y="2989453"/>
            <a:ext cx="1027112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2294" y="2999042"/>
            <a:ext cx="1052513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093" y="615053"/>
            <a:ext cx="3676899" cy="1708672"/>
          </a:xfrm>
          <a:prstGeom prst="rect">
            <a:avLst/>
          </a:prstGeom>
        </p:spPr>
      </p:pic>
      <p:sp>
        <p:nvSpPr>
          <p:cNvPr id="21" name="文本框 21"/>
          <p:cNvSpPr txBox="1"/>
          <p:nvPr/>
        </p:nvSpPr>
        <p:spPr>
          <a:xfrm>
            <a:off x="2173930" y="993671"/>
            <a:ext cx="212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Vòng</a:t>
            </a:r>
            <a:r>
              <a:rPr lang="en-US" altLang="zh-CN" sz="4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2</a:t>
            </a:r>
            <a:endParaRPr lang="zh-CN" altLang="en-US" sz="4800" b="1" dirty="0">
              <a:ln w="12700">
                <a:noFill/>
              </a:ln>
              <a:solidFill>
                <a:srgbClr val="444242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6242304" y="926592"/>
            <a:ext cx="5266944" cy="4828032"/>
          </a:xfrm>
          <a:prstGeom prst="horizontalScroll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25056" y="1682788"/>
            <a:ext cx="44988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quan điểm của tác giả Nguyễn Thiếp thể hiện trong văn bản Bàn luận về phép học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còn phù hợp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9525" y="-9525"/>
            <a:ext cx="12192000" cy="6858000"/>
          </a:xfrm>
          <a:prstGeom prst="rect">
            <a:avLst/>
          </a:prstGeom>
        </p:spPr>
      </p:pic>
      <p:pic>
        <p:nvPicPr>
          <p:cNvPr id="11" name="Picture 2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3" y="2559794"/>
            <a:ext cx="2573658" cy="12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" y="2387520"/>
            <a:ext cx="2472130" cy="73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 descr="Cov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48"/>
          <a:stretch>
            <a:fillRect/>
          </a:stretch>
        </p:blipFill>
        <p:spPr bwMode="auto">
          <a:xfrm>
            <a:off x="119035" y="1693321"/>
            <a:ext cx="2670466" cy="75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Cov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0" r="4704"/>
          <a:stretch>
            <a:fillRect/>
          </a:stretch>
        </p:blipFill>
        <p:spPr bwMode="auto">
          <a:xfrm>
            <a:off x="1968245" y="2244553"/>
            <a:ext cx="2972362" cy="101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45" y="816858"/>
            <a:ext cx="3331588" cy="122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52" y="61197"/>
            <a:ext cx="2682272" cy="196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931">
            <a:off x="3900427" y="1759135"/>
            <a:ext cx="1891285" cy="17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Cove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3"/>
          <a:stretch>
            <a:fillRect/>
          </a:stretch>
        </p:blipFill>
        <p:spPr bwMode="auto">
          <a:xfrm>
            <a:off x="1171770" y="5656617"/>
            <a:ext cx="2739702" cy="11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9" y="5052149"/>
            <a:ext cx="2739702" cy="104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5" y="4478338"/>
            <a:ext cx="2842563" cy="78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76" y="3871078"/>
            <a:ext cx="2670467" cy="137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Cover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00"/>
          <a:stretch>
            <a:fillRect/>
          </a:stretch>
        </p:blipFill>
        <p:spPr bwMode="auto">
          <a:xfrm>
            <a:off x="2185682" y="5035445"/>
            <a:ext cx="2368238" cy="77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54" y="3384132"/>
            <a:ext cx="1584333" cy="192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62" y="5009186"/>
            <a:ext cx="3194641" cy="127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316" y="3606690"/>
            <a:ext cx="3208809" cy="164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316" y="3409871"/>
            <a:ext cx="2219486" cy="7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570" y="2415332"/>
            <a:ext cx="3384420" cy="133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Cover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/>
          <a:stretch>
            <a:fillRect/>
          </a:stretch>
        </p:blipFill>
        <p:spPr bwMode="auto">
          <a:xfrm>
            <a:off x="7110865" y="3384415"/>
            <a:ext cx="2279764" cy="183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92" y="3230348"/>
            <a:ext cx="1912534" cy="208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888" y="1486821"/>
            <a:ext cx="3107278" cy="93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871" y="781092"/>
            <a:ext cx="2273792" cy="111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446" y="117117"/>
            <a:ext cx="2382404" cy="170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85" y="1559268"/>
            <a:ext cx="2486296" cy="202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Cov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43" y="2801880"/>
            <a:ext cx="1829893" cy="110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 descr="11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t="57350" r="8348"/>
          <a:stretch>
            <a:fillRect/>
          </a:stretch>
        </p:blipFill>
        <p:spPr bwMode="auto">
          <a:xfrm>
            <a:off x="8774051" y="1818903"/>
            <a:ext cx="30141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01" y="1547350"/>
            <a:ext cx="7101444" cy="4889076"/>
          </a:xfrm>
          <a:prstGeom prst="rect">
            <a:avLst/>
          </a:prstGeom>
        </p:spPr>
      </p:pic>
      <p:pic>
        <p:nvPicPr>
          <p:cNvPr id="8" name="图片 1" descr="772d231cb092b7e4c24101eec486e105"/>
          <p:cNvPicPr/>
          <p:nvPr/>
        </p:nvPicPr>
        <p:blipFill>
          <a:blip r:embed="rId4" cstate="print"/>
          <a:srcRect t="29064" b="32548"/>
          <a:stretch>
            <a:fillRect/>
          </a:stretch>
        </p:blipFill>
        <p:spPr>
          <a:xfrm>
            <a:off x="3929764" y="108860"/>
            <a:ext cx="4093027" cy="1219200"/>
          </a:xfrm>
          <a:prstGeom prst="rect">
            <a:avLst/>
          </a:prstGeom>
        </p:spPr>
      </p:pic>
      <p:sp>
        <p:nvSpPr>
          <p:cNvPr id="9" name="文本框 5"/>
          <p:cNvSpPr txBox="1"/>
          <p:nvPr/>
        </p:nvSpPr>
        <p:spPr>
          <a:xfrm>
            <a:off x="5047682" y="368197"/>
            <a:ext cx="213690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Tác</a:t>
            </a:r>
            <a:r>
              <a:rPr lang="en-US" altLang="zh-CN" sz="3600" b="1" dirty="0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giả</a:t>
            </a:r>
            <a:endParaRPr lang="zh-CN" altLang="en-US" sz="3600" b="1" dirty="0">
              <a:solidFill>
                <a:schemeClr val="accent3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0058" y="2351316"/>
            <a:ext cx="4666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GIA HỎI ĐÁP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7540" y="3038110"/>
            <a:ext cx="61039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MC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10678" y="1218775"/>
            <a:ext cx="4478254" cy="4165816"/>
            <a:chOff x="1880982" y="1706455"/>
            <a:chExt cx="4478254" cy="4165816"/>
          </a:xfrm>
        </p:grpSpPr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982" y="1706455"/>
              <a:ext cx="4478254" cy="4165816"/>
            </a:xfrm>
            <a:prstGeom prst="rect">
              <a:avLst/>
            </a:prstGeom>
          </p:spPr>
        </p:pic>
        <p:sp>
          <p:nvSpPr>
            <p:cNvPr id="13" name="文本框 8"/>
            <p:cNvSpPr txBox="1"/>
            <p:nvPr/>
          </p:nvSpPr>
          <p:spPr>
            <a:xfrm>
              <a:off x="3566956" y="3372164"/>
              <a:ext cx="1803400" cy="2243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b="1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Hướng</a:t>
              </a:r>
              <a:r>
                <a:rPr lang="en-US" altLang="zh-CN" sz="4000" b="1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dẫn</a:t>
              </a:r>
              <a:r>
                <a:rPr lang="en-US" altLang="zh-CN" sz="4000" b="1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tự</a:t>
              </a:r>
              <a:r>
                <a:rPr lang="en-US" altLang="zh-CN" sz="4000" b="1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học</a:t>
              </a:r>
              <a:endParaRPr lang="zh-CN" altLang="en-US" sz="4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998464" y="426720"/>
            <a:ext cx="5254752" cy="112166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76" y="512064"/>
            <a:ext cx="1185254" cy="90220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00672" y="521131"/>
            <a:ext cx="415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04560" y="2042160"/>
            <a:ext cx="5254752" cy="11155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72" y="2139696"/>
            <a:ext cx="1185254" cy="90220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906768" y="2136571"/>
            <a:ext cx="415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47232" y="3645408"/>
            <a:ext cx="5254752" cy="118262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44" y="3791712"/>
            <a:ext cx="1185254" cy="90220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88480" y="3739819"/>
            <a:ext cx="4255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 toàn bộ “Luận học pháp„ (Nguyễn Thiếp)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04560" y="5236464"/>
            <a:ext cx="5254752" cy="118262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72" y="5382768"/>
            <a:ext cx="1185254" cy="90220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845808" y="5330875"/>
            <a:ext cx="4255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Soạn bài “Viết đoạn văn trình bày luận điểm„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  <p:bldP spid="20" grpId="0"/>
      <p:bldP spid="21" grpId="0" animBg="1"/>
      <p:bldP spid="23" grpId="0"/>
      <p:bldP spid="24" grpId="0" animBg="1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7696" y="2253001"/>
            <a:ext cx="9753600" cy="546758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11500" dirty="0">
                <a:solidFill>
                  <a:srgbClr val="299DA7"/>
                </a:solidFill>
                <a:latin typeface="Amazone" panose="020B0500000000000000" pitchFamily="66" charset="0"/>
                <a:ea typeface="Amazone" panose="020B0500000000000000" pitchFamily="66" charset="0"/>
                <a:cs typeface="Amazone" panose="020B0500000000000000" pitchFamily="66" charset="0"/>
              </a:rPr>
              <a:t>Thank you</a:t>
            </a:r>
            <a:endParaRPr lang="zh-CN" altLang="en-US" sz="11500" dirty="0">
              <a:solidFill>
                <a:srgbClr val="299DA7"/>
              </a:solidFill>
              <a:latin typeface="Amazone" panose="020B0500000000000000" pitchFamily="66" charset="0"/>
              <a:ea typeface="Amazone" panose="020B0500000000000000" pitchFamily="66" charset="0"/>
              <a:cs typeface="Amazone" panose="020B0500000000000000" pitchFamily="66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74" y="-455204"/>
            <a:ext cx="3366198" cy="24953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22" y="2641600"/>
            <a:ext cx="1572485" cy="4673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35" y="4038600"/>
            <a:ext cx="2027434" cy="2819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29" y="225716"/>
            <a:ext cx="1484556" cy="1814457"/>
          </a:xfrm>
          <a:prstGeom prst="rect">
            <a:avLst/>
          </a:prstGeom>
        </p:spPr>
      </p:pic>
      <p:pic>
        <p:nvPicPr>
          <p:cNvPr id="9" name="图片 8" descr="6fc417983c9675ce1b60e983870aeb8a"/>
          <p:cNvPicPr/>
          <p:nvPr/>
        </p:nvPicPr>
        <p:blipFill>
          <a:blip r:embed="rId6"/>
          <a:stretch>
            <a:fillRect/>
          </a:stretch>
        </p:blipFill>
        <p:spPr>
          <a:xfrm>
            <a:off x="4286250" y="3914200"/>
            <a:ext cx="3619498" cy="3058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" descr="772d231cb092b7e4c24101eec486e105"/>
          <p:cNvPicPr/>
          <p:nvPr/>
        </p:nvPicPr>
        <p:blipFill>
          <a:blip r:embed="rId2" cstate="print"/>
          <a:srcRect t="29064" b="32548"/>
          <a:stretch>
            <a:fillRect/>
          </a:stretch>
        </p:blipFill>
        <p:spPr>
          <a:xfrm>
            <a:off x="3929764" y="108860"/>
            <a:ext cx="4093027" cy="1219200"/>
          </a:xfrm>
          <a:prstGeom prst="rect">
            <a:avLst/>
          </a:prstGeom>
        </p:spPr>
      </p:pic>
      <p:sp>
        <p:nvSpPr>
          <p:cNvPr id="4" name="文本框 5"/>
          <p:cNvSpPr txBox="1"/>
          <p:nvPr/>
        </p:nvSpPr>
        <p:spPr>
          <a:xfrm>
            <a:off x="5047682" y="368197"/>
            <a:ext cx="213690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Tác</a:t>
            </a:r>
            <a:r>
              <a:rPr lang="en-US" altLang="zh-CN" sz="3600" b="1" dirty="0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giả</a:t>
            </a:r>
            <a:endParaRPr lang="zh-CN" altLang="en-US" sz="3600" b="1" dirty="0">
              <a:solidFill>
                <a:schemeClr val="accent3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3382" y="1560145"/>
            <a:ext cx="7617070" cy="485390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Kết quả hình ảnh cho nguyễn thiép&quot;"/>
          <p:cNvPicPr>
            <a:picLocks noChangeAspect="1" noChangeArrowheads="1"/>
          </p:cNvPicPr>
          <p:nvPr/>
        </p:nvPicPr>
        <p:blipFill>
          <a:blip r:embed="rId3"/>
          <a:srcRect l="13862"/>
          <a:stretch>
            <a:fillRect/>
          </a:stretch>
        </p:blipFill>
        <p:spPr bwMode="auto">
          <a:xfrm>
            <a:off x="537659" y="1969925"/>
            <a:ext cx="4346368" cy="410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6147794" y="1859676"/>
            <a:ext cx="58624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Tĩnh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" descr="9ee51994848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7774" y="1904525"/>
            <a:ext cx="724379" cy="51064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33941" y="2688968"/>
            <a:ext cx="5179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1" descr="9ee51994848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7670" y="2923817"/>
            <a:ext cx="724379" cy="5106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67589" y="3933895"/>
            <a:ext cx="5179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1" descr="9ee51994848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1318" y="4180619"/>
            <a:ext cx="724379" cy="51064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224985" y="5214446"/>
            <a:ext cx="56071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1" descr="9ee51994848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3090" y="5235545"/>
            <a:ext cx="724379" cy="5106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" descr="772d231cb092b7e4c24101eec486e105"/>
          <p:cNvPicPr/>
          <p:nvPr/>
        </p:nvPicPr>
        <p:blipFill>
          <a:blip r:embed="rId2" cstate="print"/>
          <a:srcRect t="29064" b="32548"/>
          <a:stretch>
            <a:fillRect/>
          </a:stretch>
        </p:blipFill>
        <p:spPr>
          <a:xfrm>
            <a:off x="3787264" y="108860"/>
            <a:ext cx="4644220" cy="1219200"/>
          </a:xfrm>
          <a:prstGeom prst="rect">
            <a:avLst/>
          </a:prstGeom>
        </p:spPr>
      </p:pic>
      <p:sp>
        <p:nvSpPr>
          <p:cNvPr id="4" name="文本框 5"/>
          <p:cNvSpPr txBox="1"/>
          <p:nvPr/>
        </p:nvSpPr>
        <p:spPr>
          <a:xfrm>
            <a:off x="5047681" y="368197"/>
            <a:ext cx="27187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Tác</a:t>
            </a:r>
            <a:r>
              <a:rPr lang="en-US" altLang="zh-CN" sz="3600" b="1" dirty="0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phẩm</a:t>
            </a:r>
            <a:endParaRPr lang="zh-CN" altLang="en-US" sz="3600" b="1" dirty="0">
              <a:solidFill>
                <a:schemeClr val="accent3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7"/>
          <p:cNvGrpSpPr/>
          <p:nvPr/>
        </p:nvGrpSpPr>
        <p:grpSpPr>
          <a:xfrm>
            <a:off x="142500" y="1365657"/>
            <a:ext cx="5082639" cy="5361717"/>
            <a:chOff x="3203863" y="1316785"/>
            <a:chExt cx="5082639" cy="5361717"/>
          </a:xfrm>
        </p:grpSpPr>
        <p:pic>
          <p:nvPicPr>
            <p:cNvPr id="16" name="图片 1" descr="77513ed9ff787a283e4c98592f44933e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203863" y="1316785"/>
              <a:ext cx="5082639" cy="5361717"/>
            </a:xfrm>
            <a:prstGeom prst="rect">
              <a:avLst/>
            </a:prstGeom>
          </p:spPr>
        </p:pic>
        <p:sp>
          <p:nvSpPr>
            <p:cNvPr id="26" name="文本框 5"/>
            <p:cNvSpPr txBox="1"/>
            <p:nvPr/>
          </p:nvSpPr>
          <p:spPr>
            <a:xfrm>
              <a:off x="3795198" y="3189358"/>
              <a:ext cx="3744949" cy="216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Dựa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vào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phần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chuẩn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bị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ở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nhà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em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trình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bày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sự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hiểu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tác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phẩm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theo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4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tiêu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chí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: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Picture 26" descr="—Pngtree—circle golden frame_4844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4605" y="2125684"/>
            <a:ext cx="3971318" cy="3971318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8075220" y="1888174"/>
            <a:ext cx="1591294" cy="748147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56517" y="3526968"/>
            <a:ext cx="1828799" cy="87678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59336" y="3538845"/>
            <a:ext cx="1591294" cy="75606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069285" y="5484425"/>
            <a:ext cx="1591294" cy="75606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animBg="1"/>
      <p:bldP spid="29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4764125" y="273125"/>
            <a:ext cx="2420446" cy="1389914"/>
            <a:chOff x="3125330" y="1317658"/>
            <a:chExt cx="2420446" cy="1389914"/>
          </a:xfrm>
        </p:grpSpPr>
        <p:pic>
          <p:nvPicPr>
            <p:cNvPr id="4" name="图片 1" descr="5b30162743781782b2672bfe1ba762bf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5330" y="1317658"/>
              <a:ext cx="2420446" cy="1389914"/>
            </a:xfrm>
            <a:prstGeom prst="rect">
              <a:avLst/>
            </a:prstGeom>
          </p:spPr>
        </p:pic>
        <p:sp>
          <p:nvSpPr>
            <p:cNvPr id="5" name="文本框 5"/>
            <p:cNvSpPr txBox="1"/>
            <p:nvPr/>
          </p:nvSpPr>
          <p:spPr>
            <a:xfrm>
              <a:off x="3310455" y="1786535"/>
              <a:ext cx="2045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Xuất</a:t>
              </a:r>
              <a:r>
                <a:rPr lang="en-US" altLang="zh-CN" sz="3600" b="1" dirty="0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xứ</a:t>
              </a:r>
              <a:endParaRPr lang="zh-CN" altLang="en-US" sz="3600" b="1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图片 1" descr="4b323909ac51321961af65c8f53037c8"/>
          <p:cNvPicPr/>
          <p:nvPr/>
        </p:nvPicPr>
        <p:blipFill>
          <a:blip r:embed="rId3"/>
          <a:stretch>
            <a:fillRect/>
          </a:stretch>
        </p:blipFill>
        <p:spPr>
          <a:xfrm>
            <a:off x="273131" y="1971304"/>
            <a:ext cx="5225144" cy="38476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8145" y="3135084"/>
            <a:ext cx="4180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48302" y="2363190"/>
            <a:ext cx="4619501" cy="73627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eaLnBrk="0" hangingPunct="0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2" descr="13b19602480d22fb9a77200e8643e3b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2878" y="2018805"/>
            <a:ext cx="809190" cy="130968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458199" y="3869374"/>
            <a:ext cx="4619501" cy="73627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eaLnBrk="0" hangingPunct="0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" descr="13b19602480d22fb9a77200e8643e3b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2775" y="3524989"/>
            <a:ext cx="809190" cy="130968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491847" y="5423062"/>
            <a:ext cx="4619501" cy="73627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eaLnBrk="0" hangingPunct="0"/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2" descr="13b19602480d22fb9a77200e8643e3b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76423" y="5078677"/>
            <a:ext cx="809190" cy="13096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07 -1.85185E-6 L -8.33333E-7 -1.85185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4764124" y="273124"/>
            <a:ext cx="3037963" cy="1698179"/>
            <a:chOff x="3125329" y="1317657"/>
            <a:chExt cx="3037963" cy="1698179"/>
          </a:xfrm>
        </p:grpSpPr>
        <p:pic>
          <p:nvPicPr>
            <p:cNvPr id="4" name="图片 1" descr="5b30162743781782b2672bfe1ba762bf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5329" y="1317657"/>
              <a:ext cx="3037963" cy="1698179"/>
            </a:xfrm>
            <a:prstGeom prst="rect">
              <a:avLst/>
            </a:prstGeom>
          </p:spPr>
        </p:pic>
        <p:sp>
          <p:nvSpPr>
            <p:cNvPr id="5" name="文本框 5"/>
            <p:cNvSpPr txBox="1"/>
            <p:nvPr/>
          </p:nvSpPr>
          <p:spPr>
            <a:xfrm>
              <a:off x="3310455" y="1679660"/>
              <a:ext cx="2639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Hoàn</a:t>
              </a:r>
              <a:r>
                <a:rPr lang="en-US" altLang="zh-CN" sz="3600" b="1" dirty="0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cảnh</a:t>
              </a:r>
              <a:r>
                <a:rPr lang="en-US" altLang="zh-CN" sz="3600" b="1" dirty="0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sáng</a:t>
              </a:r>
              <a:r>
                <a:rPr lang="en-US" altLang="zh-CN" sz="3600" b="1" dirty="0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tác</a:t>
              </a:r>
              <a:endParaRPr lang="zh-CN" altLang="en-US" sz="3600" b="1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600209" y="2713472"/>
            <a:ext cx="39188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8/1791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2" name="AutoShape 2" descr="Kết quả hình ảnh cho nguyễn thiếp và quang tru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 descr="IMG_20190623_1002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2" y="2476809"/>
            <a:ext cx="6686550" cy="3495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322" name="AutoShape 2" descr="Kết quả hình ảnh cho nguyễn thiếp và quang tru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0" name="Picture 5" descr="kembaiNGUYENTHI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76225"/>
            <a:ext cx="5129212" cy="5410200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47750" y="5786437"/>
            <a:ext cx="3886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9900CC"/>
                </a:solidFill>
              </a:rPr>
              <a:t>Thư</a:t>
            </a:r>
            <a:r>
              <a:rPr lang="en-US" altLang="en-US" b="1" dirty="0">
                <a:solidFill>
                  <a:srgbClr val="9900CC"/>
                </a:solidFill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</a:rPr>
              <a:t>của</a:t>
            </a:r>
            <a:r>
              <a:rPr lang="en-US" altLang="en-US" b="1" dirty="0">
                <a:solidFill>
                  <a:srgbClr val="9900CC"/>
                </a:solidFill>
              </a:rPr>
              <a:t> Quang </a:t>
            </a:r>
            <a:r>
              <a:rPr lang="en-US" altLang="en-US" b="1" dirty="0" err="1">
                <a:solidFill>
                  <a:srgbClr val="9900CC"/>
                </a:solidFill>
              </a:rPr>
              <a:t>Trung</a:t>
            </a:r>
            <a:r>
              <a:rPr lang="en-US" altLang="en-US" b="1" dirty="0">
                <a:solidFill>
                  <a:srgbClr val="9900CC"/>
                </a:solidFill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</a:rPr>
              <a:t>gửi</a:t>
            </a:r>
            <a:r>
              <a:rPr lang="en-US" altLang="en-US" b="1" dirty="0">
                <a:solidFill>
                  <a:srgbClr val="9900CC"/>
                </a:solidFill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</a:rPr>
              <a:t>cho</a:t>
            </a:r>
            <a:r>
              <a:rPr lang="en-US" altLang="en-US" b="1" dirty="0">
                <a:solidFill>
                  <a:srgbClr val="9900CC"/>
                </a:solidFill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</a:rPr>
              <a:t>Nguyễn</a:t>
            </a:r>
            <a:r>
              <a:rPr lang="en-US" altLang="en-US" b="1" dirty="0">
                <a:solidFill>
                  <a:srgbClr val="9900CC"/>
                </a:solidFill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</a:rPr>
              <a:t>Thiếp</a:t>
            </a:r>
            <a:endParaRPr lang="en-US" altLang="en-US" b="1" dirty="0">
              <a:solidFill>
                <a:srgbClr val="9900CC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36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410200" y="6096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3" name="Picture 8" descr="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46847"/>
            <a:ext cx="5905500" cy="543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896100" y="5819775"/>
            <a:ext cx="4597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en-US" b="1" dirty="0">
                <a:solidFill>
                  <a:srgbClr val="FF0000"/>
                </a:solidFill>
              </a:rPr>
              <a:t>Vua Quang Trung và Nguyễn Thiếp bàn việc nước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2780946" y="285001"/>
            <a:ext cx="2420446" cy="1389914"/>
            <a:chOff x="3125330" y="1317658"/>
            <a:chExt cx="2420446" cy="1389914"/>
          </a:xfrm>
        </p:grpSpPr>
        <p:pic>
          <p:nvPicPr>
            <p:cNvPr id="4" name="图片 1" descr="5b30162743781782b2672bfe1ba762bf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5330" y="1317658"/>
              <a:ext cx="2420446" cy="1389914"/>
            </a:xfrm>
            <a:prstGeom prst="rect">
              <a:avLst/>
            </a:prstGeom>
          </p:spPr>
        </p:pic>
        <p:sp>
          <p:nvSpPr>
            <p:cNvPr id="5" name="文本框 5"/>
            <p:cNvSpPr txBox="1"/>
            <p:nvPr/>
          </p:nvSpPr>
          <p:spPr>
            <a:xfrm>
              <a:off x="3310455" y="1786535"/>
              <a:ext cx="2045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3600" b="1" dirty="0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loại</a:t>
              </a:r>
              <a:endParaRPr lang="zh-CN" altLang="en-US" sz="3600" b="1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2" descr="4ec47f6aae8fa037024babeede2631b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5192" y="261257"/>
            <a:ext cx="1864428" cy="1270656"/>
          </a:xfrm>
          <a:prstGeom prst="rect">
            <a:avLst/>
          </a:prstGeom>
        </p:spPr>
      </p:pic>
      <p:sp>
        <p:nvSpPr>
          <p:cNvPr id="9" name="文本框 5"/>
          <p:cNvSpPr txBox="1"/>
          <p:nvPr/>
        </p:nvSpPr>
        <p:spPr>
          <a:xfrm>
            <a:off x="7065698" y="572298"/>
            <a:ext cx="1605119" cy="766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Tấu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23" y="2422566"/>
            <a:ext cx="689030" cy="52448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923776" y="2375062"/>
            <a:ext cx="5961413" cy="68876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33673" y="3596237"/>
            <a:ext cx="6664035" cy="963881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09922" y="5092522"/>
            <a:ext cx="6664035" cy="102326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7" y="3857493"/>
            <a:ext cx="689030" cy="524486"/>
          </a:xfrm>
          <a:prstGeom prst="rect">
            <a:avLst/>
          </a:prstGeom>
        </p:spPr>
      </p:pic>
      <p:pic>
        <p:nvPicPr>
          <p:cNvPr id="16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44" y="5304294"/>
            <a:ext cx="689030" cy="524486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5712031" y="783770"/>
            <a:ext cx="771896" cy="486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298" name="Picture 2" descr="Kết quả hình ảnh cho tấu của nguyễn thiếp&quot;"/>
          <p:cNvPicPr>
            <a:picLocks noChangeAspect="1" noChangeArrowheads="1"/>
          </p:cNvPicPr>
          <p:nvPr/>
        </p:nvPicPr>
        <p:blipFill>
          <a:blip r:embed="rId5"/>
          <a:srcRect l="61826" r="3265"/>
          <a:stretch>
            <a:fillRect/>
          </a:stretch>
        </p:blipFill>
        <p:spPr bwMode="auto">
          <a:xfrm>
            <a:off x="9162303" y="2196934"/>
            <a:ext cx="2736772" cy="39982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7" grpId="0" animBg="1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5886</Words>
  <Application>WPS Presentation</Application>
  <PresentationFormat>Widescreen</PresentationFormat>
  <Paragraphs>611</Paragraphs>
  <Slides>31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Arial</vt:lpstr>
      <vt:lpstr>SimSun</vt:lpstr>
      <vt:lpstr>Wingdings</vt:lpstr>
      <vt:lpstr>Microsoft YaHei</vt:lpstr>
      <vt:lpstr>Times New Roman</vt:lpstr>
      <vt:lpstr>Amazone</vt:lpstr>
      <vt:lpstr>华康POP2体W9(P)</vt:lpstr>
      <vt:lpstr>华康海报体W12</vt:lpstr>
      <vt:lpstr>汉仪夏日体W</vt:lpstr>
      <vt:lpstr>Arial Unicode MS</vt:lpstr>
      <vt:lpstr>DengXian</vt:lpstr>
      <vt:lpstr>Times New Roman</vt:lpstr>
      <vt:lpstr>.VnTime</vt:lpstr>
      <vt:lpstr>Calibri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hoang</cp:lastModifiedBy>
  <cp:revision>458</cp:revision>
  <dcterms:created xsi:type="dcterms:W3CDTF">2017-08-18T03:02:00Z</dcterms:created>
  <dcterms:modified xsi:type="dcterms:W3CDTF">2023-03-07T12:46:09Z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1033-11.2.0.11486</vt:lpwstr>
  </property>
  <property fmtid="{D5CDD505-2E9C-101B-9397-08002B2CF9AE}" pid="3" name="ICV">
    <vt:lpwstr>BA8E0B7AA01049969366DFA745668EA0</vt:lpwstr>
  </property>
</Properties>
</file>