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9" r:id="rId4"/>
    <p:sldId id="257" r:id="rId5"/>
    <p:sldId id="258" r:id="rId6"/>
    <p:sldId id="266" r:id="rId7"/>
    <p:sldId id="284" r:id="rId8"/>
    <p:sldId id="270" r:id="rId9"/>
    <p:sldId id="260" r:id="rId10"/>
    <p:sldId id="286" r:id="rId11"/>
    <p:sldId id="273" r:id="rId12"/>
    <p:sldId id="274" r:id="rId13"/>
    <p:sldId id="261" r:id="rId14"/>
    <p:sldId id="288" r:id="rId15"/>
    <p:sldId id="269" r:id="rId16"/>
    <p:sldId id="276" r:id="rId17"/>
    <p:sldId id="285" r:id="rId18"/>
    <p:sldId id="287" r:id="rId19"/>
    <p:sldId id="277" r:id="rId20"/>
    <p:sldId id="282" r:id="rId21"/>
    <p:sldId id="279" r:id="rId22"/>
    <p:sldId id="281" r:id="rId23"/>
    <p:sldId id="294" r:id="rId24"/>
    <p:sldId id="298" r:id="rId25"/>
    <p:sldId id="297" r:id="rId26"/>
    <p:sldId id="299" r:id="rId27"/>
    <p:sldId id="300" r:id="rId28"/>
    <p:sldId id="301" r:id="rId29"/>
    <p:sldId id="295" r:id="rId30"/>
    <p:sldId id="296" r:id="rId31"/>
    <p:sldId id="278" r:id="rId32"/>
    <p:sldId id="290" r:id="rId33"/>
    <p:sldId id="280" r:id="rId34"/>
    <p:sldId id="292" r:id="rId35"/>
    <p:sldId id="291" r:id="rId36"/>
    <p:sldId id="289" r:id="rId37"/>
    <p:sldId id="293" r:id="rId38"/>
    <p:sldId id="263" r:id="rId39"/>
    <p:sldId id="265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Fredoka One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B3"/>
    <a:srgbClr val="FFA66B"/>
    <a:srgbClr val="DEBCAC"/>
    <a:srgbClr val="E87B69"/>
    <a:srgbClr val="F2DA66"/>
    <a:srgbClr val="D35886"/>
    <a:srgbClr val="F1B8AC"/>
    <a:srgbClr val="D66691"/>
    <a:srgbClr val="A7DDEA"/>
    <a:srgbClr val="D1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8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229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A523E-7474-42D0-9512-90DE2A0D0286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B48FC-70D5-49C1-BB80-AEFD17993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0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0922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47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10.sv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.mp3"/><Relationship Id="rId7" Type="http://schemas.openxmlformats.org/officeDocument/2006/relationships/image" Target="../media/image41.png"/><Relationship Id="rId12" Type="http://schemas.openxmlformats.org/officeDocument/2006/relationships/image" Target="../media/image58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9.png"/><Relationship Id="rId7" Type="http://schemas.openxmlformats.org/officeDocument/2006/relationships/audio" Target="../media/audio4.wav"/><Relationship Id="rId12" Type="http://schemas.openxmlformats.org/officeDocument/2006/relationships/image" Target="../media/image64.emf"/><Relationship Id="rId17" Type="http://schemas.openxmlformats.org/officeDocument/2006/relationships/image" Target="../media/image7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3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23" Type="http://schemas.openxmlformats.org/officeDocument/2006/relationships/image" Target="../media/image81.png"/><Relationship Id="rId10" Type="http://schemas.openxmlformats.org/officeDocument/2006/relationships/image" Target="../media/image62.png"/><Relationship Id="rId19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6.png"/><Relationship Id="rId22" Type="http://schemas.openxmlformats.org/officeDocument/2006/relationships/image" Target="../media/image70.png"/><Relationship Id="rId27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83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8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86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82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85.png"/><Relationship Id="rId27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7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audio" Target="NULL"/><Relationship Id="rId10" Type="http://schemas.openxmlformats.org/officeDocument/2006/relationships/image" Target="../media/image87.png"/><Relationship Id="rId19" Type="http://schemas.openxmlformats.org/officeDocument/2006/relationships/image" Target="../media/image69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audio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89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9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92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88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91.png"/><Relationship Id="rId27" Type="http://schemas.openxmlformats.org/officeDocument/2006/relationships/audio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94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95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97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93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96.png"/><Relationship Id="rId27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3.png"/><Relationship Id="rId18" Type="http://schemas.openxmlformats.org/officeDocument/2006/relationships/image" Target="../media/image67.png"/><Relationship Id="rId26" Type="http://schemas.openxmlformats.org/officeDocument/2006/relationships/image" Target="../media/image71.em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0.png"/><Relationship Id="rId7" Type="http://schemas.openxmlformats.org/officeDocument/2006/relationships/audio" Target="../media/audio3.wav"/><Relationship Id="rId12" Type="http://schemas.openxmlformats.org/officeDocument/2006/relationships/image" Target="../media/image62.png"/><Relationship Id="rId17" Type="http://schemas.openxmlformats.org/officeDocument/2006/relationships/image" Target="../media/image54.png"/><Relationship Id="rId25" Type="http://schemas.openxmlformats.org/officeDocument/2006/relationships/image" Target="../media/image102.png"/><Relationship Id="rId2" Type="http://schemas.openxmlformats.org/officeDocument/2006/relationships/audio" Target="../media/media2.mp3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29" Type="http://schemas.openxmlformats.org/officeDocument/2006/relationships/audio" Target="../media/audio3.wav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8.png"/><Relationship Id="rId24" Type="http://schemas.openxmlformats.org/officeDocument/2006/relationships/image" Target="../media/image70.png"/><Relationship Id="rId5" Type="http://schemas.openxmlformats.org/officeDocument/2006/relationships/audio" Target="../media/audio1.wav"/><Relationship Id="rId15" Type="http://schemas.openxmlformats.org/officeDocument/2006/relationships/image" Target="../media/image65.png"/><Relationship Id="rId23" Type="http://schemas.openxmlformats.org/officeDocument/2006/relationships/image" Target="../media/image101.png"/><Relationship Id="rId28" Type="http://schemas.openxmlformats.org/officeDocument/2006/relationships/audio" Target="../media/audio2.wav"/><Relationship Id="rId10" Type="http://schemas.openxmlformats.org/officeDocument/2006/relationships/image" Target="../media/image61.emf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0.png"/><Relationship Id="rId14" Type="http://schemas.openxmlformats.org/officeDocument/2006/relationships/image" Target="../media/image64.emf"/><Relationship Id="rId22" Type="http://schemas.openxmlformats.org/officeDocument/2006/relationships/image" Target="../media/image69.png"/><Relationship Id="rId27" Type="http://schemas.openxmlformats.org/officeDocument/2006/relationships/audio" Target="../media/audio1.wav"/><Relationship Id="rId30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.png"/><Relationship Id="rId7" Type="http://schemas.openxmlformats.org/officeDocument/2006/relationships/image" Target="../media/image10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0.sv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10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54814" y="6326400"/>
            <a:ext cx="4327105" cy="4567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8974" y="-130380"/>
            <a:ext cx="3054595" cy="3559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8473" y="1028700"/>
            <a:ext cx="697860" cy="72037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303185" y="8025088"/>
            <a:ext cx="522653" cy="52265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0446610" y="8212887"/>
            <a:ext cx="235804" cy="1470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48788" y="-490503"/>
            <a:ext cx="3830964" cy="3155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-886782" y="7739038"/>
            <a:ext cx="3830964" cy="3155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sp>
        <p:nvSpPr>
          <p:cNvPr id="16" name="Google Shape;169;p28">
            <a:extLst>
              <a:ext uri="{FF2B5EF4-FFF2-40B4-BE49-F238E27FC236}">
                <a16:creationId xmlns:a16="http://schemas.microsoft.com/office/drawing/2014/main" id="{878FF945-FB30-4F0A-698D-7BCEEFCA7910}"/>
              </a:ext>
            </a:extLst>
          </p:cNvPr>
          <p:cNvSpPr txBox="1">
            <a:spLocks/>
          </p:cNvSpPr>
          <p:nvPr/>
        </p:nvSpPr>
        <p:spPr>
          <a:xfrm>
            <a:off x="1519650" y="2697321"/>
            <a:ext cx="15248699" cy="4160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8000" b="1" dirty="0">
                <a:solidFill>
                  <a:srgbClr val="00B050"/>
                </a:solidFill>
              </a:rPr>
              <a:t>CHÀO MỪNG CÁC EM </a:t>
            </a:r>
            <a:br>
              <a:rPr lang="en-US" sz="8000" b="1" dirty="0">
                <a:solidFill>
                  <a:srgbClr val="00B050"/>
                </a:solidFill>
              </a:rPr>
            </a:br>
            <a:r>
              <a:rPr lang="en-US" sz="8000" b="1" dirty="0">
                <a:solidFill>
                  <a:srgbClr val="00B050"/>
                </a:solidFill>
              </a:rPr>
              <a:t>ĐẾN VỚI BÀI HỌC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073655" y="-103569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344684" y="4839582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99496" y="-899003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516040" y="3631950"/>
            <a:ext cx="3799120" cy="33907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44"/>
          <a:stretch/>
        </p:blipFill>
        <p:spPr>
          <a:xfrm>
            <a:off x="16537843" y="11399397"/>
            <a:ext cx="5992675" cy="3019361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4295169" y="10879214"/>
            <a:ext cx="4295169" cy="3539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/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5b, ta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có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+40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+50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 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°=9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blipFill>
                <a:blip r:embed="rId8"/>
                <a:stretch>
                  <a:fillRect l="-2970" r="-2970" b="-4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D3D0FA8-E7D8-0553-B1D9-117DB75A25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5" t="7948" r="34824" b="67350"/>
          <a:stretch/>
        </p:blipFill>
        <p:spPr>
          <a:xfrm>
            <a:off x="1704897" y="2772237"/>
            <a:ext cx="5029200" cy="56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3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D2C88-85C3-DF0A-6635-9077DF57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6" t="11409" r="3906" b="66360"/>
          <a:stretch/>
        </p:blipFill>
        <p:spPr>
          <a:xfrm>
            <a:off x="1214578" y="2833383"/>
            <a:ext cx="5681917" cy="539236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461785" y="6951287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778419" y="-983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84982" y="7453617"/>
            <a:ext cx="3799120" cy="3390715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3609369" y="11391900"/>
            <a:ext cx="4295169" cy="3539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567"/>
          <a:stretch/>
        </p:blipFill>
        <p:spPr>
          <a:xfrm>
            <a:off x="8382000" y="12553528"/>
            <a:ext cx="5607166" cy="3390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/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5c, ta có: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+35°+41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=104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blipFill>
                <a:blip r:embed="rId9"/>
                <a:stretch>
                  <a:fillRect l="-2883" r="-2819" b="-4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210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40697" y="-1637324"/>
            <a:ext cx="3799120" cy="33907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13400" y="724147"/>
            <a:ext cx="3113316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ý: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15482" y="713167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00200" y="7563250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625804" y="5725578"/>
            <a:ext cx="250040" cy="155934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1EEF96E-1FAE-41E3-1C74-09BAD054BE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198624" y="1452553"/>
            <a:ext cx="884834" cy="60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37D761-8A14-A7B3-BE55-C07DB248B6E3}"/>
              </a:ext>
            </a:extLst>
          </p:cNvPr>
          <p:cNvSpPr txBox="1"/>
          <p:nvPr/>
        </p:nvSpPr>
        <p:spPr>
          <a:xfrm>
            <a:off x="2083458" y="2247900"/>
            <a:ext cx="14173200" cy="621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5a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ba góc cùng nhọn. Tam giác như vậy gọi là tam giác nhọn.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5b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vuông. Tam giác như vậy gọi là tam giác vuông.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5c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tù. Tam giác như vậy gọi là tam giác tù.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24318" y="-631715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6324600" y="304581"/>
            <a:ext cx="5638800" cy="1034522"/>
            <a:chOff x="895029" y="2355727"/>
            <a:chExt cx="3690821" cy="11776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0791798-4674-DEDA-3D70-A5FCFC06916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  <a:blipFill>
                <a:blip r:embed="rId8"/>
                <a:stretch>
                  <a:fillRect l="-2266" r="-1376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DDC5697-4C6A-662D-25E3-7CA2CDEC99EB}"/>
              </a:ext>
            </a:extLst>
          </p:cNvPr>
          <p:cNvSpPr txBox="1"/>
          <p:nvPr/>
        </p:nvSpPr>
        <p:spPr>
          <a:xfrm>
            <a:off x="7502207" y="2925846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/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nên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=180°:3=60°</m:t>
                      </m:r>
                    </m:oMath>
                  </m:oMathPara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số đo mỗi góc của tam giác đều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bằng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blipFill>
                <a:blip r:embed="rId9"/>
                <a:stretch>
                  <a:fillRect l="-2146" r="-2207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AM GIÁC ĐỀU: Định nghĩa, tính chất, công thức và dấu hiệu nhận biết">
            <a:extLst>
              <a:ext uri="{FF2B5EF4-FFF2-40B4-BE49-F238E27FC236}">
                <a16:creationId xmlns:a16="http://schemas.microsoft.com/office/drawing/2014/main" id="{F6A66AC8-4F83-94E7-7135-5340F8BB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074" y="4018544"/>
            <a:ext cx="5249854" cy="457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45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  <a:blipFill>
                <a:blip r:embed="rId2"/>
                <a:stretch>
                  <a:fillRect l="-2591" b="-1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621043" y="178127"/>
            <a:ext cx="2764300" cy="22767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297400" y="1949650"/>
            <a:ext cx="2741322" cy="24466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39FFC6-E9C3-7689-6DB1-09252F7A6185}"/>
              </a:ext>
            </a:extLst>
          </p:cNvPr>
          <p:cNvGrpSpPr/>
          <p:nvPr/>
        </p:nvGrpSpPr>
        <p:grpSpPr>
          <a:xfrm>
            <a:off x="457200" y="1028700"/>
            <a:ext cx="2731906" cy="1177633"/>
            <a:chOff x="7901804" y="610911"/>
            <a:chExt cx="2731906" cy="11776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CC9741-4F4E-9F37-0D8B-509333F3C4DE}"/>
                </a:ext>
              </a:extLst>
            </p:cNvPr>
            <p:cNvGrpSpPr/>
            <p:nvPr/>
          </p:nvGrpSpPr>
          <p:grpSpPr>
            <a:xfrm>
              <a:off x="7901804" y="610911"/>
              <a:ext cx="1177633" cy="1177633"/>
              <a:chOff x="892401" y="2355727"/>
              <a:chExt cx="1177633" cy="1177633"/>
            </a:xfrm>
          </p:grpSpPr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id="{16CEA043-7DFE-5D54-2475-89C90B0E9ADB}"/>
                  </a:ext>
                </a:extLst>
              </p:cNvPr>
              <p:cNvGrpSpPr/>
              <p:nvPr/>
            </p:nvGrpSpPr>
            <p:grpSpPr>
              <a:xfrm>
                <a:off x="892401" y="2355727"/>
                <a:ext cx="1177633" cy="1177633"/>
                <a:chOff x="0" y="0"/>
                <a:chExt cx="6350000" cy="6350000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082EAA7E-07D0-BEB1-42DD-9FBD8B87C04C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</p:sp>
          </p:grpSp>
          <p:pic>
            <p:nvPicPr>
              <p:cNvPr id="16" name="Picture 35">
                <a:extLst>
                  <a:ext uri="{FF2B5EF4-FFF2-40B4-BE49-F238E27FC236}">
                    <a16:creationId xmlns:a16="http://schemas.microsoft.com/office/drawing/2014/main" id="{1D73769C-AA69-3C9D-FE31-7108DF414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9575" y="2700584"/>
                <a:ext cx="577015" cy="487917"/>
              </a:xfrm>
              <a:prstGeom prst="rect">
                <a:avLst/>
              </a:prstGeom>
            </p:spPr>
          </p:pic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73BB5FB-C915-905F-8941-1143E5986827}"/>
                </a:ext>
              </a:extLst>
            </p:cNvPr>
            <p:cNvSpPr txBox="1"/>
            <p:nvPr/>
          </p:nvSpPr>
          <p:spPr>
            <a:xfrm>
              <a:off x="9144000" y="806473"/>
              <a:ext cx="1489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r>
                <a:rPr lang="en-US" sz="4400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4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3B124F3-72D6-61C4-501C-696ED6AAA8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7" t="4241" r="2898" b="14410"/>
          <a:stretch/>
        </p:blipFill>
        <p:spPr>
          <a:xfrm>
            <a:off x="2326637" y="4583646"/>
            <a:ext cx="6232074" cy="4479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/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blipFill>
                <a:blip r:embed="rId11"/>
                <a:stretch>
                  <a:fillRect l="-2829" r="-2910" b="-4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B21D6F2-E261-7826-37E4-1F87ABAF7DD5}"/>
              </a:ext>
            </a:extLst>
          </p:cNvPr>
          <p:cNvSpPr txBox="1"/>
          <p:nvPr/>
        </p:nvSpPr>
        <p:spPr>
          <a:xfrm>
            <a:off x="7658100" y="3118055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009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/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  <a:latin typeface="+mj-lt"/>
                  </a:rPr>
                  <a:t>Nhận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+mj-lt"/>
                  </a:rPr>
                  <a:t>xét</a:t>
                </a:r>
                <a:endParaRPr lang="en-US" sz="5400" b="1" dirty="0">
                  <a:solidFill>
                    <a:srgbClr val="002060"/>
                  </a:solidFill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Tổng hai góc nhọn trong một tam giác vuông bằng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vi-VN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4800" dirty="0">
                    <a:latin typeface="+mj-lt"/>
                  </a:rPr>
                  <a:t>. </a:t>
                </a:r>
                <a:endParaRPr lang="en-US" sz="4800" dirty="0"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4800" dirty="0">
                    <a:latin typeface="+mj-lt"/>
                  </a:rPr>
                  <a:t> ở hình 6,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8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800" i="1">
                        <a:latin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en-US" sz="4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900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817367" y="415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45326" y="3087303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ình Bầu dục 3">
            <a:extLst>
              <a:ext uri="{FF2B5EF4-FFF2-40B4-BE49-F238E27FC236}">
                <a16:creationId xmlns:a16="http://schemas.microsoft.com/office/drawing/2014/main" id="{92D8973D-CA74-926F-38F3-521CBEA4E1BB}"/>
              </a:ext>
            </a:extLst>
          </p:cNvPr>
          <p:cNvSpPr/>
          <p:nvPr/>
        </p:nvSpPr>
        <p:spPr>
          <a:xfrm>
            <a:off x="7678378" y="751837"/>
            <a:ext cx="3266183" cy="1553266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Ví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dụ</a:t>
            </a:r>
            <a:r>
              <a:rPr lang="en-US" sz="4400" b="1" dirty="0">
                <a:latin typeface="+mj-lt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/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Hình 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blipFill>
                <a:blip r:embed="rId6"/>
                <a:stretch>
                  <a:fillRect l="-3519" r="-3421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4E4259D-8AD8-9434-1454-88C144AFC1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t="27453" r="19336" b="17129"/>
          <a:stretch/>
        </p:blipFill>
        <p:spPr>
          <a:xfrm>
            <a:off x="11736445" y="1996651"/>
            <a:ext cx="3830964" cy="74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9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97200" y="-1098403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667000" y="62865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878446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77360" y="6919145"/>
            <a:ext cx="3799120" cy="33907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29C0B3-D022-11C1-7666-228D0EE2D542}"/>
              </a:ext>
            </a:extLst>
          </p:cNvPr>
          <p:cNvSpPr/>
          <p:nvPr/>
        </p:nvSpPr>
        <p:spPr>
          <a:xfrm>
            <a:off x="1402883" y="526127"/>
            <a:ext cx="2956124" cy="112301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E87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4DF46-D538-4BFE-CF8F-D4310A1E0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30858" r="3442" b="13724"/>
          <a:stretch/>
        </p:blipFill>
        <p:spPr>
          <a:xfrm>
            <a:off x="1402883" y="2056919"/>
            <a:ext cx="4069883" cy="7467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/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Ta </a:t>
                </a:r>
                <a:r>
                  <a:rPr lang="en-US" sz="4000" dirty="0" err="1">
                    <a:latin typeface="+mj-lt"/>
                  </a:rPr>
                  <a:t>vẽ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8</a:t>
                </a:r>
                <a:r>
                  <a:rPr lang="en-US" sz="4000" dirty="0">
                    <a:latin typeface="+mj-lt"/>
                  </a:rPr>
                  <a:t>)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mô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tả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hình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ảnh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dựa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7</a:t>
                </a:r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tại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4000" dirty="0">
                    <a:latin typeface="+mj-lt"/>
                  </a:rPr>
                  <a:t>, ta </a:t>
                </a:r>
                <a:r>
                  <a:rPr lang="en-US" sz="4000" dirty="0" err="1">
                    <a:latin typeface="+mj-lt"/>
                  </a:rPr>
                  <a:t>có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dirty="0" err="1">
                    <a:latin typeface="+mj-lt"/>
                  </a:rPr>
                  <a:t>tổng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hai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Suy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ra</a:t>
                </a:r>
                <a:r>
                  <a:rPr lang="en-US" sz="40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°−65°=25°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Vậy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bức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blipFill>
                <a:blip r:embed="rId7"/>
                <a:stretch>
                  <a:fillRect l="-2188" r="-2250" b="-1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867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88880" y="-1143635"/>
            <a:ext cx="3799120" cy="33907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6E5BB7-C74E-8F98-3487-FE1A117F1BDE}"/>
              </a:ext>
            </a:extLst>
          </p:cNvPr>
          <p:cNvGrpSpPr/>
          <p:nvPr/>
        </p:nvGrpSpPr>
        <p:grpSpPr>
          <a:xfrm>
            <a:off x="6324600" y="551722"/>
            <a:ext cx="5638800" cy="1034522"/>
            <a:chOff x="895029" y="2355727"/>
            <a:chExt cx="3690821" cy="117763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4E08B57-A463-03EF-0A8C-D608958A14B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8C4F7D5-9108-0CC6-CC06-AE771F6B91CE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9F0373E-2A30-A697-53A1-836C93B55792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D13B4C01-5B37-C6EB-EF9F-FDF440B9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53FB80-1684-4679-6668-64B832BB03F3}"/>
              </a:ext>
            </a:extLst>
          </p:cNvPr>
          <p:cNvSpPr txBox="1"/>
          <p:nvPr/>
        </p:nvSpPr>
        <p:spPr>
          <a:xfrm>
            <a:off x="2452075" y="1943100"/>
            <a:ext cx="145542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bài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toán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nêu</a:t>
            </a:r>
            <a:r>
              <a:rPr lang="en-US" sz="4400" dirty="0">
                <a:latin typeface="+mj-lt"/>
              </a:rPr>
              <a:t> ở </a:t>
            </a:r>
            <a:r>
              <a:rPr lang="en-US" sz="4400" dirty="0" err="1">
                <a:latin typeface="+mj-lt"/>
              </a:rPr>
              <a:t>phần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mở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đầu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hãy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độ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nghiêng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của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toà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tháp</a:t>
            </a:r>
            <a:r>
              <a:rPr lang="en-US" sz="4400" dirty="0">
                <a:latin typeface="+mj-lt"/>
              </a:rPr>
              <a:t> Capital Gate so </a:t>
            </a:r>
            <a:r>
              <a:rPr lang="en-US" sz="4400" dirty="0" err="1">
                <a:latin typeface="+mj-lt"/>
              </a:rPr>
              <a:t>với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phương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nằm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ngang</a:t>
            </a:r>
            <a:r>
              <a:rPr lang="en-US" sz="4400" dirty="0">
                <a:latin typeface="+mj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C4143-6BD9-42C5-BB63-7A8F7372D732}"/>
              </a:ext>
            </a:extLst>
          </p:cNvPr>
          <p:cNvSpPr txBox="1"/>
          <p:nvPr/>
        </p:nvSpPr>
        <p:spPr>
          <a:xfrm>
            <a:off x="7848600" y="4064274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/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+18°=90°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=72°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tòa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tháp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Capital Gate so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blipFill>
                <a:blip r:embed="rId8"/>
                <a:stretch>
                  <a:fillRect l="-2447" r="-2447" b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0B016B8-E03F-28C9-0BD6-947410DA4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4" t="27318" r="6382" b="17716"/>
          <a:stretch/>
        </p:blipFill>
        <p:spPr>
          <a:xfrm>
            <a:off x="13498280" y="4353514"/>
            <a:ext cx="1981200" cy="57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2821967" y="357512"/>
            <a:ext cx="12227871" cy="1342435"/>
            <a:chOff x="577157" y="643052"/>
            <a:chExt cx="11566014" cy="256441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577157" y="643052"/>
              <a:ext cx="11071869" cy="256441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71302" y="806717"/>
              <a:ext cx="11071869" cy="18550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/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effectLst/>
                    <a:latin typeface="+mj-lt"/>
                    <a:ea typeface="Calibri" panose="020F0502020204030204" pitchFamily="34" charset="0"/>
                  </a:rPr>
                  <a:t>BT.1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Hãy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tính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góc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dưới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đây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đó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chỉ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ra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là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nhọn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tù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vuông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blipFill>
                <a:blip r:embed="rId6"/>
                <a:stretch>
                  <a:fillRect l="-1560" r="-156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2">
            <a:extLst>
              <a:ext uri="{FF2B5EF4-FFF2-40B4-BE49-F238E27FC236}">
                <a16:creationId xmlns:a16="http://schemas.microsoft.com/office/drawing/2014/main" id="{EE40D537-832F-8D2B-E9DB-C6535882C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113" y="5389572"/>
            <a:ext cx="15240000" cy="35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2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D324B7-A721-49F2-CA13-CB79DB0A3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4" t="19287" r="6382" b="17716"/>
          <a:stretch/>
        </p:blipFill>
        <p:spPr>
          <a:xfrm>
            <a:off x="10452050" y="1668099"/>
            <a:ext cx="5519361" cy="58904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84319" y="285697"/>
            <a:ext cx="5519361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963266" y="687504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01470" y="5372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/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Tòa tháp Capital Gate (thuộc Các Tiểu vương quốc A – rập Thống nhất) nghiêng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18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so với phương thẳng đứng. </a:t>
                </a:r>
                <a:r>
                  <a:rPr lang="nl-NL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Tính đến ngày 01/6/2020, tòa tháp này là tòa tháp nghiêng nhiều nhất trên thế giới.</a:t>
                </a:r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blipFill>
                <a:blip r:embed="rId7"/>
                <a:stretch>
                  <a:fillRect l="-2426" r="-2495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504407A-4859-5427-52A7-DA222B3ABC34}"/>
              </a:ext>
            </a:extLst>
          </p:cNvPr>
          <p:cNvSpPr txBox="1"/>
          <p:nvPr/>
        </p:nvSpPr>
        <p:spPr>
          <a:xfrm>
            <a:off x="2105902" y="7713514"/>
            <a:ext cx="15115298" cy="2019064"/>
          </a:xfrm>
          <a:prstGeom prst="wedgeRoundRectCallout">
            <a:avLst>
              <a:gd name="adj1" fmla="val -39454"/>
              <a:gd name="adj2" fmla="val 709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 thế nào để biết được độ nghiêng của tòa tháp Capital Gate so với phương nằm ngang?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/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BT2. 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a:rPr lang="en-US" sz="4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=30°, 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en-US" sz="4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125</m:t>
                    </m:r>
                    <m:r>
                      <a:rPr lang="en-US" sz="4400" i="1" baseline="300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blipFill>
                <a:blip r:embed="rId6"/>
                <a:stretch>
                  <a:fillRect l="-2174" r="-2174" b="-5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/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BT3.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blipFill>
                <a:blip r:embed="rId7"/>
                <a:stretch>
                  <a:fillRect l="-2030" r="-2081" b="-5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AE1CCDC3-0DE3-710F-6D03-8C115193EA54}"/>
              </a:ext>
            </a:extLst>
          </p:cNvPr>
          <p:cNvSpPr/>
          <p:nvPr/>
        </p:nvSpPr>
        <p:spPr>
          <a:xfrm>
            <a:off x="8839200" y="3010659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0F8F46-008E-E457-71B8-633B95F4DB71}"/>
              </a:ext>
            </a:extLst>
          </p:cNvPr>
          <p:cNvSpPr/>
          <p:nvPr/>
        </p:nvSpPr>
        <p:spPr>
          <a:xfrm>
            <a:off x="5181600" y="8820703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75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066800" y="-1318245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371600" y="-856642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5895567" y="8364472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908014" y="88773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/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 – tr.73)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  <a:blipFill>
                <a:blip r:embed="rId7"/>
                <a:stretch>
                  <a:fillRect l="-2115" r="-1000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8707A64-074D-9F3B-5D82-0BA2B444E80D}"/>
              </a:ext>
            </a:extLst>
          </p:cNvPr>
          <p:cNvSpPr txBox="1"/>
          <p:nvPr/>
        </p:nvSpPr>
        <p:spPr>
          <a:xfrm>
            <a:off x="5732583" y="491284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LUYỆN TẬP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5B45AE5-1F1D-CB32-CECA-0C0275E45ECB}"/>
              </a:ext>
            </a:extLst>
          </p:cNvPr>
          <p:cNvSpPr txBox="1"/>
          <p:nvPr/>
        </p:nvSpPr>
        <p:spPr>
          <a:xfrm>
            <a:off x="7734299" y="30422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72375-CFF7-B43E-27B8-B20DCFAD7F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9" t="6932" r="4208" b="6932"/>
          <a:stretch/>
        </p:blipFill>
        <p:spPr>
          <a:xfrm>
            <a:off x="898805" y="3711223"/>
            <a:ext cx="5410200" cy="6112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/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⇔50°+80°+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(2 góc so le trong do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blipFill>
                <a:blip r:embed="rId9"/>
                <a:stretch>
                  <a:fillRect l="-1845" r="-369" b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612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47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 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endPara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2: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54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blipFill>
                  <a:blip r:embed="rId10"/>
                  <a:stretch>
                    <a:fillRect t="-14765" b="-45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3: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=90°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tam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107" r="-3107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660210" y="3989903"/>
              <a:ext cx="244451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51156" y="3989903"/>
              <a:ext cx="287839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71964" y="5635627"/>
              <a:ext cx="242100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27705" y="5666405"/>
              <a:ext cx="362962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9813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4: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=96°, 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=50°</m:t>
                      </m:r>
                    </m:oMath>
                  </a14:m>
                  <a:r>
                    <a:rPr lang="vi-VN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Số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290" r="-3338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34°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037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5: 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tam giác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=70°, </m:t>
                      </m:r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=30°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Tia phân giác của góc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cắt cạnh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Tính 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𝐶𝐴𝐷</m:t>
                          </m:r>
                        </m:e>
                      </m:acc>
                    </m:oMath>
                  </a14:m>
                  <a:endParaRPr lang="en-US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blipFill>
                  <a:blip r:embed="rId10"/>
                  <a:stretch>
                    <a:fillRect l="-2747" r="-2747" b="-16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69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 defTabSz="1371600">
                    <a:lnSpc>
                      <a:spcPct val="150000"/>
                    </a:lnSpc>
                  </a:pPr>
                  <a:r>
                    <a:rPr lang="en-US" sz="48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6: </a:t>
                  </a:r>
                  <a:r>
                    <a:rPr lang="en-US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hình sau. Tính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sz="48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blipFill>
                  <a:blip r:embed="rId11"/>
                  <a:stretch>
                    <a:fillRect l="-6054" r="-6054" b="-163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=120°</m:t>
                        </m:r>
                      </m:oMath>
                    </m:oMathPara>
                  </a14:m>
                  <a:endPara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88F26-974D-834F-191E-460DE5B9CD5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667" y="775652"/>
            <a:ext cx="5746704" cy="3926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72201" y="1028701"/>
            <a:ext cx="11852961" cy="41148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110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66173" y="1223944"/>
            <a:ext cx="12355649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VII. TAM GIÁC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5584" y="4344480"/>
            <a:ext cx="13856829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1: TỔNG CÁC GÓC TRONG MỘT TAM GIÁC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442352C3-A37C-4D85-8CC6-91BFE6D0B618}"/>
              </a:ext>
            </a:extLst>
          </p:cNvPr>
          <p:cNvGrpSpPr/>
          <p:nvPr/>
        </p:nvGrpSpPr>
        <p:grpSpPr>
          <a:xfrm rot="3656826">
            <a:off x="-144" y="5090338"/>
            <a:ext cx="1675805" cy="2554780"/>
            <a:chOff x="0" y="0"/>
            <a:chExt cx="2234407" cy="3406373"/>
          </a:xfrm>
        </p:grpSpPr>
        <p:sp>
          <p:nvSpPr>
            <p:cNvPr id="10" name="AutoShape 14">
              <a:extLst>
                <a:ext uri="{FF2B5EF4-FFF2-40B4-BE49-F238E27FC236}">
                  <a16:creationId xmlns:a16="http://schemas.microsoft.com/office/drawing/2014/main" id="{90C27B8A-79B9-2C31-FF69-FD08044ECAD6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921AC8C7-311A-92DE-0F1E-79F8B2B09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12" name="Picture 16">
            <a:extLst>
              <a:ext uri="{FF2B5EF4-FFF2-40B4-BE49-F238E27FC236}">
                <a16:creationId xmlns:a16="http://schemas.microsoft.com/office/drawing/2014/main" id="{773E74A0-35B6-25D4-EAD6-6477489C9B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8763">
            <a:off x="2005632" y="8871607"/>
            <a:ext cx="2480634" cy="1479409"/>
          </a:xfrm>
          <a:prstGeom prst="rect">
            <a:avLst/>
          </a:prstGeom>
        </p:spPr>
      </p:pic>
      <p:grpSp>
        <p:nvGrpSpPr>
          <p:cNvPr id="13" name="Group 19">
            <a:extLst>
              <a:ext uri="{FF2B5EF4-FFF2-40B4-BE49-F238E27FC236}">
                <a16:creationId xmlns:a16="http://schemas.microsoft.com/office/drawing/2014/main" id="{54BEC037-0BE8-5D5D-7657-14A12D1342EC}"/>
              </a:ext>
            </a:extLst>
          </p:cNvPr>
          <p:cNvGrpSpPr/>
          <p:nvPr/>
        </p:nvGrpSpPr>
        <p:grpSpPr>
          <a:xfrm rot="-1386098">
            <a:off x="14150601" y="190038"/>
            <a:ext cx="2165395" cy="1104197"/>
            <a:chOff x="0" y="0"/>
            <a:chExt cx="2887194" cy="1472263"/>
          </a:xfrm>
        </p:grpSpPr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E3194EF7-8FFD-2E99-94EA-47B8B986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36458908-EC71-E3E2-72DB-B58C5BD7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tr.62)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  <a:blipFill>
                <a:blip r:embed="rId2"/>
                <a:stretch>
                  <a:fillRect l="-2149" r="-214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72948" y="-196004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692486" y="494359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95513" y="3131522"/>
            <a:ext cx="3799120" cy="33907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710568-FEE5-5A55-2187-F0834125D876}"/>
              </a:ext>
            </a:extLst>
          </p:cNvPr>
          <p:cNvSpPr txBox="1"/>
          <p:nvPr/>
        </p:nvSpPr>
        <p:spPr>
          <a:xfrm>
            <a:off x="5732582" y="532133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73FBA-F0AC-0BF7-CF03-D3714005B5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30883" r="29316" b="4137"/>
          <a:stretch/>
        </p:blipFill>
        <p:spPr>
          <a:xfrm>
            <a:off x="4417368" y="5502113"/>
            <a:ext cx="9453260" cy="47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/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</a:t>
                </a: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+23°+23°=180°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180°−46°=134°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ở đỉnh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134°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blipFill>
                <a:blip r:embed="rId6"/>
                <a:stretch>
                  <a:fillRect l="-2588" r="-2462" b="-4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699D9C1-7499-2201-4498-FA70C0647972}"/>
              </a:ext>
            </a:extLst>
          </p:cNvPr>
          <p:cNvSpPr/>
          <p:nvPr/>
        </p:nvSpPr>
        <p:spPr>
          <a:xfrm>
            <a:off x="8153400" y="800100"/>
            <a:ext cx="2819400" cy="14478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48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62D52-6302-15C8-FE3A-80475391B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32588" r="35451" b="1496"/>
          <a:stretch/>
        </p:blipFill>
        <p:spPr>
          <a:xfrm>
            <a:off x="11859422" y="5403888"/>
            <a:ext cx="5683475" cy="46342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566055" y="175124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812496" y="1752785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801600" y="-1371226"/>
            <a:ext cx="3799120" cy="339071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DFAAC8F-0D8D-C4DA-23DC-BFDF37F07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84235" y="7295232"/>
            <a:ext cx="3830964" cy="315532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B1921021-989E-50F1-3544-87DF1CA6A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154457" y="6896285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/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2 (SGK – tr.72)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10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cầu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gồm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leo</a:t>
                </a:r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Tính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biết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rằng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đất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38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blipFill>
                <a:blip r:embed="rId7"/>
                <a:stretch>
                  <a:fillRect l="-1655" r="-160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/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nghiêng của máng trượt so với phương thẳng đứng là: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90°−38°=52°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blipFill>
                <a:blip r:embed="rId8"/>
                <a:stretch>
                  <a:fillRect l="-2330" r="-22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id="{17AB8492-3DCE-5813-6171-E1D3F6420384}"/>
              </a:ext>
            </a:extLst>
          </p:cNvPr>
          <p:cNvSpPr/>
          <p:nvPr/>
        </p:nvSpPr>
        <p:spPr>
          <a:xfrm>
            <a:off x="6052171" y="6026249"/>
            <a:ext cx="1066800" cy="1471728"/>
          </a:xfrm>
          <a:prstGeom prst="downArrow">
            <a:avLst/>
          </a:prstGeom>
          <a:solidFill>
            <a:srgbClr val="FFD2B3"/>
          </a:solidFill>
          <a:ln>
            <a:solidFill>
              <a:srgbClr val="FFD2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4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9240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9240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674920" y="682637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74920" y="5753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/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4 (SGK – tr.73)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12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cắt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lên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con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nằm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ngang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người</a:t>
                </a:r>
                <a:r>
                  <a:rPr lang="en-US" sz="4000" dirty="0">
                    <a:latin typeface="+mj-lt"/>
                  </a:rPr>
                  <a:t> ta </a:t>
                </a: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sau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thước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chữ</a:t>
                </a:r>
                <a:r>
                  <a:rPr lang="en-US" sz="4000" dirty="0">
                    <a:latin typeface="+mj-lt"/>
                  </a:rPr>
                  <a:t> T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13</a:t>
                </a:r>
                <a:r>
                  <a:rPr lang="en-US" sz="4000" dirty="0">
                    <a:latin typeface="+mj-lt"/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blipFill>
                <a:blip r:embed="rId6"/>
                <a:stretch>
                  <a:fillRect l="-1665" r="-1619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D44F64-A00A-F851-BFEE-85AD9CF2B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2" t="64815" r="31931" b="4513"/>
          <a:stretch/>
        </p:blipFill>
        <p:spPr>
          <a:xfrm>
            <a:off x="11540645" y="5699699"/>
            <a:ext cx="3546955" cy="44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4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D7FB5C-BA4D-5E97-586D-ABC9CC41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2085863" y="5423412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9784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39784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381000" y="8108283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81000" y="7035013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/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Đặt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12,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trục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blipFill>
                <a:blip r:embed="rId7"/>
                <a:stretch>
                  <a:fillRect l="-1564" r="-1564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099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CE330F-4E48-4576-4A71-06149F54D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1353800" y="3974854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372518" y="-34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062275" y="1319657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33759" y="-1587121"/>
            <a:ext cx="3799120" cy="3390715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1E08E3F2-1B30-4C3A-E70C-989446A2C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001084" y="7505700"/>
            <a:ext cx="3830964" cy="3155322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A6CEE99F-7CF9-2488-9DC3-850BBA58E0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676400" y="6057900"/>
            <a:ext cx="3799120" cy="339071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4543AC3-A924-4DA3-262B-CD994D53FDB2}"/>
              </a:ext>
            </a:extLst>
          </p:cNvPr>
          <p:cNvSpPr/>
          <p:nvPr/>
        </p:nvSpPr>
        <p:spPr>
          <a:xfrm>
            <a:off x="7924800" y="508194"/>
            <a:ext cx="2171700" cy="12954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/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dây dọi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𝑂𝐼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tạo với trục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thước chữ T một 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EOI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𝑂𝐸𝐼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</a:t>
                </a:r>
                <a:endParaRPr lang="en-US" sz="4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𝐸𝑂𝐼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=90°−15°=75°</m:t>
                    </m:r>
                  </m:oMath>
                </a14:m>
                <a:endParaRPr lang="en-US" sz="4000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đối đỉnh)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blipFill>
                <a:blip r:embed="rId7"/>
                <a:stretch>
                  <a:fillRect l="-1592" b="-3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593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27CBEF-AA99-3E4B-ECF4-E78734937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9601200" y="2711706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/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𝐴𝐼𝐶</m:t>
                    </m:r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+75°=90°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75°=15°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blipFill>
                <a:blip r:embed="rId7"/>
                <a:stretch>
                  <a:fillRect l="-3320" b="-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211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33404" y="-784324"/>
            <a:ext cx="3799120" cy="339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741033" y="1221534"/>
            <a:ext cx="3830964" cy="31553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61827" y="-626507"/>
            <a:ext cx="3799120" cy="33907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73646" y="886594"/>
            <a:ext cx="10265633" cy="110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974AF-62F9-64FC-6AC5-470C77BF8756}"/>
              </a:ext>
            </a:extLst>
          </p:cNvPr>
          <p:cNvGrpSpPr/>
          <p:nvPr/>
        </p:nvGrpSpPr>
        <p:grpSpPr>
          <a:xfrm>
            <a:off x="968302" y="3390900"/>
            <a:ext cx="5299610" cy="6664164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3" y="5214937"/>
              <a:ext cx="2234227" cy="53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01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6" y="6220725"/>
              <a:ext cx="3612439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37E96-E9A1-1099-03C9-10A8FDC7CAE0}"/>
              </a:ext>
            </a:extLst>
          </p:cNvPr>
          <p:cNvGrpSpPr/>
          <p:nvPr/>
        </p:nvGrpSpPr>
        <p:grpSpPr>
          <a:xfrm>
            <a:off x="6666475" y="3315049"/>
            <a:ext cx="5299610" cy="6664164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BF8FA408-DD8D-7FF8-D39F-8246D1E4E2F7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02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7D382221-64E2-79BD-1537-0B9B43B436F5}"/>
                </a:ext>
              </a:extLst>
            </p:cNvPr>
            <p:cNvSpPr txBox="1"/>
            <p:nvPr/>
          </p:nvSpPr>
          <p:spPr>
            <a:xfrm>
              <a:off x="2805139" y="6285174"/>
              <a:ext cx="4457925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r>
                <a:rPr lang="en-US" sz="44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08E7B4-1CFA-4989-3FBD-57CEC611D223}"/>
              </a:ext>
            </a:extLst>
          </p:cNvPr>
          <p:cNvGrpSpPr/>
          <p:nvPr/>
        </p:nvGrpSpPr>
        <p:grpSpPr>
          <a:xfrm>
            <a:off x="12224721" y="3315049"/>
            <a:ext cx="5299610" cy="6664164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CDD8CE2-6319-6D63-0D51-1E113DC2DBB3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03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E196C1C-53FE-816A-93B2-860C4E6BFC35}"/>
                </a:ext>
              </a:extLst>
            </p:cNvPr>
            <p:cNvSpPr txBox="1"/>
            <p:nvPr/>
          </p:nvSpPr>
          <p:spPr>
            <a:xfrm>
              <a:off x="3716953" y="6285174"/>
              <a:ext cx="2761366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34025" y="7166957"/>
            <a:ext cx="2619950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Fredoka One"/>
              </a:rPr>
              <a:t>Join Now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12542" y="-63763"/>
            <a:ext cx="3830964" cy="31553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58304" y="723900"/>
            <a:ext cx="3799120" cy="3390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685800" y="7139298"/>
            <a:ext cx="3830964" cy="31553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356957"/>
            <a:ext cx="3799120" cy="3390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EFB7B3-4AC4-E3FF-BCC6-719BB9372684}"/>
              </a:ext>
            </a:extLst>
          </p:cNvPr>
          <p:cNvSpPr txBox="1"/>
          <p:nvPr/>
        </p:nvSpPr>
        <p:spPr>
          <a:xfrm>
            <a:off x="1630136" y="2702918"/>
            <a:ext cx="15027728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29936" y="1292403"/>
            <a:ext cx="10228127" cy="1176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81A0E3-357C-EB9F-F9F8-D5A2DB29A604}"/>
              </a:ext>
            </a:extLst>
          </p:cNvPr>
          <p:cNvGrpSpPr/>
          <p:nvPr/>
        </p:nvGrpSpPr>
        <p:grpSpPr>
          <a:xfrm>
            <a:off x="1523654" y="3582942"/>
            <a:ext cx="16095045" cy="2229815"/>
            <a:chOff x="3335806" y="3518945"/>
            <a:chExt cx="10608794" cy="1776955"/>
          </a:xfrm>
        </p:grpSpPr>
        <p:grpSp>
          <p:nvGrpSpPr>
            <p:cNvPr id="3" name="Group 3"/>
            <p:cNvGrpSpPr/>
            <p:nvPr/>
          </p:nvGrpSpPr>
          <p:grpSpPr>
            <a:xfrm>
              <a:off x="4178922" y="3590004"/>
              <a:ext cx="9765678" cy="1705896"/>
              <a:chOff x="0" y="0"/>
              <a:chExt cx="3891796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335806" y="3518945"/>
              <a:ext cx="1474226" cy="1705896"/>
              <a:chOff x="-1161996" y="-1662691"/>
              <a:chExt cx="7576776" cy="876743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161996" y="-1662691"/>
                <a:ext cx="7576776" cy="87674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301828" y="4281554"/>
              <a:ext cx="7236523" cy="515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32277" y="4251879"/>
              <a:ext cx="962200" cy="515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01</a:t>
              </a:r>
              <a:endParaRPr lang="en-US" sz="5400" b="1" dirty="0">
                <a:solidFill>
                  <a:srgbClr val="F2DA66"/>
                </a:solidFill>
                <a:latin typeface="+mj-lt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68600" y="-1105456"/>
            <a:ext cx="3830964" cy="3155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-190815"/>
            <a:ext cx="3799120" cy="33907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45DC059-46EB-CC76-E5C4-F0D663784544}"/>
              </a:ext>
            </a:extLst>
          </p:cNvPr>
          <p:cNvGrpSpPr/>
          <p:nvPr/>
        </p:nvGrpSpPr>
        <p:grpSpPr>
          <a:xfrm>
            <a:off x="1621807" y="6472037"/>
            <a:ext cx="15996892" cy="2377551"/>
            <a:chOff x="4118535" y="6495422"/>
            <a:chExt cx="10212801" cy="1823272"/>
          </a:xfrm>
        </p:grpSpPr>
        <p:grpSp>
          <p:nvGrpSpPr>
            <p:cNvPr id="13" name="Group 13"/>
            <p:cNvGrpSpPr/>
            <p:nvPr/>
          </p:nvGrpSpPr>
          <p:grpSpPr>
            <a:xfrm>
              <a:off x="4806336" y="6612798"/>
              <a:ext cx="9525000" cy="1705896"/>
              <a:chOff x="-13821" y="24119"/>
              <a:chExt cx="3891796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3821" y="24119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118535" y="6495422"/>
              <a:ext cx="1466118" cy="1778305"/>
              <a:chOff x="-537608" y="-1719222"/>
              <a:chExt cx="7535100" cy="913958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537608" y="-1719222"/>
                <a:ext cx="7535100" cy="913958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4145466" y="7201939"/>
              <a:ext cx="1262218" cy="49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02</a:t>
              </a:r>
            </a:p>
          </p:txBody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F48C5721-0275-A9AF-C223-A0C9B082D77B}"/>
                </a:ext>
              </a:extLst>
            </p:cNvPr>
            <p:cNvSpPr txBox="1"/>
            <p:nvPr/>
          </p:nvSpPr>
          <p:spPr>
            <a:xfrm>
              <a:off x="5960120" y="7240810"/>
              <a:ext cx="2898400" cy="495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330522" y="551552"/>
            <a:ext cx="12842693" cy="1427991"/>
            <a:chOff x="878550" y="381028"/>
            <a:chExt cx="11133609" cy="14157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878550" y="381028"/>
              <a:ext cx="10744200" cy="141575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86066" y="517832"/>
              <a:ext cx="10926093" cy="990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00200" y="8709339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41624" y="-982439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02001" y="8103002"/>
            <a:ext cx="3071230" cy="27410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542644" y="2701067"/>
            <a:ext cx="1243893" cy="1234306"/>
            <a:chOff x="829265" y="2740648"/>
            <a:chExt cx="874987" cy="104915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29265" y="2740648"/>
              <a:ext cx="874987" cy="1049153"/>
              <a:chOff x="-340444" y="2075555"/>
              <a:chExt cx="4718083" cy="5657214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-340444" y="2075555"/>
                <a:ext cx="4718083" cy="56572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28356" y="3021266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/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HĐ1</a:t>
                </a:r>
                <a:r>
                  <a:rPr lang="en-US" sz="4400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2a)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2b). Quan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blipFill>
                <a:blip r:embed="rId9"/>
                <a:stretch>
                  <a:fillRect l="-1701" r="-1452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9DD47DC-326C-7674-0083-87E414B54C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41118" r="15994"/>
          <a:stretch/>
        </p:blipFill>
        <p:spPr>
          <a:xfrm>
            <a:off x="2819400" y="4746663"/>
            <a:ext cx="12295549" cy="43083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9D5A8E-AAC7-7B67-5A02-C21C73B62E8B}"/>
              </a:ext>
            </a:extLst>
          </p:cNvPr>
          <p:cNvSpPr txBox="1"/>
          <p:nvPr/>
        </p:nvSpPr>
        <p:spPr>
          <a:xfrm>
            <a:off x="5181600" y="9381505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Dự đoán: tổng 3 góc bằng 180 độ.</a:t>
            </a:r>
            <a:endParaRPr lang="en-US" sz="4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764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465863" y="737845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8600" y="6426914"/>
            <a:ext cx="3799120" cy="3390715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1CFE8C6B-FE54-A4A8-1ACB-C666796F2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63" r="1763"/>
          <a:stretch>
            <a:fillRect/>
          </a:stretch>
        </p:blipFill>
        <p:spPr>
          <a:xfrm>
            <a:off x="12964861" y="5829300"/>
            <a:ext cx="2727470" cy="3814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403D3-66E9-48DC-D22B-361095EE8A24}"/>
              </a:ext>
            </a:extLst>
          </p:cNvPr>
          <p:cNvSpPr txBox="1"/>
          <p:nvPr/>
        </p:nvSpPr>
        <p:spPr>
          <a:xfrm>
            <a:off x="3733800" y="2031835"/>
            <a:ext cx="10210800" cy="5162941"/>
          </a:xfrm>
          <a:prstGeom prst="wedgeEllipseCallout">
            <a:avLst>
              <a:gd name="adj1" fmla="val 36878"/>
              <a:gd name="adj2" fmla="val 565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000" b="1" u="sng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Lưu ý:</a:t>
            </a: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Để cho gọn, ta gọi tổng số đo của các góc là tổng các góc đó. Cũng như vậy đối với hiệu hai góc 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65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92268" y="6712537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333851" y="6105362"/>
            <a:ext cx="3799120" cy="339071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56B076-F015-26A3-DFE0-E4FED775EC29}"/>
              </a:ext>
            </a:extLst>
          </p:cNvPr>
          <p:cNvGrpSpPr/>
          <p:nvPr/>
        </p:nvGrpSpPr>
        <p:grpSpPr>
          <a:xfrm>
            <a:off x="381000" y="646107"/>
            <a:ext cx="14953616" cy="1392863"/>
            <a:chOff x="752211" y="1505641"/>
            <a:chExt cx="13890399" cy="1179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/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just"/>
                  <a:endParaRPr lang="en-US" sz="3600" b="1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r>
                    <a:rPr lang="en-US" sz="36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Tổng 3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trong một tam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4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4800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endParaRPr lang="en-US" sz="3600" dirty="0"/>
                </a:p>
              </p:txBody>
            </p:sp>
          </mc:Choice>
          <mc:Fallback xmlns="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752211" y="1507717"/>
              <a:ext cx="1177633" cy="1177633"/>
              <a:chOff x="0" y="0"/>
              <a:chExt cx="6350000" cy="6350000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99385" y="1792563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6909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 </m:t>
                                </m:r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</m:oMath>
                            </m:oMathPara>
                          </a14:m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180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4400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16667" r="-262" b="-16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72414" r="-262" b="-3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/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kẻ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//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(các cặp góc so le trong)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𝑥𝐴𝑦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blipFill>
                <a:blip r:embed="rId10"/>
                <a:stretch>
                  <a:fillRect l="-1746" b="-7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DEFBC9-B3BE-5A5B-532D-A5694CE504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25464" r="5343" b="17182"/>
          <a:stretch/>
        </p:blipFill>
        <p:spPr>
          <a:xfrm>
            <a:off x="9698850" y="2382290"/>
            <a:ext cx="6570762" cy="4192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535A6-0DFC-092E-9568-E09039B2421C}"/>
              </a:ext>
            </a:extLst>
          </p:cNvPr>
          <p:cNvSpPr txBox="1"/>
          <p:nvPr/>
        </p:nvSpPr>
        <p:spPr>
          <a:xfrm>
            <a:off x="862281" y="5805737"/>
            <a:ext cx="5411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Chứng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minh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508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489BC7-CB23-63F6-CFB4-E060A6926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305" b="64303"/>
          <a:stretch/>
        </p:blipFill>
        <p:spPr>
          <a:xfrm>
            <a:off x="768426" y="3526677"/>
            <a:ext cx="16751147" cy="464779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385116" y="9734384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978787" y="-459919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420600" y="-1136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65960" y="7917171"/>
            <a:ext cx="3799120" cy="33907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A19373-521D-E186-6082-FBA9C72EBF9A}"/>
              </a:ext>
            </a:extLst>
          </p:cNvPr>
          <p:cNvSpPr txBox="1"/>
          <p:nvPr/>
        </p:nvSpPr>
        <p:spPr>
          <a:xfrm>
            <a:off x="2035083" y="2389458"/>
            <a:ext cx="1421783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số </a:t>
            </a:r>
            <a:r>
              <a:rPr lang="en-US" sz="4400" dirty="0" err="1">
                <a:latin typeface="+mj-lt"/>
              </a:rPr>
              <a:t>đo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các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góc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chưa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biết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mỗi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trường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hợp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sau</a:t>
            </a:r>
            <a:r>
              <a:rPr lang="en-US" sz="4400" dirty="0">
                <a:latin typeface="+mj-lt"/>
              </a:rPr>
              <a:t>: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91CA4731-93F6-9538-00AD-B119BF172E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63" r="1763"/>
          <a:stretch>
            <a:fillRect/>
          </a:stretch>
        </p:blipFill>
        <p:spPr>
          <a:xfrm>
            <a:off x="15561054" y="6688643"/>
            <a:ext cx="2521972" cy="3526677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2374291-72E8-8FD1-3161-344C3235BFCB}"/>
              </a:ext>
            </a:extLst>
          </p:cNvPr>
          <p:cNvSpPr/>
          <p:nvPr/>
        </p:nvSpPr>
        <p:spPr>
          <a:xfrm>
            <a:off x="7244440" y="504136"/>
            <a:ext cx="3575960" cy="1462633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Ví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dụ</a:t>
            </a:r>
            <a:r>
              <a:rPr lang="en-US" sz="4800" b="1" dirty="0">
                <a:latin typeface="+mj-lt"/>
              </a:rPr>
              <a:t>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59023" y="-1298428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317966" y="731718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011400" y="-76726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90000" y="469095"/>
            <a:ext cx="3799120" cy="33907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67"/>
          <a:stretch/>
        </p:blipFill>
        <p:spPr>
          <a:xfrm>
            <a:off x="6719584" y="11591873"/>
            <a:ext cx="6079909" cy="367658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4"/>
          <a:stretch/>
        </p:blipFill>
        <p:spPr>
          <a:xfrm>
            <a:off x="16078200" y="11920488"/>
            <a:ext cx="5992675" cy="3019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/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5a, ta có: </a:t>
                </a:r>
                <a:endParaRPr lang="en-US" sz="4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+70°+38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+108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4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°−108°=72°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blipFill>
                <a:blip r:embed="rId9"/>
                <a:stretch>
                  <a:fillRect l="-2343" r="-2402" b="-3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B9EB06E8-0F80-27FB-2D9F-E6FF54B5F736}"/>
              </a:ext>
            </a:extLst>
          </p:cNvPr>
          <p:cNvSpPr/>
          <p:nvPr/>
        </p:nvSpPr>
        <p:spPr>
          <a:xfrm>
            <a:off x="8464138" y="279233"/>
            <a:ext cx="2590800" cy="1503827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ABDB3-A6AC-5E5D-890A-1ED89483C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61610" b="64303"/>
          <a:stretch/>
        </p:blipFill>
        <p:spPr>
          <a:xfrm>
            <a:off x="869941" y="3171272"/>
            <a:ext cx="5784774" cy="46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0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dutec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1403</Words>
  <Application>Microsoft Office PowerPoint</Application>
  <PresentationFormat>Custom</PresentationFormat>
  <Paragraphs>189</Paragraphs>
  <Slides>38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iCiel Cadena</vt:lpstr>
      <vt:lpstr>#9Slide02 Tieu de dai</vt:lpstr>
      <vt:lpstr>Times New Roman</vt:lpstr>
      <vt:lpstr>Symbol</vt:lpstr>
      <vt:lpstr>Calibri</vt:lpstr>
      <vt:lpstr>Cambria Math</vt:lpstr>
      <vt:lpstr>Arial</vt:lpstr>
      <vt:lpstr>Fredoka One</vt:lpstr>
      <vt:lpstr>#9Slide02 Noi dung dai</vt:lpstr>
      <vt:lpstr>Yu Mincho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Thảo</dc:creator>
  <cp:lastModifiedBy>ASUS</cp:lastModifiedBy>
  <cp:revision>32</cp:revision>
  <dcterms:created xsi:type="dcterms:W3CDTF">2006-08-16T00:00:00Z</dcterms:created>
  <dcterms:modified xsi:type="dcterms:W3CDTF">2023-05-17T16:29:12Z</dcterms:modified>
  <dc:identifier>DAFOoZpgCq0</dc:identifier>
</cp:coreProperties>
</file>