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7"/>
  </p:notesMasterIdLst>
  <p:sldIdLst>
    <p:sldId id="326" r:id="rId2"/>
    <p:sldId id="327" r:id="rId3"/>
    <p:sldId id="332" r:id="rId4"/>
    <p:sldId id="393" r:id="rId5"/>
    <p:sldId id="328" r:id="rId6"/>
    <p:sldId id="330" r:id="rId7"/>
    <p:sldId id="333" r:id="rId8"/>
    <p:sldId id="360" r:id="rId9"/>
    <p:sldId id="384" r:id="rId10"/>
    <p:sldId id="387" r:id="rId11"/>
    <p:sldId id="392" r:id="rId12"/>
    <p:sldId id="388" r:id="rId13"/>
    <p:sldId id="389" r:id="rId14"/>
    <p:sldId id="390" r:id="rId15"/>
    <p:sldId id="398" r:id="rId16"/>
    <p:sldId id="394" r:id="rId17"/>
    <p:sldId id="396" r:id="rId18"/>
    <p:sldId id="397" r:id="rId19"/>
    <p:sldId id="400" r:id="rId20"/>
    <p:sldId id="402" r:id="rId21"/>
    <p:sldId id="403" r:id="rId22"/>
    <p:sldId id="407" r:id="rId23"/>
    <p:sldId id="435" r:id="rId24"/>
    <p:sldId id="439" r:id="rId25"/>
    <p:sldId id="437" r:id="rId26"/>
    <p:sldId id="440" r:id="rId27"/>
    <p:sldId id="441" r:id="rId28"/>
    <p:sldId id="442" r:id="rId29"/>
    <p:sldId id="443" r:id="rId30"/>
    <p:sldId id="444" r:id="rId31"/>
    <p:sldId id="451" r:id="rId32"/>
    <p:sldId id="446" r:id="rId33"/>
    <p:sldId id="447" r:id="rId34"/>
    <p:sldId id="449" r:id="rId35"/>
    <p:sldId id="453" r:id="rId36"/>
    <p:sldId id="455" r:id="rId37"/>
    <p:sldId id="459" r:id="rId38"/>
    <p:sldId id="456" r:id="rId39"/>
    <p:sldId id="457" r:id="rId40"/>
    <p:sldId id="462" r:id="rId41"/>
    <p:sldId id="464" r:id="rId42"/>
    <p:sldId id="487" r:id="rId43"/>
    <p:sldId id="489" r:id="rId44"/>
    <p:sldId id="490" r:id="rId45"/>
    <p:sldId id="491" r:id="rId46"/>
    <p:sldId id="515" r:id="rId47"/>
    <p:sldId id="609" r:id="rId48"/>
    <p:sldId id="617" r:id="rId49"/>
    <p:sldId id="619" r:id="rId50"/>
    <p:sldId id="620" r:id="rId51"/>
    <p:sldId id="621" r:id="rId52"/>
    <p:sldId id="610" r:id="rId53"/>
    <p:sldId id="670" r:id="rId54"/>
    <p:sldId id="667" r:id="rId55"/>
    <p:sldId id="669" r:id="rId56"/>
    <p:sldId id="671" r:id="rId57"/>
    <p:sldId id="672" r:id="rId58"/>
    <p:sldId id="713" r:id="rId59"/>
    <p:sldId id="714" r:id="rId60"/>
    <p:sldId id="715" r:id="rId61"/>
    <p:sldId id="668" r:id="rId62"/>
    <p:sldId id="755" r:id="rId63"/>
    <p:sldId id="756" r:id="rId64"/>
    <p:sldId id="758" r:id="rId65"/>
    <p:sldId id="763" r:id="rId66"/>
    <p:sldId id="761" r:id="rId67"/>
    <p:sldId id="764" r:id="rId68"/>
    <p:sldId id="762" r:id="rId69"/>
    <p:sldId id="765" r:id="rId70"/>
    <p:sldId id="766" r:id="rId71"/>
    <p:sldId id="767" r:id="rId72"/>
    <p:sldId id="768" r:id="rId73"/>
    <p:sldId id="769" r:id="rId74"/>
    <p:sldId id="770" r:id="rId75"/>
    <p:sldId id="771" r:id="rId76"/>
    <p:sldId id="772" r:id="rId77"/>
    <p:sldId id="773" r:id="rId78"/>
    <p:sldId id="813" r:id="rId79"/>
    <p:sldId id="283" r:id="rId80"/>
    <p:sldId id="257" r:id="rId81"/>
    <p:sldId id="304" r:id="rId82"/>
    <p:sldId id="305" r:id="rId83"/>
    <p:sldId id="261" r:id="rId84"/>
    <p:sldId id="306" r:id="rId85"/>
    <p:sldId id="309" r:id="rId86"/>
    <p:sldId id="264" r:id="rId87"/>
    <p:sldId id="311" r:id="rId88"/>
    <p:sldId id="265" r:id="rId89"/>
    <p:sldId id="267" r:id="rId90"/>
    <p:sldId id="269" r:id="rId91"/>
    <p:sldId id="271" r:id="rId92"/>
    <p:sldId id="272" r:id="rId93"/>
    <p:sldId id="274" r:id="rId94"/>
    <p:sldId id="275" r:id="rId95"/>
    <p:sldId id="276" r:id="rId96"/>
    <p:sldId id="277" r:id="rId97"/>
    <p:sldId id="278" r:id="rId98"/>
    <p:sldId id="818" r:id="rId99"/>
    <p:sldId id="819" r:id="rId100"/>
    <p:sldId id="820" r:id="rId101"/>
    <p:sldId id="281" r:id="rId102"/>
    <p:sldId id="814" r:id="rId103"/>
    <p:sldId id="815" r:id="rId104"/>
    <p:sldId id="816" r:id="rId105"/>
    <p:sldId id="817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>
        <p:scale>
          <a:sx n="54" d="100"/>
          <a:sy n="54" d="100"/>
        </p:scale>
        <p:origin x="462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EF067-3A05-4EA3-A969-C6422AB50E7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E95B8-420A-4B14-BD5A-7C0F4E3CA2BE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7EAE6-23DF-4DC8-B110-6C551B53626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emf"/><Relationship Id="rId9" Type="http://schemas.openxmlformats.org/officeDocument/2006/relationships/image" Target="../media/image14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sz="6600" b="1"/>
              <a:t>WELCOME TO OUR CLASS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1500" smtClean="0"/>
              <a:t>9A </a:t>
            </a:r>
            <a:endParaRPr lang="en-US" sz="11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6187" y="116632"/>
            <a:ext cx="2923629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-10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WARM-UP: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2" y="2059681"/>
            <a:ext cx="2955409" cy="1873374"/>
          </a:xfrm>
          <a:prstGeom prst="roundRect">
            <a:avLst>
              <a:gd name="adj" fmla="val 16667"/>
            </a:avLst>
          </a:prstGeom>
          <a:ln w="38100">
            <a:solidFill>
              <a:srgbClr val="00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911" y="2059682"/>
            <a:ext cx="2748443" cy="1873374"/>
          </a:xfrm>
          <a:prstGeom prst="roundRect">
            <a:avLst>
              <a:gd name="adj" fmla="val 16667"/>
            </a:avLst>
          </a:prstGeom>
          <a:ln w="38100">
            <a:solidFill>
              <a:srgbClr val="00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934" y="2059682"/>
            <a:ext cx="2678834" cy="1873374"/>
          </a:xfrm>
          <a:prstGeom prst="roundRect">
            <a:avLst>
              <a:gd name="adj" fmla="val 16667"/>
            </a:avLst>
          </a:prstGeom>
          <a:ln w="38100">
            <a:solidFill>
              <a:srgbClr val="00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57" y="4610417"/>
            <a:ext cx="3023658" cy="1700808"/>
          </a:xfrm>
          <a:prstGeom prst="roundRect">
            <a:avLst>
              <a:gd name="adj" fmla="val 16667"/>
            </a:avLst>
          </a:prstGeom>
          <a:ln w="38100">
            <a:solidFill>
              <a:srgbClr val="00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182" y="4611157"/>
            <a:ext cx="2596407" cy="1699433"/>
          </a:xfrm>
          <a:prstGeom prst="roundRect">
            <a:avLst>
              <a:gd name="adj" fmla="val 16667"/>
            </a:avLst>
          </a:prstGeom>
          <a:ln w="38100">
            <a:solidFill>
              <a:srgbClr val="00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04" y="4540996"/>
            <a:ext cx="2664894" cy="1769593"/>
          </a:xfrm>
          <a:prstGeom prst="roundRect">
            <a:avLst>
              <a:gd name="adj" fmla="val 16667"/>
            </a:avLst>
          </a:prstGeom>
          <a:ln w="38100">
            <a:solidFill>
              <a:srgbClr val="00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23792" y="-2407"/>
            <a:ext cx="6444208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phrase and then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under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appropriate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952113"/>
            <a:ext cx="9144000" cy="891540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600" b="1" spc="-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sz="2600" b="1" spc="-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	                            </a:t>
            </a:r>
            <a:endParaRPr lang="en-US" sz="2600" b="1" spc="-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592" y="1352221"/>
            <a:ext cx="327600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spc="-100" dirty="0">
                <a:solidFill>
                  <a:srgbClr val="2E5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herding the buffaloes</a:t>
            </a:r>
            <a:endParaRPr lang="en-US" dirty="0">
              <a:solidFill>
                <a:srgbClr val="2E507A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95824" y="952113"/>
            <a:ext cx="2266315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spc="-100" dirty="0">
                <a:solidFill>
                  <a:srgbClr val="2E5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drying the rice</a:t>
            </a:r>
            <a:endParaRPr lang="en-US" dirty="0">
              <a:solidFill>
                <a:srgbClr val="2E507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45318" y="952113"/>
            <a:ext cx="2187575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spc="-100" dirty="0">
                <a:solidFill>
                  <a:srgbClr val="2E5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riding a horse</a:t>
            </a:r>
            <a:endParaRPr lang="en-US" dirty="0">
              <a:solidFill>
                <a:srgbClr val="2E507A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4625" y="1352381"/>
            <a:ext cx="175387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spc="-100" dirty="0">
                <a:solidFill>
                  <a:srgbClr val="2E5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flying kites</a:t>
            </a:r>
            <a:endParaRPr lang="en-US" dirty="0">
              <a:solidFill>
                <a:srgbClr val="2E507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2717" y="934847"/>
            <a:ext cx="27052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spc="-100" dirty="0">
                <a:solidFill>
                  <a:srgbClr val="2E5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picking tomatoes</a:t>
            </a:r>
            <a:endParaRPr lang="en-US" dirty="0">
              <a:solidFill>
                <a:srgbClr val="2E507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45318" y="1352222"/>
            <a:ext cx="2622682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spc="-100" dirty="0">
                <a:solidFill>
                  <a:srgbClr val="2E50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 water</a:t>
            </a:r>
            <a:endParaRPr lang="en-US" dirty="0">
              <a:solidFill>
                <a:srgbClr val="2E507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417 L -0.66493 0.446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47" y="22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417 L -0.03004 0.446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22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625 L 0.60885 0.388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22" y="190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832 L -0.33455 0.730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36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832 L -0.3408 0.730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9" y="36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12139E-6 L 0.65364 0.7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74" y="3944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395" y="62230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rgbClr val="FF0000"/>
                </a:solidFill>
              </a:rPr>
              <a:t>II. Choose the letter A, B, C, or D to indicate the sentence that is closest in meaning to each of the following questions. </a:t>
            </a:r>
          </a:p>
          <a:p>
            <a:r>
              <a:rPr lang="en-US" sz="1800"/>
              <a:t>Question 11. We should send their complaints to the boss.</a:t>
            </a:r>
          </a:p>
          <a:p>
            <a:r>
              <a:rPr lang="en-US" sz="1800"/>
              <a:t>	A. Complaints should sent to the boss.</a:t>
            </a:r>
          </a:p>
          <a:p>
            <a:r>
              <a:rPr lang="en-US" sz="1800"/>
              <a:t>	B. Complaints should be sent to the boss,</a:t>
            </a:r>
          </a:p>
          <a:p>
            <a:r>
              <a:rPr lang="en-US" sz="1800"/>
              <a:t>	C. Their complaints should be sent to the boss.</a:t>
            </a:r>
          </a:p>
          <a:p>
            <a:r>
              <a:rPr lang="en-US" sz="1800"/>
              <a:t>	D. Their complaints to the boss should be sent.</a:t>
            </a:r>
          </a:p>
          <a:p>
            <a:r>
              <a:rPr lang="en-US" sz="1800"/>
              <a:t>Question 12. They will give you a lot of questions at the interview.</a:t>
            </a:r>
          </a:p>
          <a:p>
            <a:r>
              <a:rPr lang="en-US" sz="1800"/>
              <a:t>	A. You will be given a lot of questions at the interview.</a:t>
            </a:r>
          </a:p>
          <a:p>
            <a:r>
              <a:rPr lang="en-US" sz="1800"/>
              <a:t>	B. You will given a lot of questions at the interview.</a:t>
            </a:r>
          </a:p>
          <a:p>
            <a:r>
              <a:rPr lang="en-US" sz="1800"/>
              <a:t>	C. A lot of questions will be given you at the interview.</a:t>
            </a:r>
          </a:p>
          <a:p>
            <a:r>
              <a:rPr lang="en-US" sz="1800"/>
              <a:t>	D. A lot of questions will be given at the interview.</a:t>
            </a:r>
          </a:p>
          <a:p>
            <a:r>
              <a:rPr lang="en-US" sz="1800"/>
              <a:t>Question 13. Nobody told me that Tim was ill.</a:t>
            </a:r>
          </a:p>
          <a:p>
            <a:r>
              <a:rPr lang="en-US" sz="1800"/>
              <a:t>	A. I was told that Tim wasn’t ill.</a:t>
            </a:r>
          </a:p>
          <a:p>
            <a:r>
              <a:rPr lang="en-US" sz="1800"/>
              <a:t>	B. I wasn’t told that Tim was ill.</a:t>
            </a:r>
          </a:p>
          <a:p>
            <a:r>
              <a:rPr lang="en-US" sz="1800"/>
              <a:t>	C. Tim wasn’t told to be ill.</a:t>
            </a:r>
          </a:p>
          <a:p>
            <a:r>
              <a:rPr lang="en-US" sz="1800"/>
              <a:t>	D. Tim was told not to be ill.</a:t>
            </a:r>
          </a:p>
          <a:p>
            <a:endParaRPr lang="en-US" sz="1800"/>
          </a:p>
        </p:txBody>
      </p:sp>
      <p:sp>
        <p:nvSpPr>
          <p:cNvPr id="4" name="Text Box 3"/>
          <p:cNvSpPr txBox="1"/>
          <p:nvPr/>
        </p:nvSpPr>
        <p:spPr>
          <a:xfrm>
            <a:off x="6800850" y="626745"/>
            <a:ext cx="52793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ym typeface="+mn-ea"/>
              </a:rPr>
              <a:t>Question 14. We will send you the results soon.</a:t>
            </a:r>
            <a:endParaRPr lang="en-US"/>
          </a:p>
          <a:p>
            <a:r>
              <a:rPr lang="en-US">
                <a:sym typeface="+mn-ea"/>
              </a:rPr>
              <a:t>	A. You will be sent to the results soon.</a:t>
            </a:r>
            <a:endParaRPr lang="en-US"/>
          </a:p>
          <a:p>
            <a:r>
              <a:rPr lang="en-US">
                <a:sym typeface="+mn-ea"/>
              </a:rPr>
              <a:t>	B. You will send the results soon.</a:t>
            </a:r>
            <a:endParaRPr lang="en-US"/>
          </a:p>
          <a:p>
            <a:r>
              <a:rPr lang="en-US">
                <a:sym typeface="+mn-ea"/>
              </a:rPr>
              <a:t>	C. The results will be sent you soon.</a:t>
            </a:r>
            <a:endParaRPr lang="en-US"/>
          </a:p>
          <a:p>
            <a:r>
              <a:rPr lang="en-US">
                <a:sym typeface="+mn-ea"/>
              </a:rPr>
              <a:t>	D. The results will be sent to you soon.</a:t>
            </a:r>
            <a:endParaRPr lang="en-US"/>
          </a:p>
          <a:p>
            <a:r>
              <a:rPr lang="en-US">
                <a:sym typeface="+mn-ea"/>
              </a:rPr>
              <a:t>Question 15. My sister can sing English songs well.</a:t>
            </a:r>
            <a:endParaRPr lang="en-US"/>
          </a:p>
          <a:p>
            <a:r>
              <a:rPr lang="en-US">
                <a:sym typeface="+mn-ea"/>
              </a:rPr>
              <a:t>	A. My sister can sing English songs better than me.</a:t>
            </a:r>
            <a:endParaRPr lang="en-US"/>
          </a:p>
          <a:p>
            <a:r>
              <a:rPr lang="en-US">
                <a:sym typeface="+mn-ea"/>
              </a:rPr>
              <a:t>	B. English songs can are sung well by my sister.</a:t>
            </a:r>
            <a:endParaRPr lang="en-US"/>
          </a:p>
          <a:p>
            <a:r>
              <a:rPr lang="en-US">
                <a:sym typeface="+mn-ea"/>
              </a:rPr>
              <a:t>	C. English songs can be sung well by my sister.</a:t>
            </a:r>
            <a:endParaRPr lang="en-US"/>
          </a:p>
          <a:p>
            <a:r>
              <a:rPr lang="en-US">
                <a:sym typeface="+mn-ea"/>
              </a:rPr>
              <a:t>	D. English songs can sung well by my sister.</a:t>
            </a:r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600" y="193675"/>
            <a:ext cx="10909300" cy="6470015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17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875" y="0"/>
            <a:ext cx="7150100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31746"/>
          <p:cNvPicPr>
            <a:picLocks noChangeAspect="1"/>
          </p:cNvPicPr>
          <p:nvPr/>
        </p:nvPicPr>
        <p:blipFill>
          <a:blip r:embed="rId3"/>
          <a:srcRect b="53740"/>
          <a:stretch>
            <a:fillRect/>
          </a:stretch>
        </p:blipFill>
        <p:spPr>
          <a:xfrm>
            <a:off x="3284538" y="1628775"/>
            <a:ext cx="5619750" cy="417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8" name="Picture 31747"/>
          <p:cNvPicPr>
            <a:picLocks noChangeAspect="1"/>
          </p:cNvPicPr>
          <p:nvPr/>
        </p:nvPicPr>
        <p:blipFill>
          <a:blip r:embed="rId3"/>
          <a:srcRect t="46571"/>
          <a:stretch>
            <a:fillRect/>
          </a:stretch>
        </p:blipFill>
        <p:spPr>
          <a:xfrm>
            <a:off x="1958975" y="1549400"/>
            <a:ext cx="8791575" cy="425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208338" y="5968365"/>
            <a:ext cx="221678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</a:rPr>
              <a:t>Past perfect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262495" y="5906453"/>
            <a:ext cx="215900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</a:rPr>
              <a:t>Past simple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The differences between Past Perfect and Past simple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1650" y="1816100"/>
            <a:ext cx="8648700" cy="2844800"/>
          </a:xfrm>
        </p:spPr>
      </p:pic>
      <p:sp>
        <p:nvSpPr>
          <p:cNvPr id="4099" name="Text Box 1"/>
          <p:cNvSpPr txBox="1"/>
          <p:nvPr/>
        </p:nvSpPr>
        <p:spPr>
          <a:xfrm>
            <a:off x="2362200" y="4102100"/>
            <a:ext cx="10795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>
                <a:solidFill>
                  <a:srgbClr val="FF00FF"/>
                </a:solidFill>
                <a:latin typeface="Arial" panose="020B0604020202020204" pitchFamily="34" charset="0"/>
              </a:rPr>
              <a:t>2001 </a:t>
            </a:r>
          </a:p>
        </p:txBody>
      </p:sp>
      <p:sp>
        <p:nvSpPr>
          <p:cNvPr id="4100" name="Text Box 2"/>
          <p:cNvSpPr txBox="1"/>
          <p:nvPr/>
        </p:nvSpPr>
        <p:spPr>
          <a:xfrm>
            <a:off x="5197475" y="4102100"/>
            <a:ext cx="104298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>
                <a:solidFill>
                  <a:srgbClr val="FF00FF"/>
                </a:solidFill>
                <a:latin typeface="Arial" panose="020B0604020202020204" pitchFamily="34" charset="0"/>
              </a:rPr>
              <a:t>2004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577975" y="5064125"/>
            <a:ext cx="252571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>
                <a:solidFill>
                  <a:srgbClr val="FF0066"/>
                </a:solidFill>
                <a:latin typeface="Arial" panose="020B0604020202020204" pitchFamily="34" charset="0"/>
              </a:rPr>
              <a:t>had + Ved/Vp2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686300" y="5064125"/>
            <a:ext cx="17907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>
                <a:latin typeface="Arial" panose="020B0604020202020204" pitchFamily="34" charset="0"/>
              </a:rPr>
              <a:t>     </a:t>
            </a:r>
            <a:r>
              <a:rPr lang="en-US" altLang="zh-CN" sz="2400" b="1">
                <a:solidFill>
                  <a:srgbClr val="0000FF"/>
                </a:solidFill>
                <a:latin typeface="Arial" panose="020B0604020202020204" pitchFamily="34" charset="0"/>
              </a:rPr>
              <a:t>Ved /V2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6840855" y="2118360"/>
            <a:ext cx="29845" cy="3335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" y="43180"/>
            <a:ext cx="10515600" cy="80264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1. PAST PERFECT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" y="758190"/>
            <a:ext cx="5987415" cy="5419090"/>
          </a:xfrm>
        </p:spPr>
        <p:txBody>
          <a:bodyPr/>
          <a:lstStyle/>
          <a:p>
            <a:r>
              <a:rPr lang="en-US" b="1" u="sng">
                <a:solidFill>
                  <a:srgbClr val="A80BC5"/>
                </a:solidFill>
              </a:rPr>
              <a:t>A. FORM:</a:t>
            </a:r>
          </a:p>
          <a:p>
            <a:pPr marL="0" indent="0">
              <a:buNone/>
            </a:pPr>
            <a:endParaRPr lang="en-US" b="1" u="sng">
              <a:solidFill>
                <a:srgbClr val="A80BC5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9425" y="1236980"/>
            <a:ext cx="11033125" cy="554545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790190" y="2662555"/>
            <a:ext cx="414147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77185" y="4099560"/>
            <a:ext cx="5182870" cy="139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790190" y="5453380"/>
            <a:ext cx="5017770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005" y="918845"/>
            <a:ext cx="6550660" cy="5781675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r>
              <a:rPr lang="en-US" b="1" i="1" u="sng"/>
              <a:t>b. Usage</a:t>
            </a:r>
          </a:p>
          <a:p>
            <a:pPr marL="0" indent="0">
              <a:buNone/>
            </a:pPr>
            <a:r>
              <a:rPr lang="en-US"/>
              <a:t>- </a:t>
            </a:r>
            <a:r>
              <a:rPr lang="en-US" sz="3200"/>
              <a:t> </a:t>
            </a:r>
            <a:r>
              <a:rPr lang="en-US" sz="3200" b="1">
                <a:solidFill>
                  <a:srgbClr val="A80BC5"/>
                </a:solidFill>
              </a:rPr>
              <a:t>An action finished before another past action  in the past </a:t>
            </a:r>
            <a:r>
              <a:rPr lang="en-US" sz="3200" b="1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200"/>
              <a:t>Eg: Gagarin </a:t>
            </a:r>
            <a:r>
              <a:rPr lang="en-US" sz="3200" u="sng">
                <a:solidFill>
                  <a:srgbClr val="FF0000"/>
                </a:solidFill>
              </a:rPr>
              <a:t>had flown</a:t>
            </a:r>
            <a:r>
              <a:rPr lang="en-US" sz="3200"/>
              <a:t> into space eight years		      before </a:t>
            </a:r>
          </a:p>
          <a:p>
            <a:pPr marL="0" indent="0">
              <a:buNone/>
            </a:pPr>
            <a:r>
              <a:rPr lang="en-US" sz="3200"/>
              <a:t> </a:t>
            </a:r>
            <a:r>
              <a:rPr lang="en-US" sz="3200" u="sng"/>
              <a:t>before</a:t>
            </a:r>
            <a:r>
              <a:rPr lang="en-US" sz="3200"/>
              <a:t> Amstrong </a:t>
            </a:r>
            <a:r>
              <a:rPr lang="en-US" sz="3200" u="sng">
                <a:solidFill>
                  <a:srgbClr val="FF0000"/>
                </a:solidFill>
              </a:rPr>
              <a:t>walked</a:t>
            </a:r>
            <a:r>
              <a:rPr lang="en-US" sz="3200"/>
              <a:t> on the Moon.</a:t>
            </a:r>
          </a:p>
          <a:p>
            <a:pPr marL="0" indent="0">
              <a:buNone/>
            </a:pPr>
            <a:r>
              <a:rPr lang="en-US" sz="3200"/>
              <a:t>			    after </a:t>
            </a:r>
          </a:p>
          <a:p>
            <a:pPr marL="0" indent="0">
              <a:buNone/>
            </a:pPr>
            <a:r>
              <a:rPr lang="en-US" sz="3200"/>
              <a:t>- </a:t>
            </a:r>
            <a:r>
              <a:rPr lang="en-US" sz="3200" b="1">
                <a:solidFill>
                  <a:srgbClr val="A80BC5"/>
                </a:solidFill>
              </a:rPr>
              <a:t>An action that happened before a specific time in the past. </a:t>
            </a:r>
          </a:p>
          <a:p>
            <a:pPr marL="0" indent="0">
              <a:buNone/>
            </a:pPr>
            <a:r>
              <a:rPr lang="en-US" sz="3200"/>
              <a:t>Eg:  I </a:t>
            </a:r>
            <a:r>
              <a:rPr lang="en-US" sz="3200" u="sng">
                <a:solidFill>
                  <a:srgbClr val="FF0000"/>
                </a:solidFill>
              </a:rPr>
              <a:t>had done</a:t>
            </a:r>
            <a:r>
              <a:rPr lang="en-US" sz="3200"/>
              <a:t> my homework </a:t>
            </a:r>
            <a:r>
              <a:rPr lang="en-US" sz="3200" u="sng">
                <a:solidFill>
                  <a:srgbClr val="FF0000"/>
                </a:solidFill>
              </a:rPr>
              <a:t>before last night.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8170" y="981710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i="1" u="sng"/>
              <a:t>c. Signals :</a:t>
            </a:r>
          </a:p>
          <a:p>
            <a:pPr marL="0" indent="0">
              <a:buNone/>
            </a:pPr>
            <a:r>
              <a:rPr lang="en-US" b="1"/>
              <a:t> </a:t>
            </a:r>
          </a:p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</a:rPr>
              <a:t>After, before, when, as, once</a:t>
            </a:r>
          </a:p>
          <a:p>
            <a:pPr marL="0" indent="0">
              <a:buNone/>
            </a:pPr>
            <a:r>
              <a:rPr lang="en-US" b="1"/>
              <a:t>Ex: 	</a:t>
            </a:r>
            <a:r>
              <a:rPr lang="en-US" b="1">
                <a:solidFill>
                  <a:srgbClr val="FF0000"/>
                </a:solidFill>
              </a:rPr>
              <a:t>When</a:t>
            </a:r>
            <a:r>
              <a:rPr lang="en-US" b="1"/>
              <a:t> I </a:t>
            </a:r>
            <a:r>
              <a:rPr lang="en-US" b="1" u="sng"/>
              <a:t>got</a:t>
            </a:r>
            <a:r>
              <a:rPr lang="en-US" b="1"/>
              <a:t> to the station, </a:t>
            </a:r>
          </a:p>
          <a:p>
            <a:pPr marL="0" indent="0">
              <a:buNone/>
            </a:pPr>
            <a:r>
              <a:rPr lang="en-US" b="1"/>
              <a:t>		     </a:t>
            </a:r>
            <a:r>
              <a:rPr lang="en-US" b="1">
                <a:solidFill>
                  <a:srgbClr val="FF0000"/>
                </a:solidFill>
              </a:rPr>
              <a:t>V2</a:t>
            </a:r>
          </a:p>
          <a:p>
            <a:pPr marL="0" indent="0">
              <a:buNone/>
            </a:pPr>
            <a:r>
              <a:rPr lang="en-US" b="1"/>
              <a:t>the train </a:t>
            </a:r>
            <a:r>
              <a:rPr lang="en-US" b="1" u="sng"/>
              <a:t>had already left.</a:t>
            </a:r>
          </a:p>
          <a:p>
            <a:pPr marL="0" indent="0">
              <a:buNone/>
            </a:pPr>
            <a:r>
              <a:rPr lang="en-US"/>
              <a:t>		</a:t>
            </a:r>
            <a:r>
              <a:rPr lang="en-US">
                <a:solidFill>
                  <a:srgbClr val="FF0000"/>
                </a:solidFill>
              </a:rPr>
              <a:t>had Ved/ V3 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20345" y="151765"/>
            <a:ext cx="363474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+mn-ea"/>
              </a:rPr>
              <a:t>1. PAST PERFECT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132955" y="162433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804545" y="1983105"/>
            <a:ext cx="100647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I. ADJECTIVES(adj)  AND  COMPARISON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10820" y="198755"/>
            <a:ext cx="11927205" cy="6616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Ex1: Circle the Adjectives (Game) </a:t>
            </a:r>
          </a:p>
          <a:p>
            <a:r>
              <a:rPr lang="en-US" sz="4000" b="1" i="1">
                <a:solidFill>
                  <a:schemeClr val="tx1"/>
                </a:solidFill>
              </a:rPr>
              <a:t>sing      happy             boring         fast    dance        </a:t>
            </a:r>
          </a:p>
          <a:p>
            <a:r>
              <a:rPr lang="en-US" sz="4000" b="1" i="1">
                <a:solidFill>
                  <a:schemeClr val="tx1"/>
                </a:solidFill>
              </a:rPr>
              <a:t>      herb               nomadic              beautiful        play      write      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slow        </a:t>
            </a:r>
            <a:r>
              <a:rPr lang="en-US" sz="36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colourful            </a:t>
            </a:r>
            <a:r>
              <a:rPr lang="en-US" sz="3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inconvenient              friendly</a:t>
            </a:r>
            <a:r>
              <a:rPr lang="en-US" sz="3600" b="1" i="1" dirty="0">
                <a:solidFill>
                  <a:schemeClr val="tx1"/>
                </a:solidFill>
              </a:rPr>
              <a:t>             </a:t>
            </a:r>
            <a:r>
              <a:rPr lang="en-US" sz="3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brave          people             teacher       singer     fat               slow       handsome           repeat         read        country        ugly              cold        strong       </a:t>
            </a:r>
          </a:p>
          <a:p>
            <a:r>
              <a:rPr lang="en-US" sz="3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 thin           factory    house           school       ruler      long             eraer                  short                               wonderful          peaceful             difficult </a:t>
            </a:r>
            <a:endParaRPr lang="en-US" sz="3600" b="1" i="1" dirty="0">
              <a:solidFill>
                <a:schemeClr val="tx1"/>
              </a:solidFill>
            </a:endParaRPr>
          </a:p>
          <a:p>
            <a:endParaRPr lang="en-US" sz="4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89535" y="47625"/>
            <a:ext cx="5992495" cy="64757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  <a:p>
            <a:pPr algn="ctr"/>
            <a:endParaRPr lang="en-US" sz="2400"/>
          </a:p>
          <a:p>
            <a:pPr algn="ctr"/>
            <a:endParaRPr lang="en-US" sz="2400"/>
          </a:p>
          <a:p>
            <a:pPr algn="l"/>
            <a:r>
              <a:rPr lang="en-US" sz="2800"/>
              <a:t>      	fast </a:t>
            </a:r>
          </a:p>
          <a:p>
            <a:pPr algn="l"/>
            <a:r>
              <a:rPr lang="en-US" sz="2800"/>
              <a:t>	happy</a:t>
            </a:r>
          </a:p>
          <a:p>
            <a:pPr algn="l"/>
            <a:r>
              <a:rPr lang="en-US" sz="2800"/>
              <a:t>	ugly </a:t>
            </a:r>
          </a:p>
          <a:p>
            <a:pPr algn="l"/>
            <a:r>
              <a:rPr lang="en-US" sz="2800"/>
              <a:t>	fat</a:t>
            </a:r>
          </a:p>
          <a:p>
            <a:pPr algn="l"/>
            <a:r>
              <a:rPr lang="en-US" sz="2800"/>
              <a:t>	thin</a:t>
            </a:r>
          </a:p>
          <a:p>
            <a:pPr algn="l"/>
            <a:r>
              <a:rPr lang="en-US" sz="2800"/>
              <a:t>	short </a:t>
            </a:r>
          </a:p>
          <a:p>
            <a:pPr algn="l"/>
            <a:r>
              <a:rPr lang="en-US" sz="2800"/>
              <a:t>	tall</a:t>
            </a:r>
          </a:p>
          <a:p>
            <a:pPr algn="l"/>
            <a:r>
              <a:rPr lang="en-US" sz="2800"/>
              <a:t>	long</a:t>
            </a:r>
          </a:p>
          <a:p>
            <a:pPr algn="l"/>
            <a:r>
              <a:rPr lang="en-US" sz="2800"/>
              <a:t>	strong</a:t>
            </a:r>
          </a:p>
          <a:p>
            <a:pPr algn="l"/>
            <a:r>
              <a:rPr lang="en-US" sz="2800"/>
              <a:t>	slow </a:t>
            </a:r>
          </a:p>
          <a:p>
            <a:pPr algn="l"/>
            <a:r>
              <a:rPr lang="en-US" sz="2800"/>
              <a:t>	friendly </a:t>
            </a:r>
          </a:p>
          <a:p>
            <a:pPr algn="l"/>
            <a:r>
              <a:rPr lang="en-US" sz="2800"/>
              <a:t>	brave</a:t>
            </a:r>
          </a:p>
          <a:p>
            <a:pPr algn="l"/>
            <a:r>
              <a:rPr lang="en-US" sz="2800"/>
              <a:t>	cold </a:t>
            </a:r>
          </a:p>
          <a:p>
            <a:pPr algn="ctr"/>
            <a:endParaRPr lang="en-US" sz="2800"/>
          </a:p>
        </p:txBody>
      </p:sp>
      <p:sp>
        <p:nvSpPr>
          <p:cNvPr id="3" name="Rectangles 2"/>
          <p:cNvSpPr/>
          <p:nvPr/>
        </p:nvSpPr>
        <p:spPr>
          <a:xfrm>
            <a:off x="6081395" y="47625"/>
            <a:ext cx="6122670" cy="64757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  <a:p>
            <a:pPr algn="l"/>
            <a:r>
              <a:rPr lang="en-US" sz="3200"/>
              <a:t>	difficult </a:t>
            </a:r>
          </a:p>
          <a:p>
            <a:pPr algn="l"/>
            <a:r>
              <a:rPr lang="en-US" sz="3200"/>
              <a:t>	boring</a:t>
            </a:r>
          </a:p>
          <a:p>
            <a:pPr algn="l"/>
            <a:r>
              <a:rPr lang="en-US" sz="3200"/>
              <a:t>	wonderful</a:t>
            </a:r>
          </a:p>
          <a:p>
            <a:pPr algn="l"/>
            <a:r>
              <a:rPr lang="en-US" sz="3200"/>
              <a:t>	beautiful</a:t>
            </a:r>
          </a:p>
          <a:p>
            <a:pPr algn="l"/>
            <a:r>
              <a:rPr lang="en-US" sz="3200"/>
              <a:t>	peaceful</a:t>
            </a:r>
          </a:p>
          <a:p>
            <a:pPr algn="l"/>
            <a:r>
              <a:rPr lang="en-US" sz="3200"/>
              <a:t>	handsome</a:t>
            </a:r>
          </a:p>
          <a:p>
            <a:pPr algn="l"/>
            <a:r>
              <a:rPr lang="en-US" sz="3200"/>
              <a:t>	inconvenient</a:t>
            </a:r>
          </a:p>
          <a:p>
            <a:pPr algn="l"/>
            <a:r>
              <a:rPr lang="en-US" sz="3200"/>
              <a:t>	colourful</a:t>
            </a:r>
          </a:p>
          <a:p>
            <a:pPr algn="l"/>
            <a:r>
              <a:rPr lang="en-US" sz="3200"/>
              <a:t>	nomadic</a:t>
            </a:r>
          </a:p>
          <a:p>
            <a:pPr algn="l"/>
            <a:endParaRPr lang="en-US" sz="3200"/>
          </a:p>
        </p:txBody>
      </p:sp>
      <p:sp>
        <p:nvSpPr>
          <p:cNvPr id="4" name="Rounded Rectangle 3"/>
          <p:cNvSpPr/>
          <p:nvPr/>
        </p:nvSpPr>
        <p:spPr>
          <a:xfrm>
            <a:off x="481965" y="57150"/>
            <a:ext cx="5389245" cy="7632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Short  Adjectives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21805" y="57150"/>
            <a:ext cx="4743450" cy="7632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Long   Adjectives </a:t>
            </a:r>
          </a:p>
        </p:txBody>
      </p:sp>
      <p:sp>
        <p:nvSpPr>
          <p:cNvPr id="6" name="Right Brace 5"/>
          <p:cNvSpPr/>
          <p:nvPr/>
        </p:nvSpPr>
        <p:spPr>
          <a:xfrm>
            <a:off x="2599055" y="978535"/>
            <a:ext cx="161290" cy="5330190"/>
          </a:xfrm>
          <a:prstGeom prst="rightBrac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856230" y="2889885"/>
            <a:ext cx="2616200" cy="161798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1, 2 syllables </a:t>
            </a:r>
          </a:p>
          <a:p>
            <a:pPr algn="ctr"/>
            <a:r>
              <a:rPr lang="en-US" sz="3600"/>
              <a:t>(2- y ) </a:t>
            </a:r>
          </a:p>
        </p:txBody>
      </p:sp>
      <p:sp>
        <p:nvSpPr>
          <p:cNvPr id="8" name="Right Brace 7"/>
          <p:cNvSpPr/>
          <p:nvPr/>
        </p:nvSpPr>
        <p:spPr>
          <a:xfrm>
            <a:off x="9284970" y="883285"/>
            <a:ext cx="161290" cy="5330190"/>
          </a:xfrm>
          <a:prstGeom prst="rightBrac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628505" y="2889885"/>
            <a:ext cx="2575560" cy="12757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2,3 syllables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391795" y="52705"/>
            <a:ext cx="5556885" cy="850900"/>
          </a:xfrm>
          <a:prstGeom prst="flowChartPunchedTap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short adjectives </a:t>
            </a:r>
          </a:p>
        </p:txBody>
      </p:sp>
      <p:sp>
        <p:nvSpPr>
          <p:cNvPr id="3" name="Flowchart: Punched Tape 2"/>
          <p:cNvSpPr/>
          <p:nvPr/>
        </p:nvSpPr>
        <p:spPr>
          <a:xfrm>
            <a:off x="6393180" y="52705"/>
            <a:ext cx="5556885" cy="850900"/>
          </a:xfrm>
          <a:prstGeom prst="flowChartPunchedTap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long adjectives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9860" y="1136650"/>
            <a:ext cx="5882005" cy="5603875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ym typeface="+mn-ea"/>
              </a:rPr>
              <a:t>Eg:  I am taller than my sister </a:t>
            </a:r>
            <a:endParaRPr lang="en-US" sz="4800"/>
          </a:p>
          <a:p>
            <a:pPr algn="ctr"/>
            <a:endParaRPr lang="en-US" sz="3200"/>
          </a:p>
          <a:p>
            <a:pPr algn="ctr"/>
            <a:endParaRPr lang="en-US" sz="3200">
              <a:sym typeface="+mn-ea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42355" y="1243330"/>
            <a:ext cx="6032500" cy="56038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4000">
                <a:sym typeface="+mn-ea"/>
              </a:rPr>
              <a:t>Eg:   Countryside is more  peaceful than city </a:t>
            </a:r>
          </a:p>
          <a:p>
            <a:pPr algn="l"/>
            <a:endParaRPr lang="en-US" sz="4000"/>
          </a:p>
          <a:p>
            <a:pPr algn="ctr"/>
            <a:endParaRPr lang="en-US"/>
          </a:p>
          <a:p>
            <a:pPr algn="ctr"/>
            <a:endParaRPr lang="en-US"/>
          </a:p>
        </p:txBody>
      </p:sp>
      <p:sp>
        <p:nvSpPr>
          <p:cNvPr id="10" name="Horizontal Scroll 9"/>
          <p:cNvSpPr/>
          <p:nvPr/>
        </p:nvSpPr>
        <p:spPr>
          <a:xfrm>
            <a:off x="149225" y="5176520"/>
            <a:ext cx="5883275" cy="119888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S1  +   Tobe (am/is/are)  + Adj </a:t>
            </a:r>
            <a:r>
              <a:rPr lang="vi-VN" altLang="en-US" sz="2400" b="1">
                <a:solidFill>
                  <a:srgbClr val="FF0000"/>
                </a:solidFill>
              </a:rPr>
              <a:t>.....</a:t>
            </a:r>
            <a:r>
              <a:rPr lang="en-US" sz="2400" b="1">
                <a:solidFill>
                  <a:srgbClr val="FF0000"/>
                </a:solidFill>
              </a:rPr>
              <a:t>  than  S2 </a:t>
            </a:r>
          </a:p>
        </p:txBody>
      </p:sp>
      <p:sp>
        <p:nvSpPr>
          <p:cNvPr id="11" name="Horizontal Scroll 10"/>
          <p:cNvSpPr/>
          <p:nvPr/>
        </p:nvSpPr>
        <p:spPr>
          <a:xfrm>
            <a:off x="6142355" y="5176520"/>
            <a:ext cx="5883275" cy="119888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S1  +  tobe + </a:t>
            </a:r>
            <a:r>
              <a:rPr lang="vi-VN" altLang="en-US" sz="3200" b="1">
                <a:solidFill>
                  <a:srgbClr val="FF0000"/>
                </a:solidFill>
              </a:rPr>
              <a:t>........</a:t>
            </a:r>
            <a:r>
              <a:rPr lang="en-US" sz="3200" b="1">
                <a:solidFill>
                  <a:srgbClr val="FF0000"/>
                </a:solidFill>
              </a:rPr>
              <a:t> Adj  than + S2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2808" t="6976" r="13997" b="7019"/>
          <a:stretch>
            <a:fillRect/>
          </a:stretch>
        </p:blipFill>
        <p:spPr>
          <a:xfrm>
            <a:off x="576580" y="64135"/>
            <a:ext cx="11457305" cy="67640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780530" y="2133600"/>
            <a:ext cx="2092960" cy="591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780530" y="2905125"/>
            <a:ext cx="2092960" cy="591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780530" y="3660775"/>
            <a:ext cx="2092960" cy="591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780530" y="4517390"/>
            <a:ext cx="2092960" cy="591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80530" y="5232400"/>
            <a:ext cx="2092960" cy="591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780530" y="6039485"/>
            <a:ext cx="2092960" cy="591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51130" y="136525"/>
            <a:ext cx="11899900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b="1">
                <a:latin typeface="Times New Roman" panose="02020603050405020304" pitchFamily="18" charset="0"/>
              </a:rPr>
              <a:t>I.</a:t>
            </a:r>
            <a:r>
              <a:rPr lang="en-US" sz="3600" b="1">
                <a:latin typeface="Times New Roman" panose="02020603050405020304" pitchFamily="18" charset="0"/>
              </a:rPr>
              <a:t> Use the comparison to complete the sentences </a:t>
            </a:r>
            <a:endParaRPr lang="en-US" sz="3600" b="0">
              <a:latin typeface="Times New Roman" panose="02020603050405020304" pitchFamily="18" charset="0"/>
            </a:endParaRPr>
          </a:p>
          <a:p>
            <a:pPr indent="0"/>
            <a:r>
              <a:rPr lang="en-US" sz="3600" b="0">
                <a:latin typeface="Times New Roman" panose="02020603050405020304" pitchFamily="18" charset="0"/>
              </a:rPr>
              <a:t>     1. This hotel is ………...........the other one ( comfortable ) </a:t>
            </a:r>
          </a:p>
          <a:p>
            <a:pPr indent="0"/>
            <a:r>
              <a:rPr lang="en-US" sz="3600" b="0">
                <a:latin typeface="Times New Roman" panose="02020603050405020304" pitchFamily="18" charset="0"/>
              </a:rPr>
              <a:t>     2. I think this shop is ……...................that one ( good) </a:t>
            </a:r>
          </a:p>
          <a:p>
            <a:pPr indent="0"/>
            <a:r>
              <a:rPr lang="en-US" sz="3600" b="0">
                <a:latin typeface="Times New Roman" panose="02020603050405020304" pitchFamily="18" charset="0"/>
              </a:rPr>
              <a:t>     3. Mary is …….....................Betty ( old) </a:t>
            </a:r>
          </a:p>
          <a:p>
            <a:pPr indent="0"/>
            <a:r>
              <a:rPr lang="en-US" sz="3600" b="0">
                <a:latin typeface="Times New Roman" panose="02020603050405020304" pitchFamily="18" charset="0"/>
              </a:rPr>
              <a:t>     4. His homework is ……..................mine ( bad) </a:t>
            </a:r>
          </a:p>
          <a:p>
            <a:pPr indent="0"/>
            <a:r>
              <a:rPr lang="en-US" sz="3600" b="0">
                <a:latin typeface="Times New Roman" panose="02020603050405020304" pitchFamily="18" charset="0"/>
              </a:rPr>
              <a:t>     5. The weather is …………..............at home ( cold) </a:t>
            </a:r>
          </a:p>
          <a:p>
            <a:pPr indent="0"/>
            <a:r>
              <a:rPr lang="en-US" sz="3600" b="0">
                <a:latin typeface="Times New Roman" panose="02020603050405020304" pitchFamily="18" charset="0"/>
              </a:rPr>
              <a:t>     6. This lesson is ….......................the last one ( difficult) </a:t>
            </a:r>
          </a:p>
          <a:p>
            <a:pPr indent="0"/>
            <a:r>
              <a:rPr lang="en-US" sz="3600" b="0">
                <a:latin typeface="Times New Roman" panose="02020603050405020304" pitchFamily="18" charset="0"/>
              </a:rPr>
              <a:t>     7. You are …………...............you were yesterday ( tired) </a:t>
            </a:r>
          </a:p>
          <a:p>
            <a:pPr indent="0"/>
            <a:r>
              <a:rPr lang="en-US" sz="3600" b="0">
                <a:latin typeface="Times New Roman" panose="02020603050405020304" pitchFamily="18" charset="0"/>
              </a:rPr>
              <a:t>     8. Is the new car ……………..the old one ? ( expensive)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869315" y="1881505"/>
            <a:ext cx="108000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II. ADVERBS (adv)  AND  COMPARISON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>
                <a:solidFill>
                  <a:srgbClr val="FF0000"/>
                </a:solidFill>
              </a:rPr>
              <a:t>ADVERBS =  ADJECTIVE + LY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0888" y="1147128"/>
            <a:ext cx="5157787" cy="823912"/>
          </a:xfrm>
        </p:spPr>
        <p:txBody>
          <a:bodyPr/>
          <a:lstStyle/>
          <a:p>
            <a:r>
              <a:rPr lang="en-US"/>
              <a:t>SHORT ADVS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888" y="1971040"/>
            <a:ext cx="5157787" cy="3684588"/>
          </a:xfrm>
          <a:solidFill>
            <a:srgbClr val="A80BC5"/>
          </a:solidFill>
        </p:spPr>
        <p:txBody>
          <a:bodyPr/>
          <a:lstStyle/>
          <a:p>
            <a:pPr marL="0" indent="0">
              <a:buNone/>
            </a:pPr>
            <a:r>
              <a:rPr lang="en-US" sz="4000">
                <a:solidFill>
                  <a:schemeClr val="bg1"/>
                </a:solidFill>
              </a:rPr>
              <a:t>hard</a:t>
            </a:r>
            <a:r>
              <a:rPr lang="vi-VN" altLang="en-US" sz="4000">
                <a:solidFill>
                  <a:schemeClr val="bg1"/>
                </a:solidFill>
              </a:rPr>
              <a:t>----- harder </a:t>
            </a:r>
            <a:r>
              <a:rPr lang="en-US" sz="400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4000">
                <a:solidFill>
                  <a:schemeClr val="bg1"/>
                </a:solidFill>
              </a:rPr>
              <a:t>early </a:t>
            </a:r>
            <a:r>
              <a:rPr lang="vi-VN" altLang="en-US" sz="4000">
                <a:solidFill>
                  <a:schemeClr val="bg1"/>
                </a:solidFill>
              </a:rPr>
              <a:t>--- earlier</a:t>
            </a:r>
            <a:endParaRPr lang="en-US" sz="4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>
                <a:solidFill>
                  <a:schemeClr val="bg1"/>
                </a:solidFill>
              </a:rPr>
              <a:t>late  </a:t>
            </a:r>
            <a:r>
              <a:rPr lang="vi-VN" altLang="en-US" sz="4000">
                <a:solidFill>
                  <a:schemeClr val="bg1"/>
                </a:solidFill>
              </a:rPr>
              <a:t>--- later</a:t>
            </a:r>
            <a:endParaRPr lang="en-US" sz="4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>
                <a:solidFill>
                  <a:schemeClr val="bg1"/>
                </a:solidFill>
              </a:rPr>
              <a:t>fast  </a:t>
            </a:r>
            <a:r>
              <a:rPr lang="vi-VN" altLang="en-US" sz="4000">
                <a:solidFill>
                  <a:schemeClr val="bg1"/>
                </a:solidFill>
              </a:rPr>
              <a:t>--- faster </a:t>
            </a:r>
            <a:endParaRPr lang="en-US" sz="4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>
                <a:solidFill>
                  <a:schemeClr val="bg1"/>
                </a:solidFill>
              </a:rPr>
              <a:t>soon </a:t>
            </a:r>
            <a:r>
              <a:rPr lang="vi-VN" altLang="en-US" sz="4000">
                <a:solidFill>
                  <a:schemeClr val="bg1"/>
                </a:solidFill>
              </a:rPr>
              <a:t>--- sooner </a:t>
            </a:r>
            <a:endParaRPr lang="en-US" sz="40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47128"/>
            <a:ext cx="5183188" cy="823912"/>
          </a:xfrm>
        </p:spPr>
        <p:txBody>
          <a:bodyPr/>
          <a:lstStyle/>
          <a:p>
            <a:r>
              <a:rPr lang="en-US"/>
              <a:t>LONG ADVS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72200" y="1971040"/>
            <a:ext cx="5183188" cy="3684588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altLang="en-US" sz="3600"/>
              <a:t>  more </a:t>
            </a:r>
            <a:r>
              <a:rPr lang="en-US" sz="3600"/>
              <a:t>beautifully </a:t>
            </a:r>
          </a:p>
          <a:p>
            <a:pPr marL="0" indent="0">
              <a:buNone/>
            </a:pPr>
            <a:r>
              <a:rPr lang="en-US" sz="3600"/>
              <a:t>   </a:t>
            </a:r>
            <a:r>
              <a:rPr lang="vi-VN" altLang="en-US" sz="3600"/>
              <a:t>more </a:t>
            </a:r>
            <a:r>
              <a:rPr lang="en-US" sz="3600"/>
              <a:t>peacefully</a:t>
            </a:r>
          </a:p>
          <a:p>
            <a:pPr marL="0" indent="0">
              <a:buNone/>
            </a:pPr>
            <a:r>
              <a:rPr lang="en-US" sz="3600"/>
              <a:t>   </a:t>
            </a:r>
            <a:r>
              <a:rPr lang="vi-VN" altLang="en-US" sz="3600"/>
              <a:t>more </a:t>
            </a:r>
            <a:r>
              <a:rPr lang="en-US" sz="3600"/>
              <a:t>difficultly</a:t>
            </a:r>
          </a:p>
          <a:p>
            <a:pPr marL="0" indent="0">
              <a:buNone/>
            </a:pPr>
            <a:r>
              <a:rPr lang="en-US" sz="3600"/>
              <a:t>   </a:t>
            </a:r>
            <a:r>
              <a:rPr lang="vi-VN" altLang="en-US" sz="3600"/>
              <a:t>more </a:t>
            </a:r>
            <a:r>
              <a:rPr lang="en-US" sz="3600"/>
              <a:t>conveniently </a:t>
            </a:r>
          </a:p>
          <a:p>
            <a:pPr marL="0" indent="0">
              <a:buNone/>
            </a:pPr>
            <a:r>
              <a:rPr lang="en-US" sz="3600"/>
              <a:t>   </a:t>
            </a:r>
            <a:r>
              <a:rPr lang="vi-VN" altLang="en-US" sz="3600"/>
              <a:t>more </a:t>
            </a:r>
            <a:r>
              <a:rPr lang="en-US" sz="3600"/>
              <a:t>historically </a:t>
            </a:r>
          </a:p>
          <a:p>
            <a:pPr marL="0" indent="0">
              <a:buNone/>
            </a:pPr>
            <a:r>
              <a:rPr lang="en-US" sz="3600"/>
              <a:t>................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>
                <a:solidFill>
                  <a:srgbClr val="FF0000"/>
                </a:solidFill>
              </a:rPr>
              <a:t>ADVERBS =  ADJECTIVE + LY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0888" y="1147128"/>
            <a:ext cx="5157787" cy="823912"/>
          </a:xfrm>
        </p:spPr>
        <p:txBody>
          <a:bodyPr/>
          <a:lstStyle/>
          <a:p>
            <a:r>
              <a:rPr lang="en-US"/>
              <a:t>SHORT ADVS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205" y="1971040"/>
            <a:ext cx="5157470" cy="1817370"/>
          </a:xfrm>
          <a:solidFill>
            <a:srgbClr val="A80BC5"/>
          </a:solidFill>
        </p:spPr>
        <p:txBody>
          <a:bodyPr/>
          <a:lstStyle/>
          <a:p>
            <a:pPr marL="0" indent="0">
              <a:buNone/>
            </a:pPr>
            <a:r>
              <a:rPr lang="en-US" sz="4000">
                <a:solidFill>
                  <a:schemeClr val="bg1"/>
                </a:solidFill>
              </a:rPr>
              <a:t>eg: I study harder than my brother </a:t>
            </a:r>
          </a:p>
          <a:p>
            <a:pPr marL="0" indent="0">
              <a:buNone/>
            </a:pPr>
            <a:endParaRPr lang="en-US" sz="40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47128"/>
            <a:ext cx="5183188" cy="823912"/>
          </a:xfrm>
        </p:spPr>
        <p:txBody>
          <a:bodyPr/>
          <a:lstStyle/>
          <a:p>
            <a:r>
              <a:rPr lang="en-US"/>
              <a:t>LONG ADVS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72200" y="1971040"/>
            <a:ext cx="5183505" cy="181737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/>
              <a:t>eg: Mary sings more beautifully than Jenny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94640" y="4425950"/>
            <a:ext cx="5614035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</p:spPr>
        <p:txBody>
          <a:bodyPr wrap="square" rtlCol="0">
            <a:spAutoFit/>
          </a:bodyPr>
          <a:lstStyle/>
          <a:p>
            <a:r>
              <a:rPr lang="en-US" sz="3600"/>
              <a:t>  </a:t>
            </a:r>
            <a:r>
              <a:rPr lang="en-US" sz="3600">
                <a:solidFill>
                  <a:schemeClr val="bg1"/>
                </a:solidFill>
              </a:rPr>
              <a:t>S1 +  </a:t>
            </a:r>
            <a:r>
              <a:rPr lang="en-US" sz="3600" u="sng">
                <a:solidFill>
                  <a:schemeClr val="bg1"/>
                </a:solidFill>
              </a:rPr>
              <a:t>V </a:t>
            </a:r>
            <a:r>
              <a:rPr lang="en-US" sz="3600">
                <a:solidFill>
                  <a:schemeClr val="bg1"/>
                </a:solidFill>
              </a:rPr>
              <a:t> + ADV-ER  THAN   S2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956935" y="4425950"/>
            <a:ext cx="6160135" cy="64516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txBody>
          <a:bodyPr wrap="square" rtlCol="0">
            <a:spAutoFit/>
          </a:bodyPr>
          <a:lstStyle/>
          <a:p>
            <a:r>
              <a:rPr lang="en-US" sz="3600"/>
              <a:t>  </a:t>
            </a:r>
            <a:r>
              <a:rPr lang="en-US" sz="3600">
                <a:solidFill>
                  <a:schemeClr val="bg1"/>
                </a:solidFill>
              </a:rPr>
              <a:t>S1 + </a:t>
            </a:r>
            <a:r>
              <a:rPr lang="en-US" sz="3600" u="sng">
                <a:solidFill>
                  <a:schemeClr val="bg1"/>
                </a:solidFill>
              </a:rPr>
              <a:t> V</a:t>
            </a:r>
            <a:r>
              <a:rPr lang="en-US" sz="3600">
                <a:solidFill>
                  <a:schemeClr val="bg1"/>
                </a:solidFill>
              </a:rPr>
              <a:t>  MORE ADV  THAN   S2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4" grpId="0" build="p" animBg="1"/>
      <p:bldP spid="4" grpId="1" build="p" animBg="1"/>
      <p:bldP spid="5" grpId="0" build="p"/>
      <p:bldP spid="5" grpId="1" build="p"/>
      <p:bldP spid="8" grpId="0" build="p" animBg="1"/>
      <p:bldP spid="8" grpId="1" build="p" animBg="1"/>
      <p:bldP spid="6" grpId="0" animBg="1"/>
      <p:bldP spid="6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810" y="2611755"/>
            <a:ext cx="10515600" cy="1325563"/>
          </a:xfrm>
        </p:spPr>
        <p:txBody>
          <a:bodyPr>
            <a:no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Algerian" panose="04020705040A02060702" charset="0"/>
                <a:cs typeface="Algerian" panose="04020705040A02060702" charset="0"/>
              </a:rPr>
              <a:t>REVISION UNIT 1,2,3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2808" t="6976" r="13997" b="7019"/>
          <a:stretch>
            <a:fillRect/>
          </a:stretch>
        </p:blipFill>
        <p:spPr>
          <a:xfrm>
            <a:off x="576580" y="64135"/>
            <a:ext cx="11457305" cy="67640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89865" y="118745"/>
            <a:ext cx="11887200" cy="5323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28600" indent="-228600"/>
            <a:r>
              <a:rPr lang="en-US" sz="4400" b="0">
                <a:solidFill>
                  <a:srgbClr val="FF0000"/>
                </a:solidFill>
                <a:latin typeface="Times New Roman" panose="02020603050405020304" pitchFamily="18" charset="0"/>
              </a:rPr>
              <a:t>2. Fill in the correct adverb form (comparative ) of the adjectives in brack</a:t>
            </a:r>
          </a:p>
          <a:p>
            <a:pPr marL="228600" indent="-228600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1. I speak English </a:t>
            </a:r>
            <a:r>
              <a:rPr lang="en-US" sz="3600" b="0">
                <a:solidFill>
                  <a:srgbClr val="666699"/>
                </a:solidFill>
                <a:latin typeface="Times New Roman" panose="02020603050405020304" pitchFamily="18" charset="0"/>
              </a:rPr>
              <a:t>(fluent)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.............................now than last year. </a:t>
            </a:r>
          </a:p>
          <a:p>
            <a:pPr marL="228600" indent="-228600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2. She smiled </a:t>
            </a:r>
            <a:r>
              <a:rPr lang="en-US" sz="3600" b="0">
                <a:solidFill>
                  <a:srgbClr val="666699"/>
                </a:solidFill>
                <a:latin typeface="Times New Roman" panose="02020603050405020304" pitchFamily="18" charset="0"/>
              </a:rPr>
              <a:t>(happy)............................................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than before</a:t>
            </a:r>
          </a:p>
          <a:p>
            <a:pPr marL="228600" indent="-228600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3. Planes can fly </a:t>
            </a:r>
            <a:r>
              <a:rPr lang="en-US" sz="3600" b="0">
                <a:solidFill>
                  <a:srgbClr val="666699"/>
                </a:solidFill>
                <a:latin typeface="Times New Roman" panose="02020603050405020304" pitchFamily="18" charset="0"/>
              </a:rPr>
              <a:t>(high)...........................................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than birds.</a:t>
            </a:r>
          </a:p>
          <a:p>
            <a:pPr marL="228600" indent="-228600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4. He had an accident last year. Now, he drives </a:t>
            </a:r>
            <a:r>
              <a:rPr lang="en-US" sz="3600" b="0">
                <a:solidFill>
                  <a:srgbClr val="666699"/>
                </a:solidFill>
                <a:latin typeface="Times New Roman" panose="02020603050405020304" pitchFamily="18" charset="0"/>
              </a:rPr>
              <a:t>(careful)....................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than before.</a:t>
            </a:r>
          </a:p>
          <a:p>
            <a:pPr marL="228600" indent="-228600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5. Jim can run </a:t>
            </a:r>
            <a:r>
              <a:rPr lang="en-US" sz="3600" b="0">
                <a:solidFill>
                  <a:srgbClr val="666699"/>
                </a:solidFill>
                <a:latin typeface="Times New Roman" panose="02020603050405020304" pitchFamily="18" charset="0"/>
              </a:rPr>
              <a:t>(fast)............................................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than John</a:t>
            </a:r>
          </a:p>
          <a:p>
            <a:pPr marL="228600" indent="-228600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6. He worked </a:t>
            </a:r>
            <a:r>
              <a:rPr lang="en-US" sz="3600" b="0">
                <a:solidFill>
                  <a:srgbClr val="666699"/>
                </a:solidFill>
                <a:latin typeface="Times New Roman" panose="02020603050405020304" pitchFamily="18" charset="0"/>
              </a:rPr>
              <a:t>(hard)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........................................than ever before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5560"/>
            <a:ext cx="10515600" cy="132556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sz="6600">
                <a:latin typeface="Algerian" panose="04020705040A02060702" charset="0"/>
                <a:cs typeface="Algerian" panose="04020705040A02060702" charset="0"/>
              </a:rPr>
              <a:t>TO SUM UP: UNIT 1,2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361440"/>
            <a:ext cx="5181600" cy="4815840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r>
              <a:rPr lang="en-US" sz="3600"/>
              <a:t>1.  Verbs of liking</a:t>
            </a:r>
          </a:p>
          <a:p>
            <a:pPr marL="0" indent="0">
              <a:buNone/>
            </a:pPr>
            <a:r>
              <a:rPr lang="en-US"/>
              <a:t> </a:t>
            </a:r>
            <a:r>
              <a:rPr lang="en-US" sz="3600"/>
              <a:t>like </a:t>
            </a:r>
          </a:p>
          <a:p>
            <a:pPr marL="0" indent="0">
              <a:buNone/>
            </a:pPr>
            <a:r>
              <a:rPr lang="en-US" sz="3600"/>
              <a:t>enjoy </a:t>
            </a:r>
          </a:p>
          <a:p>
            <a:pPr marL="0" indent="0">
              <a:buNone/>
            </a:pPr>
            <a:r>
              <a:rPr lang="en-US" sz="3600"/>
              <a:t>fancy                 </a:t>
            </a:r>
          </a:p>
          <a:p>
            <a:pPr marL="0" indent="0">
              <a:buNone/>
            </a:pPr>
            <a:r>
              <a:rPr lang="en-US" sz="3600"/>
              <a:t>dislike               +  V-ing </a:t>
            </a:r>
          </a:p>
          <a:p>
            <a:pPr marL="0" indent="0">
              <a:buNone/>
            </a:pPr>
            <a:r>
              <a:rPr lang="en-US" sz="3600"/>
              <a:t>hate</a:t>
            </a:r>
          </a:p>
          <a:p>
            <a:pPr marL="0" indent="0">
              <a:buNone/>
            </a:pPr>
            <a:r>
              <a:rPr lang="en-US" sz="3600"/>
              <a:t>detest</a:t>
            </a:r>
          </a:p>
          <a:p>
            <a:pPr marL="0" indent="0">
              <a:buNone/>
            </a:pPr>
            <a:r>
              <a:rPr lang="en-US" sz="3600"/>
              <a:t>prefer</a:t>
            </a:r>
          </a:p>
          <a:p>
            <a:endParaRPr lang="en-US" sz="360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361440"/>
            <a:ext cx="5955665" cy="4815840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r>
              <a:rPr lang="en-US" sz="4000"/>
              <a:t>Comparatives </a:t>
            </a:r>
          </a:p>
          <a:p>
            <a:pPr marL="0" indent="0">
              <a:buNone/>
            </a:pPr>
            <a:r>
              <a:rPr lang="en-US" sz="3200" b="1">
                <a:solidFill>
                  <a:srgbClr val="FF0000"/>
                </a:solidFill>
              </a:rPr>
              <a:t>Adjectives:</a:t>
            </a:r>
          </a:p>
          <a:p>
            <a:pPr marL="0" indent="0">
              <a:buNone/>
            </a:pPr>
            <a:r>
              <a:rPr lang="en-US" sz="3200"/>
              <a:t>S1+ </a:t>
            </a:r>
            <a:r>
              <a:rPr lang="en-US" sz="3200" u="sng">
                <a:solidFill>
                  <a:schemeClr val="bg1"/>
                </a:solidFill>
              </a:rPr>
              <a:t>tobe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/>
              <a:t>+ Adj(short) -er than S2</a:t>
            </a:r>
          </a:p>
          <a:p>
            <a:pPr marL="0" indent="0">
              <a:buNone/>
            </a:pPr>
            <a:r>
              <a:rPr lang="en-US" sz="3200"/>
              <a:t>S1+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 u="sng">
                <a:solidFill>
                  <a:schemeClr val="bg1"/>
                </a:solidFill>
              </a:rPr>
              <a:t>tobe</a:t>
            </a:r>
            <a:r>
              <a:rPr lang="en-US" sz="3200"/>
              <a:t>+ more Adj(long) than S2 </a:t>
            </a:r>
          </a:p>
          <a:p>
            <a:pPr marL="0" indent="0">
              <a:buNone/>
            </a:pPr>
            <a:r>
              <a:rPr lang="en-US" sz="3200" b="1">
                <a:solidFill>
                  <a:srgbClr val="FF0000"/>
                </a:solidFill>
              </a:rPr>
              <a:t>Adverbs: </a:t>
            </a:r>
          </a:p>
          <a:p>
            <a:pPr marL="0" indent="0">
              <a:buNone/>
            </a:pPr>
            <a:r>
              <a:rPr lang="en-US" sz="3600"/>
              <a:t>S1+ </a:t>
            </a:r>
            <a:r>
              <a:rPr lang="en-US" sz="3600" u="sng">
                <a:solidFill>
                  <a:schemeClr val="bg1"/>
                </a:solidFill>
              </a:rPr>
              <a:t>V</a:t>
            </a:r>
            <a:r>
              <a:rPr lang="en-US" sz="3600"/>
              <a:t>+ Adv(short)-er than S2</a:t>
            </a:r>
          </a:p>
          <a:p>
            <a:pPr marL="0" indent="0">
              <a:buNone/>
            </a:pPr>
            <a:r>
              <a:rPr lang="en-US" sz="3600"/>
              <a:t>S1+ </a:t>
            </a:r>
            <a:r>
              <a:rPr lang="en-US" sz="3600" u="sng">
                <a:solidFill>
                  <a:schemeClr val="bg1"/>
                </a:solidFill>
              </a:rPr>
              <a:t>V</a:t>
            </a:r>
            <a:r>
              <a:rPr lang="en-US" sz="3600"/>
              <a:t>+ more Adv(ly)   than S2 </a:t>
            </a:r>
          </a:p>
        </p:txBody>
      </p:sp>
      <p:sp>
        <p:nvSpPr>
          <p:cNvPr id="6" name="Right Brace 5"/>
          <p:cNvSpPr/>
          <p:nvPr/>
        </p:nvSpPr>
        <p:spPr>
          <a:xfrm>
            <a:off x="2336165" y="2029460"/>
            <a:ext cx="305435" cy="3479800"/>
          </a:xfrm>
          <a:prstGeom prst="rightBrace">
            <a:avLst>
              <a:gd name="adj1" fmla="val 8333"/>
              <a:gd name="adj2" fmla="val 5000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0170" y="165735"/>
            <a:ext cx="12011025" cy="66173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57225" y="2012315"/>
            <a:ext cx="10627360" cy="110680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UNIT 3: PEOPLES OF VIETNAM </a:t>
            </a:r>
          </a:p>
        </p:txBody>
      </p:sp>
      <p:pic>
        <p:nvPicPr>
          <p:cNvPr id="2" name="Việt Nam Quê Hương Tôi - Trọng Tấ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9485" y="7937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47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38095" y="2123440"/>
            <a:ext cx="717613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</a:rPr>
              <a:t>I. VOCABULARY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U3-L1-2-1-nmvpyzlwxcgjosq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685" y="152400"/>
            <a:ext cx="2879725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3" descr="U3-L1-2-2-qapneboldtfucki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228600"/>
            <a:ext cx="2638425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4" descr="U3-L1-2-3-xmglcbyhpavjtfi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228600"/>
            <a:ext cx="3114675" cy="1847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Picture 5" descr="U3-L1-2-4-iexfanydvlhcgwu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82875"/>
            <a:ext cx="2879725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Picture 6" descr="U3-L1-2-5-splhydcqzjbvfxi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1850" y="2757488"/>
            <a:ext cx="2749550" cy="1677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Picture 7" descr="U3-L1-2-6-akqgzoujrhdbpne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9525" y="2541588"/>
            <a:ext cx="2876550" cy="1893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1" name="Picture 8" descr="U3-L1-2-7-mfcvrjtnkaxegwd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325" y="4724400"/>
            <a:ext cx="1997075" cy="1665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Picture 9" descr="U3-L1-2-8-osbtgilardmejkpc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9775" y="4941888"/>
            <a:ext cx="3048000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3" name="Rectangle 3"/>
          <p:cNvSpPr/>
          <p:nvPr/>
        </p:nvSpPr>
        <p:spPr>
          <a:xfrm>
            <a:off x="4756150" y="3244850"/>
            <a:ext cx="29845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dirty="0">
                <a:latin typeface="Calibri" panose="020F0502020204030204" charset="0"/>
              </a:rPr>
              <a:t>1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2100" y="2076450"/>
            <a:ext cx="2843213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five-coloured sticky rice 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2800" y="2057400"/>
            <a:ext cx="2333625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2. terraced fields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53400" y="2076450"/>
            <a:ext cx="19050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dirty="0">
                <a:latin typeface="Calibri" panose="020F0502020204030204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</a:rPr>
              <a:t>3. festival           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4435475"/>
            <a:ext cx="22606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4. folk dance 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3763" y="4540250"/>
            <a:ext cx="202565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5. open-air market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4619625"/>
            <a:ext cx="28956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6. musical instrument 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6369050"/>
            <a:ext cx="27432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7. stilt house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1125" y="6369050"/>
            <a:ext cx="16002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7. costume 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38095" y="2123440"/>
            <a:ext cx="640334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</a:rPr>
              <a:t>II. GRAMMAR 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109220" y="22860"/>
            <a:ext cx="11957050" cy="6798945"/>
          </a:xfrm>
          <a:prstGeom prst="rect">
            <a:avLst/>
          </a:prstGeom>
        </p:spPr>
      </p:pic>
      <p:pic>
        <p:nvPicPr>
          <p:cNvPr id="5" name="Ava Max - Salt (Lyrics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225" y="25908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22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80645" y="31750"/>
            <a:ext cx="12022455" cy="67094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78435" y="126365"/>
            <a:ext cx="11834495" cy="660590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43890" y="1478280"/>
            <a:ext cx="3093720" cy="6045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43890" y="2270125"/>
            <a:ext cx="3093720" cy="6045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43890" y="3042285"/>
            <a:ext cx="3093720" cy="6045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20090" y="3884930"/>
            <a:ext cx="3093720" cy="60452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20090" y="4798060"/>
            <a:ext cx="3093720" cy="6546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20090" y="5570220"/>
            <a:ext cx="3093720" cy="654685"/>
          </a:xfrm>
          <a:prstGeom prst="roundRect">
            <a:avLst/>
          </a:prstGeom>
          <a:solidFill>
            <a:srgbClr val="A80BC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355455" y="1367155"/>
            <a:ext cx="2378075" cy="71628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person </a:t>
            </a:r>
          </a:p>
          <a:p>
            <a:pPr algn="ctr"/>
            <a:r>
              <a:rPr lang="en-US" sz="2800"/>
              <a:t>(người)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55455" y="2164715"/>
            <a:ext cx="2378075" cy="7099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things (sự vật)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355455" y="2947670"/>
            <a:ext cx="2378075" cy="785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time </a:t>
            </a:r>
          </a:p>
          <a:p>
            <a:pPr algn="ctr"/>
            <a:r>
              <a:rPr lang="en-US" sz="2400"/>
              <a:t>(thời gian)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55455" y="3800475"/>
            <a:ext cx="2378075" cy="85598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place</a:t>
            </a:r>
          </a:p>
          <a:p>
            <a:pPr algn="ctr"/>
            <a:r>
              <a:rPr lang="en-US" sz="2800"/>
              <a:t>(địa điểm)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55455" y="4656455"/>
            <a:ext cx="2378075" cy="795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reason</a:t>
            </a:r>
          </a:p>
          <a:p>
            <a:pPr algn="ctr"/>
            <a:r>
              <a:rPr lang="en-US" sz="2800"/>
              <a:t>(lý do)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55455" y="5452745"/>
            <a:ext cx="2378075" cy="1278890"/>
          </a:xfrm>
          <a:prstGeom prst="roundRect">
            <a:avLst/>
          </a:prstGeom>
          <a:solidFill>
            <a:srgbClr val="A80BC5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manner </a:t>
            </a:r>
          </a:p>
          <a:p>
            <a:pPr algn="ctr"/>
            <a:r>
              <a:rPr lang="en-US" sz="2000"/>
              <a:t>(cách thức/như thế nào)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190" y="1362075"/>
            <a:ext cx="11946255" cy="4351655"/>
          </a:xfrm>
        </p:spPr>
        <p:txBody>
          <a:bodyPr/>
          <a:lstStyle/>
          <a:p>
            <a:pPr marL="0" indent="0" algn="ctr">
              <a:buNone/>
            </a:pPr>
            <a:r>
              <a:rPr lang="vi-VN" altLang="en-US" sz="8800">
                <a:solidFill>
                  <a:srgbClr val="FF0000"/>
                </a:solidFill>
                <a:latin typeface="Trebuchet MS" panose="020B0603020202020204" charset="0"/>
                <a:cs typeface="Trebuchet MS" panose="020B0603020202020204" charset="0"/>
              </a:rPr>
              <a:t>UNIT </a:t>
            </a:r>
            <a:r>
              <a:rPr lang="en-US" altLang="en-US" sz="8800">
                <a:solidFill>
                  <a:srgbClr val="FF0000"/>
                </a:solidFill>
                <a:latin typeface="Trebuchet MS" panose="020B0603020202020204" charset="0"/>
                <a:cs typeface="Trebuchet MS" panose="020B0603020202020204" charset="0"/>
              </a:rPr>
              <a:t>1 : </a:t>
            </a:r>
          </a:p>
          <a:p>
            <a:pPr marL="0" indent="0" algn="ctr">
              <a:buNone/>
            </a:pPr>
            <a:r>
              <a:rPr lang="en-US" altLang="en-US" sz="7200">
                <a:solidFill>
                  <a:srgbClr val="0070C0"/>
                </a:solidFill>
                <a:latin typeface="Trebuchet MS" panose="020B0603020202020204" charset="0"/>
                <a:cs typeface="Trebuchet MS" panose="020B0603020202020204" charset="0"/>
              </a:rPr>
              <a:t>LEISURE ACTIVITIES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811020" y="-57785"/>
            <a:ext cx="6655435" cy="64858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561715" y="1398270"/>
            <a:ext cx="3154045" cy="54419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656330" y="3328035"/>
            <a:ext cx="3154045" cy="54419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8785225" y="712470"/>
            <a:ext cx="3265805" cy="277241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possession (sở hữu)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851900" y="3721735"/>
            <a:ext cx="3265805" cy="277241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choice (sự lựa chọn)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>
                <a:solidFill>
                  <a:srgbClr val="FF0000"/>
                </a:solidFill>
              </a:rPr>
              <a:t>HOW TO MAKE A QUESTION </a:t>
            </a:r>
          </a:p>
          <a:p>
            <a:r>
              <a:rPr lang="en-US"/>
              <a:t>1. Tobe:</a:t>
            </a:r>
          </a:p>
          <a:p>
            <a:pPr marL="0" indent="0">
              <a:buNone/>
            </a:pPr>
            <a:r>
              <a:rPr lang="en-US"/>
              <a:t>		Wh/H 		</a:t>
            </a:r>
            <a:r>
              <a:rPr lang="en-US">
                <a:solidFill>
                  <a:srgbClr val="FF0000"/>
                </a:solidFill>
              </a:rPr>
              <a:t>am/is/are/was/were</a:t>
            </a:r>
            <a:r>
              <a:rPr lang="en-US"/>
              <a:t> +	 S ….?</a:t>
            </a:r>
          </a:p>
          <a:p>
            <a:r>
              <a:rPr lang="en-US"/>
              <a:t>2. Verbs:</a:t>
            </a:r>
          </a:p>
          <a:p>
            <a:pPr marL="0" indent="0">
              <a:buNone/>
            </a:pPr>
            <a:r>
              <a:rPr lang="en-US"/>
              <a:t>+ Present simple:			Wh/H -        </a:t>
            </a:r>
            <a:r>
              <a:rPr lang="en-US">
                <a:solidFill>
                  <a:srgbClr val="FF0000"/>
                </a:solidFill>
              </a:rPr>
              <a:t> do/does</a:t>
            </a:r>
            <a:r>
              <a:rPr lang="en-US"/>
              <a:t> 	+ S + 		V ? </a:t>
            </a:r>
          </a:p>
          <a:p>
            <a:pPr marL="0" indent="0">
              <a:buNone/>
            </a:pPr>
            <a:r>
              <a:rPr lang="en-US"/>
              <a:t>+ Past simple : 			WH/ H -       </a:t>
            </a:r>
            <a:r>
              <a:rPr lang="en-US">
                <a:solidFill>
                  <a:srgbClr val="FF0000"/>
                </a:solidFill>
              </a:rPr>
              <a:t>did + </a:t>
            </a:r>
            <a:r>
              <a:rPr lang="en-US"/>
              <a:t>		S + 		V?</a:t>
            </a:r>
          </a:p>
          <a:p>
            <a:pPr marL="0" indent="0">
              <a:buNone/>
            </a:pPr>
            <a:r>
              <a:rPr lang="en-US"/>
              <a:t>+ Present perfect: 			Wh/ H -       </a:t>
            </a:r>
            <a:r>
              <a:rPr lang="en-US">
                <a:solidFill>
                  <a:srgbClr val="FF0000"/>
                </a:solidFill>
              </a:rPr>
              <a:t>have/has</a:t>
            </a:r>
            <a:r>
              <a:rPr lang="en-US"/>
              <a:t> + 	S + 	</a:t>
            </a:r>
            <a:r>
              <a:rPr lang="en-US">
                <a:solidFill>
                  <a:srgbClr val="FF0000"/>
                </a:solidFill>
              </a:rPr>
              <a:t>Ved/V3 </a:t>
            </a:r>
            <a:r>
              <a:rPr lang="en-US"/>
              <a:t>?</a:t>
            </a:r>
          </a:p>
          <a:p>
            <a:pPr marL="0" indent="0">
              <a:buNone/>
            </a:pPr>
            <a:r>
              <a:rPr lang="en-US"/>
              <a:t>+ Present continuous : 		WH/ H -     </a:t>
            </a:r>
            <a:r>
              <a:rPr lang="en-US">
                <a:solidFill>
                  <a:srgbClr val="FF0000"/>
                </a:solidFill>
              </a:rPr>
              <a:t> am/is/are</a:t>
            </a:r>
            <a:r>
              <a:rPr lang="en-US"/>
              <a:t> + 	S + 	</a:t>
            </a:r>
            <a:r>
              <a:rPr lang="en-US">
                <a:solidFill>
                  <a:srgbClr val="FF0000"/>
                </a:solidFill>
              </a:rPr>
              <a:t>Ving ?</a:t>
            </a:r>
            <a:endParaRPr lang="en-US"/>
          </a:p>
          <a:p>
            <a:pPr marL="0" indent="0">
              <a:buNone/>
            </a:pPr>
            <a:r>
              <a:rPr lang="en-US"/>
              <a:t>+ Past continuous:  		WH/H -       </a:t>
            </a:r>
            <a:r>
              <a:rPr lang="en-US">
                <a:solidFill>
                  <a:srgbClr val="FF0000"/>
                </a:solidFill>
              </a:rPr>
              <a:t>was/ were</a:t>
            </a:r>
            <a:r>
              <a:rPr lang="en-US"/>
              <a:t> + 	S + 	</a:t>
            </a:r>
            <a:r>
              <a:rPr lang="en-US">
                <a:solidFill>
                  <a:srgbClr val="FF0000"/>
                </a:solidFill>
              </a:rPr>
              <a:t>VIng</a:t>
            </a:r>
            <a:r>
              <a:rPr lang="en-US"/>
              <a:t> ?</a:t>
            </a:r>
          </a:p>
          <a:p>
            <a:pPr marL="0" indent="0">
              <a:buNone/>
            </a:pPr>
            <a:r>
              <a:rPr lang="en-US"/>
              <a:t>+ Future simple : 			Wh/H  -      </a:t>
            </a:r>
            <a:r>
              <a:rPr lang="en-US">
                <a:solidFill>
                  <a:srgbClr val="FF0000"/>
                </a:solidFill>
              </a:rPr>
              <a:t>will/ can/should</a:t>
            </a:r>
            <a:r>
              <a:rPr lang="en-US"/>
              <a:t> …+ 	S + 	V ?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38095" y="2123440"/>
            <a:ext cx="6704330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solidFill>
                  <a:srgbClr val="FF0000"/>
                </a:solidFill>
              </a:rPr>
              <a:t>III. Practice </a:t>
            </a:r>
            <a:r>
              <a:rPr lang="en-US" sz="8800">
                <a:solidFill>
                  <a:srgbClr val="FF0000"/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65" y="22860"/>
            <a:ext cx="10515600" cy="581025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</a:rPr>
              <a:t>I. Select the correct Wh question word: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065" y="676910"/>
            <a:ext cx="6007735" cy="6114415"/>
          </a:xfrm>
        </p:spPr>
        <p:txBody>
          <a:bodyPr>
            <a:normAutofit fontScale="77500" lnSpcReduction="10000"/>
          </a:bodyPr>
          <a:lstStyle/>
          <a:p>
            <a:r>
              <a:rPr lang="en-US"/>
              <a:t>1. ___ is your name?</a:t>
            </a:r>
          </a:p>
          <a:p>
            <a:pPr marL="0" indent="0">
              <a:buNone/>
            </a:pPr>
            <a:r>
              <a:rPr lang="en-US"/>
              <a:t>  	What / Where</a:t>
            </a:r>
          </a:p>
          <a:p>
            <a:pPr marL="0" indent="0">
              <a:buNone/>
            </a:pPr>
            <a:r>
              <a:rPr lang="en-US"/>
              <a:t>  	When / Who</a:t>
            </a:r>
          </a:p>
          <a:p>
            <a:r>
              <a:rPr lang="en-US"/>
              <a:t>2. ___ is your favorite actress?</a:t>
            </a:r>
          </a:p>
          <a:p>
            <a:pPr marL="0" indent="0">
              <a:buNone/>
            </a:pPr>
            <a:r>
              <a:rPr lang="en-US"/>
              <a:t>   	What /  Why</a:t>
            </a:r>
          </a:p>
          <a:p>
            <a:pPr marL="0" indent="0">
              <a:buNone/>
            </a:pPr>
            <a:r>
              <a:rPr lang="en-US"/>
              <a:t>   	When /  Who</a:t>
            </a:r>
          </a:p>
          <a:p>
            <a:r>
              <a:rPr lang="en-US"/>
              <a:t>3. ___ are you from?</a:t>
            </a:r>
          </a:p>
          <a:p>
            <a:pPr marL="0" indent="0">
              <a:buNone/>
            </a:pPr>
            <a:r>
              <a:rPr lang="en-US"/>
              <a:t>   	What /   Where</a:t>
            </a:r>
          </a:p>
          <a:p>
            <a:pPr marL="0" indent="0">
              <a:buNone/>
            </a:pPr>
            <a:r>
              <a:rPr lang="en-US"/>
              <a:t> 	 When /   Who</a:t>
            </a:r>
          </a:p>
          <a:p>
            <a:r>
              <a:rPr lang="en-US"/>
              <a:t>4. ___ is your birthday?</a:t>
            </a:r>
          </a:p>
          <a:p>
            <a:pPr marL="0" indent="0">
              <a:buNone/>
            </a:pPr>
            <a:r>
              <a:rPr lang="en-US"/>
              <a:t>   	Whose /   Where</a:t>
            </a:r>
          </a:p>
          <a:p>
            <a:pPr marL="0" indent="0">
              <a:buNone/>
            </a:pPr>
            <a:r>
              <a:rPr lang="en-US"/>
              <a:t>  	 When /   Who</a:t>
            </a:r>
          </a:p>
          <a:p>
            <a:r>
              <a:rPr lang="en-US"/>
              <a:t>5. ___ color is your new car?</a:t>
            </a:r>
          </a:p>
          <a:p>
            <a:pPr marL="0" indent="0">
              <a:buNone/>
            </a:pPr>
            <a:r>
              <a:rPr lang="en-US"/>
              <a:t>	What /   How</a:t>
            </a:r>
          </a:p>
          <a:p>
            <a:pPr marL="0" indent="0">
              <a:buNone/>
            </a:pPr>
            <a:r>
              <a:rPr lang="en-US"/>
              <a:t>   	Where /   Whose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603885"/>
            <a:ext cx="5181600" cy="6187440"/>
          </a:xfrm>
        </p:spPr>
        <p:txBody>
          <a:bodyPr>
            <a:normAutofit fontScale="77500" lnSpcReduction="10000"/>
          </a:bodyPr>
          <a:lstStyle/>
          <a:p>
            <a:r>
              <a:rPr lang="en-US"/>
              <a:t>6. ___ old are you?</a:t>
            </a:r>
          </a:p>
          <a:p>
            <a:pPr marL="0" indent="0">
              <a:buNone/>
            </a:pPr>
            <a:r>
              <a:rPr lang="en-US"/>
              <a:t> 	What /    How</a:t>
            </a:r>
          </a:p>
          <a:p>
            <a:pPr marL="0" indent="0">
              <a:buNone/>
            </a:pPr>
            <a:r>
              <a:rPr lang="en-US"/>
              <a:t>  	Which /   Whose</a:t>
            </a:r>
          </a:p>
          <a:p>
            <a:r>
              <a:rPr lang="en-US"/>
              <a:t>7. ___ books are these?</a:t>
            </a:r>
          </a:p>
          <a:p>
            <a:pPr marL="0" indent="0">
              <a:buNone/>
            </a:pPr>
            <a:r>
              <a:rPr lang="en-US"/>
              <a:t> 	Why / How</a:t>
            </a:r>
          </a:p>
          <a:p>
            <a:pPr marL="0" indent="0">
              <a:buNone/>
            </a:pPr>
            <a:r>
              <a:rPr lang="en-US"/>
              <a:t>	 Where /  Whose</a:t>
            </a:r>
          </a:p>
          <a:p>
            <a:r>
              <a:rPr lang="en-US"/>
              <a:t>8. ___ did you quit your job?</a:t>
            </a:r>
          </a:p>
          <a:p>
            <a:pPr marL="0" indent="0">
              <a:buNone/>
            </a:pPr>
            <a:r>
              <a:rPr lang="en-US"/>
              <a:t>	Who /   Which</a:t>
            </a:r>
          </a:p>
          <a:p>
            <a:pPr marL="0" indent="0">
              <a:buNone/>
            </a:pPr>
            <a:r>
              <a:rPr lang="en-US"/>
              <a:t>	 Why /   Whose</a:t>
            </a:r>
          </a:p>
          <a:p>
            <a:r>
              <a:rPr lang="en-US"/>
              <a:t>9. ___ are you going to America?</a:t>
            </a:r>
          </a:p>
          <a:p>
            <a:pPr marL="0" indent="0">
              <a:buNone/>
            </a:pPr>
            <a:r>
              <a:rPr lang="en-US"/>
              <a:t>	 Who /   What</a:t>
            </a:r>
          </a:p>
          <a:p>
            <a:pPr marL="0" indent="0">
              <a:buNone/>
            </a:pPr>
            <a:r>
              <a:rPr lang="en-US"/>
              <a:t>	When /   Which</a:t>
            </a:r>
          </a:p>
          <a:p>
            <a:r>
              <a:rPr lang="en-US"/>
              <a:t>10. ___ aren't you going to Peter's party?</a:t>
            </a:r>
          </a:p>
          <a:p>
            <a:pPr marL="0" indent="0">
              <a:buNone/>
            </a:pPr>
            <a:r>
              <a:rPr lang="en-US"/>
              <a:t>   	What /   How</a:t>
            </a:r>
          </a:p>
          <a:p>
            <a:pPr marL="0" indent="0">
              <a:buNone/>
            </a:pPr>
            <a:r>
              <a:rPr lang="en-US"/>
              <a:t>	Where /   Why</a:t>
            </a:r>
          </a:p>
        </p:txBody>
      </p:sp>
      <p:sp>
        <p:nvSpPr>
          <p:cNvPr id="2" name="Oval 1"/>
          <p:cNvSpPr/>
          <p:nvPr/>
        </p:nvSpPr>
        <p:spPr>
          <a:xfrm>
            <a:off x="1036955" y="1053465"/>
            <a:ext cx="501650" cy="4216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99285" y="2651760"/>
            <a:ext cx="501650" cy="4216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99285" y="3486785"/>
            <a:ext cx="843280" cy="4216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63955" y="5069840"/>
            <a:ext cx="501650" cy="4216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36955" y="5805170"/>
            <a:ext cx="501650" cy="4216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096250" y="969010"/>
            <a:ext cx="501650" cy="4216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37220" y="2581275"/>
            <a:ext cx="702945" cy="4216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30110" y="3780155"/>
            <a:ext cx="501650" cy="4216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30110" y="4968875"/>
            <a:ext cx="501650" cy="4216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237220" y="6226810"/>
            <a:ext cx="501650" cy="4216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stin Mahone - Send It ft. Rich Homie Quan (Lyric Video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6750" y="3181350"/>
            <a:ext cx="5969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5" dur="180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/>
          <p:nvPr/>
        </p:nvGraphicFramePr>
        <p:xfrm>
          <a:off x="6096000" y="1601343"/>
          <a:ext cx="0" cy="4526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38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1">
                          <a:latin typeface="Comic Sans MS" panose="030F0702030302020204" charset="0"/>
                          <a:cs typeface="Comic Sans MS" panose="030F0702030302020204" charset="0"/>
                        </a:rPr>
                        <a:t>1.</a:t>
                      </a:r>
                      <a:endParaRPr lang="en-US" sz="100" b="1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______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cooks dinner every day?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8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1">
                          <a:latin typeface="Comic Sans MS" panose="030F0702030302020204" charset="0"/>
                          <a:cs typeface="Comic Sans MS" panose="030F0702030302020204" charset="0"/>
                        </a:rPr>
                        <a:t>2.</a:t>
                      </a:r>
                      <a:endParaRPr lang="en-US" sz="100" b="1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______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much does it cost?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1">
                          <a:latin typeface="Comic Sans MS" panose="030F0702030302020204" charset="0"/>
                          <a:cs typeface="Comic Sans MS" panose="030F0702030302020204" charset="0"/>
                        </a:rPr>
                        <a:t>3.</a:t>
                      </a:r>
                      <a:endParaRPr lang="en-US" sz="100" b="1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______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do you feel now? Well, thanks.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2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1">
                          <a:latin typeface="Comic Sans MS" panose="030F0702030302020204" charset="0"/>
                          <a:cs typeface="Comic Sans MS" panose="030F0702030302020204" charset="0"/>
                        </a:rPr>
                        <a:t>4.</a:t>
                      </a:r>
                      <a:endParaRPr lang="en-US" sz="100" b="1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______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time does class begin?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4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1">
                          <a:latin typeface="Comic Sans MS" panose="030F0702030302020204" charset="0"/>
                          <a:cs typeface="Comic Sans MS" panose="030F0702030302020204" charset="0"/>
                        </a:rPr>
                        <a:t>5.</a:t>
                      </a:r>
                      <a:endParaRPr lang="en-US" sz="100" b="1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______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does the shop open in the morning?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9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1">
                          <a:latin typeface="Comic Sans MS" panose="030F0702030302020204" charset="0"/>
                          <a:cs typeface="Comic Sans MS" panose="030F0702030302020204" charset="0"/>
                        </a:rPr>
                        <a:t>6.</a:t>
                      </a:r>
                      <a:endParaRPr lang="en-US" sz="100" b="1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______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photo do you like best: this or that?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1">
                          <a:latin typeface="Comic Sans MS" panose="030F0702030302020204" charset="0"/>
                          <a:cs typeface="Comic Sans MS" panose="030F0702030302020204" charset="0"/>
                        </a:rPr>
                        <a:t>7.</a:t>
                      </a:r>
                      <a:endParaRPr lang="en-US" sz="100" b="1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______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other languages do you speak?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31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1">
                          <a:latin typeface="Comic Sans MS" panose="030F0702030302020204" charset="0"/>
                          <a:cs typeface="Comic Sans MS" panose="030F0702030302020204" charset="0"/>
                        </a:rPr>
                        <a:t>8.</a:t>
                      </a:r>
                      <a:endParaRPr lang="en-US" sz="100" b="1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______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often do you go to the movies?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1">
                          <a:latin typeface="Comic Sans MS" panose="030F0702030302020204" charset="0"/>
                          <a:cs typeface="Comic Sans MS" panose="030F0702030302020204" charset="0"/>
                        </a:rPr>
                        <a:t>9.</a:t>
                      </a:r>
                      <a:endParaRPr lang="en-US" sz="100" b="1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______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do you live?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1">
                          <a:latin typeface="Comic Sans MS" panose="030F0702030302020204" charset="0"/>
                          <a:cs typeface="Comic Sans MS" panose="030F0702030302020204" charset="0"/>
                        </a:rPr>
                        <a:t>10.</a:t>
                      </a:r>
                      <a:endParaRPr lang="en-US" sz="100" b="1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______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" b="0">
                          <a:latin typeface="Comic Sans MS" panose="030F0702030302020204" charset="0"/>
                          <a:cs typeface="Comic Sans MS" panose="030F0702030302020204" charset="0"/>
                        </a:rPr>
                        <a:t>long does it take you to drive home?</a:t>
                      </a:r>
                      <a:endParaRPr lang="en-US" sz="100" b="0">
                        <a:latin typeface="Comic Sans MS" panose="030F0702030302020204" charset="0"/>
                        <a:ea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7" name="Picture 1"/>
          <p:cNvPicPr>
            <a:picLocks noGrp="1" noChangeAspect="1"/>
          </p:cNvPicPr>
          <p:nvPr>
            <p:ph/>
          </p:nvPr>
        </p:nvPicPr>
        <p:blipFill>
          <a:blip r:embed="rId4"/>
          <a:srcRect l="12117" t="26039" r="52990" b="17360"/>
          <a:stretch>
            <a:fillRect/>
          </a:stretch>
        </p:blipFill>
        <p:spPr>
          <a:xfrm>
            <a:off x="682625" y="539750"/>
            <a:ext cx="10401935" cy="62503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9525" y="17780"/>
            <a:ext cx="115062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II. Fill the question -words  : who, which, where, when, whose, what, why, how 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115185" y="808355"/>
            <a:ext cx="1473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b="1">
                <a:solidFill>
                  <a:srgbClr val="FF0000"/>
                </a:solidFill>
              </a:rPr>
              <a:t>Who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115185" y="1348105"/>
            <a:ext cx="1473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b="1">
                <a:solidFill>
                  <a:srgbClr val="FF0000"/>
                </a:solidFill>
              </a:rPr>
              <a:t>How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030730" y="1892300"/>
            <a:ext cx="1473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b="1">
                <a:solidFill>
                  <a:srgbClr val="FF0000"/>
                </a:solidFill>
              </a:rPr>
              <a:t>How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115185" y="2506980"/>
            <a:ext cx="1473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b="1">
                <a:solidFill>
                  <a:srgbClr val="FF0000"/>
                </a:solidFill>
              </a:rPr>
              <a:t>What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030730" y="3081655"/>
            <a:ext cx="1473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b="1">
                <a:solidFill>
                  <a:srgbClr val="FF0000"/>
                </a:solidFill>
              </a:rPr>
              <a:t>What time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115185" y="3665220"/>
            <a:ext cx="1473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b="1">
                <a:solidFill>
                  <a:srgbClr val="FF0000"/>
                </a:solidFill>
              </a:rPr>
              <a:t>Which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030730" y="4270375"/>
            <a:ext cx="1473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b="1">
                <a:solidFill>
                  <a:srgbClr val="FF0000"/>
                </a:solidFill>
              </a:rPr>
              <a:t>What  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2030730" y="4854575"/>
            <a:ext cx="1473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b="1">
                <a:solidFill>
                  <a:srgbClr val="FF0000"/>
                </a:solidFill>
              </a:rPr>
              <a:t>How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030730" y="5469890"/>
            <a:ext cx="1473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b="1">
                <a:solidFill>
                  <a:srgbClr val="FF0000"/>
                </a:solidFill>
              </a:rPr>
              <a:t>Where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030730" y="6053455"/>
            <a:ext cx="1473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b="1">
                <a:solidFill>
                  <a:srgbClr val="FF0000"/>
                </a:solidFill>
              </a:rPr>
              <a:t>How  </a:t>
            </a:r>
          </a:p>
        </p:txBody>
      </p:sp>
      <p:pic>
        <p:nvPicPr>
          <p:cNvPr id="15" name="SHAUN feat. Conor Maynard - Way Back Home (Lyrics) Sam Feldt Edi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725" y="76009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5" dur="1925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09270" y="74295"/>
            <a:ext cx="10972800" cy="6626860"/>
          </a:xfrm>
        </p:spPr>
        <p:txBody>
          <a:bodyPr>
            <a:normAutofit fontScale="87500" lnSpcReduction="20000"/>
          </a:bodyPr>
          <a:lstStyle/>
          <a:p>
            <a:pPr lvl="0"/>
            <a:endParaRPr lang="en-US" sz="40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/>
              <a:t>III. Make the question for the underlined parts. ( Đặt câu hỏi cho bộ phận gạch chân)</a:t>
            </a:r>
          </a:p>
          <a:p>
            <a:pPr marL="0" indent="0">
              <a:buNone/>
            </a:pPr>
            <a:r>
              <a:rPr lang="en-US"/>
              <a:t>1. The dictionary is </a:t>
            </a:r>
            <a:r>
              <a:rPr lang="en-US" u="sng">
                <a:solidFill>
                  <a:srgbClr val="FF0000"/>
                </a:solidFill>
              </a:rPr>
              <a:t>200,000 dong. </a:t>
            </a:r>
          </a:p>
          <a:p>
            <a:pPr marL="0" indent="0">
              <a:buNone/>
            </a:pPr>
            <a:r>
              <a:rPr lang="en-US"/>
              <a:t>...............................................................................................................................................</a:t>
            </a:r>
          </a:p>
          <a:p>
            <a:pPr marL="0" indent="0">
              <a:buNone/>
            </a:pPr>
            <a:r>
              <a:rPr lang="en-US"/>
              <a:t>2. I made it from </a:t>
            </a:r>
            <a:r>
              <a:rPr lang="en-US" u="sng">
                <a:solidFill>
                  <a:srgbClr val="FF0000"/>
                </a:solidFill>
              </a:rPr>
              <a:t>a piece of wood.</a:t>
            </a:r>
          </a:p>
          <a:p>
            <a:pPr marL="0" indent="0">
              <a:buNone/>
            </a:pPr>
            <a:r>
              <a:rPr lang="en-US"/>
              <a:t>................................................................................................................................................</a:t>
            </a:r>
          </a:p>
          <a:p>
            <a:pPr marL="0" indent="0">
              <a:buNone/>
            </a:pPr>
            <a:r>
              <a:rPr lang="en-US"/>
              <a:t>3.  Mary's birthday is </a:t>
            </a:r>
            <a:r>
              <a:rPr lang="en-US">
                <a:solidFill>
                  <a:srgbClr val="FF0000"/>
                </a:solidFill>
              </a:rPr>
              <a:t>on March 24th .</a:t>
            </a:r>
          </a:p>
          <a:p>
            <a:pPr marL="0" indent="0">
              <a:buNone/>
            </a:pPr>
            <a:r>
              <a:rPr lang="en-US"/>
              <a:t>................................................................................................................................................</a:t>
            </a:r>
          </a:p>
          <a:p>
            <a:pPr marL="0" indent="0">
              <a:buNone/>
            </a:pPr>
            <a:r>
              <a:rPr lang="en-US"/>
              <a:t>4. It’s </a:t>
            </a:r>
            <a:r>
              <a:rPr lang="en-US">
                <a:solidFill>
                  <a:srgbClr val="FF0000"/>
                </a:solidFill>
              </a:rPr>
              <a:t>about 1,500 km</a:t>
            </a:r>
            <a:r>
              <a:rPr lang="en-US"/>
              <a:t> from Hue to Ho Chi Minh City. </a:t>
            </a:r>
          </a:p>
          <a:p>
            <a:pPr marL="0" indent="0">
              <a:buNone/>
            </a:pPr>
            <a:r>
              <a:rPr lang="en-US"/>
              <a:t>................................................................................................................................................</a:t>
            </a:r>
          </a:p>
          <a:p>
            <a:pPr marL="0" indent="0">
              <a:buNone/>
            </a:pPr>
            <a:r>
              <a:rPr lang="en-US"/>
              <a:t>5. The bank is </a:t>
            </a:r>
            <a:r>
              <a:rPr lang="en-US">
                <a:solidFill>
                  <a:srgbClr val="FF0000"/>
                </a:solidFill>
              </a:rPr>
              <a:t>opposite the restaurant.</a:t>
            </a:r>
          </a:p>
          <a:p>
            <a:pPr marL="0" indent="0">
              <a:buNone/>
            </a:pPr>
            <a:r>
              <a:rPr lang="en-US"/>
              <a:t>................................................................................................................................................</a:t>
            </a:r>
          </a:p>
          <a:p>
            <a:pPr marL="0" indent="0">
              <a:buNone/>
            </a:pPr>
            <a:r>
              <a:rPr lang="en-US"/>
              <a:t>6. The dress looks  </a:t>
            </a:r>
            <a:r>
              <a:rPr lang="en-US">
                <a:solidFill>
                  <a:srgbClr val="FF0000"/>
                </a:solidFill>
              </a:rPr>
              <a:t>very nice.</a:t>
            </a:r>
            <a:endParaRPr lang="en-US"/>
          </a:p>
          <a:p>
            <a:pPr marL="0" indent="0">
              <a:buNone/>
            </a:pPr>
            <a:r>
              <a:rPr lang="en-US"/>
              <a:t>................................................................................................................................................</a:t>
            </a:r>
          </a:p>
          <a:p>
            <a:pPr marL="0" indent="0">
              <a:buNone/>
            </a:pPr>
            <a:r>
              <a:rPr lang="en-US"/>
              <a:t>7. I have just  met  </a:t>
            </a:r>
            <a:r>
              <a:rPr lang="en-US">
                <a:solidFill>
                  <a:srgbClr val="FF0000"/>
                </a:solidFill>
              </a:rPr>
              <a:t>her</a:t>
            </a:r>
            <a:r>
              <a:rPr lang="en-US"/>
              <a:t> for a minute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794885" y="889635"/>
            <a:ext cx="4544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</a:rPr>
              <a:t>How much is the dictionary  ? </a:t>
            </a:r>
            <a:r>
              <a:rPr lang="en-US" sz="28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549140" y="1742440"/>
            <a:ext cx="43859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</a:rPr>
              <a:t>What did you make it from ?  </a:t>
            </a:r>
            <a:r>
              <a:rPr lang="en-US" sz="28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794885" y="2567940"/>
            <a:ext cx="39560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</a:rPr>
              <a:t>When is Mary's birthday? </a:t>
            </a:r>
            <a:r>
              <a:rPr lang="en-US" sz="28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622040" y="3525520"/>
            <a:ext cx="5469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</a:rPr>
              <a:t>How far is it from Hue to HCM city ? </a:t>
            </a:r>
            <a:r>
              <a:rPr lang="en-US" sz="28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012690" y="4241165"/>
            <a:ext cx="31146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</a:rPr>
              <a:t>Where is the bank ?  </a:t>
            </a:r>
            <a:r>
              <a:rPr lang="en-US" sz="28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390390" y="5117465"/>
            <a:ext cx="40417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</a:rPr>
              <a:t>How does the dress look ? </a:t>
            </a:r>
            <a:r>
              <a:rPr lang="en-US" sz="28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709160" y="6110605"/>
            <a:ext cx="50330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</a:rPr>
              <a:t>Who have you met for a minute?  </a:t>
            </a:r>
            <a:r>
              <a:rPr lang="en-US" sz="280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" y="-7620"/>
            <a:ext cx="10515600" cy="88265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THE ARTICLES : 		A/AN/THE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8013" y="874713"/>
            <a:ext cx="5157787" cy="823912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a/an =1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14300" y="1699260"/>
            <a:ext cx="11915775" cy="5024755"/>
          </a:xfrm>
          <a:solidFill>
            <a:schemeClr val="bg1"/>
          </a:solidFill>
        </p:spPr>
        <p:txBody>
          <a:bodyPr>
            <a:normAutofit fontScale="97500" lnSpcReduction="10000"/>
          </a:bodyPr>
          <a:lstStyle/>
          <a:p>
            <a:pPr marL="0" indent="0">
              <a:buNone/>
            </a:pPr>
            <a:r>
              <a:rPr lang="en-US"/>
              <a:t>- </a:t>
            </a:r>
            <a:r>
              <a:rPr lang="en-US" sz="3200" b="1"/>
              <a:t> Countable singular Noun ( </a:t>
            </a:r>
            <a:r>
              <a:rPr lang="en-US" sz="3200" b="1">
                <a:solidFill>
                  <a:srgbClr val="FF0000"/>
                </a:solidFill>
              </a:rPr>
              <a:t>danh từ đếm được số ít</a:t>
            </a:r>
            <a:r>
              <a:rPr lang="en-US" sz="3200" b="1"/>
              <a:t>) </a:t>
            </a:r>
          </a:p>
          <a:p>
            <a:pPr marL="0" indent="0">
              <a:buNone/>
            </a:pPr>
            <a:r>
              <a:rPr lang="en-US"/>
              <a:t>  +    a   book  </a:t>
            </a:r>
            <a:r>
              <a:rPr lang="vi-VN" altLang="en-US"/>
              <a:t>, </a:t>
            </a:r>
            <a:endParaRPr lang="en-US"/>
          </a:p>
          <a:p>
            <a:pPr marL="0" indent="0">
              <a:buNone/>
            </a:pPr>
            <a:r>
              <a:rPr lang="en-US"/>
              <a:t>  +  an </a:t>
            </a:r>
            <a:r>
              <a:rPr lang="en-US">
                <a:solidFill>
                  <a:srgbClr val="FF0000"/>
                </a:solidFill>
              </a:rPr>
              <a:t> ( u,e,o,a,i)</a:t>
            </a:r>
            <a:r>
              <a:rPr lang="en-US"/>
              <a:t>  eg:  an apple </a:t>
            </a:r>
          </a:p>
          <a:p>
            <a:pPr marL="0" indent="0">
              <a:buNone/>
            </a:pPr>
            <a:r>
              <a:rPr lang="en-US"/>
              <a:t>- </a:t>
            </a:r>
            <a:r>
              <a:rPr lang="en-US" sz="3600" b="1"/>
              <a:t> Unidentified Noun ( </a:t>
            </a:r>
            <a:r>
              <a:rPr lang="en-US" b="1">
                <a:solidFill>
                  <a:srgbClr val="FF0000"/>
                </a:solidFill>
              </a:rPr>
              <a:t>danh từ không xác định cụ thể đối tượng là ai , là cái gì</a:t>
            </a:r>
            <a:r>
              <a:rPr lang="en-US" sz="3600" b="1"/>
              <a:t> ) </a:t>
            </a:r>
            <a:endParaRPr lang="en-US"/>
          </a:p>
          <a:p>
            <a:pPr marL="0" indent="0">
              <a:buNone/>
            </a:pPr>
            <a:r>
              <a:rPr lang="en-US"/>
              <a:t>	+  a dog, a book, an animal </a:t>
            </a:r>
            <a:r>
              <a:rPr lang="vi-VN" altLang="en-US"/>
              <a:t>, a teacher , an engineer .........</a:t>
            </a:r>
          </a:p>
          <a:p>
            <a:pPr marL="0" indent="0">
              <a:buNone/>
            </a:pPr>
            <a:r>
              <a:rPr lang="en-US"/>
              <a:t>- </a:t>
            </a:r>
            <a:r>
              <a:rPr lang="en-US" sz="3200" b="1"/>
              <a:t>Talk about a new thing</a:t>
            </a:r>
            <a:r>
              <a:rPr lang="en-US" b="1">
                <a:solidFill>
                  <a:srgbClr val="FF0000"/>
                </a:solidFill>
              </a:rPr>
              <a:t> (mới được đề cập đến lần đầu tiên )</a:t>
            </a:r>
          </a:p>
          <a:p>
            <a:pPr marL="0" indent="0">
              <a:buNone/>
            </a:pPr>
            <a:r>
              <a:rPr lang="en-US" sz="3200" b="1"/>
              <a:t>      </a:t>
            </a:r>
            <a:r>
              <a:rPr lang="en-US" sz="3200"/>
              <a:t> 	+ </a:t>
            </a:r>
            <a:r>
              <a:rPr lang="en-US"/>
              <a:t>I have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u="sng">
                <a:solidFill>
                  <a:schemeClr val="tx1"/>
                </a:solidFill>
              </a:rPr>
              <a:t>a new dress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tx1"/>
                </a:solidFill>
              </a:rPr>
              <a:t>- Describe a person/ something ( </a:t>
            </a:r>
            <a:r>
              <a:rPr lang="en-US" sz="3200" b="1">
                <a:solidFill>
                  <a:srgbClr val="FF0000"/>
                </a:solidFill>
              </a:rPr>
              <a:t>miêu tả ai đó , thứ gì đó</a:t>
            </a:r>
            <a:r>
              <a:rPr lang="en-US" sz="3200" b="1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tx1"/>
                </a:solidFill>
              </a:rPr>
              <a:t>     </a:t>
            </a:r>
            <a:r>
              <a:rPr lang="en-US">
                <a:solidFill>
                  <a:schemeClr val="tx1"/>
                </a:solidFill>
              </a:rPr>
              <a:t>+</a:t>
            </a:r>
            <a:r>
              <a:rPr lang="en-US" sz="3200" b="1">
                <a:solidFill>
                  <a:schemeClr val="tx1"/>
                </a:solidFill>
              </a:rPr>
              <a:t>  </a:t>
            </a:r>
            <a:r>
              <a:rPr lang="en-US">
                <a:solidFill>
                  <a:schemeClr val="tx1"/>
                </a:solidFill>
              </a:rPr>
              <a:t>She is </a:t>
            </a:r>
            <a:r>
              <a:rPr lang="en-US" u="sng">
                <a:solidFill>
                  <a:schemeClr val="tx1"/>
                </a:solidFill>
              </a:rPr>
              <a:t>a beautiful girl </a:t>
            </a:r>
          </a:p>
          <a:p>
            <a:pPr marL="0" indent="0">
              <a:buNone/>
            </a:pPr>
            <a:endParaRPr lang="en-US" u="sng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4" grpId="1" build="p" animBg="1"/>
      <p:bldP spid="5" grpId="0" build="p" animBg="1"/>
      <p:bldP spid="5" grpId="1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1275080" y="230505"/>
            <a:ext cx="10578465" cy="6492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ym typeface="+mn-ea"/>
              </a:rPr>
              <a:t>- Singular / Plural  Noun ( </a:t>
            </a:r>
            <a:r>
              <a:rPr lang="en-US" sz="2800" b="1">
                <a:solidFill>
                  <a:srgbClr val="FF0000"/>
                </a:solidFill>
                <a:sym typeface="+mn-ea"/>
              </a:rPr>
              <a:t>Danh từ số it/ số nhiều</a:t>
            </a:r>
            <a:r>
              <a:rPr lang="en-US" sz="3200" b="1">
                <a:solidFill>
                  <a:srgbClr val="FF0000"/>
                </a:solidFill>
                <a:sym typeface="+mn-ea"/>
              </a:rPr>
              <a:t>)</a:t>
            </a:r>
            <a:endParaRPr lang="en-US" sz="3200" b="1"/>
          </a:p>
          <a:p>
            <a:pPr marL="0" indent="0">
              <a:buNone/>
            </a:pPr>
            <a:r>
              <a:rPr lang="en-US" sz="3200" b="1">
                <a:sym typeface="+mn-ea"/>
              </a:rPr>
              <a:t>	</a:t>
            </a:r>
            <a:r>
              <a:rPr lang="en-US" sz="3200">
                <a:sym typeface="+mn-ea"/>
              </a:rPr>
              <a:t>+  the  book / the books </a:t>
            </a:r>
            <a:endParaRPr lang="en-US" sz="3200"/>
          </a:p>
          <a:p>
            <a:pPr marL="0" indent="0">
              <a:buNone/>
            </a:pPr>
            <a:r>
              <a:rPr lang="en-US" sz="3200">
                <a:sym typeface="+mn-ea"/>
              </a:rPr>
              <a:t>- </a:t>
            </a:r>
            <a:r>
              <a:rPr lang="en-US" sz="3200" b="1">
                <a:sym typeface="+mn-ea"/>
              </a:rPr>
              <a:t>Identified Noun : </a:t>
            </a:r>
            <a:r>
              <a:rPr lang="en-US" sz="3200" b="1">
                <a:solidFill>
                  <a:srgbClr val="FF0000"/>
                </a:solidFill>
                <a:sym typeface="+mn-ea"/>
              </a:rPr>
              <a:t>( </a:t>
            </a:r>
            <a:r>
              <a:rPr lang="en-US" sz="2800" b="1">
                <a:solidFill>
                  <a:srgbClr val="FF0000"/>
                </a:solidFill>
                <a:sym typeface="+mn-ea"/>
              </a:rPr>
              <a:t>đã được xác định rõ là ai, là cái gì , được đề cập lần 2 </a:t>
            </a:r>
            <a:r>
              <a:rPr lang="en-US" sz="3200" b="1">
                <a:solidFill>
                  <a:srgbClr val="FF0000"/>
                </a:solidFill>
                <a:sym typeface="+mn-ea"/>
              </a:rPr>
              <a:t>)</a:t>
            </a:r>
            <a:endParaRPr lang="en-US" sz="3200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>
                <a:sym typeface="+mn-ea"/>
              </a:rPr>
              <a:t> 	+ I have a new dress . </a:t>
            </a:r>
            <a:r>
              <a:rPr lang="en-US" sz="3200" u="sng">
                <a:sym typeface="+mn-ea"/>
              </a:rPr>
              <a:t>The dress</a:t>
            </a:r>
            <a:r>
              <a:rPr lang="en-US" sz="3200">
                <a:sym typeface="+mn-ea"/>
              </a:rPr>
              <a:t> is very beautiful. </a:t>
            </a:r>
            <a:endParaRPr lang="en-US" sz="32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>
                <a:sym typeface="+mn-ea"/>
              </a:rPr>
              <a:t>- </a:t>
            </a:r>
            <a:r>
              <a:rPr lang="en-US" sz="3200" b="1">
                <a:sym typeface="+mn-ea"/>
              </a:rPr>
              <a:t>The only Noun (</a:t>
            </a:r>
            <a:r>
              <a:rPr lang="en-US" sz="2800" b="1">
                <a:sym typeface="+mn-ea"/>
              </a:rPr>
              <a:t> </a:t>
            </a:r>
            <a:r>
              <a:rPr lang="en-US" sz="2800" b="1">
                <a:solidFill>
                  <a:srgbClr val="FF0000"/>
                </a:solidFill>
                <a:sym typeface="+mn-ea"/>
              </a:rPr>
              <a:t>là duy nhất, độc nhất</a:t>
            </a:r>
            <a:r>
              <a:rPr lang="en-US" sz="2800" b="1">
                <a:sym typeface="+mn-ea"/>
              </a:rPr>
              <a:t>)</a:t>
            </a:r>
            <a:endParaRPr lang="en-US" sz="3200" b="1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b="1">
                <a:sym typeface="+mn-ea"/>
              </a:rPr>
              <a:t>	</a:t>
            </a:r>
            <a:r>
              <a:rPr lang="en-US" sz="3200">
                <a:sym typeface="+mn-ea"/>
              </a:rPr>
              <a:t>+ the Sun, the Earth, the King </a:t>
            </a:r>
            <a:endParaRPr lang="en-US" sz="32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>
                <a:sym typeface="+mn-ea"/>
              </a:rPr>
              <a:t>- </a:t>
            </a:r>
            <a:r>
              <a:rPr lang="en-US" sz="3200" b="1">
                <a:sym typeface="+mn-ea"/>
              </a:rPr>
              <a:t>Superlative ( </a:t>
            </a:r>
            <a:r>
              <a:rPr lang="en-US" sz="2800" b="1">
                <a:solidFill>
                  <a:srgbClr val="FF0000"/>
                </a:solidFill>
                <a:sym typeface="+mn-ea"/>
              </a:rPr>
              <a:t>So sánh nhất</a:t>
            </a:r>
            <a:r>
              <a:rPr lang="en-US" sz="3200" b="1">
                <a:solidFill>
                  <a:srgbClr val="FF0000"/>
                </a:solidFill>
                <a:sym typeface="+mn-ea"/>
              </a:rPr>
              <a:t>)</a:t>
            </a:r>
            <a:endParaRPr lang="en-US" sz="3200" b="1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b="1">
                <a:sym typeface="+mn-ea"/>
              </a:rPr>
              <a:t> 	</a:t>
            </a:r>
            <a:r>
              <a:rPr lang="en-US" sz="3200">
                <a:sym typeface="+mn-ea"/>
              </a:rPr>
              <a:t>+</a:t>
            </a:r>
            <a:r>
              <a:rPr lang="en-US" sz="3200" b="1">
                <a:sym typeface="+mn-ea"/>
              </a:rPr>
              <a:t> </a:t>
            </a:r>
            <a:r>
              <a:rPr lang="en-US" sz="3200">
                <a:sym typeface="+mn-ea"/>
              </a:rPr>
              <a:t>She is </a:t>
            </a:r>
            <a:r>
              <a:rPr lang="en-US" sz="3200" u="sng">
                <a:sym typeface="+mn-ea"/>
              </a:rPr>
              <a:t>the most </a:t>
            </a:r>
            <a:r>
              <a:rPr lang="en-US" sz="3200">
                <a:sym typeface="+mn-ea"/>
              </a:rPr>
              <a:t>clever in the class</a:t>
            </a:r>
          </a:p>
          <a:p>
            <a:pPr marL="0" indent="0">
              <a:buNone/>
            </a:pPr>
            <a:r>
              <a:rPr lang="en-US" sz="3200">
                <a:sym typeface="+mn-ea"/>
              </a:rPr>
              <a:t>- </a:t>
            </a:r>
            <a:r>
              <a:rPr lang="en-US" sz="3200" b="1">
                <a:sym typeface="+mn-ea"/>
              </a:rPr>
              <a:t>Before a name of</a:t>
            </a:r>
            <a:r>
              <a:rPr lang="en-US" sz="3200">
                <a:sym typeface="+mn-ea"/>
              </a:rPr>
              <a:t> ( </a:t>
            </a:r>
            <a:r>
              <a:rPr lang="en-US" sz="3200">
                <a:solidFill>
                  <a:srgbClr val="FF0000"/>
                </a:solidFill>
                <a:sym typeface="+mn-ea"/>
              </a:rPr>
              <a:t>river, sea , museum, hotel and newspaper, musical instrument</a:t>
            </a:r>
            <a:r>
              <a:rPr lang="en-US" sz="3200">
                <a:sym typeface="+mn-ea"/>
              </a:rPr>
              <a:t>) </a:t>
            </a:r>
          </a:p>
          <a:p>
            <a:pPr marL="0" indent="0">
              <a:buNone/>
            </a:pPr>
            <a:r>
              <a:rPr lang="en-US" sz="3200">
                <a:sym typeface="+mn-ea"/>
              </a:rPr>
              <a:t>	+ the Nile , the Hilton hotel , the New York Times , the piano.............................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8735" y="6350"/>
            <a:ext cx="123634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The</a:t>
            </a:r>
            <a:r>
              <a:rPr lang="en-US" sz="2800" b="1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Grp="1" noChangeAspect="1"/>
          </p:cNvPicPr>
          <p:nvPr>
            <p:ph/>
          </p:nvPr>
        </p:nvPicPr>
        <p:blipFill>
          <a:blip r:embed="rId4"/>
          <a:srcRect l="18628" t="38898" r="35447" b="26682"/>
          <a:stretch>
            <a:fillRect/>
          </a:stretch>
        </p:blipFill>
        <p:spPr>
          <a:xfrm>
            <a:off x="259080" y="274955"/>
            <a:ext cx="11811000" cy="62439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036955" y="1810385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76630" y="2669540"/>
            <a:ext cx="80391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99160" y="3498215"/>
            <a:ext cx="9588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036955" y="4266565"/>
            <a:ext cx="80391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132205" y="5201920"/>
            <a:ext cx="9588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698490" y="1810385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546725" y="2669540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346065" y="3498215"/>
            <a:ext cx="9588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578475" y="4433570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546725" y="5201920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617710" y="1745615"/>
            <a:ext cx="80391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772650" y="2669540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708515" y="3437890"/>
            <a:ext cx="80391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9773285" y="4356100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9708515" y="5201920"/>
            <a:ext cx="80391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an</a:t>
            </a:r>
          </a:p>
        </p:txBody>
      </p:sp>
      <p:pic>
        <p:nvPicPr>
          <p:cNvPr id="18" name="Pretty Girl - Maggie Lindemann - Cheat Codes ✗ Cade Remix (Lyrics + Vietsub) ♫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685" y="362585"/>
            <a:ext cx="495300" cy="495300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6840855" y="480695"/>
            <a:ext cx="3765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a , an , the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5" dur="1936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4"/>
          <a:srcRect l="18990" t="25075" r="46118" b="22503"/>
          <a:stretch>
            <a:fillRect/>
          </a:stretch>
        </p:blipFill>
        <p:spPr>
          <a:xfrm>
            <a:off x="450850" y="46990"/>
            <a:ext cx="11379200" cy="65741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941320" y="682625"/>
            <a:ext cx="436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79445" y="1327785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259955" y="1327785"/>
            <a:ext cx="817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345565" y="1887855"/>
            <a:ext cx="970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315845" y="2533015"/>
            <a:ext cx="436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345565" y="3106420"/>
            <a:ext cx="970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946140" y="3106420"/>
            <a:ext cx="970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315845" y="3686810"/>
            <a:ext cx="970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795010" y="368681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142605" y="3686810"/>
            <a:ext cx="436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209165" y="4331970"/>
            <a:ext cx="436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149985" y="4805045"/>
            <a:ext cx="970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3978275" y="4805045"/>
            <a:ext cx="436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5795010" y="5450205"/>
            <a:ext cx="970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2941320" y="5975985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an</a:t>
            </a:r>
          </a:p>
        </p:txBody>
      </p:sp>
      <p:pic>
        <p:nvPicPr>
          <p:cNvPr id="18" name="The Chainsmokers &amp; Coldplay - Something Just Like This (Lyric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1385" y="40068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0" dur="2472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38095" y="2123440"/>
            <a:ext cx="717613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</a:rPr>
              <a:t>I. VOCABULARY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 descr="Kết quả hình ảnh cho hình ảnh về một số dân tộ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"/>
            <a:ext cx="11887200" cy="60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90980" y="6172200"/>
            <a:ext cx="9067800" cy="990600"/>
          </a:xfrm>
        </p:spPr>
        <p:txBody>
          <a:bodyPr vert="horz" wrap="square" lIns="91440" tIns="45720" rIns="91440" bIns="45720" anchor="t"/>
          <a:lstStyle/>
          <a:p>
            <a:pPr marL="0" indent="0" eaLnBrk="1" hangingPunct="1"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</a:rPr>
              <a:t>They have their own ways of life, and ______   and ________</a:t>
            </a:r>
            <a:endParaRPr lang="en-US" altLang="en-US" sz="28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2800" y="6096000"/>
            <a:ext cx="28956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customs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20200" y="6096000"/>
            <a:ext cx="28956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traditions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383030" y="2056130"/>
            <a:ext cx="99923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UNIT 4: OUR CUSTOM AND TRADITION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3"/>
          <p:cNvSpPr txBox="1"/>
          <p:nvPr/>
        </p:nvSpPr>
        <p:spPr>
          <a:xfrm>
            <a:off x="1524000" y="0"/>
            <a:ext cx="9144000" cy="4603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r>
              <a:rPr lang="en-US" altLang="x-none" sz="2400" b="1" dirty="0">
                <a:solidFill>
                  <a:srgbClr val="FF0000"/>
                </a:solidFill>
                <a:latin typeface=".VnVogue" pitchFamily="34" charset="0"/>
              </a:rPr>
              <a:t>2a(p.39). Match the pictures with the customs and traditions</a:t>
            </a:r>
            <a:r>
              <a:rPr lang="en-US" altLang="x-none" sz="2000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23633" name="Group 81"/>
          <p:cNvGraphicFramePr>
            <a:graphicFrameLocks noGrp="1"/>
          </p:cNvGraphicFramePr>
          <p:nvPr/>
        </p:nvGraphicFramePr>
        <p:xfrm>
          <a:off x="3935413" y="692150"/>
          <a:ext cx="4032250" cy="5551170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kumimoji="0" lang="vi-V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smiling to accept a compliment</a:t>
                      </a:r>
                      <a:endParaRPr kumimoji="0" lang="vi-VN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kumimoji="0" lang="vi-V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worshipping ancestors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kumimoji="0" lang="vi-V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wrapping gifts in colourful paper</a:t>
                      </a:r>
                      <a:endParaRPr kumimoji="0" lang="vi-VN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kumimoji="0" lang="vi-V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having lunch together on the second day of Tet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kumimoji="0" lang="vi-V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placing the chopsticks on top of the rice bowl when finishing a meal</a:t>
                      </a:r>
                      <a:endParaRPr kumimoji="0" lang="vi-VN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kumimoji="0" lang="vi-V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children in the family standing in a row to greet guests</a:t>
                      </a:r>
                      <a:endParaRPr kumimoji="0" lang="vi-VN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kumimoji="0" lang="vi-V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wearing </a:t>
                      </a: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 dai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on special occasions</a:t>
                      </a:r>
                      <a:endParaRPr kumimoji="0" lang="vi-VN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kumimoji="0" lang="vi-V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giving children lucky money at Tet</a:t>
                      </a:r>
                      <a:endParaRPr kumimoji="0" lang="vi-VN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36613"/>
            <a:ext cx="2016125" cy="136048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76475"/>
            <a:ext cx="2016125" cy="1358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716338"/>
            <a:ext cx="2016125" cy="1358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5157788"/>
            <a:ext cx="2016125" cy="1358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488" y="846138"/>
            <a:ext cx="2016125" cy="1358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488" y="2286000"/>
            <a:ext cx="2016125" cy="1358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2488" y="3654425"/>
            <a:ext cx="2016125" cy="1358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2488" y="5094288"/>
            <a:ext cx="2016125" cy="1358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" name="TextBox 6"/>
          <p:cNvSpPr txBox="1"/>
          <p:nvPr/>
        </p:nvSpPr>
        <p:spPr>
          <a:xfrm>
            <a:off x="3000375" y="1685925"/>
            <a:ext cx="398145" cy="52197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800" dirty="0">
                <a:solidFill>
                  <a:schemeClr val="bg1"/>
                </a:solidFill>
                <a:latin typeface=".VnCooper" pitchFamily="34" charset="0"/>
              </a:rPr>
              <a:t>a.</a:t>
            </a:r>
            <a:endParaRPr lang="en-US" sz="28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0375" y="3125788"/>
            <a:ext cx="390525" cy="52197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800" dirty="0">
                <a:solidFill>
                  <a:schemeClr val="bg1"/>
                </a:solidFill>
                <a:latin typeface=".VnCooper" pitchFamily="34" charset="0"/>
              </a:rPr>
              <a:t>b.</a:t>
            </a:r>
            <a:endParaRPr lang="en-US" sz="28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1813" y="4581525"/>
            <a:ext cx="377190" cy="52197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800" dirty="0">
                <a:solidFill>
                  <a:schemeClr val="bg1"/>
                </a:solidFill>
                <a:latin typeface=".VnCooper" pitchFamily="34" charset="0"/>
              </a:rPr>
              <a:t>c.</a:t>
            </a:r>
            <a:endParaRPr lang="en-US" sz="28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0375" y="6005513"/>
            <a:ext cx="389255" cy="52197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800" dirty="0">
                <a:solidFill>
                  <a:schemeClr val="bg1"/>
                </a:solidFill>
                <a:latin typeface=".VnCooper" pitchFamily="34" charset="0"/>
              </a:rPr>
              <a:t>d.</a:t>
            </a:r>
            <a:endParaRPr lang="en-US" sz="28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72488" y="1685925"/>
            <a:ext cx="381635" cy="52197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800" dirty="0">
                <a:solidFill>
                  <a:schemeClr val="bg1"/>
                </a:solidFill>
                <a:latin typeface=".VnCooper" pitchFamily="34" charset="0"/>
              </a:rPr>
              <a:t>e.</a:t>
            </a:r>
            <a:endParaRPr lang="en-US" sz="28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72488" y="5995988"/>
            <a:ext cx="373380" cy="46037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400" dirty="0">
                <a:solidFill>
                  <a:schemeClr val="bg1"/>
                </a:solidFill>
                <a:latin typeface=".VnCooper" pitchFamily="34" charset="0"/>
              </a:rPr>
              <a:t>h.</a:t>
            </a:r>
            <a:endParaRPr lang="en-US" sz="24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72488" y="4494213"/>
            <a:ext cx="394970" cy="52197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800" dirty="0">
                <a:solidFill>
                  <a:schemeClr val="bg1"/>
                </a:solidFill>
                <a:latin typeface=".VnCooper" pitchFamily="34" charset="0"/>
              </a:rPr>
              <a:t>g.</a:t>
            </a:r>
            <a:endParaRPr lang="en-US" sz="28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72488" y="3125788"/>
            <a:ext cx="356870" cy="52197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800" dirty="0">
                <a:solidFill>
                  <a:schemeClr val="bg1"/>
                </a:solidFill>
                <a:latin typeface=".VnCooper" pitchFamily="34" charset="0"/>
              </a:rPr>
              <a:t>f.</a:t>
            </a:r>
            <a:endParaRPr lang="en-US" sz="28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4224338" y="908050"/>
            <a:ext cx="334010" cy="39878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000" dirty="0">
                <a:solidFill>
                  <a:schemeClr val="bg1"/>
                </a:solidFill>
                <a:latin typeface=".VnCooper" pitchFamily="34" charset="0"/>
              </a:rPr>
              <a:t>g.</a:t>
            </a:r>
            <a:endParaRPr lang="en-US" sz="20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3" name="TextBox 16"/>
          <p:cNvSpPr txBox="1"/>
          <p:nvPr/>
        </p:nvSpPr>
        <p:spPr>
          <a:xfrm>
            <a:off x="4224338" y="1341438"/>
            <a:ext cx="321310" cy="39878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000" dirty="0">
                <a:solidFill>
                  <a:schemeClr val="bg1"/>
                </a:solidFill>
                <a:latin typeface=".VnCooper" pitchFamily="34" charset="0"/>
              </a:rPr>
              <a:t>c.</a:t>
            </a:r>
            <a:endParaRPr lang="en-US" sz="20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4" name="TextBox 21"/>
          <p:cNvSpPr txBox="1"/>
          <p:nvPr/>
        </p:nvSpPr>
        <p:spPr>
          <a:xfrm>
            <a:off x="4224338" y="1916113"/>
            <a:ext cx="307340" cy="39878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000" dirty="0">
                <a:solidFill>
                  <a:schemeClr val="bg1"/>
                </a:solidFill>
                <a:latin typeface=".VnCooper" pitchFamily="34" charset="0"/>
              </a:rPr>
              <a:t>f.</a:t>
            </a:r>
            <a:endParaRPr lang="en-US" sz="20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5" name="TextBox 19"/>
          <p:cNvSpPr txBox="1"/>
          <p:nvPr/>
        </p:nvSpPr>
        <p:spPr>
          <a:xfrm>
            <a:off x="4224338" y="2565400"/>
            <a:ext cx="341630" cy="39878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000" dirty="0">
                <a:solidFill>
                  <a:schemeClr val="bg1"/>
                </a:solidFill>
                <a:latin typeface=".VnCooper" pitchFamily="34" charset="0"/>
              </a:rPr>
              <a:t>h.</a:t>
            </a:r>
            <a:endParaRPr lang="en-US" sz="20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6" name="TextBox 18"/>
          <p:cNvSpPr txBox="1"/>
          <p:nvPr/>
        </p:nvSpPr>
        <p:spPr>
          <a:xfrm>
            <a:off x="4224338" y="3500438"/>
            <a:ext cx="325120" cy="39878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000" dirty="0">
                <a:solidFill>
                  <a:schemeClr val="bg1"/>
                </a:solidFill>
                <a:latin typeface=".VnCooper" pitchFamily="34" charset="0"/>
              </a:rPr>
              <a:t>e.</a:t>
            </a:r>
            <a:endParaRPr lang="en-US" sz="20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4241800" y="4545013"/>
            <a:ext cx="336550" cy="39878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000" dirty="0">
                <a:solidFill>
                  <a:schemeClr val="bg1"/>
                </a:solidFill>
                <a:latin typeface=".VnCooper" pitchFamily="34" charset="0"/>
              </a:rPr>
              <a:t>a.</a:t>
            </a:r>
            <a:endParaRPr lang="en-US" sz="20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4224338" y="5192713"/>
            <a:ext cx="331470" cy="39878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000" dirty="0">
                <a:solidFill>
                  <a:schemeClr val="bg1"/>
                </a:solidFill>
                <a:latin typeface=".VnCooper" pitchFamily="34" charset="0"/>
              </a:rPr>
              <a:t>b.</a:t>
            </a:r>
            <a:endParaRPr lang="en-US" sz="2000" dirty="0">
              <a:solidFill>
                <a:schemeClr val="bg1"/>
              </a:solidFill>
              <a:latin typeface=".VnCooper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4219575" y="5840413"/>
            <a:ext cx="330200" cy="39878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2000" dirty="0">
                <a:solidFill>
                  <a:schemeClr val="bg1"/>
                </a:solidFill>
                <a:latin typeface=".VnCooper" pitchFamily="34" charset="0"/>
              </a:rPr>
              <a:t>d.</a:t>
            </a:r>
            <a:endParaRPr lang="en-US" sz="2000" dirty="0">
              <a:solidFill>
                <a:schemeClr val="bg1"/>
              </a:solidFill>
              <a:latin typeface=".VnCooper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38095" y="2123440"/>
            <a:ext cx="640334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</a:rPr>
              <a:t>II. GRAMMAR 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225" y="43180"/>
            <a:ext cx="12106910" cy="721360"/>
          </a:xfrm>
        </p:spPr>
        <p:txBody>
          <a:bodyPr>
            <a:noAutofit/>
          </a:bodyPr>
          <a:lstStyle/>
          <a:p>
            <a:r>
              <a:rPr lang="en-US" altLang="en-US" b="1">
                <a:solidFill>
                  <a:srgbClr val="FF0000"/>
                </a:solidFill>
              </a:rPr>
              <a:t>1. Should/ shouldn't 	    - 	Have to / don't have to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33350" y="848360"/>
            <a:ext cx="6038850" cy="5882640"/>
          </a:xfrm>
          <a:solidFill>
            <a:srgbClr val="00B0F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- </a:t>
            </a:r>
            <a:r>
              <a:rPr lang="en-US" sz="4000" b="1">
                <a:solidFill>
                  <a:srgbClr val="FFFF00"/>
                </a:solidFill>
              </a:rPr>
              <a:t>to give</a:t>
            </a:r>
            <a:r>
              <a:rPr lang="en-US" sz="4400" b="1">
                <a:solidFill>
                  <a:srgbClr val="FFFF00"/>
                </a:solidFill>
              </a:rPr>
              <a:t> an advice for somebody</a:t>
            </a: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 	</a:t>
            </a:r>
            <a:r>
              <a:rPr lang="en-US" sz="320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200">
                <a:solidFill>
                  <a:schemeClr val="tx1"/>
                </a:solidFill>
              </a:rPr>
              <a:t>     </a:t>
            </a:r>
            <a:endParaRPr lang="en-US" sz="32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848360"/>
            <a:ext cx="5956935" cy="588264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express external obligation or necessity.( 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ai đó đưa quyết định về việc bạn phải làm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Form:</a:t>
            </a:r>
          </a:p>
          <a:p>
            <a:pPr marL="0" indent="0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+ S  + have/has  to V(infinitive)</a:t>
            </a:r>
          </a:p>
          <a:p>
            <a:pPr marL="0" indent="0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-) S+ don't /doesn't have to  V</a:t>
            </a:r>
          </a:p>
          <a:p>
            <a:pPr marL="0" indent="0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 không cần thiết phải làm )</a:t>
            </a:r>
          </a:p>
          <a:p>
            <a:pPr marL="0" indent="0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?) Do/ Does  + S  + have to V?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Note: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	must not= mustn't  + V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( không bắt buộc phải làm)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2306320" y="3283585"/>
            <a:ext cx="12896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should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748155" y="4780915"/>
            <a:ext cx="17284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shouldn't  </a:t>
            </a:r>
          </a:p>
        </p:txBody>
      </p:sp>
      <p:sp>
        <p:nvSpPr>
          <p:cNvPr id="9" name="Rectangles 8"/>
          <p:cNvSpPr/>
          <p:nvPr/>
        </p:nvSpPr>
        <p:spPr>
          <a:xfrm>
            <a:off x="502920" y="2355215"/>
            <a:ext cx="5531485" cy="594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S + should/ shouldn't  + V(infinitive)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81635" y="3283585"/>
            <a:ext cx="577342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sym typeface="+mn-ea"/>
              </a:rPr>
              <a:t>eg:  </a:t>
            </a:r>
            <a:r>
              <a:rPr lang="en-US" sz="3200">
                <a:sym typeface="+mn-ea"/>
              </a:rPr>
              <a:t>1.</a:t>
            </a:r>
            <a:r>
              <a:rPr lang="en-US" sz="3200">
                <a:solidFill>
                  <a:schemeClr val="bg1"/>
                </a:solidFill>
                <a:sym typeface="+mn-ea"/>
              </a:rPr>
              <a:t> </a:t>
            </a:r>
            <a:r>
              <a:rPr lang="en-US" sz="3200" dirty="0" smtClean="0">
                <a:sym typeface="+mn-ea"/>
              </a:rPr>
              <a:t>You</a:t>
            </a:r>
            <a:r>
              <a:rPr lang="en-US" sz="3200" dirty="0">
                <a:sym typeface="+mn-ea"/>
              </a:rPr>
              <a:t> </a:t>
            </a:r>
            <a:r>
              <a:rPr lang="en-US" sz="3200" dirty="0" smtClean="0">
                <a:sym typeface="+mn-ea"/>
              </a:rPr>
              <a:t>_</a:t>
            </a:r>
            <a:r>
              <a:rPr lang="vi-VN" altLang="en-US" sz="3200" dirty="0" smtClean="0">
                <a:sym typeface="+mn-ea"/>
              </a:rPr>
              <a:t>_______</a:t>
            </a:r>
            <a:r>
              <a:rPr lang="en-US" sz="3200" dirty="0">
                <a:sym typeface="+mn-ea"/>
              </a:rPr>
              <a:t> respect old people.</a:t>
            </a:r>
            <a:endParaRPr lang="en-US" sz="3200" dirty="0"/>
          </a:p>
          <a:p>
            <a:pPr marL="0" indent="0">
              <a:buNone/>
            </a:pPr>
            <a:r>
              <a:rPr lang="en-US" sz="3200" dirty="0" smtClean="0">
                <a:sym typeface="+mn-ea"/>
              </a:rPr>
              <a:t>2. According </a:t>
            </a:r>
            <a:r>
              <a:rPr lang="en-US" sz="3200" dirty="0">
                <a:sym typeface="+mn-ea"/>
              </a:rPr>
              <a:t>to </a:t>
            </a:r>
            <a:r>
              <a:rPr lang="en-US" sz="3200" dirty="0" smtClean="0">
                <a:sym typeface="+mn-ea"/>
              </a:rPr>
              <a:t>tradition, </a:t>
            </a:r>
          </a:p>
          <a:p>
            <a:pPr marL="0" indent="0">
              <a:buNone/>
            </a:pPr>
            <a:r>
              <a:rPr lang="en-US" sz="3200" dirty="0" smtClean="0">
                <a:sym typeface="+mn-ea"/>
              </a:rPr>
              <a:t>you</a:t>
            </a:r>
            <a:r>
              <a:rPr lang="en-US" sz="3200" dirty="0">
                <a:sym typeface="+mn-ea"/>
              </a:rPr>
              <a:t> </a:t>
            </a:r>
            <a:r>
              <a:rPr lang="en-US" sz="3200" dirty="0" smtClean="0">
                <a:sym typeface="+mn-ea"/>
              </a:rPr>
              <a:t>_____________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>
                <a:sym typeface="+mn-ea"/>
              </a:rPr>
              <a:t>sweep </a:t>
            </a:r>
            <a:r>
              <a:rPr lang="en-US" sz="3200" dirty="0">
                <a:sym typeface="+mn-ea"/>
              </a:rPr>
              <a:t>the floor on the first day of Tet.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 animBg="1"/>
      <p:bldP spid="5" grpId="1" build="p" animBg="1"/>
      <p:bldP spid="6" grpId="0" uiExpand="1" build="p" animBg="1"/>
      <p:bldP spid="6" grpId="1" build="p" animBg="1"/>
      <p:bldP spid="7" grpId="0"/>
      <p:bldP spid="7" grpId="1"/>
      <p:bldP spid="8" grpId="0"/>
      <p:bldP spid="8" grpId="1"/>
      <p:bldP spid="9" grpId="0" animBg="1"/>
      <p:bldP spid="9" grpId="1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231140" y="102235"/>
            <a:ext cx="11679555" cy="6739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>
                <a:latin typeface="Times New Roman" panose="02020603050405020304" pitchFamily="18" charset="0"/>
                <a:cs typeface="Calibri" panose="020F0502020204030204" charset="0"/>
              </a:rPr>
              <a:t>1.Complete the sentences with should or shouldn’t.</a:t>
            </a:r>
          </a:p>
          <a:p>
            <a:pPr indent="0"/>
            <a:r>
              <a:rPr lang="en-US" sz="3600" b="1">
                <a:latin typeface="Times New Roman" panose="02020603050405020304" pitchFamily="18" charset="0"/>
                <a:cs typeface="Calibri" panose="020F0502020204030204" charset="0"/>
              </a:rPr>
              <a:t>(Hoàn thành các câu với should hoặc shouldn’t)</a:t>
            </a:r>
            <a:endParaRPr lang="en-US" sz="3600" b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/>
            <a:r>
              <a:rPr lang="en-US" sz="3600" b="0">
                <a:latin typeface="Times New Roman" panose="02020603050405020304" pitchFamily="18" charset="0"/>
                <a:cs typeface="Calibri" panose="020F0502020204030204" charset="0"/>
              </a:rPr>
              <a:t>1.You __________ respect old people.</a:t>
            </a:r>
          </a:p>
          <a:p>
            <a:pPr indent="0"/>
            <a:r>
              <a:rPr lang="en-US" sz="3600" b="0">
                <a:latin typeface="Times New Roman" panose="02020603050405020304" pitchFamily="18" charset="0"/>
                <a:cs typeface="Calibri" panose="020F0502020204030204" charset="0"/>
              </a:rPr>
              <a:t>2.According to tradition, you __________ sweep the floor on the first day of Tet.</a:t>
            </a:r>
          </a:p>
          <a:p>
            <a:pPr indent="0"/>
            <a:r>
              <a:rPr lang="en-US" sz="3600" b="0">
                <a:latin typeface="Times New Roman" panose="02020603050405020304" pitchFamily="18" charset="0"/>
                <a:cs typeface="Calibri" panose="020F0502020204030204" charset="0"/>
              </a:rPr>
              <a:t>3.Children __________ take things from adults with both hands.</a:t>
            </a:r>
          </a:p>
          <a:p>
            <a:pPr indent="0"/>
            <a:r>
              <a:rPr lang="en-US" sz="3600" b="0">
                <a:latin typeface="Times New Roman" panose="02020603050405020304" pitchFamily="18" charset="0"/>
                <a:cs typeface="Calibri" panose="020F0502020204030204" charset="0"/>
              </a:rPr>
              <a:t>4.You __________ wear shorts when going to the pagoda.</a:t>
            </a:r>
          </a:p>
          <a:p>
            <a:pPr indent="0"/>
            <a:r>
              <a:rPr lang="en-US" sz="3600" b="0">
                <a:latin typeface="Times New Roman" panose="02020603050405020304" pitchFamily="18" charset="0"/>
                <a:cs typeface="Calibri" panose="020F0502020204030204" charset="0"/>
              </a:rPr>
              <a:t>5.You__________ bring a gift when you visit someone’s house.</a:t>
            </a:r>
          </a:p>
          <a:p>
            <a:pPr indent="0"/>
            <a:r>
              <a:rPr lang="en-US" sz="3600" b="0">
                <a:latin typeface="Times New Roman" panose="02020603050405020304" pitchFamily="18" charset="0"/>
                <a:cs typeface="Calibri" panose="020F0502020204030204" charset="0"/>
              </a:rPr>
              <a:t>6.Your sister is chewing and taking at the same time. You__________ do that .It’s not very polite.</a:t>
            </a:r>
          </a:p>
        </p:txBody>
      </p:sp>
      <p:pic>
        <p:nvPicPr>
          <p:cNvPr id="2" name="Marcus &amp; Martinus – Heartbeat (Lyrics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2485" y="3238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6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292100" y="156210"/>
            <a:ext cx="11810365" cy="600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2. Complete the sentences with have to </a:t>
            </a:r>
            <a:endParaRPr lang="en-US" sz="3200" b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indent="0" algn="l"/>
            <a:r>
              <a:rPr lang="en-US" sz="3200" b="0">
                <a:latin typeface="Calibri" panose="020F0502020204030204" charset="0"/>
                <a:cs typeface="Times New Roman" panose="02020603050405020304" pitchFamily="18" charset="0"/>
              </a:rPr>
              <a:t>(</a:t>
            </a:r>
            <a:r>
              <a:rPr lang="en-US" sz="3200" b="1">
                <a:latin typeface="Times New Roman" panose="02020603050405020304" pitchFamily="18" charset="0"/>
                <a:cs typeface="Calibri" panose="020F0502020204030204" charset="0"/>
              </a:rPr>
              <a:t>Hoàn thành các câu với hình thức đúng của have to )</a:t>
            </a:r>
            <a:endParaRPr lang="en-US" sz="3200" b="0">
              <a:latin typeface="Times New Roman" panose="02020603050405020304" pitchFamily="18" charset="0"/>
              <a:cs typeface="Calibri" panose="020F0502020204030204" charset="0"/>
            </a:endParaRPr>
          </a:p>
          <a:p>
            <a:pPr indent="0" algn="l"/>
            <a:r>
              <a:rPr lang="en-US" sz="3200" b="0">
                <a:latin typeface="Times New Roman" panose="02020603050405020304" pitchFamily="18" charset="0"/>
                <a:cs typeface="Calibri" panose="020F0502020204030204" charset="0"/>
              </a:rPr>
              <a:t>         1.My mother says that I __________ be home by 9 p.m.</a:t>
            </a:r>
          </a:p>
          <a:p>
            <a:pPr indent="0" algn="l"/>
            <a:r>
              <a:rPr lang="en-US" sz="3200" b="0">
                <a:latin typeface="Times New Roman" panose="02020603050405020304" pitchFamily="18" charset="0"/>
                <a:cs typeface="Calibri" panose="020F0502020204030204" charset="0"/>
              </a:rPr>
              <a:t>         2.We __________ go now because our dad is waiting for us.</a:t>
            </a:r>
          </a:p>
          <a:p>
            <a:pPr indent="0" algn="l"/>
            <a:r>
              <a:rPr lang="en-US" sz="3200" b="0">
                <a:latin typeface="Times New Roman" panose="02020603050405020304" pitchFamily="18" charset="0"/>
                <a:cs typeface="Calibri" panose="020F0502020204030204" charset="0"/>
              </a:rPr>
              <a:t>        3.She __________ wear that costume because it’s the family tradition.</a:t>
            </a:r>
          </a:p>
          <a:p>
            <a:pPr indent="0" algn="l"/>
            <a:r>
              <a:rPr lang="en-US" sz="3200" b="0">
                <a:latin typeface="Times New Roman" panose="02020603050405020304" pitchFamily="18" charset="0"/>
                <a:cs typeface="Calibri" panose="020F0502020204030204" charset="0"/>
              </a:rPr>
              <a:t>      4.In the past, men __________ wear Ao Dai, but today they __________ wear it.</a:t>
            </a:r>
          </a:p>
          <a:p>
            <a:pPr indent="0" algn="l"/>
            <a:r>
              <a:rPr lang="en-US" sz="3200" b="0">
                <a:latin typeface="Times New Roman" panose="02020603050405020304" pitchFamily="18" charset="0"/>
                <a:cs typeface="Calibri" panose="020F0502020204030204" charset="0"/>
              </a:rPr>
              <a:t>      5.Before leaving the dinner table, __________ your son __________ ask for permission?</a:t>
            </a:r>
          </a:p>
          <a:p>
            <a:pPr indent="0" algn="l"/>
            <a:r>
              <a:rPr lang="en-US" sz="3200" b="0">
                <a:latin typeface="Times New Roman" panose="02020603050405020304" pitchFamily="18" charset="0"/>
                <a:cs typeface="Calibri" panose="020F0502020204030204" charset="0"/>
              </a:rPr>
              <a:t>      6. We__________  go to school today because it was raining heavily.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110" y="2637155"/>
            <a:ext cx="10515600" cy="1325563"/>
          </a:xfrm>
        </p:spPr>
        <p:txBody>
          <a:bodyPr>
            <a:no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Algerian" panose="04020705040A02060702" charset="0"/>
                <a:cs typeface="Algerian" panose="04020705040A02060702" charset="0"/>
              </a:rPr>
              <a:t>REVISION UNIT 5 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38095" y="2123440"/>
            <a:ext cx="717613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</a:rPr>
              <a:t>I. VOCABULARY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1458003814-1816-Hinh-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7996" y="692696"/>
            <a:ext cx="3863340" cy="270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407368" y="169476"/>
            <a:ext cx="78559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*Match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words with the pictures of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festivals.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le-hoi-lang-le-mat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320" y="692696"/>
            <a:ext cx="3566160" cy="27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D:\nhung-hinh-anh-dep-tai-chung-ket-choi-trau-do-son-2015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95181" y="3879632"/>
            <a:ext cx="4061460" cy="236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D:\tải xuốn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3879632"/>
            <a:ext cx="3493368" cy="2344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7" name="Picture 3" descr="D:\le_hoi_ca_voi_o_nha_tra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" y="3879632"/>
            <a:ext cx="3592989" cy="234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1344" y="914403"/>
            <a:ext cx="496737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buffalo- fighting festival   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1568" y="1950665"/>
            <a:ext cx="356616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Cow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racing 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festival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91344" y="2463279"/>
            <a:ext cx="28143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 snake festival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3352" y="1412776"/>
            <a:ext cx="282194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Elephant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race festival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1344" y="3030051"/>
            <a:ext cx="195072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Whale festival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3" name="TextBox 13"/>
          <p:cNvSpPr txBox="1">
            <a:spLocks noChangeArrowheads="1"/>
          </p:cNvSpPr>
          <p:nvPr/>
        </p:nvSpPr>
        <p:spPr bwMode="auto">
          <a:xfrm>
            <a:off x="4296095" y="3510300"/>
            <a:ext cx="3733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1.</a:t>
            </a:r>
          </a:p>
        </p:txBody>
      </p:sp>
      <p:sp>
        <p:nvSpPr>
          <p:cNvPr id="15374" name="TextBox 14"/>
          <p:cNvSpPr txBox="1">
            <a:spLocks noChangeArrowheads="1"/>
          </p:cNvSpPr>
          <p:nvPr/>
        </p:nvSpPr>
        <p:spPr bwMode="auto">
          <a:xfrm>
            <a:off x="8266142" y="3501008"/>
            <a:ext cx="3733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2.</a:t>
            </a:r>
          </a:p>
        </p:txBody>
      </p:sp>
      <p:sp>
        <p:nvSpPr>
          <p:cNvPr id="15375" name="TextBox 15"/>
          <p:cNvSpPr txBox="1">
            <a:spLocks noChangeArrowheads="1"/>
          </p:cNvSpPr>
          <p:nvPr/>
        </p:nvSpPr>
        <p:spPr bwMode="auto">
          <a:xfrm>
            <a:off x="462390" y="6300028"/>
            <a:ext cx="3733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3.</a:t>
            </a:r>
          </a:p>
        </p:txBody>
      </p:sp>
      <p:sp>
        <p:nvSpPr>
          <p:cNvPr id="15376" name="TextBox 16"/>
          <p:cNvSpPr txBox="1">
            <a:spLocks noChangeArrowheads="1"/>
          </p:cNvSpPr>
          <p:nvPr/>
        </p:nvSpPr>
        <p:spPr bwMode="auto">
          <a:xfrm>
            <a:off x="4069477" y="6248400"/>
            <a:ext cx="3733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4.</a:t>
            </a:r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7745567" y="6237312"/>
            <a:ext cx="3733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5.</a:t>
            </a:r>
          </a:p>
        </p:txBody>
      </p:sp>
      <p:sp>
        <p:nvSpPr>
          <p:cNvPr id="2" name="Rectangle 1"/>
          <p:cNvSpPr/>
          <p:nvPr/>
        </p:nvSpPr>
        <p:spPr>
          <a:xfrm>
            <a:off x="767408" y="1772816"/>
            <a:ext cx="10729191" cy="31534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9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</a:t>
            </a:r>
            <a:r>
              <a:rPr lang="en-US" sz="19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estivals</a:t>
            </a:r>
            <a:endParaRPr lang="en-US" sz="19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34 -0.00208 L 0.35884 0.29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1 0.06528 L 0.69832 0.1428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35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16 -0.01273 L 0.03847 0.4701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521E-6 -0.00232 L 0.33788 0.6171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94" y="3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5 -0.01042 L 0.6513 0.7636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58" y="3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373" grpId="0"/>
      <p:bldP spid="15374" grpId="0"/>
      <p:bldP spid="15375" grpId="0"/>
      <p:bldP spid="15376" grpId="0"/>
      <p:bldP spid="15377" grpId="0"/>
      <p:bldP spid="2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22"/>
            <a:ext cx="9144000" cy="476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81328"/>
            <a:ext cx="9144000" cy="476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11536" y="476672"/>
            <a:ext cx="5768975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ii. pronunciation</a:t>
            </a:r>
            <a:endParaRPr lang="en-US" sz="5400" b="1" i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66883" y="1815798"/>
            <a:ext cx="8496944" cy="184636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 smtClean="0"/>
              <a:t>compe</a:t>
            </a:r>
            <a:r>
              <a:rPr lang="en-US" sz="2800" dirty="0" smtClean="0"/>
              <a:t>’</a:t>
            </a:r>
            <a:r>
              <a:rPr lang="vi-VN" sz="2800" dirty="0" smtClean="0"/>
              <a:t>ti</a:t>
            </a:r>
            <a:r>
              <a:rPr lang="vi-VN" sz="2800" dirty="0" smtClean="0">
                <a:solidFill>
                  <a:schemeClr val="tx1"/>
                </a:solidFill>
              </a:rPr>
              <a:t>t</a:t>
            </a:r>
            <a:r>
              <a:rPr lang="vi-VN" sz="2800" b="1" dirty="0" smtClean="0">
                <a:solidFill>
                  <a:srgbClr val="FF0000"/>
                </a:solidFill>
              </a:rPr>
              <a:t>ion</a:t>
            </a:r>
            <a:r>
              <a:rPr lang="vi-VN" sz="2800" dirty="0" smtClean="0"/>
              <a:t>          commemo</a:t>
            </a:r>
            <a:r>
              <a:rPr lang="en-US" sz="2800" dirty="0" smtClean="0"/>
              <a:t>’</a:t>
            </a:r>
            <a:r>
              <a:rPr lang="vi-VN" sz="2800" dirty="0" smtClean="0"/>
              <a:t>rat</a:t>
            </a:r>
            <a:r>
              <a:rPr lang="vi-VN" sz="2800" b="1" dirty="0" smtClean="0">
                <a:solidFill>
                  <a:srgbClr val="FF0000"/>
                </a:solidFill>
              </a:rPr>
              <a:t>ion</a:t>
            </a:r>
            <a:r>
              <a:rPr lang="vi-VN" sz="2800" dirty="0" smtClean="0"/>
              <a:t>      pro</a:t>
            </a:r>
            <a:r>
              <a:rPr lang="en-US" sz="2800" dirty="0" smtClean="0"/>
              <a:t>’</a:t>
            </a:r>
            <a:r>
              <a:rPr lang="vi-VN" sz="2800" dirty="0" smtClean="0"/>
              <a:t>cess</a:t>
            </a:r>
            <a:r>
              <a:rPr lang="vi-VN" sz="2800" b="1" dirty="0" smtClean="0">
                <a:solidFill>
                  <a:srgbClr val="FF0000"/>
                </a:solidFill>
              </a:rPr>
              <a:t>ion</a:t>
            </a:r>
            <a:r>
              <a:rPr lang="en-US" sz="2800" dirty="0" smtClean="0"/>
              <a:t> </a:t>
            </a:r>
            <a:r>
              <a:rPr lang="vi-VN" sz="2800" dirty="0" smtClean="0"/>
              <a:t>presser</a:t>
            </a:r>
            <a:r>
              <a:rPr lang="en-US" sz="2800" dirty="0" smtClean="0"/>
              <a:t>’</a:t>
            </a:r>
            <a:r>
              <a:rPr lang="vi-VN" sz="2800" dirty="0" smtClean="0"/>
              <a:t>vat</a:t>
            </a:r>
            <a:r>
              <a:rPr lang="vi-VN" sz="2800" b="1" dirty="0" smtClean="0">
                <a:solidFill>
                  <a:srgbClr val="FF0000"/>
                </a:solidFill>
              </a:rPr>
              <a:t>ion</a:t>
            </a:r>
            <a:r>
              <a:rPr lang="vi-VN" sz="2800" dirty="0" smtClean="0"/>
              <a:t>         con</a:t>
            </a:r>
            <a:r>
              <a:rPr lang="en-US" sz="2800" dirty="0" smtClean="0"/>
              <a:t>’</a:t>
            </a:r>
            <a:r>
              <a:rPr lang="vi-VN" sz="2800" dirty="0" smtClean="0"/>
              <a:t>fus</a:t>
            </a:r>
            <a:r>
              <a:rPr lang="vi-VN" sz="2800" b="1" dirty="0" smtClean="0">
                <a:solidFill>
                  <a:srgbClr val="FF0000"/>
                </a:solidFill>
              </a:rPr>
              <a:t>ion</a:t>
            </a:r>
            <a:r>
              <a:rPr lang="vi-VN" sz="2800" dirty="0" smtClean="0"/>
              <a:t>                ma</a:t>
            </a:r>
            <a:r>
              <a:rPr lang="en-US" sz="2800" dirty="0" smtClean="0"/>
              <a:t>’</a:t>
            </a:r>
            <a:r>
              <a:rPr lang="vi-VN" sz="2800" dirty="0" smtClean="0"/>
              <a:t>gic</a:t>
            </a:r>
            <a:r>
              <a:rPr lang="vi-VN" sz="2800" b="1" dirty="0" smtClean="0">
                <a:solidFill>
                  <a:srgbClr val="0033CC"/>
                </a:solidFill>
              </a:rPr>
              <a:t>ian</a:t>
            </a:r>
          </a:p>
          <a:p>
            <a:r>
              <a:rPr lang="vi-VN" sz="2800" dirty="0" smtClean="0"/>
              <a:t>Mu</a:t>
            </a:r>
            <a:r>
              <a:rPr lang="en-US" sz="2800" dirty="0" smtClean="0"/>
              <a:t>’</a:t>
            </a:r>
            <a:r>
              <a:rPr lang="vi-VN" sz="2800" dirty="0" smtClean="0"/>
              <a:t>sic</a:t>
            </a:r>
            <a:r>
              <a:rPr lang="vi-VN" sz="2800" b="1" dirty="0" smtClean="0">
                <a:solidFill>
                  <a:srgbClr val="0033CC"/>
                </a:solidFill>
              </a:rPr>
              <a:t>ian</a:t>
            </a:r>
            <a:r>
              <a:rPr lang="vi-VN" sz="2800" dirty="0" smtClean="0"/>
              <a:t>              </a:t>
            </a:r>
            <a:r>
              <a:rPr lang="en-US" sz="2800" dirty="0" smtClean="0"/>
              <a:t> </a:t>
            </a:r>
            <a:r>
              <a:rPr lang="vi-VN" sz="2800" dirty="0" smtClean="0"/>
              <a:t>vege</a:t>
            </a:r>
            <a:r>
              <a:rPr lang="en-US" sz="2800" dirty="0" smtClean="0"/>
              <a:t>’</a:t>
            </a:r>
            <a:r>
              <a:rPr lang="vi-VN" sz="2800" dirty="0" smtClean="0"/>
              <a:t>tar</a:t>
            </a:r>
            <a:r>
              <a:rPr lang="vi-VN" sz="2800" b="1" dirty="0" smtClean="0">
                <a:solidFill>
                  <a:srgbClr val="0033CC"/>
                </a:solidFill>
              </a:rPr>
              <a:t>ian</a:t>
            </a:r>
            <a:r>
              <a:rPr lang="vi-VN" sz="2800" dirty="0" smtClean="0"/>
              <a:t>              com</a:t>
            </a:r>
            <a:r>
              <a:rPr lang="en-US" sz="2800" dirty="0" smtClean="0"/>
              <a:t>’</a:t>
            </a:r>
            <a:r>
              <a:rPr lang="vi-VN" sz="2800" dirty="0" smtClean="0"/>
              <a:t>pan</a:t>
            </a:r>
            <a:r>
              <a:rPr lang="vi-VN" sz="2800" b="1" dirty="0" smtClean="0">
                <a:solidFill>
                  <a:srgbClr val="FF0000"/>
                </a:solidFill>
              </a:rPr>
              <a:t>ion</a:t>
            </a:r>
            <a:r>
              <a:rPr lang="vi-VN" sz="2800" dirty="0" smtClean="0"/>
              <a:t> </a:t>
            </a:r>
            <a:endParaRPr lang="vi-VN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96" y="3942247"/>
            <a:ext cx="7272808" cy="29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26"/>
          <p:cNvPicPr>
            <a:picLocks noGrp="1" noChangeAspect="1"/>
          </p:cNvPicPr>
          <p:nvPr>
            <p:ph/>
          </p:nvPr>
        </p:nvPicPr>
        <p:blipFill>
          <a:blip r:embed="rId2"/>
          <a:srcRect l="12887" t="30483" r="52207" b="11883"/>
          <a:stretch>
            <a:fillRect/>
          </a:stretch>
        </p:blipFill>
        <p:spPr>
          <a:xfrm>
            <a:off x="2859405" y="-6350"/>
            <a:ext cx="9171940" cy="6284595"/>
          </a:xfrm>
          <a:prstGeom prst="rect">
            <a:avLst/>
          </a:prstGeom>
        </p:spPr>
      </p:pic>
      <p:sp>
        <p:nvSpPr>
          <p:cNvPr id="28" name="Rectangles 27"/>
          <p:cNvSpPr/>
          <p:nvPr/>
        </p:nvSpPr>
        <p:spPr>
          <a:xfrm>
            <a:off x="88265" y="82550"/>
            <a:ext cx="2529205" cy="63779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MATCHING</a:t>
            </a:r>
          </a:p>
          <a:p>
            <a:pPr algn="l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Ride a bike 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B. cook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do gymnastics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D. play chess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E. skate 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F. climb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  camp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H. listen to music 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I. watch TV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K.  go shopping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L. play the piano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M. read a book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N.  play tennis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O.  play football 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P.  dance</a:t>
            </a:r>
          </a:p>
          <a:p>
            <a:pPr algn="l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Q.  swim.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859405" y="6278245"/>
            <a:ext cx="9270365" cy="51689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KEYS :                                                   1-M   , 2-A   , 3- H   , 4- C   , 5- I,   6- L , 7- 0 ,  8- B , 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                                                              9- P,     10- K    , 11- G ,   12- N ,    13- Q,    14- D ,   15- F , 16- 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22"/>
            <a:ext cx="9144000" cy="476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81328"/>
            <a:ext cx="9144000" cy="476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73447"/>
            <a:ext cx="914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mark(') stress of the word.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60655" y="718820"/>
            <a:ext cx="1168527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/>
              <a:t>- </a:t>
            </a:r>
            <a:r>
              <a:rPr lang="en-US" sz="2800" b="1"/>
              <a:t>Đánh trọng âm từ hay còn gọi là đi tìm âm tiết  nổi bật của từ:</a:t>
            </a:r>
          </a:p>
          <a:p>
            <a:pPr algn="l"/>
            <a:r>
              <a:rPr lang="en-US" sz="2800"/>
              <a:t> Eg: 			</a:t>
            </a:r>
            <a:r>
              <a:rPr lang="vi-VN" sz="2800" dirty="0" smtClean="0">
                <a:sym typeface="+mn-ea"/>
              </a:rPr>
              <a:t>com</a:t>
            </a:r>
            <a:r>
              <a:rPr lang="en-US" altLang="vi-VN" sz="2800" dirty="0" smtClean="0">
                <a:sym typeface="+mn-ea"/>
              </a:rPr>
              <a:t>	</a:t>
            </a:r>
            <a:r>
              <a:rPr lang="vi-VN" sz="2800" dirty="0" smtClean="0">
                <a:sym typeface="+mn-ea"/>
              </a:rPr>
              <a:t>pe</a:t>
            </a:r>
            <a:r>
              <a:rPr lang="en-US" altLang="vi-VN" sz="2800" dirty="0" smtClean="0">
                <a:sym typeface="+mn-ea"/>
              </a:rPr>
              <a:t>	</a:t>
            </a:r>
            <a:r>
              <a:rPr lang="vi-VN" sz="2800" b="1" dirty="0" smtClean="0">
                <a:solidFill>
                  <a:srgbClr val="FF0000"/>
                </a:solidFill>
                <a:sym typeface="+mn-ea"/>
              </a:rPr>
              <a:t>t</a:t>
            </a:r>
            <a:r>
              <a:rPr lang="en-US" altLang="vi-VN" sz="2800" b="1" dirty="0" smtClean="0">
                <a:solidFill>
                  <a:srgbClr val="FF0000"/>
                </a:solidFill>
                <a:sym typeface="+mn-ea"/>
              </a:rPr>
              <a:t>'</a:t>
            </a:r>
            <a:r>
              <a:rPr lang="vi-VN" sz="2800" b="1" dirty="0" smtClean="0">
                <a:solidFill>
                  <a:srgbClr val="FF0000"/>
                </a:solidFill>
                <a:sym typeface="+mn-ea"/>
              </a:rPr>
              <a:t>i</a:t>
            </a:r>
            <a:r>
              <a:rPr lang="en-US" altLang="vi-VN" sz="2800" dirty="0" smtClean="0">
                <a:sym typeface="+mn-ea"/>
              </a:rPr>
              <a:t>	</a:t>
            </a:r>
            <a:r>
              <a:rPr lang="vi-VN" sz="2800" dirty="0" smtClean="0">
                <a:solidFill>
                  <a:schemeClr val="tx1"/>
                </a:solidFill>
                <a:sym typeface="+mn-ea"/>
              </a:rPr>
              <a:t>t</a:t>
            </a:r>
            <a:r>
              <a:rPr lang="vi-VN" sz="2800" b="1" dirty="0" smtClean="0">
                <a:solidFill>
                  <a:schemeClr val="tx1"/>
                </a:solidFill>
                <a:sym typeface="+mn-ea"/>
              </a:rPr>
              <a:t>ion</a:t>
            </a:r>
          </a:p>
          <a:p>
            <a:pPr algn="l"/>
            <a:r>
              <a:rPr lang="vi-VN" sz="2800" b="1" dirty="0" smtClean="0">
                <a:solidFill>
                  <a:schemeClr val="tx1"/>
                </a:solidFill>
                <a:sym typeface="+mn-ea"/>
              </a:rPr>
              <a:t>                                         </a:t>
            </a:r>
            <a:r>
              <a:rPr lang="en-US" altLang="vi-VN" sz="2800" b="1" dirty="0" smtClean="0">
                <a:solidFill>
                  <a:schemeClr val="tx1"/>
                </a:solidFill>
                <a:sym typeface="+mn-ea"/>
              </a:rPr>
              <a:t>(trọng âm từ)</a:t>
            </a:r>
          </a:p>
          <a:p>
            <a:pPr algn="l"/>
            <a:r>
              <a:rPr lang="en-US" altLang="vi-VN" sz="2800" b="1" dirty="0" smtClean="0">
                <a:solidFill>
                  <a:schemeClr val="tx1"/>
                </a:solidFill>
                <a:sym typeface="+mn-ea"/>
              </a:rPr>
              <a:t>- Muốn xác định được trọng âm từ , :</a:t>
            </a:r>
          </a:p>
          <a:p>
            <a:pPr algn="l"/>
            <a:r>
              <a:rPr lang="en-US" altLang="vi-VN" sz="2800" b="1" dirty="0" smtClean="0">
                <a:solidFill>
                  <a:schemeClr val="tx1"/>
                </a:solidFill>
                <a:sym typeface="+mn-ea"/>
              </a:rPr>
              <a:t>+ Ta đếm âm tiết của từ (</a:t>
            </a:r>
            <a:r>
              <a:rPr lang="en-US" altLang="vi-VN" sz="2800" b="1" dirty="0" smtClean="0">
                <a:solidFill>
                  <a:srgbClr val="FF0000"/>
                </a:solidFill>
                <a:sym typeface="+mn-ea"/>
              </a:rPr>
              <a:t> dựa vào nguyên âm u,e,o,a,i</a:t>
            </a:r>
            <a:r>
              <a:rPr lang="en-US" altLang="vi-VN" sz="2800" b="1" dirty="0" smtClean="0">
                <a:solidFill>
                  <a:schemeClr val="tx1"/>
                </a:solidFill>
                <a:sym typeface="+mn-ea"/>
              </a:rPr>
              <a:t>)</a:t>
            </a:r>
          </a:p>
          <a:p>
            <a:pPr algn="l"/>
            <a:r>
              <a:rPr lang="en-US" altLang="vi-VN" sz="2800" b="1" dirty="0" smtClean="0">
                <a:solidFill>
                  <a:schemeClr val="tx1"/>
                </a:solidFill>
                <a:sym typeface="+mn-ea"/>
              </a:rPr>
              <a:t>			</a:t>
            </a:r>
            <a:r>
              <a:rPr lang="vi-VN" sz="2800" dirty="0" smtClean="0">
                <a:sym typeface="+mn-ea"/>
              </a:rPr>
              <a:t>c</a:t>
            </a:r>
            <a:r>
              <a:rPr lang="vi-VN" sz="2800" u="sng" dirty="0" smtClean="0">
                <a:sym typeface="+mn-ea"/>
              </a:rPr>
              <a:t>o</a:t>
            </a:r>
            <a:r>
              <a:rPr lang="vi-VN" sz="2800" dirty="0" smtClean="0">
                <a:sym typeface="+mn-ea"/>
              </a:rPr>
              <a:t>m</a:t>
            </a:r>
            <a:r>
              <a:rPr lang="en-US" altLang="vi-VN" sz="2800" dirty="0" smtClean="0">
                <a:sym typeface="+mn-ea"/>
              </a:rPr>
              <a:t>	</a:t>
            </a:r>
            <a:r>
              <a:rPr lang="vi-VN" sz="2800" dirty="0" smtClean="0">
                <a:sym typeface="+mn-ea"/>
              </a:rPr>
              <a:t>p</a:t>
            </a:r>
            <a:r>
              <a:rPr lang="vi-VN" sz="2800" u="sng" dirty="0" smtClean="0">
                <a:sym typeface="+mn-ea"/>
              </a:rPr>
              <a:t>e</a:t>
            </a:r>
            <a:r>
              <a:rPr lang="en-US" altLang="vi-VN" sz="2800" dirty="0" smtClean="0">
                <a:sym typeface="+mn-ea"/>
              </a:rPr>
              <a:t>	</a:t>
            </a:r>
            <a:r>
              <a:rPr lang="vi-VN" sz="2800" b="1" dirty="0" smtClean="0">
                <a:solidFill>
                  <a:srgbClr val="FF0000"/>
                </a:solidFill>
                <a:sym typeface="+mn-ea"/>
              </a:rPr>
              <a:t>t</a:t>
            </a:r>
            <a:r>
              <a:rPr lang="en-US" altLang="vi-VN" sz="2800" b="1" dirty="0" smtClean="0">
                <a:solidFill>
                  <a:srgbClr val="FF0000"/>
                </a:solidFill>
                <a:sym typeface="+mn-ea"/>
              </a:rPr>
              <a:t>'</a:t>
            </a:r>
            <a:r>
              <a:rPr lang="vi-VN" sz="2800" b="1" u="sng" dirty="0" smtClean="0">
                <a:solidFill>
                  <a:srgbClr val="FF0000"/>
                </a:solidFill>
                <a:sym typeface="+mn-ea"/>
              </a:rPr>
              <a:t>i</a:t>
            </a:r>
            <a:r>
              <a:rPr lang="en-US" altLang="vi-VN" sz="2800" dirty="0" smtClean="0">
                <a:sym typeface="+mn-ea"/>
              </a:rPr>
              <a:t>	</a:t>
            </a:r>
            <a:r>
              <a:rPr lang="vi-VN" sz="2800" dirty="0" smtClean="0">
                <a:sym typeface="+mn-ea"/>
              </a:rPr>
              <a:t>t</a:t>
            </a:r>
            <a:r>
              <a:rPr lang="vi-VN" sz="2800" b="1" u="sng" dirty="0" smtClean="0">
                <a:sym typeface="+mn-ea"/>
              </a:rPr>
              <a:t>io</a:t>
            </a:r>
            <a:r>
              <a:rPr lang="vi-VN" sz="2800" b="1" dirty="0" smtClean="0">
                <a:sym typeface="+mn-ea"/>
              </a:rPr>
              <a:t>n</a:t>
            </a:r>
            <a:r>
              <a:rPr lang="vi-VN" sz="2800" b="1" dirty="0" smtClean="0">
                <a:solidFill>
                  <a:schemeClr val="tx1"/>
                </a:solidFill>
                <a:sym typeface="+mn-ea"/>
              </a:rPr>
              <a:t>  </a:t>
            </a:r>
            <a:r>
              <a:rPr lang="en-US" altLang="vi-VN" sz="2800" b="1" dirty="0" smtClean="0">
                <a:solidFill>
                  <a:schemeClr val="tx1"/>
                </a:solidFill>
                <a:sym typeface="+mn-ea"/>
              </a:rPr>
              <a:t>( 4 âm tiết)</a:t>
            </a:r>
            <a:endParaRPr lang="vi-VN" sz="2800" b="1" dirty="0" smtClean="0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vi-VN" sz="2800" b="1" dirty="0" smtClean="0">
                <a:solidFill>
                  <a:schemeClr val="tx1"/>
                </a:solidFill>
                <a:sym typeface="+mn-ea"/>
              </a:rPr>
              <a:t>			   1          2        3          4</a:t>
            </a:r>
          </a:p>
          <a:p>
            <a:pPr algn="l"/>
            <a:r>
              <a:rPr lang="en-US" altLang="vi-VN" sz="2800" b="1" dirty="0" smtClean="0">
                <a:solidFill>
                  <a:schemeClr val="tx1"/>
                </a:solidFill>
                <a:sym typeface="+mn-ea"/>
              </a:rPr>
              <a:t>+ Dựa vào quy tắc :  đuôi “</a:t>
            </a:r>
            <a:r>
              <a:rPr lang="en-US" altLang="vi-VN" sz="2800" b="1" dirty="0" smtClean="0">
                <a:solidFill>
                  <a:srgbClr val="FF0000"/>
                </a:solidFill>
                <a:sym typeface="+mn-ea"/>
              </a:rPr>
              <a:t>ion</a:t>
            </a:r>
            <a:r>
              <a:rPr lang="en-US" altLang="vi-VN" sz="2800" b="1" dirty="0" smtClean="0">
                <a:solidFill>
                  <a:schemeClr val="tx1"/>
                </a:solidFill>
                <a:sym typeface="+mn-ea"/>
              </a:rPr>
              <a:t>” và “</a:t>
            </a:r>
            <a:r>
              <a:rPr lang="en-US" altLang="vi-VN" sz="2800" b="1" dirty="0" smtClean="0">
                <a:solidFill>
                  <a:srgbClr val="FF0000"/>
                </a:solidFill>
                <a:sym typeface="+mn-ea"/>
              </a:rPr>
              <a:t> ian</a:t>
            </a:r>
            <a:r>
              <a:rPr lang="en-US" altLang="vi-VN" sz="2800" b="1" dirty="0" smtClean="0">
                <a:solidFill>
                  <a:schemeClr val="tx1"/>
                </a:solidFill>
                <a:sym typeface="+mn-ea"/>
              </a:rPr>
              <a:t>” đánh trọng âm vào âm tiết trước nó</a:t>
            </a:r>
          </a:p>
          <a:p>
            <a:pPr algn="l"/>
            <a:r>
              <a:rPr lang="en-US" altLang="vi-VN" sz="2800" b="1" dirty="0" smtClean="0">
                <a:solidFill>
                  <a:schemeClr val="tx1"/>
                </a:solidFill>
                <a:sym typeface="+mn-ea"/>
              </a:rPr>
              <a:t>			</a:t>
            </a:r>
            <a:r>
              <a:rPr lang="vi-VN" sz="2800" dirty="0" smtClean="0">
                <a:sym typeface="+mn-ea"/>
              </a:rPr>
              <a:t>c</a:t>
            </a:r>
            <a:r>
              <a:rPr lang="vi-VN" sz="2800" u="sng" dirty="0" smtClean="0">
                <a:sym typeface="+mn-ea"/>
              </a:rPr>
              <a:t>o</a:t>
            </a:r>
            <a:r>
              <a:rPr lang="vi-VN" sz="2800" dirty="0" smtClean="0">
                <a:sym typeface="+mn-ea"/>
              </a:rPr>
              <a:t>m</a:t>
            </a:r>
            <a:r>
              <a:rPr lang="en-US" altLang="vi-VN" sz="2800" dirty="0" smtClean="0">
                <a:sym typeface="+mn-ea"/>
              </a:rPr>
              <a:t>	</a:t>
            </a:r>
            <a:r>
              <a:rPr lang="vi-VN" sz="2800" dirty="0" smtClean="0">
                <a:sym typeface="+mn-ea"/>
              </a:rPr>
              <a:t>p</a:t>
            </a:r>
            <a:r>
              <a:rPr lang="vi-VN" sz="2800" u="sng" dirty="0" smtClean="0">
                <a:sym typeface="+mn-ea"/>
              </a:rPr>
              <a:t>e</a:t>
            </a:r>
            <a:r>
              <a:rPr lang="en-US" altLang="vi-VN" sz="2800" dirty="0" smtClean="0">
                <a:sym typeface="+mn-ea"/>
              </a:rPr>
              <a:t>	</a:t>
            </a:r>
            <a:r>
              <a:rPr lang="vi-VN" sz="2800" b="1" dirty="0" smtClean="0">
                <a:solidFill>
                  <a:srgbClr val="FF0000"/>
                </a:solidFill>
                <a:sym typeface="+mn-ea"/>
              </a:rPr>
              <a:t>t</a:t>
            </a:r>
            <a:r>
              <a:rPr lang="en-US" altLang="vi-VN" sz="2800" b="1" dirty="0" smtClean="0">
                <a:solidFill>
                  <a:srgbClr val="FF0000"/>
                </a:solidFill>
                <a:sym typeface="+mn-ea"/>
              </a:rPr>
              <a:t>'</a:t>
            </a:r>
            <a:r>
              <a:rPr lang="vi-VN" sz="2800" b="1" u="sng" dirty="0" smtClean="0">
                <a:solidFill>
                  <a:srgbClr val="FF0000"/>
                </a:solidFill>
                <a:sym typeface="+mn-ea"/>
              </a:rPr>
              <a:t>i</a:t>
            </a:r>
            <a:r>
              <a:rPr lang="en-US" altLang="vi-VN" sz="2800" dirty="0" smtClean="0">
                <a:sym typeface="+mn-ea"/>
              </a:rPr>
              <a:t>	</a:t>
            </a:r>
            <a:r>
              <a:rPr lang="vi-VN" sz="2800" dirty="0" smtClean="0">
                <a:sym typeface="+mn-ea"/>
              </a:rPr>
              <a:t>t</a:t>
            </a:r>
            <a:r>
              <a:rPr lang="vi-VN" sz="2800" b="1" u="sng" dirty="0" smtClean="0">
                <a:sym typeface="+mn-ea"/>
              </a:rPr>
              <a:t>io</a:t>
            </a:r>
            <a:r>
              <a:rPr lang="vi-VN" sz="2800" b="1" dirty="0" smtClean="0">
                <a:sym typeface="+mn-ea"/>
              </a:rPr>
              <a:t>n  </a:t>
            </a:r>
            <a:r>
              <a:rPr lang="en-US" altLang="vi-VN" sz="2800" b="1" dirty="0" smtClean="0">
                <a:sym typeface="+mn-ea"/>
              </a:rPr>
              <a:t>( 4 âm tiết)</a:t>
            </a:r>
            <a:endParaRPr lang="vi-VN" sz="2800" b="1" dirty="0" smtClean="0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vi-VN" sz="2800" b="1" dirty="0" smtClean="0">
                <a:sym typeface="+mn-ea"/>
              </a:rPr>
              <a:t>			   1          2        3          4</a:t>
            </a:r>
            <a:endParaRPr lang="en-US" altLang="vi-VN" sz="2800" b="1" dirty="0" smtClean="0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vi-VN" sz="2800" b="1" dirty="0" smtClean="0">
                <a:solidFill>
                  <a:schemeClr val="tx1"/>
                </a:solidFill>
                <a:sym typeface="+mn-ea"/>
              </a:rPr>
              <a:t>			m</a:t>
            </a:r>
            <a:r>
              <a:rPr lang="en-US" altLang="vi-VN" sz="2800" b="1" u="sng" dirty="0" smtClean="0">
                <a:solidFill>
                  <a:schemeClr val="tx1"/>
                </a:solidFill>
                <a:sym typeface="+mn-ea"/>
              </a:rPr>
              <a:t>u</a:t>
            </a:r>
            <a:r>
              <a:rPr lang="en-US" altLang="vi-VN" sz="2800" b="1" dirty="0" smtClean="0">
                <a:solidFill>
                  <a:schemeClr val="tx1"/>
                </a:solidFill>
                <a:sym typeface="+mn-ea"/>
              </a:rPr>
              <a:t>	</a:t>
            </a:r>
            <a:r>
              <a:rPr lang="vi-VN" altLang="en-US" sz="2800" b="1" dirty="0" smtClean="0">
                <a:solidFill>
                  <a:schemeClr val="tx1"/>
                </a:solidFill>
                <a:sym typeface="+mn-ea"/>
              </a:rPr>
              <a:t>'</a:t>
            </a:r>
            <a:r>
              <a:rPr lang="en-US" altLang="vi-VN" sz="2800" b="1" dirty="0" smtClean="0">
                <a:solidFill>
                  <a:srgbClr val="FF0000"/>
                </a:solidFill>
                <a:sym typeface="+mn-ea"/>
              </a:rPr>
              <a:t>s</a:t>
            </a:r>
            <a:r>
              <a:rPr lang="en-US" altLang="vi-VN" sz="2800" b="1" u="sng" dirty="0" smtClean="0">
                <a:solidFill>
                  <a:srgbClr val="FF0000"/>
                </a:solidFill>
                <a:sym typeface="+mn-ea"/>
              </a:rPr>
              <a:t>i</a:t>
            </a:r>
            <a:r>
              <a:rPr lang="en-US" altLang="vi-VN" sz="2800" b="1" dirty="0" smtClean="0">
                <a:solidFill>
                  <a:schemeClr val="tx1"/>
                </a:solidFill>
                <a:sym typeface="+mn-ea"/>
              </a:rPr>
              <a:t>	c</a:t>
            </a:r>
            <a:r>
              <a:rPr lang="en-US" altLang="vi-VN" sz="2800" b="1" u="sng" dirty="0" smtClean="0">
                <a:solidFill>
                  <a:schemeClr val="tx1"/>
                </a:solidFill>
                <a:sym typeface="+mn-ea"/>
              </a:rPr>
              <a:t>ian</a:t>
            </a:r>
          </a:p>
          <a:p>
            <a:pPr algn="l"/>
            <a:r>
              <a:rPr lang="vi-VN" altLang="en-US" sz="2800" dirty="0" smtClean="0">
                <a:solidFill>
                  <a:schemeClr val="tx1"/>
                </a:solidFill>
                <a:sym typeface="+mn-ea"/>
              </a:rPr>
              <a:t>			    </a:t>
            </a:r>
            <a:r>
              <a:rPr lang="en-US" altLang="en-US" sz="2800" dirty="0" smtClean="0">
                <a:solidFill>
                  <a:schemeClr val="tx1"/>
                </a:solidFill>
                <a:sym typeface="+mn-ea"/>
              </a:rPr>
              <a:t>1	   2	    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22"/>
            <a:ext cx="9144000" cy="476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81328"/>
            <a:ext cx="9144000" cy="476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7528" y="1268760"/>
            <a:ext cx="4248472" cy="507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/>
              <a:t>competition</a:t>
            </a:r>
          </a:p>
          <a:p>
            <a:endParaRPr lang="vi-VN" sz="3600" dirty="0" smtClean="0"/>
          </a:p>
          <a:p>
            <a:r>
              <a:rPr lang="vi-VN" sz="3600" dirty="0"/>
              <a:t>c</a:t>
            </a:r>
            <a:r>
              <a:rPr lang="vi-VN" sz="3600" dirty="0" smtClean="0"/>
              <a:t>ommemoration</a:t>
            </a:r>
          </a:p>
          <a:p>
            <a:endParaRPr lang="vi-VN" sz="3600" dirty="0" smtClean="0"/>
          </a:p>
          <a:p>
            <a:r>
              <a:rPr lang="vi-VN" sz="3600" dirty="0"/>
              <a:t>p</a:t>
            </a:r>
            <a:r>
              <a:rPr lang="vi-VN" sz="3600" dirty="0" smtClean="0"/>
              <a:t>rocession</a:t>
            </a:r>
          </a:p>
          <a:p>
            <a:endParaRPr lang="vi-VN" sz="3600" dirty="0" smtClean="0"/>
          </a:p>
          <a:p>
            <a:r>
              <a:rPr lang="vi-VN" sz="3600" dirty="0"/>
              <a:t>p</a:t>
            </a:r>
            <a:r>
              <a:rPr lang="vi-VN" sz="3600" dirty="0" smtClean="0"/>
              <a:t>reservation</a:t>
            </a:r>
          </a:p>
          <a:p>
            <a:endParaRPr lang="vi-VN" sz="3600" dirty="0" smtClean="0"/>
          </a:p>
          <a:p>
            <a:r>
              <a:rPr lang="vi-VN" sz="3600" dirty="0" smtClean="0"/>
              <a:t>confusion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083108" y="1380832"/>
            <a:ext cx="2613292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/>
              <a:t>magician</a:t>
            </a:r>
          </a:p>
          <a:p>
            <a:endParaRPr lang="vi-VN" sz="3600" dirty="0" smtClean="0"/>
          </a:p>
          <a:p>
            <a:r>
              <a:rPr lang="vi-VN" sz="3600" dirty="0" smtClean="0"/>
              <a:t>musician</a:t>
            </a:r>
          </a:p>
          <a:p>
            <a:endParaRPr lang="vi-VN" sz="3600" dirty="0" smtClean="0"/>
          </a:p>
          <a:p>
            <a:r>
              <a:rPr lang="vi-VN" sz="3600" dirty="0" smtClean="0"/>
              <a:t>vegetarian</a:t>
            </a:r>
          </a:p>
          <a:p>
            <a:endParaRPr lang="vi-VN" sz="3600" dirty="0" smtClean="0"/>
          </a:p>
          <a:p>
            <a:r>
              <a:rPr lang="vi-VN" sz="3600" dirty="0" smtClean="0"/>
              <a:t>companion</a:t>
            </a:r>
            <a:endParaRPr lang="vi-VN" sz="3600" dirty="0"/>
          </a:p>
        </p:txBody>
      </p:sp>
      <p:sp>
        <p:nvSpPr>
          <p:cNvPr id="8" name="Text Box 7"/>
          <p:cNvSpPr txBox="1"/>
          <p:nvPr/>
        </p:nvSpPr>
        <p:spPr>
          <a:xfrm>
            <a:off x="2938780" y="476885"/>
            <a:ext cx="572706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Mark(') stress of the word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38095" y="2123440"/>
            <a:ext cx="668464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</a:rPr>
              <a:t>III. GRAMMAR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158240" y="156845"/>
            <a:ext cx="9792970" cy="658050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" y="22860"/>
            <a:ext cx="12097385" cy="1325880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chemeClr val="hlink"/>
                </a:solidFill>
                <a:latin typeface="Times New Roman" panose="02020603050405020304" pitchFamily="18" charset="0"/>
                <a:sym typeface="+mn-ea"/>
              </a:rPr>
              <a:t/>
            </a:r>
            <a:br>
              <a:rPr lang="en-US" sz="3600" b="1">
                <a:solidFill>
                  <a:schemeClr val="hlink"/>
                </a:solidFill>
                <a:latin typeface="Times New Roman" panose="02020603050405020304" pitchFamily="18" charset="0"/>
                <a:sym typeface="+mn-ea"/>
              </a:rPr>
            </a:br>
            <a:r>
              <a:rPr lang="en-US" sz="3600" b="1">
                <a:solidFill>
                  <a:schemeClr val="hlink"/>
                </a:solidFill>
                <a:latin typeface="Times New Roman" panose="02020603050405020304" pitchFamily="18" charset="0"/>
                <a:sym typeface="+mn-ea"/>
              </a:rPr>
              <a:t>1. Simple sentences (Câu đơn) and compound sentencee ( Câu ghép) </a:t>
            </a:r>
            <a:r>
              <a:rPr lang="en-US" sz="3600" b="1">
                <a:solidFill>
                  <a:schemeClr val="hlink"/>
                </a:solidFill>
                <a:latin typeface="Times New Roman" panose="02020603050405020304" pitchFamily="18" charset="0"/>
              </a:rPr>
              <a:t/>
            </a:r>
            <a:br>
              <a:rPr lang="en-US" sz="3600" b="1">
                <a:solidFill>
                  <a:schemeClr val="hlink"/>
                </a:solidFill>
                <a:latin typeface="Times New Roman" panose="02020603050405020304" pitchFamily="18" charset="0"/>
              </a:rPr>
            </a:br>
            <a:endParaRPr lang="en-US" sz="3600" b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625" y="1419225"/>
            <a:ext cx="6172835" cy="540448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>
                <a:solidFill>
                  <a:srgbClr val="FF0000"/>
                </a:solidFill>
              </a:rPr>
              <a:t>SIMPLE= 1 clause</a:t>
            </a:r>
          </a:p>
          <a:p>
            <a:pPr algn="ctr"/>
            <a:endParaRPr lang="en-US" sz="3600" b="1" u="sng">
              <a:solidFill>
                <a:srgbClr val="FF0000"/>
              </a:solidFill>
            </a:endParaRPr>
          </a:p>
          <a:p>
            <a:pPr algn="ctr"/>
            <a:r>
              <a:rPr lang="en-US" sz="2800" b="1">
                <a:solidFill>
                  <a:schemeClr val="tx1"/>
                </a:solidFill>
              </a:rPr>
              <a:t>A simple sentence consists of a </a:t>
            </a:r>
            <a:r>
              <a:rPr lang="en-US" sz="2800" b="1" u="sng">
                <a:solidFill>
                  <a:schemeClr val="tx1"/>
                </a:solidFill>
              </a:rPr>
              <a:t>single independent clause.</a:t>
            </a:r>
          </a:p>
          <a:p>
            <a:pPr algn="ctr"/>
            <a:endParaRPr lang="en-US" sz="2800" b="1">
              <a:solidFill>
                <a:schemeClr val="tx1"/>
              </a:solidFill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</a:rPr>
              <a:t>EG: Grandma goes to church alone.</a:t>
            </a:r>
          </a:p>
          <a:p>
            <a:pPr algn="ctr"/>
            <a:endParaRPr lang="en-US" sz="2800" b="1">
              <a:solidFill>
                <a:srgbClr val="FF0000"/>
              </a:solidFill>
            </a:endParaRPr>
          </a:p>
          <a:p>
            <a:pPr algn="ctr"/>
            <a:endParaRPr lang="en-US" sz="2800" b="1">
              <a:solidFill>
                <a:srgbClr val="FF0000"/>
              </a:solidFill>
            </a:endParaRPr>
          </a:p>
          <a:p>
            <a:pPr algn="ctr"/>
            <a:endParaRPr lang="en-US" sz="2800" b="1">
              <a:solidFill>
                <a:srgbClr val="FF0000"/>
              </a:solidFill>
            </a:endParaRPr>
          </a:p>
          <a:p>
            <a:pPr algn="ctr"/>
            <a:endParaRPr lang="en-US" sz="2800" b="1">
              <a:solidFill>
                <a:srgbClr val="FF0000"/>
              </a:solidFill>
            </a:endParaRPr>
          </a:p>
          <a:p>
            <a:pPr algn="ctr"/>
            <a:endParaRPr lang="en-US" sz="2800" b="1">
              <a:solidFill>
                <a:srgbClr val="FF0000"/>
              </a:solidFill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14110" y="1348740"/>
            <a:ext cx="5971540" cy="5474970"/>
          </a:xfrm>
          <a:prstGeom prst="roundRect">
            <a:avLst/>
          </a:prstGeom>
          <a:solidFill>
            <a:srgbClr val="A80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/>
              <a:t>COMPOUND= 2 clauses</a:t>
            </a:r>
          </a:p>
          <a:p>
            <a:pPr algn="ctr"/>
            <a:endParaRPr 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compound sentence consists of </a:t>
            </a:r>
            <a:r>
              <a:rPr lang="en-US" sz="28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two independent clauses.</a:t>
            </a:r>
          </a:p>
          <a:p>
            <a:pPr algn="ctr"/>
            <a:endParaRPr 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200" b="1"/>
              <a:t>EG: </a:t>
            </a:r>
            <a:r>
              <a:rPr lang="en-US" sz="3200" b="1" u="sng"/>
              <a:t>I like tea</a:t>
            </a:r>
            <a:r>
              <a:rPr lang="en-US" sz="3200" b="1"/>
              <a:t> , </a:t>
            </a:r>
            <a:r>
              <a:rPr lang="en-US" sz="3200" b="1">
                <a:solidFill>
                  <a:srgbClr val="00B0F0"/>
                </a:solidFill>
              </a:rPr>
              <a:t>and</a:t>
            </a:r>
            <a:r>
              <a:rPr lang="en-US" sz="3200" b="1"/>
              <a:t> </a:t>
            </a:r>
            <a:r>
              <a:rPr lang="en-US" sz="3200" b="1" u="sng"/>
              <a:t>I like coffee</a:t>
            </a:r>
            <a:r>
              <a:rPr lang="en-US" sz="3200" b="1"/>
              <a:t>. </a:t>
            </a:r>
          </a:p>
          <a:p>
            <a:pPr algn="ctr"/>
            <a:endParaRPr lang="en-US" sz="4000" b="1"/>
          </a:p>
          <a:p>
            <a:pPr algn="ctr"/>
            <a:endParaRPr lang="en-US" sz="4000" b="1">
              <a:solidFill>
                <a:srgbClr val="00B0F0"/>
              </a:solidFill>
            </a:endParaRPr>
          </a:p>
          <a:p>
            <a:pPr algn="ctr"/>
            <a:endParaRPr lang="en-US" sz="4000" b="1"/>
          </a:p>
          <a:p>
            <a:pPr algn="ctr"/>
            <a:endParaRPr lang="en-US" sz="4000" b="1"/>
          </a:p>
        </p:txBody>
      </p:sp>
      <p:cxnSp>
        <p:nvCxnSpPr>
          <p:cNvPr id="8" name="Straight Connector 7"/>
          <p:cNvCxnSpPr/>
          <p:nvPr/>
        </p:nvCxnSpPr>
        <p:spPr>
          <a:xfrm>
            <a:off x="1117600" y="4225925"/>
            <a:ext cx="13100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544445" y="4225925"/>
            <a:ext cx="729615" cy="101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1492250" y="4336415"/>
            <a:ext cx="4394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659380" y="4336415"/>
            <a:ext cx="49974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621520" y="4236085"/>
            <a:ext cx="1833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S2   V2      02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988175" y="4236085"/>
            <a:ext cx="2337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      S1    V1   01 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9178290" y="4225925"/>
            <a:ext cx="254000" cy="56642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8506460" y="4696460"/>
            <a:ext cx="2092325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>
                <a:solidFill>
                  <a:srgbClr val="00B0F0"/>
                </a:solidFill>
                <a:sym typeface="+mn-ea"/>
              </a:rPr>
              <a:t>( FANBOYS)</a:t>
            </a:r>
            <a:endParaRPr lang="en-US" b="1">
              <a:solidFill>
                <a:srgbClr val="00B0F0"/>
              </a:solidFill>
            </a:endParaRPr>
          </a:p>
          <a:p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6498590" y="5193665"/>
            <a:ext cx="540321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sym typeface="+mn-ea"/>
              </a:rPr>
              <a:t>F: For, A: and, N: nor, B: but, </a:t>
            </a:r>
          </a:p>
          <a:p>
            <a:pPr algn="ctr"/>
            <a:r>
              <a:rPr lang="en-US" sz="3200" b="1">
                <a:solidFill>
                  <a:srgbClr val="00B0F0"/>
                </a:solidFill>
                <a:sym typeface="+mn-ea"/>
              </a:rPr>
              <a:t>O: or, Y: yet, S: so </a:t>
            </a:r>
            <a:endParaRPr lang="en-US" sz="3200" b="1">
              <a:solidFill>
                <a:srgbClr val="00B0F0"/>
              </a:solidFill>
            </a:endParaRPr>
          </a:p>
          <a:p>
            <a:pPr algn="ctr"/>
            <a:r>
              <a:rPr lang="en-US" b="1">
                <a:sym typeface="+mn-ea"/>
              </a:rPr>
              <a:t> </a:t>
            </a:r>
            <a:endParaRPr lang="en-US" b="1"/>
          </a:p>
          <a:p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595745" y="4791710"/>
            <a:ext cx="5209540" cy="18967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;however, ; therefore, 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nevertheless; moreover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/>
      <p:bldP spid="10" grpId="1"/>
      <p:bldP spid="13" grpId="0"/>
      <p:bldP spid="13" grpId="1"/>
      <p:bldP spid="16" grpId="0" animBg="1"/>
      <p:bldP spid="16" grpId="1" animBg="1"/>
      <p:bldP spid="18" grpId="0"/>
      <p:bldP spid="18" grpId="1"/>
      <p:bldP spid="19" grpId="0"/>
      <p:bldP spid="19" grpId="1"/>
      <p:bldP spid="20" grpId="0" bldLvl="0" animBg="1"/>
      <p:bldP spid="20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" y="2540"/>
            <a:ext cx="10515600" cy="7429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A80BC5"/>
                </a:solidFill>
              </a:rPr>
              <a:t>2. Complex sentence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555" y="585470"/>
            <a:ext cx="11662410" cy="617601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035040" y="2430780"/>
            <a:ext cx="3757930" cy="2984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567815" y="2884170"/>
            <a:ext cx="4486910" cy="3683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s 6"/>
          <p:cNvSpPr/>
          <p:nvPr/>
        </p:nvSpPr>
        <p:spPr>
          <a:xfrm>
            <a:off x="6217920" y="2460625"/>
            <a:ext cx="3392170" cy="4235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mệnh đề độc lập  </a:t>
            </a:r>
          </a:p>
        </p:txBody>
      </p:sp>
      <p:sp>
        <p:nvSpPr>
          <p:cNvPr id="9" name="Rectangles 8"/>
          <p:cNvSpPr/>
          <p:nvPr/>
        </p:nvSpPr>
        <p:spPr>
          <a:xfrm>
            <a:off x="1961515" y="2921000"/>
            <a:ext cx="3392170" cy="4235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mệnh đề phụ thuộc </a:t>
            </a:r>
          </a:p>
        </p:txBody>
      </p:sp>
      <p:sp>
        <p:nvSpPr>
          <p:cNvPr id="10" name="Rectangles 9"/>
          <p:cNvSpPr/>
          <p:nvPr/>
        </p:nvSpPr>
        <p:spPr>
          <a:xfrm>
            <a:off x="7030085" y="5147310"/>
            <a:ext cx="3392170" cy="654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mệnh đề độc lập  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970280" y="5147310"/>
            <a:ext cx="3754755" cy="654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mệnh đề phụ thuộc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" y="171450"/>
            <a:ext cx="11765280" cy="6515735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1332865" y="3856990"/>
            <a:ext cx="3754755" cy="6546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mệnh đề phụ thuộc </a:t>
            </a:r>
          </a:p>
        </p:txBody>
      </p:sp>
      <p:sp>
        <p:nvSpPr>
          <p:cNvPr id="6" name="Rectangles 5"/>
          <p:cNvSpPr/>
          <p:nvPr/>
        </p:nvSpPr>
        <p:spPr>
          <a:xfrm>
            <a:off x="6034405" y="1463675"/>
            <a:ext cx="3547110" cy="584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từ nối phụ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6" grpId="0" animBg="1"/>
      <p:bldP spid="6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4776" t="55131" r="4285" b="6799"/>
          <a:stretch>
            <a:fillRect/>
          </a:stretch>
        </p:blipFill>
        <p:spPr>
          <a:xfrm>
            <a:off x="531495" y="3371850"/>
            <a:ext cx="11210290" cy="338137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170680" y="450850"/>
            <a:ext cx="6483985" cy="1477010"/>
          </a:xfrm>
          <a:prstGeom prst="wedgeRoundRectCallout">
            <a:avLst>
              <a:gd name="adj1" fmla="val -30001"/>
              <a:gd name="adj2" fmla="val 159372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SUBORNATING CONJUNCTIONS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" y="32385"/>
            <a:ext cx="11925935" cy="691515"/>
          </a:xfrm>
        </p:spPr>
        <p:txBody>
          <a:bodyPr>
            <a:normAutofit fontScale="90000"/>
          </a:bodyPr>
          <a:lstStyle/>
          <a:p>
            <a:r>
              <a:rPr lang="en-US"/>
              <a:t>*</a:t>
            </a:r>
            <a:r>
              <a:rPr lang="en-US" b="1">
                <a:solidFill>
                  <a:srgbClr val="FF0000"/>
                </a:solidFill>
              </a:rPr>
              <a:t> Practice: EX1: Circle Simple , Compound and Complex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6603" t="21757" r="14850" b="20838"/>
          <a:stretch>
            <a:fillRect/>
          </a:stretch>
        </p:blipFill>
        <p:spPr>
          <a:xfrm>
            <a:off x="385445" y="723900"/>
            <a:ext cx="11637010" cy="593280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6142" t="21305" r="15191" b="21305"/>
          <a:stretch>
            <a:fillRect/>
          </a:stretch>
        </p:blipFill>
        <p:spPr>
          <a:xfrm>
            <a:off x="454660" y="184785"/>
            <a:ext cx="11452225" cy="64884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09800" y="701675"/>
            <a:ext cx="8229600" cy="5851525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adore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ike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enjoy, fancy</a:t>
            </a:r>
          </a:p>
          <a:p>
            <a:pPr>
              <a:buNone/>
            </a:pPr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on’t mind, </a:t>
            </a:r>
          </a:p>
          <a:p>
            <a:pPr>
              <a:buNone/>
            </a:pP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dislike/ don’t like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etest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4000500" y="4076700"/>
            <a:ext cx="3886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400800" y="3581400"/>
            <a:ext cx="35991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gerund 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V_ing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9361" y="533400"/>
            <a:ext cx="34213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GRAMMAR.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889469"/>
            <a:ext cx="368094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Verbs of liking: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713730"/>
            <a:ext cx="662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5" y="153670"/>
            <a:ext cx="11844655" cy="429260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Ex2: Turn these sentences ideas into compound and complex sentence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8975" b="89"/>
          <a:stretch>
            <a:fillRect/>
          </a:stretch>
        </p:blipFill>
        <p:spPr>
          <a:xfrm>
            <a:off x="1031875" y="695325"/>
            <a:ext cx="9572625" cy="594868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280" y="34290"/>
            <a:ext cx="11554460" cy="679132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38" y="-26987"/>
            <a:ext cx="9126537" cy="6919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Rectangle 177"/>
          <p:cNvSpPr/>
          <p:nvPr/>
        </p:nvSpPr>
        <p:spPr>
          <a:xfrm>
            <a:off x="1535113" y="0"/>
            <a:ext cx="233997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altLang="en-US" sz="40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9150" y="3068638"/>
            <a:ext cx="5329238" cy="1014730"/>
          </a:xfrm>
          <a:prstGeom prst="rect">
            <a:avLst/>
          </a:prstGeom>
          <a:solidFill>
            <a:srgbClr val="28466A"/>
          </a:solidFill>
          <a:ln w="38100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FOLK TALES</a:t>
            </a:r>
            <a:endParaRPr lang="en-US" altLang="en-US" sz="6000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325" y="-15875"/>
            <a:ext cx="88614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39" descr="b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42463" y="5486400"/>
            <a:ext cx="11430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11" descr="Pictur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00" y="5946775"/>
            <a:ext cx="95250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Picture 12" descr="Pictur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0" y="5946775"/>
            <a:ext cx="95250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3" descr="Pictur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0" y="5930900"/>
            <a:ext cx="95250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5" descr="Pictur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5954713"/>
            <a:ext cx="95250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7" name="Picture 39" descr="b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H="1">
            <a:off x="1509713" y="0"/>
            <a:ext cx="1120775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8" descr="Pictur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325" y="2936875"/>
            <a:ext cx="95250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8" descr="Pictur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713" y="2822575"/>
            <a:ext cx="95250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0" name="Picture 20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075" y="3798888"/>
            <a:ext cx="468313" cy="468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1" name="Picture 21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375" y="2128838"/>
            <a:ext cx="466725" cy="466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2" name="Picture 20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4263" y="4619625"/>
            <a:ext cx="565150" cy="566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3" name="WordArt 4"/>
          <p:cNvSpPr>
            <a:spLocks noTextEdit="1"/>
          </p:cNvSpPr>
          <p:nvPr/>
        </p:nvSpPr>
        <p:spPr>
          <a:xfrm>
            <a:off x="5077460" y="4443730"/>
            <a:ext cx="3165475" cy="4095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 fontScale="57500" lnSpcReduction="10000"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0054A8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54A8"/>
                </a:solidFill>
                <a:latin typeface="Arial Black" panose="020B0A04020102020204" charset="0"/>
                <a:ea typeface="Arial Black" panose="020B0A04020102020204" charset="0"/>
              </a:rPr>
              <a:t>UNIT 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03220" y="5186680"/>
            <a:ext cx="7071210" cy="101473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1905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FOLK TALES</a:t>
            </a:r>
          </a:p>
        </p:txBody>
      </p:sp>
      <p:pic>
        <p:nvPicPr>
          <p:cNvPr id="7185" name="Picture 28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463" y="1789113"/>
            <a:ext cx="466725" cy="468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31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613" y="1289050"/>
            <a:ext cx="468312" cy="468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848100" y="3253105"/>
            <a:ext cx="5296535" cy="7067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REVISION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38095" y="2123440"/>
            <a:ext cx="717613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</a:rPr>
              <a:t>I. VOCABULARY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38" y="2205038"/>
            <a:ext cx="9126537" cy="4619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524000" y="0"/>
            <a:ext cx="9144000" cy="10147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9580" marR="0" lvl="0" indent="-4495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3000" b="1" i="0" u="none" strike="noStrike" kern="1200" cap="none" spc="-1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are popular characters in folk tales. Match the characters with the pictures. Can you add more?</a:t>
            </a:r>
          </a:p>
        </p:txBody>
      </p:sp>
      <p:sp>
        <p:nvSpPr>
          <p:cNvPr id="3" name="Rectangle 2"/>
          <p:cNvSpPr/>
          <p:nvPr/>
        </p:nvSpPr>
        <p:spPr>
          <a:xfrm>
            <a:off x="1617663" y="981075"/>
            <a:ext cx="8963025" cy="953135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		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en-US" altLang="en-US" sz="28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88388" y="1457325"/>
            <a:ext cx="14973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witch</a:t>
            </a:r>
            <a:endParaRPr lang="en-US" altLang="en-US" sz="27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3838" y="1450975"/>
            <a:ext cx="14592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giant</a:t>
            </a: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700" dirty="0"/>
          </a:p>
        </p:txBody>
      </p:sp>
      <p:sp>
        <p:nvSpPr>
          <p:cNvPr id="6" name="Rectangle 5"/>
          <p:cNvSpPr/>
          <p:nvPr/>
        </p:nvSpPr>
        <p:spPr>
          <a:xfrm>
            <a:off x="4411663" y="1420813"/>
            <a:ext cx="19545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princess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60538" y="1479550"/>
            <a:ext cx="132588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fairy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74100" y="1016000"/>
            <a:ext cx="16497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knight</a:t>
            </a:r>
          </a:p>
        </p:txBody>
      </p:sp>
      <p:sp>
        <p:nvSpPr>
          <p:cNvPr id="9" name="Rectangle 8"/>
          <p:cNvSpPr/>
          <p:nvPr/>
        </p:nvSpPr>
        <p:spPr>
          <a:xfrm>
            <a:off x="6565900" y="1016000"/>
            <a:ext cx="189738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Buddha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05313" y="1016000"/>
            <a:ext cx="19926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emperor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60538" y="1012825"/>
            <a:ext cx="2632075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woodcutter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4509E-6 L -0.52674 0.35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0" y="1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208 L -0.29895 0.426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0" y="2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833 L 0.52691 0.359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832 L 0.45955 0.426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62428E-6 L -0.73906 0.710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00" y="3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52601E-6 L 0.21215 0.775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3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83237E-6 L -0.24219 0.774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3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2948E-6 L 0.45313 0.7158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0" y="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24000" y="-26987"/>
            <a:ext cx="9144000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9580" marR="0" lvl="0" indent="-4495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These creatures are popular characters in folk tales. Match the creatures with the pictures. Can you add more?</a:t>
            </a:r>
          </a:p>
        </p:txBody>
      </p:sp>
      <p:sp>
        <p:nvSpPr>
          <p:cNvPr id="9219" name="Rectangle 1"/>
          <p:cNvSpPr/>
          <p:nvPr/>
        </p:nvSpPr>
        <p:spPr>
          <a:xfrm>
            <a:off x="4719638" y="1315720"/>
            <a:ext cx="3098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17663" y="1412875"/>
            <a:ext cx="8963025" cy="953135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		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en-US" altLang="en-US" sz="28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88388" y="1889125"/>
            <a:ext cx="14973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eagle</a:t>
            </a:r>
            <a:endParaRPr lang="en-US" altLang="en-US" sz="27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73838" y="1882775"/>
            <a:ext cx="13830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ogre </a:t>
            </a:r>
            <a:endParaRPr lang="en-US" altLang="en-US" sz="2700" dirty="0"/>
          </a:p>
        </p:txBody>
      </p:sp>
      <p:sp>
        <p:nvSpPr>
          <p:cNvPr id="19" name="Rectangle 18"/>
          <p:cNvSpPr/>
          <p:nvPr/>
        </p:nvSpPr>
        <p:spPr>
          <a:xfrm>
            <a:off x="4411663" y="1854200"/>
            <a:ext cx="11544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lion </a:t>
            </a:r>
            <a:endParaRPr lang="en-US" alt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760538" y="1912938"/>
            <a:ext cx="185928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tortoise </a:t>
            </a:r>
            <a:endParaRPr lang="en-US" altLang="en-US" sz="2700" dirty="0"/>
          </a:p>
        </p:txBody>
      </p:sp>
      <p:sp>
        <p:nvSpPr>
          <p:cNvPr id="22" name="Rectangle 21"/>
          <p:cNvSpPr/>
          <p:nvPr/>
        </p:nvSpPr>
        <p:spPr>
          <a:xfrm>
            <a:off x="8674100" y="1449388"/>
            <a:ext cx="113538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fox</a:t>
            </a:r>
            <a:endParaRPr lang="en-US" altLang="en-US" sz="2700" dirty="0"/>
          </a:p>
        </p:txBody>
      </p:sp>
      <p:sp>
        <p:nvSpPr>
          <p:cNvPr id="23" name="Rectangle 22"/>
          <p:cNvSpPr/>
          <p:nvPr/>
        </p:nvSpPr>
        <p:spPr>
          <a:xfrm>
            <a:off x="6565900" y="1447800"/>
            <a:ext cx="13449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hare </a:t>
            </a:r>
            <a:endParaRPr lang="en-US" altLang="en-US" sz="2700" dirty="0"/>
          </a:p>
        </p:txBody>
      </p:sp>
      <p:sp>
        <p:nvSpPr>
          <p:cNvPr id="24" name="Rectangle 23"/>
          <p:cNvSpPr/>
          <p:nvPr/>
        </p:nvSpPr>
        <p:spPr>
          <a:xfrm>
            <a:off x="4405313" y="1447800"/>
            <a:ext cx="13068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wolf </a:t>
            </a:r>
            <a:endParaRPr lang="en-US" altLang="en-US" sz="2700" dirty="0"/>
          </a:p>
        </p:txBody>
      </p:sp>
      <p:sp>
        <p:nvSpPr>
          <p:cNvPr id="25" name="Rectangle 24"/>
          <p:cNvSpPr/>
          <p:nvPr/>
        </p:nvSpPr>
        <p:spPr>
          <a:xfrm>
            <a:off x="1760538" y="1444625"/>
            <a:ext cx="2632075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dragon</a:t>
            </a:r>
            <a:endParaRPr lang="en-US" altLang="en-US" sz="2700" dirty="0"/>
          </a:p>
        </p:txBody>
      </p:sp>
      <p:pic>
        <p:nvPicPr>
          <p:cNvPr id="922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92375"/>
            <a:ext cx="9144000" cy="436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9019" t="26528" r="10851"/>
          <a:stretch>
            <a:fillRect/>
          </a:stretch>
        </p:blipFill>
        <p:spPr>
          <a:xfrm>
            <a:off x="149860" y="114300"/>
            <a:ext cx="11723370" cy="674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87283E-6 L -0.51979 0.335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624 L -0.01076 0.343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209 L 0.48768 0.399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00" y="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208 L 0.73941 0.335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00" y="1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27168E-6 L -0.28628 0.713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0" y="3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46821E-7 L -0.24896 0.715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0" y="3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7168E-6 L -0.25591 0.648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27168E-6 L 0.02552 0.713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3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/>
      <p:bldP spid="16" grpId="0"/>
      <p:bldP spid="19" grpId="0"/>
      <p:bldP spid="20" grpId="0"/>
      <p:bldP spid="22" grpId="0"/>
      <p:bldP spid="23" grpId="0"/>
      <p:bldP spid="24" grpId="0"/>
      <p:bldP spid="2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24000" y="-26987"/>
            <a:ext cx="9144000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9580" marR="0" lvl="0" indent="-4495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These creatures are popular characters in folk tales. Match the creatures with the pictures. Can you add more?</a:t>
            </a:r>
          </a:p>
        </p:txBody>
      </p:sp>
      <p:sp>
        <p:nvSpPr>
          <p:cNvPr id="9219" name="Rectangle 1"/>
          <p:cNvSpPr/>
          <p:nvPr/>
        </p:nvSpPr>
        <p:spPr>
          <a:xfrm>
            <a:off x="4719638" y="1315720"/>
            <a:ext cx="3098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17663" y="1412875"/>
            <a:ext cx="8963025" cy="953135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		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en-US" altLang="en-US" sz="28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88388" y="1889125"/>
            <a:ext cx="14973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eagle</a:t>
            </a:r>
            <a:endParaRPr lang="en-US" altLang="en-US" sz="27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73838" y="1882775"/>
            <a:ext cx="13830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ogre </a:t>
            </a:r>
            <a:endParaRPr lang="en-US" altLang="en-US" sz="2700" dirty="0"/>
          </a:p>
        </p:txBody>
      </p:sp>
      <p:sp>
        <p:nvSpPr>
          <p:cNvPr id="19" name="Rectangle 18"/>
          <p:cNvSpPr/>
          <p:nvPr/>
        </p:nvSpPr>
        <p:spPr>
          <a:xfrm>
            <a:off x="4411663" y="1854200"/>
            <a:ext cx="11544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lion </a:t>
            </a:r>
            <a:endParaRPr lang="en-US" alt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760538" y="1912938"/>
            <a:ext cx="185928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tortoise </a:t>
            </a:r>
            <a:endParaRPr lang="en-US" altLang="en-US" sz="2700" dirty="0"/>
          </a:p>
        </p:txBody>
      </p:sp>
      <p:sp>
        <p:nvSpPr>
          <p:cNvPr id="22" name="Rectangle 21"/>
          <p:cNvSpPr/>
          <p:nvPr/>
        </p:nvSpPr>
        <p:spPr>
          <a:xfrm>
            <a:off x="8674100" y="1449388"/>
            <a:ext cx="113538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fox</a:t>
            </a:r>
            <a:endParaRPr lang="en-US" altLang="en-US" sz="2700" dirty="0"/>
          </a:p>
        </p:txBody>
      </p:sp>
      <p:sp>
        <p:nvSpPr>
          <p:cNvPr id="23" name="Rectangle 22"/>
          <p:cNvSpPr/>
          <p:nvPr/>
        </p:nvSpPr>
        <p:spPr>
          <a:xfrm>
            <a:off x="6565900" y="1447800"/>
            <a:ext cx="13449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hare </a:t>
            </a:r>
            <a:endParaRPr lang="en-US" altLang="en-US" sz="2700" dirty="0"/>
          </a:p>
        </p:txBody>
      </p:sp>
      <p:sp>
        <p:nvSpPr>
          <p:cNvPr id="24" name="Rectangle 23"/>
          <p:cNvSpPr/>
          <p:nvPr/>
        </p:nvSpPr>
        <p:spPr>
          <a:xfrm>
            <a:off x="4405313" y="1447800"/>
            <a:ext cx="130683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wolf </a:t>
            </a:r>
            <a:endParaRPr lang="en-US" altLang="en-US" sz="2700" dirty="0"/>
          </a:p>
        </p:txBody>
      </p:sp>
      <p:sp>
        <p:nvSpPr>
          <p:cNvPr id="25" name="Rectangle 24"/>
          <p:cNvSpPr/>
          <p:nvPr/>
        </p:nvSpPr>
        <p:spPr>
          <a:xfrm>
            <a:off x="1760538" y="1444625"/>
            <a:ext cx="2632075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dragon</a:t>
            </a:r>
            <a:endParaRPr lang="en-US" altLang="en-US" sz="2700" dirty="0"/>
          </a:p>
        </p:txBody>
      </p:sp>
      <p:pic>
        <p:nvPicPr>
          <p:cNvPr id="922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92375"/>
            <a:ext cx="9144000" cy="4365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87283E-6 L -0.51979 0.335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624 L -0.01076 0.343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209 L 0.48768 0.399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00" y="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208 L 0.73941 0.335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00" y="1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27168E-6 L -0.28628 0.713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0" y="3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46821E-7 L -0.24896 0.715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0" y="3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7168E-6 L -0.25591 0.648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27168E-6 L 0.02552 0.713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3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/>
      <p:bldP spid="16" grpId="0"/>
      <p:bldP spid="19" grpId="0"/>
      <p:bldP spid="20" grpId="0"/>
      <p:bldP spid="22" grpId="0"/>
      <p:bldP spid="23" grpId="0"/>
      <p:bldP spid="24" grpId="0"/>
      <p:bldP spid="2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0326" t="29931" r="11285"/>
          <a:stretch>
            <a:fillRect/>
          </a:stretch>
        </p:blipFill>
        <p:spPr>
          <a:xfrm>
            <a:off x="139065" y="62230"/>
            <a:ext cx="11938000" cy="67056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38095" y="2123440"/>
            <a:ext cx="640334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</a:rPr>
              <a:t>II. GRAMMAR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" y="204470"/>
            <a:ext cx="10515600" cy="621030"/>
          </a:xfrm>
        </p:spPr>
        <p:txBody>
          <a:bodyPr>
            <a:normAutofit fontScale="90000"/>
          </a:bodyPr>
          <a:lstStyle/>
          <a:p>
            <a:r>
              <a:rPr lang="en-US">
                <a:sym typeface="+mn-ea"/>
              </a:rPr>
              <a:t>Write what you like and what you don’t like doing.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43840" y="657225"/>
            <a:ext cx="3620135" cy="59734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/>
              <a:t>I like  __________________	</a:t>
            </a:r>
          </a:p>
          <a:p>
            <a:pPr marL="0" indent="0">
              <a:buNone/>
            </a:pPr>
            <a:r>
              <a:rPr lang="en-US" sz="2400"/>
              <a:t>I adore  ____________</a:t>
            </a:r>
          </a:p>
          <a:p>
            <a:pPr marL="0" indent="0">
              <a:buNone/>
            </a:pPr>
            <a:r>
              <a:rPr lang="en-US" sz="2400"/>
              <a:t>I don’t like _____________			</a:t>
            </a:r>
          </a:p>
          <a:p>
            <a:pPr marL="0" indent="0">
              <a:buNone/>
            </a:pPr>
            <a:r>
              <a:rPr lang="en-US" sz="2400"/>
              <a:t>I enjoy ____________</a:t>
            </a:r>
          </a:p>
          <a:p>
            <a:pPr marL="0" indent="0">
              <a:buNone/>
            </a:pPr>
            <a:r>
              <a:rPr lang="en-US" sz="2400"/>
              <a:t>I hate ________________		</a:t>
            </a:r>
          </a:p>
          <a:p>
            <a:pPr marL="0" indent="0">
              <a:buNone/>
            </a:pPr>
            <a:r>
              <a:rPr lang="en-US" sz="2400"/>
              <a:t>I prefer _______________</a:t>
            </a:r>
          </a:p>
          <a:p>
            <a:pPr marL="0" indent="0">
              <a:buNone/>
            </a:pPr>
            <a:r>
              <a:rPr lang="en-US" sz="2400"/>
              <a:t>I am interested in  _______</a:t>
            </a:r>
          </a:p>
          <a:p>
            <a:pPr marL="0" indent="0">
              <a:buNone/>
            </a:pPr>
            <a:r>
              <a:rPr lang="en-US" sz="2400"/>
              <a:t>I fancy ___________</a:t>
            </a:r>
          </a:p>
          <a:p>
            <a:pPr marL="0" indent="0">
              <a:buNone/>
            </a:pPr>
            <a:r>
              <a:rPr lang="en-US" sz="2400"/>
              <a:t>I detest  _________</a:t>
            </a:r>
          </a:p>
        </p:txBody>
      </p:sp>
      <p:pic>
        <p:nvPicPr>
          <p:cNvPr id="27" name="Content Placeholder 2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887" t="30483" r="52207" b="11883"/>
          <a:stretch>
            <a:fillRect/>
          </a:stretch>
        </p:blipFill>
        <p:spPr>
          <a:xfrm>
            <a:off x="4026535" y="657225"/>
            <a:ext cx="8096250" cy="60706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068070" y="593090"/>
            <a:ext cx="2958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reading book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2"/>
          <a:srcRect b="56034"/>
          <a:stretch>
            <a:fillRect/>
          </a:stretch>
        </p:blipFill>
        <p:spPr>
          <a:xfrm>
            <a:off x="158750" y="808355"/>
            <a:ext cx="11905615" cy="395414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70865" y="101600"/>
            <a:ext cx="54057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1. Exclaimatory sentence</a:t>
            </a:r>
          </a:p>
        </p:txBody>
      </p:sp>
      <p:sp>
        <p:nvSpPr>
          <p:cNvPr id="6" name="Double Wave 5"/>
          <p:cNvSpPr/>
          <p:nvPr/>
        </p:nvSpPr>
        <p:spPr>
          <a:xfrm>
            <a:off x="379730" y="4763135"/>
            <a:ext cx="11684635" cy="2043430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  Singular Noun:                        </a:t>
            </a:r>
            <a:r>
              <a:rPr lang="en-US" sz="3600" b="1">
                <a:solidFill>
                  <a:srgbClr val="FF0000"/>
                </a:solidFill>
              </a:rPr>
              <a:t> What  a/an  ADJ   N  + S  V !</a:t>
            </a:r>
          </a:p>
          <a:p>
            <a:pPr algn="ctr"/>
            <a:r>
              <a:rPr lang="en-US" sz="3600"/>
              <a:t>Plural/ Uncountable Noun:    </a:t>
            </a:r>
            <a:r>
              <a:rPr lang="en-US" sz="3600" b="1">
                <a:solidFill>
                  <a:srgbClr val="FF0000"/>
                </a:solidFill>
              </a:rPr>
              <a:t>What   adj  N  + S  V !  </a:t>
            </a:r>
          </a:p>
          <a:p>
            <a:pPr algn="ctr"/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628265" y="3314065"/>
            <a:ext cx="3348990" cy="5835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     useful books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082665" y="3314065"/>
            <a:ext cx="2070100" cy="5835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     they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28265" y="3974465"/>
            <a:ext cx="345440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     </a:t>
            </a:r>
            <a:r>
              <a:rPr lang="en-US" sz="2800"/>
              <a:t>beautiful weather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170930" y="3974465"/>
            <a:ext cx="198183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     it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609965" y="3974465"/>
            <a:ext cx="198183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     is  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609965" y="3314065"/>
            <a:ext cx="1981835" cy="5835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     are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880" y="621030"/>
            <a:ext cx="11541125" cy="575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handsome / man </a:t>
            </a:r>
          </a:p>
          <a:p>
            <a:pPr marL="44958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ome man (he is)!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49580" marR="0" lvl="0" indent="-4495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interesting / game </a:t>
            </a:r>
          </a:p>
          <a:p>
            <a:pPr marL="44958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Wresting game (it is)!</a:t>
            </a:r>
          </a:p>
          <a:p>
            <a:pPr marL="449580" marR="0" lvl="0" indent="-4495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 / news </a:t>
            </a:r>
          </a:p>
          <a:p>
            <a:pPr marL="44958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 news (it is)!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lovely / dogs </a:t>
            </a:r>
          </a:p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dogs (they are)!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brave / women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women (they are)! </a:t>
            </a:r>
          </a:p>
        </p:txBody>
      </p:sp>
      <p:sp>
        <p:nvSpPr>
          <p:cNvPr id="16387" name="Rectangle 2"/>
          <p:cNvSpPr/>
          <p:nvPr/>
        </p:nvSpPr>
        <p:spPr>
          <a:xfrm>
            <a:off x="1546860" y="-12700"/>
            <a:ext cx="9097963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812800" lvl="0" indent="-812800"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Practice:  Make exclamatory sentences.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9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19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71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charRg st="71" end="10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21" end="1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charRg st="121" end="1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63" end="1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charRg st="163" end="18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346215" y="2618050"/>
            <a:ext cx="11500717" cy="1262974"/>
          </a:xfrm>
        </p:spPr>
        <p:txBody>
          <a:bodyPr/>
          <a:lstStyle/>
          <a:p>
            <a:pPr algn="l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Ex2: At 3p.m yesterday the tortoise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ahead of the hare.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02242" y="4559020"/>
            <a:ext cx="7286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6600"/>
                </a:solidFill>
                <a:ea typeface="+mj-ea"/>
                <a:cs typeface="+mj-cs"/>
              </a:rPr>
              <a:t>Past continuous </a:t>
            </a:r>
            <a:r>
              <a:rPr lang="en-US" sz="3200" b="1" dirty="0">
                <a:solidFill>
                  <a:srgbClr val="006600"/>
                </a:solidFill>
                <a:ea typeface="+mj-ea"/>
                <a:cs typeface="+mj-cs"/>
              </a:rPr>
              <a:t>(</a:t>
            </a:r>
            <a:r>
              <a:rPr lang="en-US" sz="3200" b="1" dirty="0" err="1">
                <a:solidFill>
                  <a:srgbClr val="006600"/>
                </a:solidFill>
                <a:ea typeface="+mj-ea"/>
                <a:cs typeface="+mj-cs"/>
              </a:rPr>
              <a:t>quá</a:t>
            </a:r>
            <a:r>
              <a:rPr lang="en-US" sz="3200" b="1" dirty="0">
                <a:solidFill>
                  <a:srgbClr val="006600"/>
                </a:solidFill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a typeface="+mj-ea"/>
                <a:cs typeface="+mj-cs"/>
              </a:rPr>
              <a:t>khứ</a:t>
            </a:r>
            <a:r>
              <a:rPr lang="en-US" sz="3200" b="1" dirty="0">
                <a:solidFill>
                  <a:srgbClr val="006600"/>
                </a:solidFill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a typeface="+mj-ea"/>
                <a:cs typeface="+mj-cs"/>
              </a:rPr>
              <a:t>tiếp</a:t>
            </a:r>
            <a:r>
              <a:rPr lang="en-US" sz="3200" b="1" dirty="0">
                <a:solidFill>
                  <a:srgbClr val="006600"/>
                </a:solidFill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a typeface="+mj-ea"/>
                <a:cs typeface="+mj-cs"/>
              </a:rPr>
              <a:t>diễn</a:t>
            </a:r>
            <a:r>
              <a:rPr lang="en-US" sz="3200" b="1" dirty="0">
                <a:solidFill>
                  <a:srgbClr val="006600"/>
                </a:solidFill>
                <a:ea typeface="+mj-ea"/>
                <a:cs typeface="+mj-cs"/>
              </a:rPr>
              <a:t>)</a:t>
            </a:r>
            <a:endParaRPr lang="en-US" sz="3200" b="1" dirty="0">
              <a:solidFill>
                <a:srgbClr val="0066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945" y="93345"/>
            <a:ext cx="2980055" cy="243649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 rot="10800000" flipV="1">
            <a:off x="1527810" y="3701415"/>
            <a:ext cx="8500110" cy="85788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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Form:    S + 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was/ were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Ving</a:t>
            </a:r>
            <a:r>
              <a:rPr lang="en-US" alt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31113" y="3428830"/>
            <a:ext cx="3049339" cy="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49801" y="1108901"/>
            <a:ext cx="812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Ex1: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Yesterday I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(see)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hare and a tortoise.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081509" y="1725023"/>
            <a:ext cx="1386699" cy="0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54429" y="1602795"/>
            <a:ext cx="628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216" y="5144086"/>
            <a:ext cx="11270875" cy="181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We use the past continuous to describe an action that was in progress at a stated time in the past.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934" y="1564904"/>
            <a:ext cx="968335" cy="9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823115" y="1144624"/>
            <a:ext cx="846707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saw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0920" y="60960"/>
            <a:ext cx="7850614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PAST CONTINUOUS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11" grpId="0"/>
      <p:bldP spid="16" grpId="0" bldLvl="0" animBg="1"/>
      <p:bldP spid="5" grpId="0"/>
      <p:bldP spid="5" grpId="1"/>
      <p:bldP spid="8" grpId="0"/>
      <p:bldP spid="8" grpId="1"/>
      <p:bldP spid="9" grpId="0" bldLvl="0" animBg="1"/>
      <p:bldP spid="18" grpId="0" bldLvl="0" animBg="1"/>
      <p:bldP spid="18" grpId="1" bldLvl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77103" y="2823038"/>
            <a:ext cx="3502025" cy="1143000"/>
          </a:xfrm>
        </p:spPr>
        <p:txBody>
          <a:bodyPr/>
          <a:lstStyle/>
          <a:p>
            <a:pPr algn="l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fairy appear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529" y="3094834"/>
            <a:ext cx="5277679" cy="1096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When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boy 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ing, </a:t>
            </a:r>
            <a:r>
              <a:rPr lang="en-US" altLang="en-US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4343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451" y="204788"/>
            <a:ext cx="2547276" cy="286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72599" y="4347038"/>
            <a:ext cx="10846905" cy="251096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S + 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was/ were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,    S + V</a:t>
            </a:r>
            <a:r>
              <a:rPr lang="en-US" alt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2/ed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57544" y="4859939"/>
            <a:ext cx="35397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khứ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98247" y="4855034"/>
            <a:ext cx="2707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khứ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n)</a:t>
            </a:r>
            <a:endParaRPr 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07351" y="5264519"/>
            <a:ext cx="42572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ra 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97079" y="5343196"/>
            <a:ext cx="3570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xen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413511" y="3733569"/>
            <a:ext cx="5277679" cy="63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boy 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28279" y="3433258"/>
            <a:ext cx="350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 fairy appear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7577" y="6291945"/>
            <a:ext cx="3331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(when / while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build="p"/>
      <p:bldP spid="11" grpId="0" bldLvl="0" animBg="1"/>
      <p:bldP spid="2" grpId="0"/>
      <p:bldP spid="13" grpId="0"/>
      <p:bldP spid="14" grpId="0"/>
      <p:bldP spid="15" grpId="0"/>
      <p:bldP spid="16" grpId="0" bldLvl="0" animBg="1"/>
      <p:bldP spid="17" grpId="0" bldLvl="0" animBg="1"/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765" y="34925"/>
            <a:ext cx="10515600" cy="652780"/>
          </a:xfrm>
        </p:spPr>
        <p:txBody>
          <a:bodyPr>
            <a:noAutofit/>
          </a:bodyPr>
          <a:lstStyle/>
          <a:p>
            <a:r>
              <a:rPr lang="en-US" sz="4800" b="1" u="sng">
                <a:solidFill>
                  <a:srgbClr val="FF0000"/>
                </a:solidFill>
              </a:rPr>
              <a:t>a. Form 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765" y="687705"/>
            <a:ext cx="12303760" cy="61163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145915" y="3724275"/>
            <a:ext cx="27717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was not (wasn't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771265" y="6009640"/>
            <a:ext cx="33616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were not (weren't )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" y="73025"/>
            <a:ext cx="10515600" cy="741045"/>
          </a:xfrm>
        </p:spPr>
        <p:txBody>
          <a:bodyPr/>
          <a:lstStyle/>
          <a:p>
            <a:r>
              <a:rPr lang="en-US" sz="4000" b="1" u="sng">
                <a:solidFill>
                  <a:srgbClr val="FF0000"/>
                </a:solidFill>
              </a:rPr>
              <a:t>b. Usage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510" y="814070"/>
            <a:ext cx="11943080" cy="15684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khứ;</a:t>
            </a:r>
            <a:endParaRPr 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Eg:  At 3p.m yesterday the tortoise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was </a:t>
            </a: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run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ning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ahead of the hare.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92405" y="2529840"/>
            <a:ext cx="11845925" cy="4203065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Diễn tả 1 hành động đang diễn ra , có một hành động khác xen vào .          </a:t>
            </a:r>
          </a:p>
          <a:p>
            <a:pPr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When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boy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was 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cry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ing       ,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	a fairy appear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ed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+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was/ were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,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	S + V</a:t>
            </a:r>
            <a:r>
              <a:rPr lang="en-US" alt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2/ed </a:t>
            </a:r>
          </a:p>
          <a:p>
            <a:pPr>
              <a:buFontTx/>
              <a:buNone/>
            </a:pPr>
            <a:r>
              <a:rPr lang="en-US" alt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hành động xảy ra song song cùng 1 lúc trong quá khứ</a:t>
            </a:r>
          </a:p>
          <a:p>
            <a:pPr>
              <a:buFontTx/>
              <a:buNone/>
            </a:pPr>
            <a:r>
              <a:rPr lang="en-US" altLang="en-US" sz="4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My mother was cooking  </a:t>
            </a:r>
            <a:r>
              <a:rPr lang="en-US" altLang="en-US" sz="44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 </a:t>
            </a:r>
            <a:r>
              <a:rPr lang="en-US" altLang="en-US" sz="4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father was reading newspaper.</a:t>
            </a:r>
          </a:p>
          <a:p>
            <a:pPr>
              <a:buFontTx/>
              <a:buNone/>
            </a:pPr>
            <a:r>
              <a:rPr lang="en-US" altLang="en-US" sz="4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 + 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was/ were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Ving</a:t>
            </a:r>
            <a:r>
              <a:rPr lang="en-US" alt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66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 + 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was/ were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Ving</a:t>
            </a:r>
            <a:endParaRPr lang="en-US" altLang="en-US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-27940"/>
            <a:ext cx="10515600" cy="100774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c. Signal words</a:t>
            </a:r>
          </a:p>
        </p:txBody>
      </p:sp>
      <p:sp>
        <p:nvSpPr>
          <p:cNvPr id="6" name="Rectangle 1"/>
          <p:cNvSpPr/>
          <p:nvPr/>
        </p:nvSpPr>
        <p:spPr>
          <a:xfrm>
            <a:off x="189865" y="118745"/>
            <a:ext cx="11951335" cy="6000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+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(at 12 o’clock last night,…)</a:t>
            </a: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at this time +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(at this time two weeks ago, …)</a:t>
            </a:r>
          </a:p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at that moment</a:t>
            </a:r>
          </a:p>
          <a:p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when/while”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u="sng">
                <a:solidFill>
                  <a:srgbClr val="FF0000"/>
                </a:solidFill>
              </a:rPr>
              <a:t>Practice: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https://www.liveworksheets.com/worksheets/en/English_as_a_Second_Language_(ESL)/Past_simple_and_past_continuous/Past_Simple_or_Past_Continuous_ca2640dp</a:t>
            </a:r>
          </a:p>
          <a:p>
            <a:r>
              <a:rPr lang="en-US"/>
              <a:t>https://www.baamboozle.com/game/304990 ( Game - past continuous)</a:t>
            </a:r>
          </a:p>
          <a:p>
            <a:r>
              <a:rPr lang="en-US"/>
              <a:t>https://www.baamboozle.com/game/40902 ( game - past - past continuous)</a:t>
            </a:r>
          </a:p>
          <a:p>
            <a:r>
              <a:rPr lang="en-US"/>
              <a:t>( Gửi link cho học sinh làm , hoặc chia sẻ màn hình làm trực tiếp.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https://www.liveworksheets.com/worksheets/en/English_as_a_Second_Language_(ESL)/Past_simple_and_past_continuous</a:t>
            </a:r>
          </a:p>
          <a:p>
            <a:endParaRPr lang="en-US"/>
          </a:p>
          <a:p>
            <a:r>
              <a:rPr lang="en-US"/>
              <a:t>HOMEWORK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440" y="1818323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>
                <a:solidFill>
                  <a:srgbClr val="FF0000"/>
                </a:solidFill>
              </a:rPr>
              <a:t>REVISION UNIT 7,8,9 </a:t>
            </a:r>
            <a:br>
              <a:rPr lang="en-US" sz="8000" b="1">
                <a:solidFill>
                  <a:srgbClr val="FF0000"/>
                </a:solidFill>
              </a:rPr>
            </a:br>
            <a:r>
              <a:rPr lang="en-US" sz="8000" b="1">
                <a:solidFill>
                  <a:srgbClr val="FF0000"/>
                </a:solidFill>
              </a:rPr>
              <a:t>GRADE 8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467995"/>
            <a:ext cx="10730230" cy="634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nut 9"/>
          <p:cNvSpPr/>
          <p:nvPr/>
        </p:nvSpPr>
        <p:spPr>
          <a:xfrm>
            <a:off x="3564890" y="771525"/>
            <a:ext cx="426184" cy="495300"/>
          </a:xfrm>
          <a:prstGeom prst="donut">
            <a:avLst>
              <a:gd name="adj" fmla="val 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6464935" y="1885315"/>
            <a:ext cx="426184" cy="495300"/>
          </a:xfrm>
          <a:prstGeom prst="donut">
            <a:avLst>
              <a:gd name="adj" fmla="val 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9320530" y="3054985"/>
            <a:ext cx="426184" cy="495300"/>
          </a:xfrm>
          <a:prstGeom prst="donut">
            <a:avLst>
              <a:gd name="adj" fmla="val 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3564890" y="4126230"/>
            <a:ext cx="426184" cy="495300"/>
          </a:xfrm>
          <a:prstGeom prst="donut">
            <a:avLst>
              <a:gd name="adj" fmla="val 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530126" y="5287645"/>
            <a:ext cx="426184" cy="495300"/>
          </a:xfrm>
          <a:prstGeom prst="donut">
            <a:avLst>
              <a:gd name="adj" fmla="val 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6278781" y="6315710"/>
            <a:ext cx="426184" cy="495300"/>
          </a:xfrm>
          <a:prstGeom prst="donut">
            <a:avLst>
              <a:gd name="adj" fmla="val 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Slide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915" y="1657350"/>
            <a:ext cx="5181600" cy="4351338"/>
          </a:xfrm>
        </p:spPr>
        <p:txBody>
          <a:bodyPr/>
          <a:lstStyle/>
          <a:p>
            <a:pPr marL="0" indent="0" algn="ctr" eaLnBrk="0" hangingPunc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English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8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UNIT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7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. 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POLLUTION</a:t>
            </a:r>
            <a:endParaRPr lang="en-US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26965" y="397510"/>
            <a:ext cx="6918960" cy="641985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304800"/>
            <a:ext cx="819848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There are different types of pollution. Write each type</a:t>
            </a:r>
          </a:p>
          <a:p>
            <a:pPr marL="514350" indent="-514350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under a picture: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bui-khong-khi-o-nhiem-co-the-lam-tim-ngung-dot-n_tin1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4191000"/>
            <a:ext cx="213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images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24000" y="4191000"/>
            <a:ext cx="2286000" cy="1684338"/>
          </a:xfrm>
          <a:prstGeom prst="rect">
            <a:avLst/>
          </a:prstGeom>
          <a:noFill/>
        </p:spPr>
      </p:pic>
      <p:pic>
        <p:nvPicPr>
          <p:cNvPr id="1026" name="Picture 2" descr="Kết quả hình ảnh cho o nhiem ve nhi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6300" y="1600200"/>
            <a:ext cx="2171700" cy="1647826"/>
          </a:xfrm>
          <a:prstGeom prst="rect">
            <a:avLst/>
          </a:prstGeom>
          <a:noFill/>
        </p:spPr>
      </p:pic>
      <p:pic>
        <p:nvPicPr>
          <p:cNvPr id="1028" name="Picture 4" descr="Kết quả hình ảnh cho o nhiem phong x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1" y="1600200"/>
            <a:ext cx="2362200" cy="1828800"/>
          </a:xfrm>
          <a:prstGeom prst="rect">
            <a:avLst/>
          </a:prstGeom>
          <a:noFill/>
        </p:spPr>
      </p:pic>
      <p:pic>
        <p:nvPicPr>
          <p:cNvPr id="1030" name="Picture 6" descr="Kết quả hình ảnh cho o nhiem thi gia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1600200"/>
            <a:ext cx="2476500" cy="1733551"/>
          </a:xfrm>
          <a:prstGeom prst="rect">
            <a:avLst/>
          </a:prstGeom>
          <a:noFill/>
        </p:spPr>
      </p:pic>
      <p:pic>
        <p:nvPicPr>
          <p:cNvPr id="1032" name="Picture 8" descr="Kết quả hình ảnh cho qua nhieu bien quang ca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1" y="1600200"/>
            <a:ext cx="2209800" cy="1666876"/>
          </a:xfrm>
          <a:prstGeom prst="rect">
            <a:avLst/>
          </a:prstGeom>
          <a:noFill/>
        </p:spPr>
      </p:pic>
      <p:pic>
        <p:nvPicPr>
          <p:cNvPr id="1034" name="Picture 10" descr="Kết quả hình ảnh cho o nhiem da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6200" y="4191000"/>
            <a:ext cx="2314575" cy="1771651"/>
          </a:xfrm>
          <a:prstGeom prst="rect">
            <a:avLst/>
          </a:prstGeom>
          <a:noFill/>
        </p:spPr>
      </p:pic>
      <p:pic>
        <p:nvPicPr>
          <p:cNvPr id="1036" name="Picture 12" descr="Kết quả hình ảnh cho o nhiem anh sa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4191000"/>
            <a:ext cx="2381250" cy="170497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752600" y="3429000"/>
            <a:ext cx="18237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radioactive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9760" y="3352800"/>
            <a:ext cx="12827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noise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55760" y="3276600"/>
            <a:ext cx="12827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visual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56800" y="3276600"/>
            <a:ext cx="141795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thermal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7560" y="5867400"/>
            <a:ext cx="12827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water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15128" y="5950803"/>
            <a:ext cx="15621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f. land/ soil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1960" y="5943600"/>
            <a:ext cx="12827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 light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41760" y="5943600"/>
            <a:ext cx="12827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air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15" y="22860"/>
            <a:ext cx="10515600" cy="835025"/>
          </a:xfrm>
          <a:solidFill>
            <a:srgbClr val="FFC000"/>
          </a:solidFill>
        </p:spPr>
        <p:txBody>
          <a:bodyPr/>
          <a:lstStyle/>
          <a:p>
            <a:r>
              <a:rPr lang="en-US"/>
              <a:t>1. CONDITIONAL SENTENCE TYPE 1 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69545" y="1022985"/>
            <a:ext cx="1180782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 u="sng">
                <a:latin typeface="Times New Roman" panose="02020603050405020304" pitchFamily="18" charset="0"/>
              </a:rPr>
              <a:t>Use</a:t>
            </a:r>
            <a:r>
              <a:rPr lang="en-US" sz="3200" b="0">
                <a:latin typeface="Times New Roman" panose="02020603050405020304" pitchFamily="18" charset="0"/>
              </a:rPr>
              <a:t>: Chỉ sự việc, hành động có thể xảy ra ở hiện tại hoặc trong tương lai. (Câu điều kiện có thực)</a:t>
            </a:r>
            <a:endParaRPr lang="en-US" sz="3200" b="0" u="sng">
              <a:latin typeface="Times New Roman" panose="02020603050405020304" pitchFamily="18" charset="0"/>
            </a:endParaRPr>
          </a:p>
          <a:p>
            <a:pPr indent="0"/>
            <a:r>
              <a:rPr lang="en-US" sz="3200" b="0" u="sng">
                <a:latin typeface="Times New Roman" panose="02020603050405020304" pitchFamily="18" charset="0"/>
              </a:rPr>
              <a:t>Form:</a:t>
            </a:r>
          </a:p>
          <a:p>
            <a:pPr indent="0"/>
            <a:endParaRPr lang="en-US" sz="3200" b="0" u="sng">
              <a:latin typeface="Times New Roman" panose="0202060305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99770" y="2447925"/>
          <a:ext cx="11277600" cy="1647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If clause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 clause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11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If + S + .........................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+ ..................................... + V (bare-inf)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rcRect t="55385"/>
          <a:stretch>
            <a:fillRect/>
          </a:stretch>
        </p:blipFill>
        <p:spPr>
          <a:xfrm>
            <a:off x="169545" y="4347845"/>
            <a:ext cx="11727180" cy="2367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3103880" y="3136900"/>
            <a:ext cx="17424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V/ Vs/es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037705" y="3084195"/>
            <a:ext cx="30111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will / can/ may /might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179320" y="3720465"/>
            <a:ext cx="4204970" cy="8299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I /you/we/they   + V</a:t>
            </a:r>
          </a:p>
          <a:p>
            <a:r>
              <a:rPr lang="en-US" sz="2400"/>
              <a:t>He/She/It             + Vs/es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7" grpId="0"/>
      <p:bldP spid="7" grpId="1"/>
      <p:bldP spid="8" grpId="0"/>
      <p:bldP spid="8" grpId="1"/>
      <p:bldP spid="3" grpId="0" animBg="1"/>
      <p:bldP spid="3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-2147482623"/>
          <p:cNvPicPr>
            <a:picLocks noGrp="1" noChangeAspect="1"/>
          </p:cNvPicPr>
          <p:nvPr>
            <p:ph idx="1"/>
          </p:nvPr>
        </p:nvPicPr>
        <p:blipFill>
          <a:blip r:embed="rId2"/>
          <a:srcRect l="24280" t="23663" r="24934" b="6882"/>
          <a:stretch>
            <a:fillRect/>
          </a:stretch>
        </p:blipFill>
        <p:spPr>
          <a:xfrm>
            <a:off x="391795" y="361315"/>
            <a:ext cx="11395710" cy="5975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2225"/>
            <a:ext cx="10515600" cy="824230"/>
          </a:xfrm>
          <a:solidFill>
            <a:srgbClr val="00B050"/>
          </a:solidFill>
        </p:spPr>
        <p:txBody>
          <a:bodyPr/>
          <a:lstStyle/>
          <a:p>
            <a:r>
              <a:rPr lang="en-US"/>
              <a:t>1. CONDITIONAL SENTENCE TYPE 2 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69545" y="1022985"/>
            <a:ext cx="1180782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0" u="sng">
                <a:latin typeface="Times New Roman" panose="02020603050405020304" pitchFamily="18" charset="0"/>
              </a:rPr>
              <a:t>Use</a:t>
            </a:r>
            <a:r>
              <a:rPr lang="en-US" sz="3200" b="0">
                <a:latin typeface="Times New Roman" panose="02020603050405020304" pitchFamily="18" charset="0"/>
              </a:rPr>
              <a:t>: Chỉ sự việc, hành động không thể xảy ra ở hiện tại hoặc tương lai, điều kiện chỉ là một giả thiết, một ước muốn trái ngược với thực tế ở hiện tại (Câu điều kiện không có  thực ở hiện tại)</a:t>
            </a:r>
          </a:p>
          <a:p>
            <a:pPr indent="0"/>
            <a:r>
              <a:rPr lang="en-US" sz="3200" b="0" u="sng">
                <a:latin typeface="Times New Roman" panose="02020603050405020304" pitchFamily="18" charset="0"/>
              </a:rPr>
              <a:t>Form:</a:t>
            </a:r>
          </a:p>
          <a:p>
            <a:pPr indent="0"/>
            <a:endParaRPr lang="en-US" sz="3200" b="0" u="sng">
              <a:latin typeface="Times New Roman" panose="0202060305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778510" y="3184525"/>
          <a:ext cx="11277600" cy="1414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If clause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 clause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74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If + S + .........................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+ ..................................... + V (bare-inf)</a:t>
                      </a:r>
                      <a:endParaRPr lang="en-US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3216910" y="3716655"/>
            <a:ext cx="15036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V2/Ved</a:t>
            </a:r>
          </a:p>
          <a:p>
            <a:r>
              <a:rPr lang="en-US" sz="3200" b="1">
                <a:solidFill>
                  <a:srgbClr val="FF0000"/>
                </a:solidFill>
              </a:rPr>
              <a:t>didn't V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059930" y="3742690"/>
            <a:ext cx="27800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would/ could/  </a:t>
            </a:r>
          </a:p>
        </p:txBody>
      </p:sp>
      <p:sp>
        <p:nvSpPr>
          <p:cNvPr id="3" name="Down Arrow 2"/>
          <p:cNvSpPr/>
          <p:nvPr/>
        </p:nvSpPr>
        <p:spPr>
          <a:xfrm>
            <a:off x="3725545" y="4792980"/>
            <a:ext cx="485775" cy="5683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2933700" y="5361305"/>
            <a:ext cx="2070100" cy="52197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</p:spPr>
        <p:txBody>
          <a:bodyPr wrap="none" rtlCol="0">
            <a:spAutoFit/>
          </a:bodyPr>
          <a:lstStyle/>
          <a:p>
            <a:r>
              <a:rPr lang="en-US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PAST SIMPLE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7" grpId="0"/>
      <p:bldP spid="7" grpId="1"/>
      <p:bldP spid="8" grpId="0"/>
      <p:bldP spid="8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NOTE: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/>
              <a:t>Note: Trong câu điều kiện loại 2 thì động từ to be “were” thường được dùng với tất cả các chủ ngữ. Tuy nhiên, “was” vẫn có thể được sử dụng với chủ ngữ </a:t>
            </a:r>
            <a:r>
              <a:rPr lang="en-US" sz="3600" i="1">
                <a:solidFill>
                  <a:srgbClr val="FF0000"/>
                </a:solidFill>
              </a:rPr>
              <a:t>I, He, She, It.</a:t>
            </a:r>
          </a:p>
          <a:p>
            <a:endParaRPr lang="en-US" sz="3600" i="1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FF0000"/>
                </a:solidFill>
              </a:rPr>
              <a:t>eg: </a:t>
            </a:r>
            <a:r>
              <a:rPr lang="en-US" sz="3600" i="1">
                <a:solidFill>
                  <a:schemeClr val="tx1"/>
                </a:solidFill>
              </a:rPr>
              <a:t>If I / He/ She/ It </a:t>
            </a:r>
            <a:r>
              <a:rPr lang="en-US" sz="3600" i="1">
                <a:solidFill>
                  <a:srgbClr val="FF0000"/>
                </a:solidFill>
              </a:rPr>
              <a:t> was/ were ............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7010" y="139065"/>
            <a:ext cx="11810365" cy="665797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</a:rPr>
              <a:t>COMPLETE THE SENTENCES USING CONDITIONAL SENTENCE TYPE II.</a:t>
            </a:r>
          </a:p>
          <a:p>
            <a:r>
              <a:rPr lang="en-US"/>
              <a:t>1. If I (come) ................ home earlier, I (prepare) ...................... dinner.</a:t>
            </a:r>
          </a:p>
          <a:p>
            <a:r>
              <a:rPr lang="en-US"/>
              <a:t>2. If we (live) ......................in Hanoi, my boyfriend (visit) ............................. us.</a:t>
            </a:r>
          </a:p>
          <a:p>
            <a:r>
              <a:rPr lang="en-US"/>
              <a:t>3. If Richard (be) ............ older, he (play) .............................in our football team.</a:t>
            </a:r>
          </a:p>
          <a:p>
            <a:r>
              <a:rPr lang="en-US"/>
              <a:t>4. If Mary (study) .....................harder, she (be) ................... better at school.</a:t>
            </a:r>
          </a:p>
          <a:p>
            <a:r>
              <a:rPr lang="en-US"/>
              <a:t>6. If they (have) ................enough money, they (buy) ............................. a new car.</a:t>
            </a:r>
          </a:p>
          <a:p>
            <a:r>
              <a:rPr lang="en-US"/>
              <a:t>7. If you (do) ..................a paper round, you (earn) .................. a little extra money.</a:t>
            </a:r>
          </a:p>
          <a:p>
            <a:r>
              <a:rPr lang="en-US"/>
              <a:t>8. If Minh (get) .......... more money, he (ask) ............................. Lam out for dinner.</a:t>
            </a:r>
          </a:p>
          <a:p>
            <a:r>
              <a:rPr lang="en-US"/>
              <a:t>9. If we (win) .............. the lottery, we (fly) ............................. to London.</a:t>
            </a:r>
          </a:p>
          <a:p>
            <a:r>
              <a:rPr lang="en-US"/>
              <a:t>10. If I ( be) ...........you , I ( not buy)  ...............that flat.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405" y="136525"/>
            <a:ext cx="11389995" cy="6611620"/>
          </a:xfrm>
        </p:spPr>
        <p:txBody>
          <a:bodyPr>
            <a:normAutofit lnSpcReduction="10000"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I. Choose the letter A, B, C, D to indicate the correct answer to each of the following questions.</a:t>
            </a:r>
          </a:p>
          <a:p>
            <a:pPr marL="0" indent="0">
              <a:buNone/>
            </a:pPr>
            <a:r>
              <a:rPr lang="en-US" sz="2000"/>
              <a:t>Question 1. If I ________, I would express my feelings.</a:t>
            </a:r>
          </a:p>
          <a:p>
            <a:pPr marL="0" indent="0">
              <a:buNone/>
            </a:pPr>
            <a:r>
              <a:rPr lang="en-US" sz="2000"/>
              <a:t>	A. were asked	B. would ask	C. had been asked	D. asked.</a:t>
            </a:r>
          </a:p>
          <a:p>
            <a:pPr marL="0" indent="0">
              <a:buNone/>
            </a:pPr>
            <a:r>
              <a:rPr lang="en-US" sz="2000"/>
              <a:t>Question 2. If the weather ________ nice, we will go camping tomorrow.</a:t>
            </a:r>
          </a:p>
          <a:p>
            <a:pPr marL="0" indent="0">
              <a:buNone/>
            </a:pPr>
            <a:r>
              <a:rPr lang="en-US" sz="2000"/>
              <a:t>	A. were		B. is		C. had been		D. will be</a:t>
            </a:r>
          </a:p>
          <a:p>
            <a:pPr marL="0" indent="0">
              <a:buNone/>
            </a:pPr>
            <a:r>
              <a:rPr lang="en-US" sz="2000"/>
              <a:t>Question 3. Will you be angry if I ________ your pocket dictionary?</a:t>
            </a:r>
          </a:p>
          <a:p>
            <a:pPr marL="0" indent="0">
              <a:buNone/>
            </a:pPr>
            <a:r>
              <a:rPr lang="en-US" sz="2000"/>
              <a:t>	A. stole		B. have stolen	C. were to steal		D. steal</a:t>
            </a:r>
          </a:p>
          <a:p>
            <a:pPr marL="0" indent="0">
              <a:buNone/>
            </a:pPr>
            <a:r>
              <a:rPr lang="en-US" sz="2000"/>
              <a:t>Question 4. John would be taking a great risk if he ________ his money in that company.</a:t>
            </a:r>
          </a:p>
          <a:p>
            <a:pPr marL="0" indent="0">
              <a:buNone/>
            </a:pPr>
            <a:r>
              <a:rPr lang="en-US" sz="2000"/>
              <a:t>	A. would invest	B. invested	C. had invested		D. invests</a:t>
            </a:r>
          </a:p>
          <a:p>
            <a:pPr marL="0" indent="0">
              <a:buNone/>
            </a:pPr>
            <a:r>
              <a:rPr lang="en-US" sz="2000"/>
              <a:t>Question 5. If the wall weren’t so high, he ________ it up to take his ball down.</a:t>
            </a:r>
          </a:p>
          <a:p>
            <a:pPr marL="0" indent="0">
              <a:buNone/>
            </a:pPr>
            <a:r>
              <a:rPr lang="en-US" sz="2000"/>
              <a:t>	A. climbed	B. could climb	C. is climbing		D. climbs</a:t>
            </a:r>
          </a:p>
          <a:p>
            <a:pPr marL="0" indent="0">
              <a:buNone/>
            </a:pPr>
            <a:r>
              <a:rPr lang="en-US" sz="2000"/>
              <a:t>Question 6. If I ________ her phone number, I would phone her.</a:t>
            </a:r>
          </a:p>
          <a:p>
            <a:pPr marL="0" indent="0">
              <a:buNone/>
            </a:pPr>
            <a:r>
              <a:rPr lang="en-US" sz="2000"/>
              <a:t>	A. had known	B. would know	C. know		D. knew</a:t>
            </a:r>
          </a:p>
          <a:p>
            <a:pPr marL="0" indent="0">
              <a:buNone/>
            </a:pPr>
            <a:r>
              <a:rPr lang="en-US" sz="2000"/>
              <a:t>Question 7. If he ________ the truth, the police wouldn’t arrest him.</a:t>
            </a:r>
          </a:p>
          <a:p>
            <a:pPr marL="0" indent="0">
              <a:buNone/>
            </a:pPr>
            <a:r>
              <a:rPr lang="en-US" sz="2000"/>
              <a:t>	A. tells		B. told		C. had told		D. would tell</a:t>
            </a:r>
          </a:p>
          <a:p>
            <a:pPr marL="0" indent="0">
              <a:buNone/>
            </a:pPr>
            <a:r>
              <a:rPr lang="en-US" sz="2000"/>
              <a:t>Question 8. If you press that button what ________?</a:t>
            </a:r>
          </a:p>
          <a:p>
            <a:pPr marL="0" indent="0">
              <a:buNone/>
            </a:pPr>
            <a:r>
              <a:rPr lang="en-US" sz="2000"/>
              <a:t>A. would happen		B. would have happened		C. will happen	D. happen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5gAAAABJRU5ErkJggg=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2362200" cy="1677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6" descr="c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905000"/>
            <a:ext cx="2579688" cy="1641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7" descr="co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343400"/>
            <a:ext cx="2514600" cy="188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8" descr="co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4343400"/>
            <a:ext cx="2362200" cy="1817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9" descr="co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0" y="4267200"/>
            <a:ext cx="2362200" cy="1927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5" name="Text Box 10"/>
          <p:cNvSpPr txBox="1"/>
          <p:nvPr/>
        </p:nvSpPr>
        <p:spPr>
          <a:xfrm>
            <a:off x="1752600" y="3733800"/>
            <a:ext cx="2362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dirty="0">
                <a:latin typeface="Arial" panose="020B0604020202020204" pitchFamily="34" charset="0"/>
              </a:rPr>
              <a:t>1................................</a:t>
            </a:r>
          </a:p>
        </p:txBody>
      </p:sp>
      <p:sp>
        <p:nvSpPr>
          <p:cNvPr id="12296" name="Text Box 11"/>
          <p:cNvSpPr txBox="1"/>
          <p:nvPr/>
        </p:nvSpPr>
        <p:spPr>
          <a:xfrm>
            <a:off x="4572000" y="3733800"/>
            <a:ext cx="3048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dirty="0">
                <a:latin typeface="Arial" panose="020B0604020202020204" pitchFamily="34" charset="0"/>
              </a:rPr>
              <a:t>2..........................................</a:t>
            </a:r>
          </a:p>
        </p:txBody>
      </p:sp>
      <p:sp>
        <p:nvSpPr>
          <p:cNvPr id="12297" name="Text Box 12"/>
          <p:cNvSpPr txBox="1"/>
          <p:nvPr/>
        </p:nvSpPr>
        <p:spPr>
          <a:xfrm>
            <a:off x="8153400" y="3733800"/>
            <a:ext cx="2514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dirty="0">
                <a:latin typeface="Arial" panose="020B0604020202020204" pitchFamily="34" charset="0"/>
              </a:rPr>
              <a:t>3..................................</a:t>
            </a:r>
          </a:p>
        </p:txBody>
      </p:sp>
      <p:sp>
        <p:nvSpPr>
          <p:cNvPr id="12298" name="Text Box 13"/>
          <p:cNvSpPr txBox="1"/>
          <p:nvPr/>
        </p:nvSpPr>
        <p:spPr>
          <a:xfrm>
            <a:off x="1524000" y="6400800"/>
            <a:ext cx="2895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dirty="0">
                <a:latin typeface="Arial" panose="020B0604020202020204" pitchFamily="34" charset="0"/>
              </a:rPr>
              <a:t>4.......................................</a:t>
            </a:r>
          </a:p>
        </p:txBody>
      </p:sp>
      <p:sp>
        <p:nvSpPr>
          <p:cNvPr id="12299" name="Text Box 14"/>
          <p:cNvSpPr txBox="1"/>
          <p:nvPr/>
        </p:nvSpPr>
        <p:spPr>
          <a:xfrm>
            <a:off x="4648200" y="6400800"/>
            <a:ext cx="29718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dirty="0">
                <a:latin typeface="Arial" panose="020B0604020202020204" pitchFamily="34" charset="0"/>
              </a:rPr>
              <a:t>5.........................................</a:t>
            </a:r>
          </a:p>
        </p:txBody>
      </p:sp>
      <p:sp>
        <p:nvSpPr>
          <p:cNvPr id="12300" name="Text Box 15"/>
          <p:cNvSpPr txBox="1"/>
          <p:nvPr/>
        </p:nvSpPr>
        <p:spPr>
          <a:xfrm>
            <a:off x="7924800" y="6400800"/>
            <a:ext cx="2743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dirty="0">
                <a:latin typeface="Arial" panose="020B0604020202020204" pitchFamily="34" charset="0"/>
              </a:rPr>
              <a:t>6..................................</a:t>
            </a:r>
          </a:p>
        </p:txBody>
      </p:sp>
      <p:pic>
        <p:nvPicPr>
          <p:cNvPr id="12301" name="Picture 16" descr="co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1828800"/>
            <a:ext cx="2514600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Rectangle 23"/>
          <p:cNvSpPr/>
          <p:nvPr/>
        </p:nvSpPr>
        <p:spPr>
          <a:xfrm>
            <a:off x="2286000" y="914400"/>
            <a:ext cx="8382000" cy="4914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are the names of these countries?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Text Box 17"/>
          <p:cNvSpPr txBox="1"/>
          <p:nvPr/>
        </p:nvSpPr>
        <p:spPr>
          <a:xfrm>
            <a:off x="2209800" y="3581400"/>
            <a:ext cx="16764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The USA</a:t>
            </a:r>
          </a:p>
        </p:txBody>
      </p:sp>
      <p:sp>
        <p:nvSpPr>
          <p:cNvPr id="27" name="Text Box 18"/>
          <p:cNvSpPr txBox="1"/>
          <p:nvPr/>
        </p:nvSpPr>
        <p:spPr>
          <a:xfrm>
            <a:off x="4876800" y="3657600"/>
            <a:ext cx="29718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The United Kingdom</a:t>
            </a:r>
          </a:p>
        </p:txBody>
      </p:sp>
      <p:sp>
        <p:nvSpPr>
          <p:cNvPr id="29" name="Text Box 19"/>
          <p:cNvSpPr txBox="1"/>
          <p:nvPr/>
        </p:nvSpPr>
        <p:spPr>
          <a:xfrm>
            <a:off x="8458200" y="3581400"/>
            <a:ext cx="22098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Singapore</a:t>
            </a:r>
          </a:p>
        </p:txBody>
      </p:sp>
      <p:sp>
        <p:nvSpPr>
          <p:cNvPr id="30" name="Text Box 20"/>
          <p:cNvSpPr txBox="1"/>
          <p:nvPr/>
        </p:nvSpPr>
        <p:spPr>
          <a:xfrm>
            <a:off x="1981200" y="6248400"/>
            <a:ext cx="23622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      Australia</a:t>
            </a:r>
            <a:r>
              <a:rPr lang="vi-VN" altLang="x-none" dirty="0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1" name="Text Box 21"/>
          <p:cNvSpPr txBox="1"/>
          <p:nvPr/>
        </p:nvSpPr>
        <p:spPr>
          <a:xfrm>
            <a:off x="5029200" y="6248400"/>
            <a:ext cx="25908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sz="2000" dirty="0">
                <a:solidFill>
                  <a:srgbClr val="FF0000"/>
                </a:solidFill>
                <a:latin typeface="Arial" panose="020B0604020202020204" pitchFamily="34" charset="0"/>
              </a:rPr>
              <a:t>       </a:t>
            </a:r>
            <a:r>
              <a:rPr lang="vi-VN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Canada</a:t>
            </a:r>
          </a:p>
        </p:txBody>
      </p:sp>
      <p:sp>
        <p:nvSpPr>
          <p:cNvPr id="32" name="Text Box 22"/>
          <p:cNvSpPr txBox="1"/>
          <p:nvPr/>
        </p:nvSpPr>
        <p:spPr>
          <a:xfrm>
            <a:off x="8229600" y="6248400"/>
            <a:ext cx="19812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x-non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New Zealand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53000" y="304800"/>
            <a:ext cx="1828800" cy="5835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GAME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6" grpId="0"/>
      <p:bldP spid="12297" grpId="0"/>
      <p:bldP spid="12298" grpId="0"/>
      <p:bldP spid="12299" grpId="0"/>
      <p:bldP spid="12300" grpId="0"/>
      <p:bldP spid="24" grpId="0" bldLvl="0" animBg="1"/>
      <p:bldP spid="26" grpId="0"/>
      <p:bldP spid="27" grpId="0"/>
      <p:bldP spid="29" grpId="0"/>
      <p:bldP spid="30" grpId="0"/>
      <p:bldP spid="31" grpId="0"/>
      <p:bldP spid="3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endParaRPr dirty="0"/>
          </a:p>
        </p:txBody>
      </p:sp>
      <p:pic>
        <p:nvPicPr>
          <p:cNvPr id="3076" name="Picture 2" descr="https://encrypted-tbn2.gstatic.com/images?q=tbn:ANd9GcQHK6aRroNz6H9yQH5dm3rrvZEAwtckM6kZy9kwziZdpAS5PDWB6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5" y="65405"/>
            <a:ext cx="11607165" cy="67925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590800" y="914400"/>
            <a:ext cx="26670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u="sng" dirty="0">
                <a:solidFill>
                  <a:srgbClr val="00B050"/>
                </a:solidFill>
                <a:latin typeface="Arial" panose="020B0604020202020204" pitchFamily="34" charset="0"/>
              </a:rPr>
              <a:t>Unit 8: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1905000"/>
            <a:ext cx="7848600" cy="175323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ENGLISH SPEAKING COUNTRIES</a:t>
            </a:r>
          </a:p>
        </p:txBody>
      </p:sp>
      <p:pic>
        <p:nvPicPr>
          <p:cNvPr id="3081" name="Picture 14" descr="Picture Sao b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47082">
            <a:off x="2635250" y="-61912"/>
            <a:ext cx="1246188" cy="1558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14" descr="Picture Sao b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47082">
            <a:off x="7004050" y="5575300"/>
            <a:ext cx="838200" cy="1044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r="14163"/>
          <a:stretch>
            <a:fillRect/>
          </a:stretch>
        </p:blipFill>
        <p:spPr bwMode="auto">
          <a:xfrm>
            <a:off x="28575" y="-6350"/>
            <a:ext cx="12135485" cy="687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67608" y="1340768"/>
            <a:ext cx="6480720" cy="4680520"/>
            <a:chOff x="827584" y="692696"/>
            <a:chExt cx="6480720" cy="4680520"/>
          </a:xfrm>
          <a:solidFill>
            <a:srgbClr val="7030A0"/>
          </a:solidFill>
        </p:grpSpPr>
        <p:sp>
          <p:nvSpPr>
            <p:cNvPr id="3" name="16-Point Star 2"/>
            <p:cNvSpPr/>
            <p:nvPr/>
          </p:nvSpPr>
          <p:spPr>
            <a:xfrm>
              <a:off x="827584" y="692696"/>
              <a:ext cx="6480720" cy="4680520"/>
            </a:xfrm>
            <a:prstGeom prst="star16">
              <a:avLst/>
            </a:prstGeom>
            <a:grp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ts val="78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US" sz="4800" b="1" spc="-100" dirty="0">
                <a:ln w="28575">
                  <a:solidFill>
                    <a:srgbClr val="FF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115616" y="1984191"/>
              <a:ext cx="5981403" cy="32461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ctr">
                <a:lnSpc>
                  <a:spcPts val="78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b="1" dirty="0">
                  <a:ln w="28575">
                    <a:solidFill>
                      <a:srgbClr val="FF0000"/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 2 </a:t>
              </a:r>
            </a:p>
            <a:p>
              <a:pPr lvl="0" algn="ctr">
                <a:lnSpc>
                  <a:spcPts val="78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b="1" dirty="0">
                  <a:ln w="28575">
                    <a:solidFill>
                      <a:srgbClr val="FF0000"/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LIFE IN THE COUNTRYSIDE</a:t>
              </a:r>
              <a:endParaRPr lang="en-US" sz="4800" b="1" spc="-100" dirty="0">
                <a:ln w="28575">
                  <a:solidFill>
                    <a:srgbClr val="FF0000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" y="6350"/>
            <a:ext cx="10515600" cy="575945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Broadway" panose="04040905080B02020502" charset="0"/>
                <a:cs typeface="Broadway" panose="04040905080B02020502" charset="0"/>
              </a:rPr>
              <a:t>I/ Grammar </a:t>
            </a:r>
            <a:r>
              <a:rPr lang="vi-VN" altLang="en-US" b="1">
                <a:solidFill>
                  <a:srgbClr val="FF0000"/>
                </a:solidFill>
                <a:latin typeface="Broadway" panose="04040905080B02020502" charset="0"/>
                <a:cs typeface="Broadway" panose="04040905080B02020502" charset="0"/>
              </a:rPr>
              <a:t>: Present tenses </a:t>
            </a:r>
          </a:p>
        </p:txBody>
      </p:sp>
      <p:graphicFrame>
        <p:nvGraphicFramePr>
          <p:cNvPr id="4" name="Table 3"/>
          <p:cNvGraphicFramePr/>
          <p:nvPr/>
        </p:nvGraphicFramePr>
        <p:xfrm>
          <a:off x="10795" y="653415"/>
          <a:ext cx="12113895" cy="6270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7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7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Bodoni MT Black" panose="02070A03080606020203" charset="0"/>
                          <a:cs typeface="Bodoni MT Black" panose="02070A03080606020203" charset="0"/>
                        </a:rPr>
                        <a:t>present simple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Bodoni MT Black" panose="02070A03080606020203" charset="0"/>
                          <a:cs typeface="Bodoni MT Black" panose="02070A03080606020203" charset="0"/>
                        </a:rPr>
                        <a:t>present progressive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Bodoni MT Black" panose="02070A03080606020203" charset="0"/>
                          <a:cs typeface="Bodoni MT Black" panose="02070A03080606020203" charset="0"/>
                        </a:rPr>
                        <a:t>present perfect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75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- Diễn tả những sự việc thường xuyên xảy ra , một thói quen hàng ngày 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- Diễn tả một chân lý , hiện tượng tự nhiên</a:t>
                      </a:r>
                    </a:p>
                    <a:p>
                      <a:pPr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</a:rPr>
                        <a:t>- KHi nói đến lịch trình , chương trình (phương tiện, trường học, chiếu phim...)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- Diễn tả sự việc đang diễn ra tại thời điểm nói .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- DIễn tả sự việc tạm thời 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- Diễn tả tương lai có lên kế hoawchj sẵn .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- Diễn tả một sự việc vừa mới hoàn thành , 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 Diễn tả 1 sự việc kéo dài trong quá khứ đến hiện tại và đến tương lai.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25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00"/>
                          </a:solidFill>
                        </a:rPr>
                        <a:t>Form: </a:t>
                      </a:r>
                    </a:p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00"/>
                          </a:solidFill>
                        </a:rPr>
                        <a:t>+ )S + V / Vs/es</a:t>
                      </a:r>
                    </a:p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00"/>
                          </a:solidFill>
                        </a:rPr>
                        <a:t>_) S + don't / doesn't + V </a:t>
                      </a:r>
                    </a:p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00"/>
                          </a:solidFill>
                        </a:rPr>
                        <a:t>?) Do/ Does + S  + V ?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00"/>
                          </a:solidFill>
                        </a:rPr>
                        <a:t>Form: </a:t>
                      </a:r>
                    </a:p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00"/>
                          </a:solidFill>
                        </a:rPr>
                        <a:t>+) S am/is/are + Ving ?</a:t>
                      </a:r>
                    </a:p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00"/>
                          </a:solidFill>
                        </a:rPr>
                        <a:t>-) S amnot/ isnot/ arenot + Ving </a:t>
                      </a:r>
                    </a:p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00"/>
                          </a:solidFill>
                        </a:rPr>
                        <a:t>-) Is/ Are + S + Ving ?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00"/>
                          </a:solidFill>
                        </a:rPr>
                        <a:t>Form: </a:t>
                      </a:r>
                    </a:p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00"/>
                          </a:solidFill>
                        </a:rPr>
                        <a:t>+) S has/ have + Vpii</a:t>
                      </a:r>
                    </a:p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00"/>
                          </a:solidFill>
                        </a:rPr>
                        <a:t>-) S hasn't / haven't + V pii</a:t>
                      </a:r>
                    </a:p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00"/>
                          </a:solidFill>
                        </a:rPr>
                        <a:t>?) Has / have + S + V pii ?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19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Signal words:  always , often, sometimes, usually, rarely, once /twice a week, every day/week/month....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- now, at the moment, at present, today, right now.......</a:t>
                      </a:r>
                      <a:r>
                        <a:rPr lang="vi-VN" altLang="en-US" sz="2000">
                          <a:solidFill>
                            <a:schemeClr val="bg1"/>
                          </a:solidFill>
                        </a:rPr>
                        <a:t>, Look!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- for, since, yet , </a:t>
                      </a:r>
                      <a:r>
                        <a:rPr lang="vi-VN" sz="2000">
                          <a:solidFill>
                            <a:schemeClr val="bg1"/>
                          </a:solidFill>
                        </a:rPr>
                        <a:t>already, so far, just</a:t>
                      </a:r>
                    </a:p>
                    <a:p>
                      <a:pPr>
                        <a:buNone/>
                      </a:pPr>
                      <a:r>
                        <a:rPr lang="vi-VN" sz="2000">
                          <a:solidFill>
                            <a:schemeClr val="bg1"/>
                          </a:solidFill>
                        </a:rPr>
                        <a:t>recently ,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05" y="73025"/>
            <a:ext cx="12038965" cy="6669405"/>
          </a:xfrm>
        </p:spPr>
        <p:txBody>
          <a:bodyPr>
            <a:normAutofit fontScale="97500" lnSpcReduction="10000"/>
          </a:bodyPr>
          <a:lstStyle/>
          <a:p>
            <a:pPr marL="0" indent="0">
              <a:buNone/>
            </a:pPr>
            <a:r>
              <a:rPr lang="en-US" b="1" u="sng">
                <a:solidFill>
                  <a:srgbClr val="FF0000"/>
                </a:solidFill>
              </a:rPr>
              <a:t>VII. Complete the sentences with the correct form of the verbs (present simple, present continuous, or present perfect).</a:t>
            </a:r>
          </a:p>
          <a:p>
            <a:r>
              <a:rPr lang="en-US" u="sng"/>
              <a:t>1. __________ (</a:t>
            </a:r>
            <a:r>
              <a:rPr lang="en-US"/>
              <a:t>you/ talk) about the upcoming journey? Can I join?</a:t>
            </a:r>
          </a:p>
          <a:p>
            <a:r>
              <a:rPr lang="en-US"/>
              <a:t>2. Recently, the United States__________ (alter) the whole of their immigration laws.</a:t>
            </a:r>
          </a:p>
          <a:p>
            <a:r>
              <a:rPr lang="en-US"/>
              <a:t>3. Either kangaroo or Sydney Opera House__________ (symbolize) Australia.</a:t>
            </a:r>
          </a:p>
          <a:p>
            <a:r>
              <a:rPr lang="en-US"/>
              <a:t>4. Look at the London Eye! The wheel__________ (appear) motionless, but it__________  (rotate) slowly.</a:t>
            </a:r>
          </a:p>
          <a:p>
            <a:r>
              <a:rPr lang="en-US"/>
              <a:t>5. Look! The concert__________ (start) at 7 P.M. and__________ (end) at 9 P.M.</a:t>
            </a:r>
          </a:p>
          <a:p>
            <a:r>
              <a:rPr lang="en-US"/>
              <a:t>6. Canada__________ (provide) fish, furs, and other natural resources to the world since the 15th century.</a:t>
            </a:r>
          </a:p>
          <a:p>
            <a:r>
              <a:rPr lang="en-US"/>
              <a:t>7. We’ve already booked our holiday. We__________ (go) to Scotland in July.</a:t>
            </a:r>
          </a:p>
          <a:p>
            <a:r>
              <a:rPr lang="en-US"/>
              <a:t>8. About 375 million people__________ (speak) English as their first language.</a:t>
            </a:r>
          </a:p>
          <a:p>
            <a:r>
              <a:rPr lang="en-US"/>
              <a:t>9. To preserve natural habitat, the government__________ (establish) six national parks so far.</a:t>
            </a:r>
          </a:p>
          <a:p>
            <a:r>
              <a:rPr lang="en-US"/>
              <a:t>10. Excuse me, what time__________ (the last train to Dublin/ leave)?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42" y="52"/>
            <a:ext cx="3344890" cy="560153"/>
          </a:xfrm>
          <a:prstGeom prst="rect">
            <a:avLst/>
          </a:prstGeom>
          <a:noFill/>
        </p:spPr>
        <p:txBody>
          <a:bodyPr wrap="none" lIns="128016" tIns="64008" rIns="128016" bIns="64008">
            <a:spAutoFit/>
          </a:bodyPr>
          <a:lstStyle/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7739" y="533382"/>
            <a:ext cx="708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Stress in words ending in –ese and –ee </a:t>
            </a:r>
            <a:endParaRPr lang="vi-VN" sz="2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350152" y="3776690"/>
          <a:ext cx="81280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vi-VN" sz="2800" dirty="0" smtClean="0">
                          <a:latin typeface="+mj-lt"/>
                        </a:rPr>
                        <a:t>-</a:t>
                      </a:r>
                      <a:r>
                        <a:rPr lang="vi-VN" sz="2800" dirty="0" smtClean="0">
                          <a:latin typeface="+mj-lt"/>
                        </a:rPr>
                        <a:t>ese </a:t>
                      </a:r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+mj-lt"/>
                        </a:rPr>
                        <a:t>-ee</a:t>
                      </a:r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041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+mj-lt"/>
                        </a:rPr>
                        <a:t>1. Cantonese</a:t>
                      </a:r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+mj-lt"/>
                        </a:rPr>
                        <a:t>5. employee</a:t>
                      </a:r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+mj-lt"/>
                        </a:rPr>
                        <a:t>2. Taiwanese</a:t>
                      </a:r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+mj-lt"/>
                        </a:rPr>
                        <a:t>6. adoptee</a:t>
                      </a:r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+mj-lt"/>
                        </a:rPr>
                        <a:t>3. Japanese</a:t>
                      </a:r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+mj-lt"/>
                        </a:rPr>
                        <a:t>7. addressee</a:t>
                      </a:r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+mj-lt"/>
                        </a:rPr>
                        <a:t>4. Portuguese</a:t>
                      </a:r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+mj-lt"/>
                        </a:rPr>
                        <a:t>8. interviewee</a:t>
                      </a:r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10 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4153" y="323266"/>
            <a:ext cx="943971" cy="943971"/>
          </a:xfrm>
          <a:prstGeom prst="rect">
            <a:avLst/>
          </a:prstGeom>
        </p:spPr>
      </p:pic>
      <p:pic>
        <p:nvPicPr>
          <p:cNvPr id="3074" name="Picture 2" descr="U8-L2-5-E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63" y="1135162"/>
            <a:ext cx="7597039" cy="221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8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encrypted-tbn2.gstatic.com/images?q=tbn:ANd9GcQqhKlsl9IG6vD1kjr0O_1fuxbs9d3Bv4AI0xOJ-_qFhjfSwwW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180"/>
            <a:ext cx="11807825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6345" y="1219200"/>
            <a:ext cx="5035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rgbClr val="FFFF00"/>
                </a:solidFill>
              </a:rPr>
              <a:t>Revision Unit 9:</a:t>
            </a:r>
            <a:endParaRPr lang="en-US" sz="4800" b="1" u="sng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9400" y="2057400"/>
            <a:ext cx="7315200" cy="1014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NATURAL DISASTERS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285" y="234950"/>
            <a:ext cx="11177270" cy="6373495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335" y="-17780"/>
            <a:ext cx="11438255" cy="6334125"/>
          </a:xfrm>
          <a:prstGeom prst="rect">
            <a:avLst/>
          </a:prstGeom>
        </p:spPr>
      </p:pic>
      <p:sp>
        <p:nvSpPr>
          <p:cNvPr id="5" name="Curved Right Arrow 4"/>
          <p:cNvSpPr/>
          <p:nvPr/>
        </p:nvSpPr>
        <p:spPr>
          <a:xfrm>
            <a:off x="95885" y="2929890"/>
            <a:ext cx="1153160" cy="317119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425190" y="2761615"/>
            <a:ext cx="3980180" cy="260985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93590" y="2705100"/>
            <a:ext cx="786130" cy="272351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397125" y="2761615"/>
            <a:ext cx="6287135" cy="269049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910" y="240665"/>
            <a:ext cx="10837545" cy="6377305"/>
          </a:xfrm>
          <a:prstGeom prst="rect">
            <a:avLst/>
          </a:prstGeom>
        </p:spPr>
      </p:pic>
      <p:sp>
        <p:nvSpPr>
          <p:cNvPr id="5" name="Curved Right Arrow 4"/>
          <p:cNvSpPr/>
          <p:nvPr/>
        </p:nvSpPr>
        <p:spPr>
          <a:xfrm>
            <a:off x="-276860" y="2799080"/>
            <a:ext cx="1133475" cy="270764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97150" y="2924810"/>
            <a:ext cx="6720840" cy="21259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335395" y="3005455"/>
            <a:ext cx="20320" cy="205549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788920" y="3045460"/>
            <a:ext cx="6196965" cy="30130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evron 11"/>
          <p:cNvSpPr/>
          <p:nvPr/>
        </p:nvSpPr>
        <p:spPr>
          <a:xfrm>
            <a:off x="864870" y="5659755"/>
            <a:ext cx="10769600" cy="1000125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PASSIVE VOICE: S + Tobe + Ved/ P2 by 0  </a:t>
            </a:r>
          </a:p>
        </p:txBody>
      </p:sp>
      <p:sp>
        <p:nvSpPr>
          <p:cNvPr id="4" name="Chevron 3"/>
          <p:cNvSpPr/>
          <p:nvPr/>
        </p:nvSpPr>
        <p:spPr>
          <a:xfrm>
            <a:off x="749935" y="1629410"/>
            <a:ext cx="10692130" cy="789940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ACTIVE:    S1                V               0(S2)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889250" y="2348865"/>
            <a:ext cx="6692265" cy="229933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1067435" y="4737100"/>
            <a:ext cx="1822450" cy="64198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S2(0)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981825" y="2258060"/>
            <a:ext cx="10160" cy="229743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5556250" y="4737100"/>
            <a:ext cx="2820035" cy="641985"/>
          </a:xfrm>
          <a:prstGeom prst="roundRect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TOBE + Ved/ P2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422775" y="2288540"/>
            <a:ext cx="5944870" cy="238823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9497060" y="4737100"/>
            <a:ext cx="1822450" cy="64198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by 0 (s1)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7707630" y="-51435"/>
            <a:ext cx="4330065" cy="147574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HOW TO CHANGE PASSIVE VOICE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4" grpId="0" bldLvl="0" animBg="1"/>
      <p:bldP spid="4" grpId="1" animBg="1"/>
      <p:bldP spid="6" grpId="0" animBg="1"/>
      <p:bldP spid="6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395" y="243840"/>
            <a:ext cx="11140440" cy="6446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</a:rPr>
              <a:t>Practice : Ex1  - Rewrite the sentences in passive voice.</a:t>
            </a:r>
          </a:p>
          <a:p>
            <a:pPr marL="0" indent="0">
              <a:buNone/>
            </a:pPr>
            <a:r>
              <a:rPr lang="en-US"/>
              <a:t>Question 1. I clean the floor every day.</a:t>
            </a:r>
          </a:p>
          <a:p>
            <a:r>
              <a:rPr lang="en-US"/>
              <a:t>	</a:t>
            </a:r>
          </a:p>
          <a:p>
            <a:pPr marL="0" indent="0">
              <a:buNone/>
            </a:pPr>
            <a:r>
              <a:rPr lang="en-US"/>
              <a:t>Question 2. My mother bought this dress this morning.</a:t>
            </a:r>
          </a:p>
          <a:p>
            <a:r>
              <a:rPr lang="en-US"/>
              <a:t>	</a:t>
            </a:r>
          </a:p>
          <a:p>
            <a:pPr marL="0" indent="0">
              <a:buNone/>
            </a:pPr>
            <a:r>
              <a:rPr lang="en-US"/>
              <a:t>Question 3. She has already done  her report . </a:t>
            </a:r>
          </a:p>
          <a:p>
            <a:r>
              <a:rPr lang="en-US"/>
              <a:t>	</a:t>
            </a:r>
          </a:p>
          <a:p>
            <a:pPr marL="0" indent="0">
              <a:buNone/>
            </a:pPr>
            <a:r>
              <a:rPr lang="en-US"/>
              <a:t>Question 4. They will send him abroad to study.</a:t>
            </a:r>
          </a:p>
          <a:p>
            <a:r>
              <a:rPr lang="en-US"/>
              <a:t>	</a:t>
            </a:r>
          </a:p>
          <a:p>
            <a:pPr marL="0" indent="0">
              <a:buNone/>
            </a:pPr>
            <a:r>
              <a:rPr lang="en-US"/>
              <a:t>Question 5. She is cleaning her room now. </a:t>
            </a:r>
          </a:p>
          <a:p>
            <a:r>
              <a:rPr lang="en-US"/>
              <a:t>	</a:t>
            </a:r>
          </a:p>
          <a:p>
            <a:pPr marL="0" indent="0">
              <a:buNone/>
            </a:pPr>
            <a:r>
              <a:rPr lang="en-US"/>
              <a:t>Question 6. Someone was following him .</a:t>
            </a:r>
          </a:p>
          <a:p>
            <a:r>
              <a:rPr lang="en-US"/>
              <a:t>	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005" y="102870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FF0000"/>
                </a:solidFill>
              </a:rPr>
              <a:t>EX2: Choose the letter A, B, C, D to indicate the correct answer to each of the following questions.</a:t>
            </a:r>
          </a:p>
          <a:p>
            <a:r>
              <a:rPr lang="en-US" sz="2000"/>
              <a:t>Question 1. This house _________ in 1990 by my grandfather.</a:t>
            </a:r>
          </a:p>
          <a:p>
            <a:pPr marL="0" indent="0">
              <a:buNone/>
            </a:pPr>
            <a:r>
              <a:rPr lang="en-US" sz="2000"/>
              <a:t>	A. is built	B. was built	C. built	D. has built</a:t>
            </a:r>
          </a:p>
          <a:p>
            <a:r>
              <a:rPr lang="en-US" sz="2000"/>
              <a:t>Question 2. My sister is going _________ this house.</a:t>
            </a:r>
          </a:p>
          <a:p>
            <a:pPr marL="0" indent="0">
              <a:buNone/>
            </a:pPr>
            <a:r>
              <a:rPr lang="en-US" sz="2000"/>
              <a:t>	A. sold	B. sell	C. to be sold	D. to sell</a:t>
            </a:r>
          </a:p>
          <a:p>
            <a:r>
              <a:rPr lang="en-US" sz="2000"/>
              <a:t>Question 3. There’s a man behind us. I think we are _________.</a:t>
            </a:r>
          </a:p>
          <a:p>
            <a:pPr marL="0" indent="0">
              <a:buNone/>
            </a:pPr>
            <a:r>
              <a:rPr lang="en-US" sz="2000"/>
              <a:t>	A. being followed	B. be followed	C. followed	D. following</a:t>
            </a:r>
          </a:p>
          <a:p>
            <a:r>
              <a:rPr lang="en-US" sz="2000"/>
              <a:t>Question 4. Over 1000 new houses _________ every year. Last year, 1200 new houses _________.</a:t>
            </a:r>
          </a:p>
          <a:p>
            <a:pPr marL="0" indent="0">
              <a:buNone/>
            </a:pPr>
            <a:r>
              <a:rPr lang="en-US" sz="2000"/>
              <a:t>	A. were built/ were built		B. are built/ were built</a:t>
            </a:r>
          </a:p>
          <a:p>
            <a:pPr marL="0" indent="0">
              <a:buNone/>
            </a:pPr>
            <a:r>
              <a:rPr lang="en-US" sz="2000"/>
              <a:t>	C. are building / were built		D. were built/ were being built</a:t>
            </a:r>
          </a:p>
          <a:p>
            <a:r>
              <a:rPr lang="en-US" sz="2000"/>
              <a:t>Question 5. The next exam _________ in May.</a:t>
            </a:r>
          </a:p>
          <a:p>
            <a:pPr marL="0" indent="0">
              <a:buNone/>
            </a:pPr>
            <a:r>
              <a:rPr lang="en-US" sz="2000"/>
              <a:t>	A. will hold	B. will be held	C. will be holding		D. will have held</a:t>
            </a:r>
          </a:p>
          <a:p>
            <a:r>
              <a:rPr lang="en-US" sz="2000"/>
              <a:t>Question 6. English is _________ all over the world.	</a:t>
            </a:r>
          </a:p>
          <a:p>
            <a:pPr marL="0" indent="0">
              <a:buNone/>
            </a:pPr>
            <a:r>
              <a:rPr lang="en-US" sz="2000"/>
              <a:t>	A. spoken	B. speak		C. speaks	D. to speak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3678</Words>
  <Application>Microsoft Office PowerPoint</Application>
  <PresentationFormat>Widescreen</PresentationFormat>
  <Paragraphs>840</Paragraphs>
  <Slides>105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21" baseType="lpstr">
      <vt:lpstr>宋体</vt:lpstr>
      <vt:lpstr>.VnCooper</vt:lpstr>
      <vt:lpstr>.VnTifani Heavy</vt:lpstr>
      <vt:lpstr>.VnVogue</vt:lpstr>
      <vt:lpstr>Algerian</vt:lpstr>
      <vt:lpstr>Arial</vt:lpstr>
      <vt:lpstr>Arial Black</vt:lpstr>
      <vt:lpstr>Bodoni MT Black</vt:lpstr>
      <vt:lpstr>Broadway</vt:lpstr>
      <vt:lpstr>Calibri</vt:lpstr>
      <vt:lpstr>Calibri Light</vt:lpstr>
      <vt:lpstr>Comic Sans MS</vt:lpstr>
      <vt:lpstr>Times New Roman</vt:lpstr>
      <vt:lpstr>Trebuchet MS</vt:lpstr>
      <vt:lpstr>Wingdings 3</vt:lpstr>
      <vt:lpstr>Office Theme</vt:lpstr>
      <vt:lpstr>WELCOME TO OUR CLASS</vt:lpstr>
      <vt:lpstr>REVISION UNIT 1,2,3 </vt:lpstr>
      <vt:lpstr>PowerPoint Presentation</vt:lpstr>
      <vt:lpstr>PowerPoint Presentation</vt:lpstr>
      <vt:lpstr>PowerPoint Presentation</vt:lpstr>
      <vt:lpstr>PowerPoint Presentation</vt:lpstr>
      <vt:lpstr>Write what you like and what you don’t like doing.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ADVERBS =  ADJECTIVE + LY </vt:lpstr>
      <vt:lpstr>ADVERBS =  ADJECTIVE + LY </vt:lpstr>
      <vt:lpstr>PowerPoint Presentation</vt:lpstr>
      <vt:lpstr>PowerPoint Presentation</vt:lpstr>
      <vt:lpstr>TO SUM UP: UNIT 1,2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Select the correct Wh question word:</vt:lpstr>
      <vt:lpstr>PowerPoint Presentation</vt:lpstr>
      <vt:lpstr>PowerPoint Presentation</vt:lpstr>
      <vt:lpstr>THE ARTICLES :   A/AN/THE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Should/ shouldn't      -  Have to / don't have to </vt:lpstr>
      <vt:lpstr>PowerPoint Presentation</vt:lpstr>
      <vt:lpstr>PowerPoint Presentation</vt:lpstr>
      <vt:lpstr>REVISION UNIT 5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Simple sentences (Câu đơn) and compound sentencee ( Câu ghép)  </vt:lpstr>
      <vt:lpstr>2. Complex sentence</vt:lpstr>
      <vt:lpstr>PowerPoint Presentation</vt:lpstr>
      <vt:lpstr>PowerPoint Presentation</vt:lpstr>
      <vt:lpstr>* Practice: EX1: Circle Simple , Compound and Complex</vt:lpstr>
      <vt:lpstr>PowerPoint Presentation</vt:lpstr>
      <vt:lpstr>Ex2: Turn these sentences ideas into compound and complex sentence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Ex2: At 3p.m yesterday the tortoise was running ahead of the hare.</vt:lpstr>
      <vt:lpstr>a fairy appeared</vt:lpstr>
      <vt:lpstr>a. Form :</vt:lpstr>
      <vt:lpstr>b. Usage</vt:lpstr>
      <vt:lpstr>c. Signal words</vt:lpstr>
      <vt:lpstr>Practice: </vt:lpstr>
      <vt:lpstr>PowerPoint Presentation</vt:lpstr>
      <vt:lpstr>REVISION UNIT 7,8,9  GRADE 8 </vt:lpstr>
      <vt:lpstr>PowerPoint Presentation</vt:lpstr>
      <vt:lpstr>PowerPoint Presentation</vt:lpstr>
      <vt:lpstr>1. CONDITIONAL SENTENCE TYPE 1 </vt:lpstr>
      <vt:lpstr>PowerPoint Presentation</vt:lpstr>
      <vt:lpstr>1. CONDITIONAL SENTENCE TYPE 2 </vt:lpstr>
      <vt:lpstr>NOTE: </vt:lpstr>
      <vt:lpstr>PowerPoint Presentation</vt:lpstr>
      <vt:lpstr>PowerPoint Presentation</vt:lpstr>
      <vt:lpstr>PowerPoint Presentation</vt:lpstr>
      <vt:lpstr>PowerPoint Presentation</vt:lpstr>
      <vt:lpstr>I/ Grammar : Present tenses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differences between Past Perfect and Past simple </vt:lpstr>
      <vt:lpstr>1. PAST PERFECT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194</cp:revision>
  <dcterms:created xsi:type="dcterms:W3CDTF">2020-04-22T09:46:00Z</dcterms:created>
  <dcterms:modified xsi:type="dcterms:W3CDTF">2023-05-16T13:48:20Z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