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8" r:id="rId4"/>
    <p:sldId id="261" r:id="rId5"/>
    <p:sldId id="263" r:id="rId6"/>
    <p:sldId id="264" r:id="rId7"/>
    <p:sldId id="288" r:id="rId8"/>
    <p:sldId id="266" r:id="rId9"/>
    <p:sldId id="292" r:id="rId10"/>
    <p:sldId id="293" r:id="rId11"/>
    <p:sldId id="294" r:id="rId12"/>
    <p:sldId id="295" r:id="rId13"/>
    <p:sldId id="296" r:id="rId14"/>
    <p:sldId id="286" r:id="rId15"/>
    <p:sldId id="270" r:id="rId16"/>
    <p:sldId id="290" r:id="rId17"/>
    <p:sldId id="291" r:id="rId18"/>
    <p:sldId id="297" r:id="rId19"/>
    <p:sldId id="269" r:id="rId20"/>
    <p:sldId id="298" r:id="rId21"/>
    <p:sldId id="299" r:id="rId22"/>
    <p:sldId id="272" r:id="rId23"/>
    <p:sldId id="273" r:id="rId24"/>
    <p:sldId id="275" r:id="rId25"/>
    <p:sldId id="281" r:id="rId26"/>
    <p:sldId id="277" r:id="rId27"/>
    <p:sldId id="278" r:id="rId28"/>
    <p:sldId id="280" r:id="rId29"/>
    <p:sldId id="282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50" d="100"/>
          <a:sy n="50" d="100"/>
        </p:scale>
        <p:origin x="-1326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6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3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6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8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7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01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3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1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04E72-5F85-410E-96F7-D7A5160110C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0117C-D911-4180-845C-3D4095D4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1 - 2022\ALL KHỐI 6\thiep giấy-20_11-3 - CÁNH DIỀU\Bài 14 - Sách CÁNH DIỀU\làm-thú-bằng-chai-nhự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2743200"/>
            <a:ext cx="5200650" cy="37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7275" y="554994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533400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535944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0" y="538488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516894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519438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519438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524411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1350" y="521867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81900" y="505361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62950" y="505361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7775" y="538488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7375" y="538488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Ồ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1724561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90675" y="1702967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Ằ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00275" y="1705511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500" y="1708055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4275" y="1686461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48150" y="1689005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Ậ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7025" y="1626646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91375" y="1624102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05725" y="1607596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58175" y="1607596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Ế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1640723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67425" y="1640723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Á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00600" y="1678944"/>
            <a:ext cx="933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</a:t>
            </a:r>
            <a:endParaRPr lang="en-US" sz="8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4846" y="151418"/>
            <a:ext cx="211307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NI-Cooper" pitchFamily="2" charset="0"/>
              </a:rPr>
              <a:t>BAØI 16</a:t>
            </a:r>
            <a:endParaRPr lang="en-US" sz="40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NI-Cooper" pitchFamily="2" charset="0"/>
            </a:endParaRPr>
          </a:p>
        </p:txBody>
      </p:sp>
      <p:pic>
        <p:nvPicPr>
          <p:cNvPr id="31" name="Picture 3" descr="D:\2021 - 2022\ALL KHỐI 6\thiep giấy-20_11-3 - CÁNH DIỀU\Bài 14 - Sách CÁNH DIỀU\Bài giảng\New folder\do-choi-con-Rob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76600"/>
            <a:ext cx="362902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4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8077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2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3962400" cy="661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2021 - 2022\ALL KHỐI 6\thiep giấy-20_11-3 - CÁNH DIỀU\Bài 14 - Sách CÁNH DIỀU\cach-lam-do-choi-tu-can-chai-nhua-trong-rau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"/>
            <a:ext cx="5086350" cy="661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021 - 2022\ALL KHỐI 6\thiep giấy-20_11-3 - CÁNH DIỀU\Bài 14 - Sách CÁNH DIỀU\cach-lam-do-choi-chu-chim-canh-cut-tu-can-chai-nh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8667539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021 - 2022\ALL KHỐI 6\thiep giấy-20_11-3 - CÁNH DIỀU\Bài 14 - Sách CÁNH DIỀU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8697994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</a:rPr>
              <a:t>Các bước thực hiện thiết kế và trang trí</a:t>
            </a:r>
            <a:endParaRPr lang="en-US" sz="4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8" y="714813"/>
            <a:ext cx="3934692" cy="2790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00958"/>
            <a:ext cx="4400758" cy="2804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08" y="3657600"/>
            <a:ext cx="3934692" cy="3001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733800"/>
            <a:ext cx="4431245" cy="2924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287" y="586431"/>
            <a:ext cx="6115425" cy="627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3830934" cy="441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84" y="2209800"/>
            <a:ext cx="4691062" cy="44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021 - 2022\ALL KHỐI 6\thiep giấy-20_11-3 - CÁNH DIỀU\Bài 14 - Sách CÁNH DIỀU\Bài giảng\New folder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9600"/>
            <a:ext cx="914400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0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47638"/>
            <a:ext cx="5229225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90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2021 - 2022\ALL KHỐI 6\thiep giấy-20_11-3 - CÁNH DIỀU\Bài 14 - Sách CÁNH DIỀU\Bài giảng\New folder\tai-che-tui-ni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</a:rPr>
              <a:t>Sau đây là hướng dẫn cụ thể hơn...</a:t>
            </a:r>
            <a:endParaRPr lang="en-US" sz="40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" y="1372558"/>
            <a:ext cx="3014022" cy="195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87" y="1372558"/>
            <a:ext cx="3014022" cy="195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09" y="1372558"/>
            <a:ext cx="2915891" cy="195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" y="3582358"/>
            <a:ext cx="3014022" cy="205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09" y="3601407"/>
            <a:ext cx="2966691" cy="203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09" y="3601408"/>
            <a:ext cx="2915891" cy="203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002060"/>
            <a:ext cx="8839200" cy="669414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3900" smtClean="0">
                <a:solidFill>
                  <a:srgbClr val="FF0000"/>
                </a:solidFill>
              </a:rPr>
              <a:t>Nêu được đặc điiểm của nhân vật và cách tạo hình nhân vật đó.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900" smtClean="0">
                <a:solidFill>
                  <a:srgbClr val="FF0000"/>
                </a:solidFill>
              </a:rPr>
              <a:t>Lựa chọn được các nguyên vật liệu phù hợp, sau đó trang trí sản phẩm theo sở thích.</a:t>
            </a:r>
          </a:p>
          <a:p>
            <a:pPr marL="742950" indent="-742950">
              <a:buFont typeface="Wingdings" pitchFamily="2" charset="2"/>
              <a:buChar char="Ø"/>
            </a:pPr>
            <a:r>
              <a:rPr lang="en-US" sz="3900" smtClean="0">
                <a:solidFill>
                  <a:srgbClr val="FF0000"/>
                </a:solidFill>
              </a:rPr>
              <a:t>Giới thiệu, nhận xét và nêu được cảm nhận về sản phẩm của mình và bạn.</a:t>
            </a:r>
          </a:p>
          <a:p>
            <a:pPr marL="742950" indent="-742950">
              <a:buFont typeface="Wingdings" pitchFamily="2" charset="2"/>
              <a:buChar char="Ø"/>
            </a:pPr>
            <a:r>
              <a:rPr lang="en-US" sz="3900" smtClean="0">
                <a:solidFill>
                  <a:srgbClr val="FF0000"/>
                </a:solidFill>
              </a:rPr>
              <a:t>Có ý thức tiết kiệm, tái chế các nguyên vật liệu góp phần bảo vệ môi trường</a:t>
            </a:r>
          </a:p>
          <a:p>
            <a:endParaRPr lang="en-US" sz="3900" smtClean="0">
              <a:solidFill>
                <a:srgbClr val="FF0000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endParaRPr lang="en-US" sz="39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4778" y="130314"/>
            <a:ext cx="592662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NI-Cooper" pitchFamily="2" charset="0"/>
              </a:rPr>
              <a:t>YEÂU CAÀU CAÀN ÑAÏT</a:t>
            </a:r>
            <a:endParaRPr lang="en-US" sz="40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NI-Coop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</a:rPr>
              <a:t>Sau đây là hướng dẫn cụ thể hơn...</a:t>
            </a:r>
            <a:endParaRPr lang="en-US" sz="400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" y="945650"/>
            <a:ext cx="3434662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05" y="945650"/>
            <a:ext cx="3528739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6" y="3530100"/>
            <a:ext cx="3842438" cy="27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56" y="3549150"/>
            <a:ext cx="4205744" cy="277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3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</a:rPr>
              <a:t>Một bài hướng dẫn khác...</a:t>
            </a:r>
            <a:endParaRPr lang="en-US" sz="40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09706"/>
            <a:ext cx="8991600" cy="554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2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6691" y="257943"/>
            <a:ext cx="191590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Cooper" pitchFamily="2" charset="0"/>
              </a:rPr>
              <a:t>GÔÏI YÙ</a:t>
            </a:r>
            <a:endParaRPr lang="en-US" sz="4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Cooper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79242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0070C0"/>
                </a:solidFill>
                <a:latin typeface="VNI-Cooper" pitchFamily="2" charset="0"/>
              </a:rPr>
              <a:t>Veä sinh thaät saïch chai loï nhöïa ñeå ñaûm baûo tính thaåm mó cho saûn phaåm.</a:t>
            </a:r>
            <a:endParaRPr lang="en-US" sz="3200" b="1">
              <a:solidFill>
                <a:srgbClr val="0070C0"/>
              </a:solidFill>
              <a:latin typeface="VNI-Cooper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0070C0"/>
                </a:solidFill>
                <a:latin typeface="VNI-Cooper" pitchFamily="2" charset="0"/>
              </a:rPr>
              <a:t>Deã daøng tìm ra yù töôûng cho moùn ñoà saùng taïo töø nhöõng nguyeân vaät lieäu xung quanh.</a:t>
            </a:r>
          </a:p>
          <a:p>
            <a:pPr marL="457200" indent="-457200">
              <a:buFontTx/>
              <a:buChar char="-"/>
            </a:pPr>
            <a:r>
              <a:rPr lang="en-US" sz="3200" b="1" smtClean="0">
                <a:solidFill>
                  <a:srgbClr val="0070C0"/>
                </a:solidFill>
                <a:latin typeface="VNI-Cooper" pitchFamily="2" charset="0"/>
              </a:rPr>
              <a:t>Nhieàu nguyeân lieäu ñaõ coù saún hình daùng ñeïp, chæ caàn lieân töôûng veà 1 hình aûnh, moät caâu chuyeän. Laø coù theå saùng taïo nhaân vaät cho rieâng mình.</a:t>
            </a:r>
          </a:p>
        </p:txBody>
      </p:sp>
    </p:spTree>
    <p:extLst>
      <p:ext uri="{BB962C8B-B14F-4D97-AF65-F5344CB8AC3E}">
        <p14:creationId xmlns:p14="http://schemas.microsoft.com/office/powerpoint/2010/main" val="220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65107" y="130314"/>
            <a:ext cx="393569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Cooper" pitchFamily="2" charset="0"/>
              </a:rPr>
              <a:t>THAM KHAÛO</a:t>
            </a:r>
            <a:endParaRPr lang="en-US" sz="4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Cooper" pitchFamily="2" charset="0"/>
            </a:endParaRPr>
          </a:p>
        </p:txBody>
      </p:sp>
      <p:pic>
        <p:nvPicPr>
          <p:cNvPr id="11268" name="Picture 4" descr="D:\2021 - 2022\ALL KHỐI 6\thiep giấy-20_11-3 - CÁNH DIỀU\Bài 14 - Sách CÁNH DIỀU\unnamed-7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57251"/>
            <a:ext cx="4572000" cy="274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D:\2021 - 2022\ALL KHỐI 6\thiep giấy-20_11-3 - CÁNH DIỀU\Bài 14 - Sách CÁNH DIỀU\DSC00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81425"/>
            <a:ext cx="4114800" cy="29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D:\2021 - 2022\ALL KHỐI 6\thiep giấy-20_11-3 - CÁNH DIỀU\Bài 14 - Sách CÁNH DIỀU\làm-thú-bằng-chai-nhự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8812967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2021 - 2022\ALL KHỐI 6\thiep giấy-20_11-3 - CÁNH DIỀU\Bài 14 - Sách CÁNH DIỀU\bna_47499723_297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52400"/>
            <a:ext cx="578167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D:\2021 - 2022\ALL KHỐI 6\thiep giấy-20_11-3 - CÁNH DIỀU\Bài 14 - Sách CÁNH DIỀU\images1402455_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457450"/>
            <a:ext cx="6286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2021 - 2022\ALL KHỐI 6\thiep giấy-20_11-3 - CÁNH DIỀU\Bài 14 - Sách CÁNH DIỀU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90488"/>
            <a:ext cx="3155932" cy="21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D:\2021 - 2022\ALL KHỐI 6\thiep giấy-20_11-3 - CÁNH DIỀU\Bài 14 - Sách CÁNH DIỀU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119063"/>
            <a:ext cx="3686625" cy="20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2021 - 2022\ALL KHỐI 6\thiep giấy-20_11-3 - CÁNH DIỀU\Bài 14 - Sách CÁNH DIỀU\DSC002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07" y="2562224"/>
            <a:ext cx="5692793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:\2021 - 2022\ALL KHỐI 6\thiep giấy-20_11-3 - CÁNH DIỀU\Bài 14 - Sách CÁNH DIỀU\images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286000"/>
            <a:ext cx="2988346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2021 - 2022\ALL KHỐI 6\thiep giấy-20_11-3 - CÁNH DIỀU\Bài 14 - Sách CÁNH DIỀU\tải xuốn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908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:\2021 - 2022\ALL KHỐI 6\thiep giấy-20_11-3 - CÁNH DIỀU\Bài 14 - Sách CÁNH DIỀU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4038600"/>
            <a:ext cx="489857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D:\2021 - 2022\ALL KHỐI 6\thiep giấy-20_11-3 - CÁNH DIỀU\Bài 14 - Sách CÁNH DIỀU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200400" cy="362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551" y="0"/>
            <a:ext cx="370325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Cooper" pitchFamily="2" charset="0"/>
              </a:rPr>
              <a:t>LUYEÄN TAÄP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762000"/>
            <a:ext cx="838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  <a:latin typeface="VNI-Cooper" pitchFamily="2" charset="0"/>
              </a:rPr>
              <a:t>- Em haõy söû duïng nhöõng vaät lieäu taùi cheá söu taàm ñeå thieát keá taïo hình nhaân vaät yeâu thích.</a:t>
            </a:r>
          </a:p>
          <a:p>
            <a:r>
              <a:rPr lang="en-US" sz="2400" b="1" smtClean="0">
                <a:solidFill>
                  <a:srgbClr val="0070C0"/>
                </a:solidFill>
                <a:latin typeface="VNI-Cooper" pitchFamily="2" charset="0"/>
              </a:rPr>
              <a:t>- Coù theå laøm theo nhoùm hoaëc ñoâi baïn</a:t>
            </a:r>
          </a:p>
          <a:p>
            <a:r>
              <a:rPr lang="en-US" sz="2400" b="1" smtClean="0">
                <a:solidFill>
                  <a:srgbClr val="0070C0"/>
                </a:solidFill>
                <a:latin typeface="VNI-Cooper" pitchFamily="2" charset="0"/>
              </a:rPr>
              <a:t>- Yeâu caàu:</a:t>
            </a:r>
          </a:p>
          <a:p>
            <a:r>
              <a:rPr lang="en-US" sz="2400" b="1">
                <a:solidFill>
                  <a:srgbClr val="0070C0"/>
                </a:solidFill>
                <a:latin typeface="VNI-Cooper" pitchFamily="2" charset="0"/>
              </a:rPr>
              <a:t>	</a:t>
            </a:r>
            <a:r>
              <a:rPr lang="en-US" sz="2400" b="1" smtClean="0">
                <a:solidFill>
                  <a:srgbClr val="0070C0"/>
                </a:solidFill>
                <a:latin typeface="VNI-Cooper" pitchFamily="2" charset="0"/>
              </a:rPr>
              <a:t>Trình baøy ñöôïc yù töôûng.</a:t>
            </a:r>
          </a:p>
          <a:p>
            <a:r>
              <a:rPr lang="en-US" sz="2400" b="1">
                <a:solidFill>
                  <a:srgbClr val="0070C0"/>
                </a:solidFill>
                <a:latin typeface="VNI-Cooper" pitchFamily="2" charset="0"/>
              </a:rPr>
              <a:t>	</a:t>
            </a:r>
            <a:r>
              <a:rPr lang="en-US" sz="2400" b="1" smtClean="0">
                <a:solidFill>
                  <a:srgbClr val="0070C0"/>
                </a:solidFill>
                <a:latin typeface="VNI-Cooper" pitchFamily="2" charset="0"/>
              </a:rPr>
              <a:t>Tham khaûo taïo hình nhaân vaät ôû beân döôùi ñeå coù theâm yù töôûng cho baûn thaân.</a:t>
            </a:r>
            <a:endParaRPr lang="en-US" sz="24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39656"/>
            <a:ext cx="2667000" cy="24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780" y="4108312"/>
            <a:ext cx="2215620" cy="24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9480" y="3968395"/>
            <a:ext cx="1942120" cy="2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7809" y="3439656"/>
            <a:ext cx="1706391" cy="220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0722" y="86380"/>
            <a:ext cx="787747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Cooper" pitchFamily="2" charset="0"/>
              </a:rPr>
              <a:t>THAÛO LUAÄN -TRÖNG BAØY SAÛN PHAÅM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38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smtClean="0">
              <a:solidFill>
                <a:srgbClr val="0070C0"/>
              </a:solidFill>
              <a:latin typeface="VNI-Cooper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871" y="852637"/>
            <a:ext cx="91071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smtClean="0">
                <a:solidFill>
                  <a:srgbClr val="0070C0"/>
                </a:solidFill>
                <a:latin typeface="VNI-Cooper" pitchFamily="2" charset="0"/>
              </a:rPr>
              <a:t>Tröng baøy saûn phaåm vaø chia seû.</a:t>
            </a:r>
          </a:p>
          <a:p>
            <a:r>
              <a:rPr lang="en-US" sz="2800" b="1" smtClean="0">
                <a:solidFill>
                  <a:srgbClr val="0070C0"/>
                </a:solidFill>
                <a:latin typeface="VNI-Cooper" pitchFamily="2" charset="0"/>
              </a:rPr>
              <a:t>       . Hình daùng, ñaëc ñieåm saûn phaåm.</a:t>
            </a:r>
            <a:endParaRPr lang="en-US" sz="2800" b="1">
              <a:solidFill>
                <a:srgbClr val="0070C0"/>
              </a:solidFill>
              <a:latin typeface="VNI-Cooper" pitchFamily="2" charset="0"/>
            </a:endParaRPr>
          </a:p>
          <a:p>
            <a:r>
              <a:rPr lang="en-US" sz="2800" b="1" smtClean="0">
                <a:solidFill>
                  <a:srgbClr val="0070C0"/>
                </a:solidFill>
                <a:latin typeface="VNI-Cooper" pitchFamily="2" charset="0"/>
              </a:rPr>
              <a:t>       . Ñieåm saùng taïo maø em thích laø gì?</a:t>
            </a:r>
          </a:p>
          <a:p>
            <a:r>
              <a:rPr lang="en-US" sz="2800" b="1">
                <a:solidFill>
                  <a:srgbClr val="0070C0"/>
                </a:solidFill>
                <a:latin typeface="VNI-Cooper" pitchFamily="2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VNI-Cooper" pitchFamily="2" charset="0"/>
              </a:rPr>
              <a:t>      . Saûn phaåm ñöôïc thöïc hieän baèng caùch 	naøo ?</a:t>
            </a:r>
          </a:p>
          <a:p>
            <a:r>
              <a:rPr lang="en-US" sz="2800" b="1" smtClean="0">
                <a:solidFill>
                  <a:srgbClr val="0070C0"/>
                </a:solidFill>
                <a:latin typeface="VNI-Cooper" pitchFamily="2" charset="0"/>
              </a:rPr>
              <a:t>       . Thoâng ñieäp maø em muoán göûi qua saûn 	phaåm laø gì ?</a:t>
            </a:r>
            <a:r>
              <a:rPr lang="en-US" sz="2800" b="1">
                <a:solidFill>
                  <a:srgbClr val="0070C0"/>
                </a:solidFill>
                <a:latin typeface="VNI-Cooper" pitchFamily="2" charset="0"/>
              </a:rPr>
              <a:t>	</a:t>
            </a:r>
            <a:endParaRPr lang="en-US" sz="2800" b="1" smtClean="0">
              <a:solidFill>
                <a:srgbClr val="0070C0"/>
              </a:solidFill>
              <a:latin typeface="VNI-Coop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3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551" y="76200"/>
            <a:ext cx="349647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Cooper" pitchFamily="2" charset="0"/>
              </a:rPr>
              <a:t>KHAÙM PHAÙ</a:t>
            </a:r>
            <a:endParaRPr lang="en-US" sz="4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Cooper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914400"/>
            <a:ext cx="8762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/>
              <a:t>Em hãy quan sát 1 số hình ảnh và thảo luận.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550" y="1600200"/>
            <a:ext cx="87624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smtClean="0">
                <a:solidFill>
                  <a:srgbClr val="0070C0"/>
                </a:solidFill>
              </a:rPr>
              <a:t>Đồ chơi được làm từ những nguyên vật liệu nào?</a:t>
            </a:r>
          </a:p>
          <a:p>
            <a:pPr marL="514350" indent="-514350">
              <a:buAutoNum type="arabicPeriod"/>
            </a:pPr>
            <a:r>
              <a:rPr lang="en-US" sz="2800" b="1" smtClean="0">
                <a:solidFill>
                  <a:srgbClr val="0070C0"/>
                </a:solidFill>
              </a:rPr>
              <a:t>Mô tả khái quát </a:t>
            </a:r>
            <a:r>
              <a:rPr lang="en-US" sz="2800" b="1">
                <a:solidFill>
                  <a:srgbClr val="0070C0"/>
                </a:solidFill>
              </a:rPr>
              <a:t>hình dáng và </a:t>
            </a:r>
            <a:r>
              <a:rPr lang="en-US" sz="2800" b="1" smtClean="0">
                <a:solidFill>
                  <a:srgbClr val="0070C0"/>
                </a:solidFill>
              </a:rPr>
              <a:t>chi tiết các bộ phận của sản phẩm?</a:t>
            </a:r>
          </a:p>
          <a:p>
            <a:pPr marL="514350" indent="-514350">
              <a:buAutoNum type="arabicPeriod"/>
            </a:pPr>
            <a:r>
              <a:rPr lang="en-US" sz="2800" b="1" smtClean="0">
                <a:solidFill>
                  <a:srgbClr val="0070C0"/>
                </a:solidFill>
              </a:rPr>
              <a:t>Chi tiết trang trí trên sản phẩm được thể hiện như thế nào?</a:t>
            </a:r>
          </a:p>
          <a:p>
            <a:pPr marL="514350" indent="-514350">
              <a:buAutoNum type="arabicPeriod"/>
            </a:pPr>
            <a:r>
              <a:rPr lang="en-US" sz="2800" b="1" smtClean="0">
                <a:solidFill>
                  <a:srgbClr val="0070C0"/>
                </a:solidFill>
              </a:rPr>
              <a:t>Em thích chi tiết sang tạo nào trên sản phẩm?</a:t>
            </a:r>
          </a:p>
          <a:p>
            <a:pPr marL="514350" indent="-514350">
              <a:buAutoNum type="arabicPeriod"/>
            </a:pPr>
            <a:endParaRPr lang="en-US" sz="2800" b="1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551" y="0"/>
            <a:ext cx="350929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Cooper" pitchFamily="2" charset="0"/>
              </a:rPr>
              <a:t>ÖÙNG DUÏNG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48" y="838200"/>
            <a:ext cx="91292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000" b="1" smtClean="0">
                <a:solidFill>
                  <a:srgbClr val="0070C0"/>
                </a:solidFill>
                <a:latin typeface="VNI-Cooper" pitchFamily="2" charset="0"/>
              </a:rPr>
              <a:t>Caùc saûn phaåm taïo hình nhaân vaät coù theå ñöôïc duøng ñeå trang trí trong phoøng, gaén leân tuùi xaùch, laøm quaø löu nieäm…</a:t>
            </a:r>
          </a:p>
          <a:p>
            <a:pPr marL="457200" indent="-457200">
              <a:buFontTx/>
              <a:buChar char="-"/>
            </a:pPr>
            <a:r>
              <a:rPr lang="en-US" sz="3000" b="1" smtClean="0">
                <a:solidFill>
                  <a:srgbClr val="0070C0"/>
                </a:solidFill>
                <a:latin typeface="VNI-Cooper" pitchFamily="2" charset="0"/>
              </a:rPr>
              <a:t>Coù theå cuøng baïn taïo hình nhaân vaät ñeå minh hoïa cho caâu chuyeän theâm sinh ñoäng.</a:t>
            </a:r>
            <a:endParaRPr lang="en-US" sz="3000"/>
          </a:p>
        </p:txBody>
      </p:sp>
      <p:pic>
        <p:nvPicPr>
          <p:cNvPr id="13314" name="Picture 2" descr="D:\2021 - 2022\ALL KHỐI 6\thiep giấy-20_11-3 - CÁNH DIỀU\Bài 14 - Sách CÁNH DIỀU\Bài giảng\New folder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63" y="3501008"/>
            <a:ext cx="2288994" cy="32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2021 - 2022\ALL KHỐI 6\thiep giấy-20_11-3 - CÁNH DIỀU\Bài 14 - Sách CÁNH DIỀU\Bài giảng\New folder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30382"/>
            <a:ext cx="2717566" cy="180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2021 - 2022\ALL KHỐI 6\thiep giấy-20_11-3 - CÁNH DIỀU\Bài 14 - Sách CÁNH DIỀU\Bài giảng\New folder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79" y="3541926"/>
            <a:ext cx="2369700" cy="316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76200"/>
            <a:ext cx="38699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Cooper" pitchFamily="2" charset="0"/>
              </a:rPr>
              <a:t>EM CAÀN GHI  NHÔÙ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48" y="838200"/>
            <a:ext cx="91292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000" b="1" smtClean="0">
                <a:solidFill>
                  <a:srgbClr val="0070C0"/>
                </a:solidFill>
                <a:latin typeface="VNI-Cooper" pitchFamily="2" charset="0"/>
              </a:rPr>
              <a:t>Ñoà chôi taïo hình nhaân vaät coù theå ñöôïc taïo ra baèng caùch taùi cheá nhöõng vaät lieäu ñaõ qua söû duïng, goùp phaàn baûo veä moâi tröôøng.</a:t>
            </a:r>
          </a:p>
          <a:p>
            <a:pPr marL="457200" indent="-457200">
              <a:buFontTx/>
              <a:buChar char="-"/>
            </a:pPr>
            <a:r>
              <a:rPr lang="en-US" sz="3000" b="1" smtClean="0">
                <a:solidFill>
                  <a:srgbClr val="0070C0"/>
                </a:solidFill>
                <a:latin typeface="VNI-Cooper" pitchFamily="2" charset="0"/>
              </a:rPr>
              <a:t>Caùc saûn phaåm taïo hình nhaân vaät ñöôïc duøng ñeå trang trí, ñoà chôi, quaø taëng ñoàng thôøi mang ñaëc tröng vaên hoùa vuøng mieàn, daân toäc khaùc nhau.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6310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2021 - 2022\ALL KHỐI 6\thiep giấy-20_11-3 - CÁNH DIỀU\Bài 14 - Sách CÁNH DIỀU\Bài giảng\New folder\Anh-dong-gif-phao-hoa-nam-moi-(6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400"/>
            <a:ext cx="9144001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4054376"/>
            <a:ext cx="793037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NI-Cooper" pitchFamily="2" charset="0"/>
              </a:rPr>
              <a:t>HEÏN GAËP LAÏI CAÙC EM</a:t>
            </a:r>
          </a:p>
          <a:p>
            <a:pPr algn="ctr"/>
            <a:r>
              <a:rPr lang="en-US" sz="4800" b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NI-Cooper" pitchFamily="2" charset="0"/>
              </a:rPr>
              <a:t>TRONG NHÖÕNG TIEÁT </a:t>
            </a:r>
          </a:p>
          <a:p>
            <a:pPr algn="ctr"/>
            <a:r>
              <a:rPr lang="en-US" sz="4800" b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NI-Cooper" pitchFamily="2" charset="0"/>
              </a:rPr>
              <a:t>HOÏC SAU</a:t>
            </a:r>
          </a:p>
        </p:txBody>
      </p:sp>
    </p:spTree>
    <p:extLst>
      <p:ext uri="{BB962C8B-B14F-4D97-AF65-F5344CB8AC3E}">
        <p14:creationId xmlns:p14="http://schemas.microsoft.com/office/powerpoint/2010/main" val="6310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80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Đồ chơi được làm từ </a:t>
            </a:r>
            <a:r>
              <a:rPr lang="en-US" sz="3200" b="1" smtClean="0">
                <a:solidFill>
                  <a:srgbClr val="0070C0"/>
                </a:solidFill>
              </a:rPr>
              <a:t>những </a:t>
            </a:r>
            <a:r>
              <a:rPr lang="en-US" sz="3200" b="1">
                <a:solidFill>
                  <a:srgbClr val="0070C0"/>
                </a:solidFill>
              </a:rPr>
              <a:t>nguyên vật liệu nào?</a:t>
            </a:r>
          </a:p>
        </p:txBody>
      </p:sp>
      <p:pic>
        <p:nvPicPr>
          <p:cNvPr id="12290" name="Picture 2" descr="D:\2021 - 2022\ALL KHỐI 6\thiep giấy-20_11-3 - CÁNH DIỀU\Bài 14 - Sách CÁNH DIỀU\Bài giảng\New folder\4856937_cover_chainh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435475" cy="274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40275" y="1371600"/>
            <a:ext cx="19255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Chai nhựa</a:t>
            </a:r>
            <a:endParaRPr lang="en-US" sz="3200"/>
          </a:p>
        </p:txBody>
      </p:sp>
      <p:pic>
        <p:nvPicPr>
          <p:cNvPr id="12291" name="Picture 3" descr="D:\2021 - 2022\ALL KHỐI 6\thiep giấy-20_11-3 - CÁNH DIỀU\Bài 14 - Sách CÁNH DIỀU\Bài giảng\New folder\boc-xop-m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450223" cy="321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755023" y="2685365"/>
            <a:ext cx="2369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Bọc xốp màu</a:t>
            </a:r>
            <a:endParaRPr lang="en-US" sz="3200"/>
          </a:p>
        </p:txBody>
      </p:sp>
      <p:pic>
        <p:nvPicPr>
          <p:cNvPr id="12292" name="Picture 4" descr="D:\2021 - 2022\ALL KHỐI 6\thiep giấy-20_11-3 - CÁNH DIỀU\Bài 14 - Sách CÁNH DIỀU\Bài giảng\New folder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3828"/>
            <a:ext cx="4455006" cy="305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800600" y="3733800"/>
            <a:ext cx="2651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Thùng cartoon</a:t>
            </a:r>
            <a:endParaRPr lang="en-US" sz="3200"/>
          </a:p>
        </p:txBody>
      </p:sp>
      <p:sp>
        <p:nvSpPr>
          <p:cNvPr id="16" name="Rectangle 15"/>
          <p:cNvSpPr/>
          <p:nvPr/>
        </p:nvSpPr>
        <p:spPr>
          <a:xfrm>
            <a:off x="4800600" y="4495800"/>
            <a:ext cx="2674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Lon nướcngọt</a:t>
            </a:r>
            <a:endParaRPr lang="en-US" sz="3200"/>
          </a:p>
        </p:txBody>
      </p:sp>
      <p:pic>
        <p:nvPicPr>
          <p:cNvPr id="12294" name="Picture 6" descr="D:\2021 - 2022\ALL KHỐI 6\thiep giấy-20_11-3 - CÁNH DIỀU\Bài 14 - Sách CÁNH DIỀU\Bài giảng\New folder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1"/>
            <a:ext cx="4435475" cy="318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"/>
            <a:ext cx="36957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079242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400" b="1" smtClean="0">
                <a:solidFill>
                  <a:srgbClr val="0070C0"/>
                </a:solidFill>
              </a:rPr>
              <a:t>Đồ chơi tạo hình nhân vật là sản phẩm mang ý tưởng tạo hình từ những sự kiện, câu chuyện hoặc bộ phim…</a:t>
            </a:r>
          </a:p>
          <a:p>
            <a:pPr marL="514350" indent="-514350"/>
            <a:r>
              <a:rPr lang="en-US" sz="4400" b="1" smtClean="0">
                <a:solidFill>
                  <a:srgbClr val="0070C0"/>
                </a:solidFill>
              </a:rPr>
              <a:t>-    Đồ chơi bằng vật liệu tái chế được sáng tạo bằng  nhiều ý tưởng và chất liệu đa dạng.</a:t>
            </a:r>
          </a:p>
        </p:txBody>
      </p:sp>
    </p:spTree>
    <p:extLst>
      <p:ext uri="{BB962C8B-B14F-4D97-AF65-F5344CB8AC3E}">
        <p14:creationId xmlns:p14="http://schemas.microsoft.com/office/powerpoint/2010/main" val="220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551" y="0"/>
            <a:ext cx="337784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Cooper" pitchFamily="2" charset="0"/>
              </a:rPr>
              <a:t>SAÙNG TAÏO</a:t>
            </a:r>
            <a:endParaRPr lang="en-US" sz="40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Cooper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5600" y="663714"/>
            <a:ext cx="3082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</a:rPr>
              <a:t>Tìm ý tưởng</a:t>
            </a:r>
            <a:endParaRPr lang="en-US" sz="4400"/>
          </a:p>
        </p:txBody>
      </p:sp>
      <p:sp>
        <p:nvSpPr>
          <p:cNvPr id="4" name="Rectangle 3"/>
          <p:cNvSpPr/>
          <p:nvPr/>
        </p:nvSpPr>
        <p:spPr>
          <a:xfrm>
            <a:off x="630506" y="1369874"/>
            <a:ext cx="8513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</a:rPr>
              <a:t>Bước 1: Tìm hiểu và xác định ý tưởng</a:t>
            </a:r>
          </a:p>
          <a:p>
            <a:r>
              <a:rPr lang="en-US" sz="3600" b="1" smtClean="0">
                <a:solidFill>
                  <a:srgbClr val="0070C0"/>
                </a:solidFill>
              </a:rPr>
              <a:t>Bước 2: Vẽ phác thảo hình dáng đồ chơi.</a:t>
            </a:r>
          </a:p>
          <a:p>
            <a:r>
              <a:rPr lang="en-US" sz="3600" b="1" smtClean="0">
                <a:solidFill>
                  <a:srgbClr val="0070C0"/>
                </a:solidFill>
              </a:rPr>
              <a:t>Bước 3: Xác định nguyên vật liệu và cách thực hành.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20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2399"/>
            <a:ext cx="2613446" cy="29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255642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68416"/>
            <a:ext cx="3234772" cy="30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2200" y="0"/>
            <a:ext cx="4791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</a:rPr>
              <a:t>Thiết kế và trang Trí</a:t>
            </a:r>
            <a:endParaRPr lang="en-US" sz="440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46" y="680836"/>
            <a:ext cx="4505935" cy="617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93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0"/>
            <a:ext cx="47917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</a:rPr>
              <a:t>Thiết kế và trang Trí</a:t>
            </a:r>
            <a:endParaRPr lang="en-US" sz="44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992" y="3682075"/>
            <a:ext cx="3458808" cy="298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08" y="3682075"/>
            <a:ext cx="3303942" cy="302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04" y="609600"/>
            <a:ext cx="2793160" cy="298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47699"/>
            <a:ext cx="2898497" cy="295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"/>
            <a:ext cx="4876800" cy="689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9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597</Words>
  <Application>Microsoft Office PowerPoint</Application>
  <PresentationFormat>On-screen Show (4:3)</PresentationFormat>
  <Paragraphs>82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SCD</dc:creator>
  <cp:lastModifiedBy>SCD</cp:lastModifiedBy>
  <cp:revision>43</cp:revision>
  <dcterms:created xsi:type="dcterms:W3CDTF">2021-10-08T07:48:17Z</dcterms:created>
  <dcterms:modified xsi:type="dcterms:W3CDTF">2021-10-27T04:04:12Z</dcterms:modified>
</cp:coreProperties>
</file>