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7" d="100"/>
          <a:sy n="107" d="100"/>
        </p:scale>
        <p:origin x="138"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7257D-1AFB-71ED-1630-F9F589AA2B1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E0BEA59-0821-9F75-EBE2-02D2D9DAC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ABBB6F4-C95B-1194-B6C7-EEE2A7B0891A}"/>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74A9848B-8784-14AF-9EE0-6E58C9B7E4B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3F6D17-4011-9D0F-6C5B-26D6998A7349}"/>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91459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FF3444-DAA2-DF8E-F0FC-1FB9D451F3D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8B13447-1EC0-64A3-B275-ED4E19D07C3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D3C63-939B-7E01-61DA-4ACB3373B896}"/>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1C6809AE-15DC-5BA1-5AE0-13BFDA43F8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823750-2BEA-3DBE-2F4E-3E578F74F20D}"/>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375033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31DD26F-752D-9CC8-024D-7B0FC7D2EFE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3EC0D8A-8FF8-4507-7722-4A68B33E060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C09B4FB-FA0C-1118-5526-7206B8948B5C}"/>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1395C16F-72CC-7257-C2C5-AB29DC4F767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0670C9-F414-4C6D-62AF-200C75E0B95B}"/>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57451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EAE70B-C5C6-ECC8-EE28-CD40B9F611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D16E8BE-ADB2-D79B-BF31-A12BC25BB85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6AE919-C300-4883-0F2B-465634F6A417}"/>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B59D52CD-A97E-A785-F11B-10D8CC12B31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4545522-19AF-7C49-DA47-EC5805D76E5C}"/>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8780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2FEC22-4144-10F4-4C5F-5D98076A03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4E7BA99-27F6-05A6-C4B1-B7A9FDFCBC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FD2B8CC-990A-926B-5BF1-F26686F049E0}"/>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0ABEFF5A-E9D0-93F2-6C05-CA42E6D4CB4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9904D94-60E5-8B77-AA17-00EA668CB043}"/>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39266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270C25-AC57-D9AA-91A3-1D563CE80C9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D25E4F0-09D7-0C5D-2D04-84BFA003988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70B6570-FF4E-5A2C-62BF-3D9BB0CDB6C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1412D06-F95D-B22D-6D6A-0019DEF34381}"/>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6" name="Chỗ dành sẵn cho Chân trang 5">
            <a:extLst>
              <a:ext uri="{FF2B5EF4-FFF2-40B4-BE49-F238E27FC236}">
                <a16:creationId xmlns:a16="http://schemas.microsoft.com/office/drawing/2014/main" id="{F38C1497-5671-398D-A8B4-157A77E3704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5AAB112-F47F-CDD5-632A-053C12AA0776}"/>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65410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341837-D024-A4E5-8C3B-12F3D89C7A1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1666F3-BD14-A72E-E6DF-687225A4AD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BFC5086-9C92-97B7-71AF-19D3B79F4E7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F74530C-6C70-650B-93C6-27D442CB1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DC2402F-5A72-CE05-DAAB-FFD5604E1EE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21A884A-5D4A-FC20-F898-787B23BD3D41}"/>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8" name="Chỗ dành sẵn cho Chân trang 7">
            <a:extLst>
              <a:ext uri="{FF2B5EF4-FFF2-40B4-BE49-F238E27FC236}">
                <a16:creationId xmlns:a16="http://schemas.microsoft.com/office/drawing/2014/main" id="{32DB0C70-8D1E-2C41-3CE9-EEBC245FC28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F60A486-648A-2A2E-D43C-E5F871197C89}"/>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71911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29520E-87C8-9409-19CF-8367B7C75A3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EAF5C21-B3BF-0254-DD89-978129CCDDAE}"/>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4" name="Chỗ dành sẵn cho Chân trang 3">
            <a:extLst>
              <a:ext uri="{FF2B5EF4-FFF2-40B4-BE49-F238E27FC236}">
                <a16:creationId xmlns:a16="http://schemas.microsoft.com/office/drawing/2014/main" id="{D46D7BD8-093D-D371-0EDD-6A92EE6733F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CA92E6F7-CFF6-421B-EEFC-272A58BE1194}"/>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727691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C54980F-2D23-F894-8B0B-5F8C52DC8418}"/>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3" name="Chỗ dành sẵn cho Chân trang 2">
            <a:extLst>
              <a:ext uri="{FF2B5EF4-FFF2-40B4-BE49-F238E27FC236}">
                <a16:creationId xmlns:a16="http://schemas.microsoft.com/office/drawing/2014/main" id="{3F78AA94-AB69-26F8-A4AB-BD92DDC53E1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1542EA4-ACC6-E83F-67DF-7EC9AF1AEEF6}"/>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7652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7A3F9D-EC10-7908-7AD6-6EC7ED13A53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28B7714-497F-57BA-47C2-813C33920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113D03A-8665-6602-C4E9-1DB3D7DD7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46F59C1-8303-1FD0-41A8-C25716F77F67}"/>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6" name="Chỗ dành sẵn cho Chân trang 5">
            <a:extLst>
              <a:ext uri="{FF2B5EF4-FFF2-40B4-BE49-F238E27FC236}">
                <a16:creationId xmlns:a16="http://schemas.microsoft.com/office/drawing/2014/main" id="{C9122CBF-D7D4-AFF8-74DB-C7CE97A9B37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B81A8E-6AEC-95EA-93FA-24527A92A551}"/>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3901492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DBB4CA-F761-859C-4C98-30A9F41D85C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CE59F1E-4EBD-9938-14FD-695211F0B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A209401-75C7-9E13-00A2-E94EDB152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0324D9C-A478-B30A-44FD-CEB884F14039}"/>
              </a:ext>
            </a:extLst>
          </p:cNvPr>
          <p:cNvSpPr>
            <a:spLocks noGrp="1"/>
          </p:cNvSpPr>
          <p:nvPr>
            <p:ph type="dt" sz="half" idx="10"/>
          </p:nvPr>
        </p:nvSpPr>
        <p:spPr/>
        <p:txBody>
          <a:bodyPr/>
          <a:lstStyle/>
          <a:p>
            <a:fld id="{D913DD8C-CB61-46C8-ADC5-EE9830B4010B}" type="datetimeFigureOut">
              <a:rPr lang="en-US" smtClean="0"/>
              <a:t>5/5/2023</a:t>
            </a:fld>
            <a:endParaRPr lang="en-US"/>
          </a:p>
        </p:txBody>
      </p:sp>
      <p:sp>
        <p:nvSpPr>
          <p:cNvPr id="6" name="Chỗ dành sẵn cho Chân trang 5">
            <a:extLst>
              <a:ext uri="{FF2B5EF4-FFF2-40B4-BE49-F238E27FC236}">
                <a16:creationId xmlns:a16="http://schemas.microsoft.com/office/drawing/2014/main" id="{E813DFB2-230F-7C83-65E4-43C8F42121C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1BCB15B-BCEF-3A9A-8D12-1EAEB55F7241}"/>
              </a:ext>
            </a:extLst>
          </p:cNvPr>
          <p:cNvSpPr>
            <a:spLocks noGrp="1"/>
          </p:cNvSpPr>
          <p:nvPr>
            <p:ph type="sldNum" sz="quarter" idx="12"/>
          </p:nvPr>
        </p:nvSpPr>
        <p:spPr/>
        <p:txBody>
          <a:bodyPr/>
          <a:lstStyle/>
          <a:p>
            <a:fld id="{F869406E-AEBA-4753-A278-A12A5226908F}" type="slidenum">
              <a:rPr lang="en-US" smtClean="0"/>
              <a:t>‹#›</a:t>
            </a:fld>
            <a:endParaRPr lang="en-US"/>
          </a:p>
        </p:txBody>
      </p:sp>
    </p:spTree>
    <p:extLst>
      <p:ext uri="{BB962C8B-B14F-4D97-AF65-F5344CB8AC3E}">
        <p14:creationId xmlns:p14="http://schemas.microsoft.com/office/powerpoint/2010/main" val="284930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AB305C7-E279-19E7-CA31-B3C925D37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606E011-4733-518A-5720-A3EB82166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453FE6F-7CAE-F924-8DB5-F43ED5210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3DD8C-CB61-46C8-ADC5-EE9830B4010B}" type="datetimeFigureOut">
              <a:rPr lang="en-US" smtClean="0"/>
              <a:t>5/5/2023</a:t>
            </a:fld>
            <a:endParaRPr lang="en-US"/>
          </a:p>
        </p:txBody>
      </p:sp>
      <p:sp>
        <p:nvSpPr>
          <p:cNvPr id="5" name="Chỗ dành sẵn cho Chân trang 4">
            <a:extLst>
              <a:ext uri="{FF2B5EF4-FFF2-40B4-BE49-F238E27FC236}">
                <a16:creationId xmlns:a16="http://schemas.microsoft.com/office/drawing/2014/main" id="{0BA11601-0DC3-A32F-6671-1DA4E5E0E3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C720DBB7-196F-F905-86CE-315625BB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9406E-AEBA-4753-A278-A12A5226908F}" type="slidenum">
              <a:rPr lang="en-US" smtClean="0"/>
              <a:t>‹#›</a:t>
            </a:fld>
            <a:endParaRPr lang="en-US"/>
          </a:p>
        </p:txBody>
      </p:sp>
    </p:spTree>
    <p:extLst>
      <p:ext uri="{BB962C8B-B14F-4D97-AF65-F5344CB8AC3E}">
        <p14:creationId xmlns:p14="http://schemas.microsoft.com/office/powerpoint/2010/main" val="2243910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vi.wikipedia.org/wiki/Th%E1%BB%B1c_d%C3%A2n_Ph%C3%A1p" TargetMode="External"/><Relationship Id="rId3" Type="http://schemas.openxmlformats.org/officeDocument/2006/relationships/image" Target="../media/image19.png"/><Relationship Id="rId7" Type="http://schemas.openxmlformats.org/officeDocument/2006/relationships/hyperlink" Target="https://vi.wikipedia.org/wiki/Vi%E1%BB%87t_Nam"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Kh%C3%A1ng_chi%E1%BA%BFn_ch%E1%BB%91ng_Ph%C3%A1p" TargetMode="External"/><Relationship Id="rId5" Type="http://schemas.openxmlformats.org/officeDocument/2006/relationships/hyperlink" Target="https://vi.wikipedia.org/wiki/1952" TargetMode="External"/><Relationship Id="rId10" Type="http://schemas.openxmlformats.org/officeDocument/2006/relationships/hyperlink" Target="https://vi.wikipedia.org/wiki/Anh_h%C3%B9ng_l%E1%BB%B1c_l%C6%B0%E1%BB%A3ng_v%C5%A9_trang_nh%C3%A2n_d%C3%A2n" TargetMode="External"/><Relationship Id="rId4" Type="http://schemas.openxmlformats.org/officeDocument/2006/relationships/hyperlink" Target="https://vi.wikipedia.org/wiki/1933" TargetMode="External"/><Relationship Id="rId9" Type="http://schemas.openxmlformats.org/officeDocument/2006/relationships/hyperlink" Target="https://vi.wikipedia.org/wiki/Mi%E1%BB%81n_Nam_(Vi%E1%BB%87t_Nam)"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vi.wikipedia.org/wiki/Th%C3%A1i_Lan" TargetMode="External"/><Relationship Id="rId3" Type="http://schemas.openxmlformats.org/officeDocument/2006/relationships/image" Target="../media/image20.png"/><Relationship Id="rId7" Type="http://schemas.openxmlformats.org/officeDocument/2006/relationships/hyperlink" Target="https://vi.wikipedia.org/wiki/Nakhon_Phanom_(t%E1%BB%89nh)"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ndex.php?title=B%E1%BA%A3n_M%E1%BA%A1y&amp;action=edit&amp;redlink=1" TargetMode="External"/><Relationship Id="rId11" Type="http://schemas.openxmlformats.org/officeDocument/2006/relationships/hyperlink" Target="https://vi.wikipedia.org/wiki/H%C3%A0_T%C4%A9nh" TargetMode="External"/><Relationship Id="rId5" Type="http://schemas.openxmlformats.org/officeDocument/2006/relationships/hyperlink" Target="https://vi.wikipedia.org/wiki/1914" TargetMode="External"/><Relationship Id="rId10" Type="http://schemas.openxmlformats.org/officeDocument/2006/relationships/hyperlink" Target="https://vi.wikipedia.org/wiki/Th%E1%BA%A1ch_H%C3%A0" TargetMode="External"/><Relationship Id="rId4" Type="http://schemas.openxmlformats.org/officeDocument/2006/relationships/hyperlink" Target="https://vi.wikipedia.org/wiki/20_th%C3%A1ng_10" TargetMode="External"/><Relationship Id="rId9" Type="http://schemas.openxmlformats.org/officeDocument/2006/relationships/hyperlink" Target="https://vi.wikipedia.org/wiki/Vi%E1%BB%87t_Xuy%C3%AAn"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vi.wikipedia.org/w/index.php?title=X%E1%BB%A9_%E1%BB%A7y_Nam_K%E1%BB%B3&amp;action=edit&amp;redlink=1" TargetMode="External"/><Relationship Id="rId13" Type="http://schemas.openxmlformats.org/officeDocument/2006/relationships/hyperlink" Target="https://vi.wikipedia.org/wiki/Th%C3%A0nh_ph%E1%BB%91_H%E1%BB%93_Ch%C3%AD_Minh" TargetMode="External"/><Relationship Id="rId3" Type="http://schemas.openxmlformats.org/officeDocument/2006/relationships/hyperlink" Target="https://vi.wikipedia.org/wiki/1923" TargetMode="External"/><Relationship Id="rId7" Type="http://schemas.openxmlformats.org/officeDocument/2006/relationships/hyperlink" Target="https://vi.wikipedia.org/wiki/%C4%90o%C3%A0n_Thanh_ni%C3%AAn_C%E1%BB%99ng_s%E1%BA%A3n_%C4%90%C3%B4ng_D%C6%B0%C6%A1ng" TargetMode="External"/><Relationship Id="rId12" Type="http://schemas.openxmlformats.org/officeDocument/2006/relationships/hyperlink" Target="https://vi.wikipedia.org/wiki/Kh%E1%BB%9Fi_ngh%C4%A9a_Y%C3%AAn_B%C3%A1i" TargetMode="External"/><Relationship Id="rId2" Type="http://schemas.openxmlformats.org/officeDocument/2006/relationships/image" Target="../media/image18.jfif"/><Relationship Id="rId16" Type="http://schemas.openxmlformats.org/officeDocument/2006/relationships/hyperlink" Target="https://vi.wikipedia.org/wiki/20_th%C3%A1ng_11" TargetMode="External"/><Relationship Id="rId1" Type="http://schemas.openxmlformats.org/officeDocument/2006/relationships/slideLayout" Target="../slideLayouts/slideLayout2.xml"/><Relationship Id="rId6" Type="http://schemas.openxmlformats.org/officeDocument/2006/relationships/hyperlink" Target="https://vi.wikipedia.org/wiki/1926" TargetMode="External"/><Relationship Id="rId11" Type="http://schemas.openxmlformats.org/officeDocument/2006/relationships/hyperlink" Target="https://vi.wikipedia.org/wiki/1931" TargetMode="External"/><Relationship Id="rId5" Type="http://schemas.openxmlformats.org/officeDocument/2006/relationships/hyperlink" Target="https://vi.wikipedia.org/w/index.php?title=H%E1%BB%99i_Thanh_ni%C3%AAn_C%C3%A1ch_m%E1%BA%A1ng_%C4%91%E1%BB%93ng_ch%C3%AD&amp;action=edit&amp;redlink=1" TargetMode="External"/><Relationship Id="rId15" Type="http://schemas.openxmlformats.org/officeDocument/2006/relationships/hyperlink" Target="https://vi.wikipedia.org/wiki/Kh%C3%A1m_L%E1%BB%9Bn_S%C3%A0i_G%C3%B2n" TargetMode="External"/><Relationship Id="rId10" Type="http://schemas.openxmlformats.org/officeDocument/2006/relationships/hyperlink" Target="https://vi.wikipedia.org/wiki/9_th%C3%A1ng_2" TargetMode="External"/><Relationship Id="rId4" Type="http://schemas.openxmlformats.org/officeDocument/2006/relationships/hyperlink" Target="https://vi.wikipedia.org/wiki/Trung_Hoa_D%C3%A2n_Qu%E1%BB%91c_(1912%E2%80%931949)" TargetMode="External"/><Relationship Id="rId9" Type="http://schemas.openxmlformats.org/officeDocument/2006/relationships/hyperlink" Target="https://vi.wikipedia.org/wiki/%C4%90%E1%BA%A3ng_C%E1%BB%99ng_s%E1%BA%A3n_Vi%E1%BB%87t_Nam" TargetMode="External"/><Relationship Id="rId14" Type="http://schemas.openxmlformats.org/officeDocument/2006/relationships/hyperlink" Target="https://vi.wikipedia.org/wiki/Phan_B%C3%B4i"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vi.wikipedia.org/wiki/M%E1%BA%B7t_tr%E1%BA%ADn_D%C3%A2n_t%E1%BB%99c_Gi%E1%BA%A3i_ph%C3%B3ng_mi%E1%BB%81n_Nam_Vi%E1%BB%87t_Nam" TargetMode="External"/><Relationship Id="rId13" Type="http://schemas.openxmlformats.org/officeDocument/2006/relationships/hyperlink" Target="https://vi.wikipedia.org/wiki/Vi%E1%BB%87t_Nam_C%E1%BB%99ng_h%C3%B2a" TargetMode="External"/><Relationship Id="rId18" Type="http://schemas.openxmlformats.org/officeDocument/2006/relationships/hyperlink" Target="https://vi.wikipedia.org/wiki/Anh_h%C3%B9ng_L%E1%BB%B1c_l%C6%B0%E1%BB%A3ng_v%C5%A9_trang_nh%C3%A2n_d%C3%A2n" TargetMode="External"/><Relationship Id="rId3" Type="http://schemas.openxmlformats.org/officeDocument/2006/relationships/image" Target="../media/image21.png"/><Relationship Id="rId7" Type="http://schemas.openxmlformats.org/officeDocument/2006/relationships/hyperlink" Target="https://vi.wikipedia.org/wiki/1964" TargetMode="External"/><Relationship Id="rId12" Type="http://schemas.openxmlformats.org/officeDocument/2006/relationships/hyperlink" Target="https://vi.wikipedia.org/wiki/Henry_Cabot_Lodge,_Jr." TargetMode="External"/><Relationship Id="rId17" Type="http://schemas.openxmlformats.org/officeDocument/2006/relationships/hyperlink" Target="https://vi.wikipedia.org/wiki/C%E1%BB%99ng_h%C3%B2a_X%C3%A3_h%E1%BB%99i_Ch%E1%BB%A7_ngh%C4%A9a_Vi%E1%BB%87t_Nam" TargetMode="External"/><Relationship Id="rId2" Type="http://schemas.openxmlformats.org/officeDocument/2006/relationships/image" Target="../media/image18.jfif"/><Relationship Id="rId16" Type="http://schemas.openxmlformats.org/officeDocument/2006/relationships/hyperlink" Target="https://vi.wikipedia.org/wiki/Qu%C3%A2n_Gi%E1%BA%A3i_ph%C3%B3ng_mi%E1%BB%81n_Nam_Vi%E1%BB%87t_Nam" TargetMode="External"/><Relationship Id="rId1" Type="http://schemas.openxmlformats.org/officeDocument/2006/relationships/slideLayout" Target="../slideLayouts/slideLayout2.xml"/><Relationship Id="rId6" Type="http://schemas.openxmlformats.org/officeDocument/2006/relationships/hyperlink" Target="https://vi.wikipedia.org/wiki/15_th%C3%A1ng_10" TargetMode="External"/><Relationship Id="rId11" Type="http://schemas.openxmlformats.org/officeDocument/2006/relationships/hyperlink" Target="https://vi.wikipedia.org/wiki/Robert_McNamara" TargetMode="External"/><Relationship Id="rId5" Type="http://schemas.openxmlformats.org/officeDocument/2006/relationships/hyperlink" Target="https://vi.wikipedia.org/wiki/1940" TargetMode="External"/><Relationship Id="rId15" Type="http://schemas.openxmlformats.org/officeDocument/2006/relationships/hyperlink" Target="https://vi.wikipedia.org/wiki/T%E1%BB%AD_h%C3%ACnh" TargetMode="External"/><Relationship Id="rId10" Type="http://schemas.openxmlformats.org/officeDocument/2006/relationships/hyperlink" Target="https://vi.wikipedia.org/wiki/B%E1%BB%99_tr%C6%B0%E1%BB%9Fng_B%E1%BB%99_Qu%E1%BB%91c_ph%C3%B2ng_Hoa_K%E1%BB%B3" TargetMode="External"/><Relationship Id="rId4" Type="http://schemas.openxmlformats.org/officeDocument/2006/relationships/hyperlink" Target="https://vi.wikipedia.org/wiki/1_th%C3%A1ng_2" TargetMode="External"/><Relationship Id="rId9" Type="http://schemas.openxmlformats.org/officeDocument/2006/relationships/hyperlink" Target="https://vi.wikipedia.org/wiki/%C3%81m_s%C3%A1t" TargetMode="External"/><Relationship Id="rId14" Type="http://schemas.openxmlformats.org/officeDocument/2006/relationships/hyperlink" Target="https://vi.wikipedia.org/wiki/Nguy%E1%BB%85n_V%C4%83n_Tr%E1%BB%97i#cite_note-greene-1"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vi.wikipedia.org/wiki/Qu%C3%A2n_%C4%91%E1%BB%99i_nh%C3%A2n_d%C3%A2n_Vi%E1%BB%87t_Nam" TargetMode="External"/><Relationship Id="rId3" Type="http://schemas.openxmlformats.org/officeDocument/2006/relationships/image" Target="../media/image22.png"/><Relationship Id="rId7" Type="http://schemas.openxmlformats.org/officeDocument/2006/relationships/hyperlink" Target="https://vi.wikipedia.org/wiki/V%C4%A9nh_Ph%C3%BAc"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V%C4%A9nh_Y%C3%AAn_(t%E1%BB%89nh)" TargetMode="External"/><Relationship Id="rId11" Type="http://schemas.openxmlformats.org/officeDocument/2006/relationships/hyperlink" Target="https://vi.wikipedia.org/wiki/%C4%90%E1%BA%A3ng_C%E1%BB%99ng_s%E1%BA%A3n_Vi%E1%BB%87t_Nam" TargetMode="External"/><Relationship Id="rId5" Type="http://schemas.openxmlformats.org/officeDocument/2006/relationships/hyperlink" Target="https://vi.wikipedia.org/wiki/V%C4%A9nh_T%C6%B0%E1%BB%9Dng" TargetMode="External"/><Relationship Id="rId10" Type="http://schemas.openxmlformats.org/officeDocument/2006/relationships/hyperlink" Target="https://vi.wikipedia.org/wiki/%C4%90%C3%A8o_L%C5%A9ng_L%C3%B4" TargetMode="External"/><Relationship Id="rId4" Type="http://schemas.openxmlformats.org/officeDocument/2006/relationships/hyperlink" Target="https://vi.wikipedia.org/wiki/Ng%C5%A9_Ki%C3%AAn" TargetMode="External"/><Relationship Id="rId9" Type="http://schemas.openxmlformats.org/officeDocument/2006/relationships/hyperlink" Target="https://vi.wikipedia.org/wiki/Chi%E1%BA%BFn_tranh_%C4%90%C3%B4ng_D%C6%B0%C6%A1ng"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vi.wikipedia.org/wiki/Qu%C3%A2n_khu_4,_Qu%C3%A2n_%C4%91%E1%BB%99i_nh%C3%A2n_d%C3%A2n_Vi%E1%BB%87t_Nam" TargetMode="External"/><Relationship Id="rId3" Type="http://schemas.openxmlformats.org/officeDocument/2006/relationships/hyperlink" Target="https://vi.wikipedia.org/wiki/Kh%C3%B4ng_qu%C3%A2n_Hoa_K%E1%BB%B3" TargetMode="External"/><Relationship Id="rId7" Type="http://schemas.openxmlformats.org/officeDocument/2006/relationships/hyperlink" Target="https://vi.wikipedia.org/wiki/S%C6%B0_%C4%91o%C3%A0n_324,_Qu%C3%A2n_%C4%91%E1%BB%99i_nh%C3%A2n_d%C3%A2n_Vi%E1%BB%87t_Nam" TargetMode="External"/><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hyperlink" Target="https://vi.wikipedia.org/wiki/Qu%C3%A2n_h%C3%A0m_Qu%C3%A2n_%C4%91%E1%BB%99i_nh%C3%A2n_d%C3%A2n_Vi%E1%BB%87t_Nam" TargetMode="External"/><Relationship Id="rId5" Type="http://schemas.openxmlformats.org/officeDocument/2006/relationships/hyperlink" Target="https://vi.wikipedia.org/wiki/Trinh_s%C3%A1t" TargetMode="External"/><Relationship Id="rId4" Type="http://schemas.openxmlformats.org/officeDocument/2006/relationships/hyperlink" Target="https://vi.wikipedia.org/wiki/Qu%E1%BA%A3ng_B%C3%ACnh"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fif"/><Relationship Id="rId1" Type="http://schemas.openxmlformats.org/officeDocument/2006/relationships/slideLayout" Target="../slideLayouts/slideLayout2.xml"/><Relationship Id="rId5" Type="http://schemas.openxmlformats.org/officeDocument/2006/relationships/hyperlink" Target="https://vi.wikipedia.org/wiki/Th%E1%BA%ADp_ni%C3%AAn_1970" TargetMode="External"/><Relationship Id="rId4" Type="http://schemas.openxmlformats.org/officeDocument/2006/relationships/hyperlink" Target="https://vi.wikipedia.org/wiki/S%C3%A2n_bay_qu%E1%BB%91c_t%E1%BA%BF_T%C3%A2n_S%C6%A1n_Nh%E1%BA%A5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D8D54D2F-337C-3E41-6DAA-00D93E792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59" cy="659958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57A7F95E-6476-7AA5-D411-2E39DC46D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530" y="2832652"/>
            <a:ext cx="5221356" cy="3906078"/>
          </a:xfrm>
          <a:prstGeom prst="rect">
            <a:avLst/>
          </a:prstGeom>
        </p:spPr>
      </p:pic>
      <p:sp>
        <p:nvSpPr>
          <p:cNvPr id="8" name="Hộp Văn bản 7">
            <a:extLst>
              <a:ext uri="{FF2B5EF4-FFF2-40B4-BE49-F238E27FC236}">
                <a16:creationId xmlns:a16="http://schemas.microsoft.com/office/drawing/2014/main" id="{ED70F72A-8CE2-7951-8114-57523F72D22F}"/>
              </a:ext>
            </a:extLst>
          </p:cNvPr>
          <p:cNvSpPr txBox="1"/>
          <p:nvPr/>
        </p:nvSpPr>
        <p:spPr>
          <a:xfrm>
            <a:off x="1152939" y="571499"/>
            <a:ext cx="9594573" cy="2305879"/>
          </a:xfrm>
          <a:prstGeom prst="rect">
            <a:avLst/>
          </a:prstGeom>
          <a:noFill/>
        </p:spPr>
        <p:txBody>
          <a:bodyPr wrap="square" rtlCol="0">
            <a:prstTxWarp prst="textWave2">
              <a:avLst/>
            </a:prstTxWarp>
            <a:spAutoFit/>
          </a:bodyPr>
          <a:lstStyle/>
          <a:p>
            <a:pPr algn="ctr">
              <a:lnSpc>
                <a:spcPct val="107000"/>
              </a:lnSpc>
              <a:spcAft>
                <a:spcPts val="800"/>
              </a:spcAft>
            </a:pPr>
            <a:r>
              <a:rPr lang="pl-PL" sz="1800" b="1" dirty="0">
                <a:effectLst/>
                <a:latin typeface="Times New Roman" panose="02020603050405020304" pitchFamily="18" charset="0"/>
                <a:ea typeface="Calibri" panose="020F0502020204030204" pitchFamily="34" charset="0"/>
                <a:cs typeface="Times New Roman" panose="02020603050405020304" pitchFamily="18" charset="0"/>
              </a:rPr>
              <a:t>Thảo luận nhóm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l-PL" sz="1800" b="1" dirty="0">
                <a:effectLst/>
                <a:latin typeface="Times New Roman" panose="02020603050405020304" pitchFamily="18" charset="0"/>
                <a:ea typeface="Calibri" panose="020F0502020204030204" pitchFamily="34" charset="0"/>
                <a:cs typeface="Times New Roman" panose="02020603050405020304" pitchFamily="18" charset="0"/>
              </a:rPr>
              <a:t>về một vấn đề trong đời sống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F624AC08-749C-320F-7C26-54A874B150D1}"/>
              </a:ext>
            </a:extLst>
          </p:cNvPr>
          <p:cNvSpPr txBox="1"/>
          <p:nvPr/>
        </p:nvSpPr>
        <p:spPr>
          <a:xfrm>
            <a:off x="3803374" y="119270"/>
            <a:ext cx="5116508" cy="584775"/>
          </a:xfrm>
          <a:prstGeom prst="rect">
            <a:avLst/>
          </a:prstGeom>
          <a:noFill/>
        </p:spPr>
        <p:txBody>
          <a:bodyPr wrap="square" rtlCol="0">
            <a:spAutoFit/>
          </a:bodyPr>
          <a:lstStyle/>
          <a:p>
            <a:r>
              <a:rPr lang="en-US" sz="3200" b="1" dirty="0" smtClean="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a:t>
            </a:r>
            <a:r>
              <a:rPr lang="en-US" sz="3200" b="1" dirty="0" err="1" smtClean="0">
                <a:solidFill>
                  <a:srgbClr val="FF0000"/>
                </a:solidFill>
                <a:effectLst/>
                <a:latin typeface="Times New Roman" panose="02020603050405020304" pitchFamily="18" charset="0"/>
                <a:ea typeface="Times New Roman" panose="02020603050405020304" pitchFamily="18" charset="0"/>
              </a:rPr>
              <a:t>iết</a:t>
            </a:r>
            <a:r>
              <a:rPr lang="en-US" sz="3200" b="1" dirty="0" smtClean="0">
                <a:solidFill>
                  <a:srgbClr val="FF0000"/>
                </a:solidFill>
                <a:effectLst/>
                <a:latin typeface="Times New Roman" panose="02020603050405020304" pitchFamily="18" charset="0"/>
                <a:ea typeface="Times New Roman" panose="02020603050405020304" pitchFamily="18" charset="0"/>
              </a:rPr>
              <a:t> 111:NÓI </a:t>
            </a:r>
            <a:r>
              <a:rPr lang="en-US" sz="3200" b="1" dirty="0">
                <a:solidFill>
                  <a:srgbClr val="FF0000"/>
                </a:solidFill>
                <a:effectLst/>
                <a:latin typeface="Times New Roman" panose="02020603050405020304" pitchFamily="18" charset="0"/>
                <a:ea typeface="Times New Roman" panose="02020603050405020304" pitchFamily="18" charset="0"/>
              </a:rPr>
              <a:t>VÀ NGHE</a:t>
            </a:r>
            <a:endParaRPr lang="en-US" sz="3200" dirty="0">
              <a:solidFill>
                <a:srgbClr val="FF0000"/>
              </a:solidFill>
            </a:endParaRPr>
          </a:p>
        </p:txBody>
      </p:sp>
    </p:spTree>
    <p:extLst>
      <p:ext uri="{BB962C8B-B14F-4D97-AF65-F5344CB8AC3E}">
        <p14:creationId xmlns:p14="http://schemas.microsoft.com/office/powerpoint/2010/main" val="634530983"/>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7773411-4481-A9B9-DBE4-689E1AB8A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06016"/>
            <a:ext cx="11926956" cy="6751983"/>
          </a:xfrm>
          <a:prstGeom prst="rect">
            <a:avLst/>
          </a:prstGeom>
        </p:spPr>
      </p:pic>
      <p:sp>
        <p:nvSpPr>
          <p:cNvPr id="2" name="Hộp Văn bản 1">
            <a:extLst>
              <a:ext uri="{FF2B5EF4-FFF2-40B4-BE49-F238E27FC236}">
                <a16:creationId xmlns:a16="http://schemas.microsoft.com/office/drawing/2014/main" id="{7E44A664-11B5-9B06-9B8D-A83AA2EB52EB}"/>
              </a:ext>
            </a:extLst>
          </p:cNvPr>
          <p:cNvSpPr txBox="1"/>
          <p:nvPr/>
        </p:nvSpPr>
        <p:spPr>
          <a:xfrm>
            <a:off x="3922644" y="106016"/>
            <a:ext cx="2769704" cy="530594"/>
          </a:xfrm>
          <a:prstGeom prst="rect">
            <a:avLst/>
          </a:prstGeom>
          <a:noFill/>
        </p:spPr>
        <p:txBody>
          <a:bodyPr wrap="square" rtlCol="0">
            <a:spAutoFit/>
          </a:bodyPr>
          <a:lstStyle/>
          <a:p>
            <a:pPr marL="457200">
              <a:lnSpc>
                <a:spcPct val="107000"/>
              </a:lnSpc>
              <a:spcAft>
                <a:spcPts val="800"/>
              </a:spcAft>
              <a:tabLst>
                <a:tab pos="1727200"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a. Chuẩn bị</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DB666F92-E2EB-2E6C-0FFC-F4C0AA05D360}"/>
              </a:ext>
            </a:extLst>
          </p:cNvPr>
          <p:cNvSpPr txBox="1"/>
          <p:nvPr/>
        </p:nvSpPr>
        <p:spPr>
          <a:xfrm>
            <a:off x="1895062" y="841512"/>
            <a:ext cx="7646504" cy="530594"/>
          </a:xfrm>
          <a:prstGeom prst="rect">
            <a:avLst/>
          </a:prstGeom>
          <a:noFill/>
        </p:spPr>
        <p:txBody>
          <a:bodyPr wrap="square" rtlCol="0">
            <a:spAutoFit/>
          </a:bodyPr>
          <a:lstStyle/>
          <a:p>
            <a:pPr marL="457200">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Xem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A3F2AF64-3585-3BDE-7347-22BFEBB8BEF8}"/>
              </a:ext>
            </a:extLst>
          </p:cNvPr>
          <p:cNvSpPr txBox="1"/>
          <p:nvPr/>
        </p:nvSpPr>
        <p:spPr>
          <a:xfrm>
            <a:off x="2372138" y="1577009"/>
            <a:ext cx="8918713"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Chuẩn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phương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tranh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vi</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deo...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7D706309-DC81-E6B9-3280-D9EC5FF71988}"/>
              </a:ext>
            </a:extLst>
          </p:cNvPr>
          <p:cNvSpPr txBox="1"/>
          <p:nvPr/>
        </p:nvSpPr>
        <p:spPr>
          <a:xfrm>
            <a:off x="4492487" y="2292626"/>
            <a:ext cx="3975652" cy="530594"/>
          </a:xfrm>
          <a:prstGeom prst="rect">
            <a:avLst/>
          </a:prstGeom>
          <a:noFill/>
        </p:spPr>
        <p:txBody>
          <a:bodyPr wrap="square" rtlCol="0">
            <a:spAutoFit/>
          </a:bodyPr>
          <a:lstStyle/>
          <a:p>
            <a:pPr>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B3DA458-3245-DB2F-A5BF-3112030EC9B4}"/>
              </a:ext>
            </a:extLst>
          </p:cNvPr>
          <p:cNvSpPr txBox="1"/>
          <p:nvPr/>
        </p:nvSpPr>
        <p:spPr>
          <a:xfrm>
            <a:off x="3180521" y="2919299"/>
            <a:ext cx="6599583" cy="530594"/>
          </a:xfrm>
          <a:prstGeom prst="rect">
            <a:avLst/>
          </a:prstGeom>
          <a:noFill/>
        </p:spPr>
        <p:txBody>
          <a:bodyPr wrap="square" rtlCol="0">
            <a:spAutoFit/>
          </a:bodyPr>
          <a:lstStyle/>
          <a:p>
            <a:pPr>
              <a:lnSpc>
                <a:spcPct val="107000"/>
              </a:lnSpc>
              <a:spcAft>
                <a:spcPts val="800"/>
              </a:spcAft>
              <a:tabLst>
                <a:tab pos="1727200" algn="l"/>
              </a:tabLst>
            </a:pP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nói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DC0B05CB-2510-BB80-6871-B5889746B8F7}"/>
              </a:ext>
            </a:extLst>
          </p:cNvPr>
          <p:cNvSpPr txBox="1"/>
          <p:nvPr/>
        </p:nvSpPr>
        <p:spPr>
          <a:xfrm>
            <a:off x="2411896" y="3631096"/>
            <a:ext cx="8878955"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Thêm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đầu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46EBED5E-EDB9-0351-D362-E91664342552}"/>
              </a:ext>
            </a:extLst>
          </p:cNvPr>
          <p:cNvSpPr txBox="1"/>
          <p:nvPr/>
        </p:nvSpPr>
        <p:spPr>
          <a:xfrm>
            <a:off x="2411896" y="4406644"/>
            <a:ext cx="8282608"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dung theo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ý cơ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554F5487-BC00-6E6F-B400-32DF89CE3A2B}"/>
              </a:ext>
            </a:extLst>
          </p:cNvPr>
          <p:cNvSpPr txBox="1"/>
          <p:nvPr/>
        </p:nvSpPr>
        <p:spPr>
          <a:xfrm>
            <a:off x="4200938" y="5280991"/>
            <a:ext cx="5579165" cy="530594"/>
          </a:xfrm>
          <a:prstGeom prst="rect">
            <a:avLst/>
          </a:prstGeom>
          <a:noFill/>
        </p:spPr>
        <p:txBody>
          <a:bodyPr wrap="square" rtlCol="0">
            <a:spAutoFit/>
          </a:bodyPr>
          <a:lstStyle/>
          <a:p>
            <a:pPr>
              <a:lnSpc>
                <a:spcPct val="107000"/>
              </a:lnSpc>
              <a:spcAft>
                <a:spcPts val="800"/>
              </a:spcAft>
              <a:tabLst>
                <a:tab pos="172720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ơn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thúc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10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randombar(horizont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A22DBE6-997E-F24F-CFEC-E84CE3D94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06016"/>
            <a:ext cx="11926956" cy="6751983"/>
          </a:xfrm>
          <a:prstGeom prst="rect">
            <a:avLst/>
          </a:prstGeom>
        </p:spPr>
      </p:pic>
      <p:sp>
        <p:nvSpPr>
          <p:cNvPr id="3" name="Hộp Văn bản 2">
            <a:extLst>
              <a:ext uri="{FF2B5EF4-FFF2-40B4-BE49-F238E27FC236}">
                <a16:creationId xmlns:a16="http://schemas.microsoft.com/office/drawing/2014/main" id="{6E6DF1B0-0F12-EB61-64B8-913FA01A872E}"/>
              </a:ext>
            </a:extLst>
          </p:cNvPr>
          <p:cNvSpPr txBox="1"/>
          <p:nvPr/>
        </p:nvSpPr>
        <p:spPr>
          <a:xfrm>
            <a:off x="4055165" y="106016"/>
            <a:ext cx="2478157" cy="530594"/>
          </a:xfrm>
          <a:prstGeom prst="rect">
            <a:avLst/>
          </a:prstGeom>
          <a:noFill/>
        </p:spPr>
        <p:txBody>
          <a:bodyPr wrap="square" rtlCol="0">
            <a:spAutoFit/>
          </a:bodyPr>
          <a:lstStyle/>
          <a:p>
            <a:pPr>
              <a:lnSpc>
                <a:spcPct val="107000"/>
              </a:lnSpc>
              <a:spcAft>
                <a:spcPts val="800"/>
              </a:spcAft>
              <a:tabLst>
                <a:tab pos="172720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10AAD6B-3560-E8E0-A367-426EC8C0C24E}"/>
              </a:ext>
            </a:extLst>
          </p:cNvPr>
          <p:cNvSpPr txBox="1"/>
          <p:nvPr/>
        </p:nvSpPr>
        <p:spPr>
          <a:xfrm>
            <a:off x="1855304" y="887896"/>
            <a:ext cx="8044070"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21DD9BC6-1834-F6F1-9E6D-09D3B494D01F}"/>
              </a:ext>
            </a:extLst>
          </p:cNvPr>
          <p:cNvSpPr txBox="1"/>
          <p:nvPr/>
        </p:nvSpPr>
        <p:spPr>
          <a:xfrm>
            <a:off x="2007703" y="2093289"/>
            <a:ext cx="7659757"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dàn</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lựa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8B977D54-DF28-7982-72B8-D5F6530683F3}"/>
              </a:ext>
            </a:extLst>
          </p:cNvPr>
          <p:cNvSpPr txBox="1"/>
          <p:nvPr/>
        </p:nvSpPr>
        <p:spPr>
          <a:xfrm>
            <a:off x="2007703" y="3429217"/>
            <a:ext cx="8044070" cy="1384995"/>
          </a:xfrm>
          <a:prstGeom prst="rect">
            <a:avLst/>
          </a:prstGeom>
          <a:noFill/>
        </p:spPr>
        <p:txBody>
          <a:bodyPr wrap="square" rtlCol="0">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dõi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CFA65982-30C8-2D72-C50D-79B528C9EFEF}"/>
              </a:ext>
            </a:extLst>
          </p:cNvPr>
          <p:cNvSpPr txBox="1"/>
          <p:nvPr/>
        </p:nvSpPr>
        <p:spPr>
          <a:xfrm>
            <a:off x="4055165" y="5015997"/>
            <a:ext cx="7805530" cy="954107"/>
          </a:xfrm>
          <a:prstGeom prst="rect">
            <a:avLst/>
          </a:prstGeom>
          <a:noFill/>
        </p:spPr>
        <p:txBody>
          <a:bodyPr wrap="square" rtlCol="0">
            <a:spAutoFit/>
          </a:bodyPr>
          <a:lstStyle/>
          <a:p>
            <a:pPr marL="457200" indent="-457200">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265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57D83F2-7373-1172-2CC7-B61DBDAA478A}"/>
              </a:ext>
            </a:extLst>
          </p:cNvPr>
          <p:cNvSpPr txBox="1"/>
          <p:nvPr/>
        </p:nvSpPr>
        <p:spPr>
          <a:xfrm>
            <a:off x="205408" y="296495"/>
            <a:ext cx="11781183" cy="6302046"/>
          </a:xfrm>
          <a:prstGeom prst="rect">
            <a:avLst/>
          </a:prstGeom>
          <a:noFill/>
        </p:spPr>
        <p:txBody>
          <a:bodyPr wrap="square">
            <a:spAutoFit/>
          </a:bodyPr>
          <a:lstStyle/>
          <a:p>
            <a:pPr algn="ctr">
              <a:lnSpc>
                <a:spcPct val="107000"/>
              </a:lnSpc>
              <a:spcAft>
                <a:spcPts val="800"/>
              </a:spcAft>
            </a:pP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tham </a:t>
            </a: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thưa: Cô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xin chia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Thưa cô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15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nơi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lao xao”.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nhau.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sang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yêu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mến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băn khoăn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0518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D3ABE2-8C5B-D276-93D7-EE6CDA83FCFB}"/>
              </a:ext>
            </a:extLst>
          </p:cNvPr>
          <p:cNvSpPr txBox="1"/>
          <p:nvPr/>
        </p:nvSpPr>
        <p:spPr>
          <a:xfrm>
            <a:off x="159026" y="62160"/>
            <a:ext cx="11900452" cy="6555641"/>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Calibri" panose="020F0502020204030204" pitchFamily="34" charset="0"/>
              </a:rPr>
              <a:t>Như cô (</a:t>
            </a:r>
            <a:r>
              <a:rPr lang="vi-VN" sz="2800" dirty="0" err="1">
                <a:solidFill>
                  <a:srgbClr val="000000"/>
                </a:solidFill>
                <a:effectLst/>
                <a:latin typeface="Times New Roman" panose="02020603050405020304" pitchFamily="18" charset="0"/>
                <a:ea typeface="Calibri" panose="020F0502020204030204" pitchFamily="34" charset="0"/>
              </a:rPr>
              <a:t>thầy</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và</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các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bạn</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đã</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biết</a:t>
            </a:r>
            <a:r>
              <a:rPr lang="vi-VN" sz="2800" dirty="0">
                <a:solidFill>
                  <a:srgbClr val="000000"/>
                </a:solidFill>
                <a:effectLst/>
                <a:latin typeface="Times New Roman" panose="02020603050405020304" pitchFamily="18" charset="0"/>
                <a:ea typeface="Calibri" panose="020F0502020204030204" pitchFamily="34" charset="0"/>
              </a:rPr>
              <a:t>: H</a:t>
            </a:r>
            <a:r>
              <a:rPr lang="en-US" sz="2800" dirty="0" err="1">
                <a:solidFill>
                  <a:srgbClr val="000000"/>
                </a:solidFill>
                <a:effectLst/>
                <a:latin typeface="Times New Roman" panose="02020603050405020304" pitchFamily="18" charset="0"/>
                <a:ea typeface="Calibri" panose="020F0502020204030204" pitchFamily="34" charset="0"/>
              </a:rPr>
              <a:t>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gọn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giản</a:t>
            </a:r>
            <a:r>
              <a:rPr lang="vi-VN" sz="2800" dirty="0">
                <a:solidFill>
                  <a:srgbClr val="000000"/>
                </a:solidFill>
                <a:effectLst/>
                <a:latin typeface="Times New Roman" panose="02020603050405020304" pitchFamily="18" charset="0"/>
                <a:ea typeface="Calibri" panose="020F0502020204030204" pitchFamily="34" charset="0"/>
              </a:rPr>
              <a: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bỏ</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đua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theo</a:t>
            </a:r>
            <a:r>
              <a:rPr lang="en-US" sz="2800" dirty="0">
                <a:solidFill>
                  <a:srgbClr val="000000"/>
                </a:solidFill>
                <a:effectLst/>
                <a:latin typeface="Times New Roman" panose="02020603050405020304" pitchFamily="18" charset="0"/>
                <a:ea typeface="Calibri" panose="020F0502020204030204" pitchFamily="34" charset="0"/>
              </a:rPr>
              <a:t> xu </a:t>
            </a:r>
            <a:r>
              <a:rPr lang="en-US" sz="2800" dirty="0" err="1">
                <a:solidFill>
                  <a:srgbClr val="000000"/>
                </a:solidFill>
                <a:effectLst/>
                <a:latin typeface="Times New Roman" panose="02020603050405020304" pitchFamily="18" charset="0"/>
                <a:ea typeface="Calibri" panose="020F0502020204030204" pitchFamily="34" charset="0"/>
              </a:rPr>
              <a:t>hướng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hội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muôn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bằng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đòi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hỏi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phía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lòe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loẹt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phù</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nhau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một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hiếu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đám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váy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thoải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chỗ</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nghe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ngắn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gọn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dễ</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lỗ</a:t>
            </a:r>
            <a:r>
              <a:rPr lang="en-US" sz="2800" dirty="0">
                <a:solidFill>
                  <a:srgbClr val="000000"/>
                </a:solidFill>
                <a:effectLst/>
                <a:latin typeface="Times New Roman" panose="02020603050405020304" pitchFamily="18" charset="0"/>
                <a:ea typeface="Calibri" panose="020F0502020204030204" pitchFamily="34" charset="0"/>
              </a:rPr>
              <a:t> dung </a:t>
            </a:r>
            <a:r>
              <a:rPr lang="en-US" sz="2800" dirty="0" err="1">
                <a:solidFill>
                  <a:srgbClr val="000000"/>
                </a:solidFill>
                <a:effectLst/>
                <a:latin typeface="Times New Roman" panose="02020603050405020304" pitchFamily="18" charset="0"/>
                <a:ea typeface="Calibri" panose="020F0502020204030204" pitchFamily="34" charset="0"/>
              </a:rPr>
              <a:t>tục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trúng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vấn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Giản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biểu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đủ</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thừa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bỏ</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lãng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hòa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đồng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mọi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gũi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1539205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71A2DF-0FAF-124D-2C1C-FEE6C9600009}"/>
              </a:ext>
            </a:extLst>
          </p:cNvPr>
          <p:cNvSpPr txBox="1"/>
          <p:nvPr/>
        </p:nvSpPr>
        <p:spPr>
          <a:xfrm>
            <a:off x="185529" y="204844"/>
            <a:ext cx="11807687" cy="6510757"/>
          </a:xfrm>
          <a:prstGeom prst="rect">
            <a:avLst/>
          </a:prstGeom>
          <a:noFill/>
        </p:spPr>
        <p:txBody>
          <a:bodyPr wrap="square">
            <a:spAutoFit/>
          </a:bodyPr>
          <a:lstStyle/>
          <a:p>
            <a:pPr algn="just">
              <a:lnSpc>
                <a:spcPct val="107000"/>
              </a:lnSpc>
              <a:spcAft>
                <a:spcPts val="800"/>
              </a:spcAft>
            </a:pP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nhưng trang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vô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 nâu,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trấn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kaki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mầu</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đôi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dép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su... Nơi ở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sàn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bữa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 dưa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ghém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hoa...” Xưng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nhân dân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chắn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cô)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rằng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1959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8789E62-1B78-9FAC-81E9-DEA2262934BB}"/>
              </a:ext>
            </a:extLst>
          </p:cNvPr>
          <p:cNvSpPr txBox="1"/>
          <p:nvPr/>
        </p:nvSpPr>
        <p:spPr>
          <a:xfrm>
            <a:off x="251791" y="174945"/>
            <a:ext cx="11688418" cy="483209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gương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xưa, ta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gương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Bỉnh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592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D269506-FC57-8477-E541-FD5C6895DC5F}"/>
              </a:ext>
            </a:extLst>
          </p:cNvPr>
          <p:cNvSpPr txBox="1"/>
          <p:nvPr/>
        </p:nvSpPr>
        <p:spPr>
          <a:xfrm>
            <a:off x="178904" y="0"/>
            <a:ext cx="11834192" cy="6986528"/>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rPr>
              <a:t>Hay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Bác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Hồ</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vị</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Chủ</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tịch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nước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nước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Việt</a:t>
            </a:r>
            <a:r>
              <a:rPr lang="vi-VN" sz="2800" dirty="0">
                <a:solidFill>
                  <a:srgbClr val="000000"/>
                </a:solidFill>
                <a:effectLst/>
                <a:latin typeface="Times New Roman" panose="02020603050405020304" pitchFamily="18" charset="0"/>
                <a:ea typeface="Times New Roman" panose="02020603050405020304" pitchFamily="18" charset="0"/>
              </a:rPr>
              <a:t> Nam </a:t>
            </a:r>
            <a:r>
              <a:rPr lang="vi-VN" sz="2800" dirty="0" err="1">
                <a:solidFill>
                  <a:srgbClr val="000000"/>
                </a:solidFill>
                <a:effectLst/>
                <a:latin typeface="Times New Roman" panose="02020603050405020304" pitchFamily="18" charset="0"/>
                <a:ea typeface="Times New Roman" panose="02020603050405020304" pitchFamily="18" charset="0"/>
              </a:rPr>
              <a:t>kiểu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mới</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rPr>
              <a:t> xưng hô khi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đọc</a:t>
            </a:r>
            <a:r>
              <a:rPr lang="vi-VN" sz="2800" dirty="0">
                <a:solidFill>
                  <a:srgbClr val="000000"/>
                </a:solidFill>
                <a:effectLst/>
                <a:latin typeface="Times New Roman" panose="02020603050405020304" pitchFamily="18" charset="0"/>
                <a:ea typeface="Times New Roman" panose="02020603050405020304" pitchFamily="18" charset="0"/>
              </a:rPr>
              <a:t> tuyên ngôn </a:t>
            </a:r>
            <a:r>
              <a:rPr lang="vi-VN" sz="2800" dirty="0" err="1">
                <a:solidFill>
                  <a:srgbClr val="000000"/>
                </a:solidFill>
                <a:effectLst/>
                <a:latin typeface="Times New Roman" panose="02020603050405020304" pitchFamily="18" charset="0"/>
                <a:ea typeface="Times New Roman" panose="02020603050405020304" pitchFamily="18" charset="0"/>
              </a:rPr>
              <a:t>độc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rPr>
              <a:t> “Tôi </a:t>
            </a:r>
            <a:r>
              <a:rPr lang="vi-VN" sz="2800" dirty="0" err="1">
                <a:solidFill>
                  <a:srgbClr val="000000"/>
                </a:solidFill>
                <a:effectLst/>
                <a:latin typeface="Times New Roman" panose="02020603050405020304" pitchFamily="18" charset="0"/>
                <a:ea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đồng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bào</a:t>
            </a:r>
            <a:r>
              <a:rPr lang="vi-VN" sz="2800" dirty="0">
                <a:solidFill>
                  <a:srgbClr val="000000"/>
                </a:solidFill>
                <a:effectLst/>
                <a:latin typeface="Times New Roman" panose="02020603050405020304" pitchFamily="18" charset="0"/>
                <a:ea typeface="Times New Roman" panose="02020603050405020304" pitchFamily="18" charset="0"/>
              </a:rPr>
              <a:t> nghe </a:t>
            </a:r>
            <a:r>
              <a:rPr lang="vi-VN" sz="2800" dirty="0" err="1">
                <a:solidFill>
                  <a:srgbClr val="000000"/>
                </a:solidFill>
                <a:effectLst/>
                <a:latin typeface="Times New Roman" panose="02020603050405020304" pitchFamily="18" charset="0"/>
                <a:ea typeface="Times New Roman" panose="02020603050405020304" pitchFamily="18" charset="0"/>
              </a:rPr>
              <a:t>rõ</a:t>
            </a:r>
            <a:r>
              <a:rPr lang="vi-VN" sz="2800" dirty="0">
                <a:solidFill>
                  <a:srgbClr val="000000"/>
                </a:solidFill>
                <a:effectLst/>
                <a:latin typeface="Times New Roman" panose="02020603050405020304" pitchFamily="18" charset="0"/>
                <a:ea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thái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độ</a:t>
            </a:r>
            <a:r>
              <a:rPr lang="vi-VN" sz="2800" dirty="0">
                <a:solidFill>
                  <a:srgbClr val="000000"/>
                </a:solidFill>
                <a:effectLst/>
                <a:latin typeface="Times New Roman" panose="02020603050405020304" pitchFamily="18" charset="0"/>
                <a:ea typeface="Times New Roman" panose="02020603050405020304" pitchFamily="18" charset="0"/>
              </a:rPr>
              <a:t> chân </a:t>
            </a:r>
            <a:r>
              <a:rPr lang="vi-VN" sz="2800" dirty="0" err="1">
                <a:solidFill>
                  <a:srgbClr val="000000"/>
                </a:solidFill>
                <a:effectLst/>
                <a:latin typeface="Times New Roman" panose="02020603050405020304" pitchFamily="18" charset="0"/>
                <a:ea typeface="Times New Roman" panose="02020603050405020304" pitchFamily="18" charset="0"/>
              </a:rPr>
              <a:t>thành</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chiếm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trái</a:t>
            </a:r>
            <a:r>
              <a:rPr lang="vi-VN" sz="2800" dirty="0">
                <a:solidFill>
                  <a:srgbClr val="000000"/>
                </a:solidFill>
                <a:effectLst/>
                <a:latin typeface="Times New Roman" panose="02020603050405020304" pitchFamily="18" charset="0"/>
                <a:ea typeface="Times New Roman" panose="02020603050405020304" pitchFamily="18" charset="0"/>
              </a:rPr>
              <a:t> tim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muôn </a:t>
            </a:r>
            <a:r>
              <a:rPr lang="vi-VN" sz="2800" dirty="0" err="1">
                <a:solidFill>
                  <a:srgbClr val="000000"/>
                </a:solidFill>
                <a:effectLst/>
                <a:latin typeface="Times New Roman" panose="02020603050405020304" pitchFamily="18" charset="0"/>
                <a:ea typeface="Times New Roman" panose="02020603050405020304" pitchFamily="18" charset="0"/>
              </a:rPr>
              <a:t>triệu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đồng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triệu</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đáp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tiếng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dậy</a:t>
            </a:r>
            <a:r>
              <a:rPr lang="vi-VN" sz="2800" dirty="0">
                <a:solidFill>
                  <a:srgbClr val="000000"/>
                </a:solidFill>
                <a:effectLst/>
                <a:latin typeface="Times New Roman" panose="02020603050405020304" pitchFamily="18" charset="0"/>
                <a:ea typeface="Times New Roman" panose="02020603050405020304" pitchFamily="18" charset="0"/>
              </a:rPr>
              <a:t> vang như </a:t>
            </a:r>
            <a:r>
              <a:rPr lang="vi-VN" sz="2800" dirty="0" err="1">
                <a:solidFill>
                  <a:srgbClr val="000000"/>
                </a:solidFill>
                <a:effectLst/>
                <a:latin typeface="Times New Roman" panose="02020603050405020304" pitchFamily="18" charset="0"/>
                <a:ea typeface="Times New Roman" panose="02020603050405020304" pitchFamily="18" charset="0"/>
              </a:rPr>
              <a:t>Sấm</a:t>
            </a:r>
            <a:r>
              <a:rPr lang="vi-VN" sz="2800" dirty="0">
                <a:solidFill>
                  <a:srgbClr val="000000"/>
                </a:solidFill>
                <a:effectLst/>
                <a:latin typeface="Times New Roman" panose="02020603050405020304" pitchFamily="18" charset="0"/>
                <a:ea typeface="Times New Roman" panose="02020603050405020304" pitchFamily="18" charset="0"/>
              </a:rPr>
              <a:t>:- Co...</a:t>
            </a:r>
            <a:r>
              <a:rPr lang="vi-VN" sz="2800" dirty="0" err="1">
                <a:solidFill>
                  <a:srgbClr val="000000"/>
                </a:solidFill>
                <a:effectLst/>
                <a:latin typeface="Times New Roman" panose="02020603050405020304" pitchFamily="18" charset="0"/>
                <a:ea typeface="Times New Roman" panose="02020603050405020304" pitchFamily="18" charset="0"/>
              </a:rPr>
              <a:t>o..ó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từ</a:t>
            </a:r>
            <a:r>
              <a:rPr lang="vi-VN" sz="2800" dirty="0">
                <a:solidFill>
                  <a:srgbClr val="000000"/>
                </a:solidFill>
                <a:effectLst/>
                <a:latin typeface="Times New Roman" panose="02020603050405020304" pitchFamily="18" charset="0"/>
                <a:ea typeface="Times New Roman" panose="02020603050405020304" pitchFamily="18" charset="0"/>
              </a:rPr>
              <a:t> giây </a:t>
            </a:r>
            <a:r>
              <a:rPr lang="vi-VN" sz="2800" dirty="0" err="1">
                <a:solidFill>
                  <a:srgbClr val="000000"/>
                </a:solidFill>
                <a:effectLst/>
                <a:latin typeface="Times New Roman" panose="02020603050405020304" pitchFamily="18" charset="0"/>
                <a:ea typeface="Times New Roman" panose="02020603050405020304" pitchFamily="18" charset="0"/>
              </a:rPr>
              <a:t>phút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Bác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biển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hòa</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Võ</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Nguyễn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Giáp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Hữu</a:t>
            </a:r>
            <a:r>
              <a:rPr lang="vi-VN" sz="2800" dirty="0">
                <a:solidFill>
                  <a:srgbClr val="000000"/>
                </a:solidFill>
                <a:effectLst/>
                <a:latin typeface="Times New Roman" panose="02020603050405020304" pitchFamily="18" charset="0"/>
                <a:ea typeface="Times New Roman" panose="02020603050405020304" pitchFamily="18" charset="0"/>
              </a:rPr>
              <a:t> Mai Ghi).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vượt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năm </a:t>
            </a:r>
            <a:r>
              <a:rPr lang="vi-VN" sz="2800" dirty="0" err="1">
                <a:solidFill>
                  <a:srgbClr val="000000"/>
                </a:solidFill>
                <a:effectLst/>
                <a:latin typeface="Times New Roman" panose="02020603050405020304" pitchFamily="18" charset="0"/>
                <a:ea typeface="Times New Roman" panose="02020603050405020304" pitchFamily="18" charset="0"/>
              </a:rPr>
              <a:t>tháng</a:t>
            </a:r>
            <a:r>
              <a:rPr lang="vi-VN" sz="2800" dirty="0">
                <a:solidFill>
                  <a:srgbClr val="000000"/>
                </a:solidFill>
                <a:effectLst/>
                <a:latin typeface="Times New Roman" panose="02020603050405020304" pitchFamily="18" charset="0"/>
                <a:ea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quên”)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Hay như t</a:t>
            </a:r>
            <a:r>
              <a:rPr lang="en-US" sz="2800" dirty="0" err="1">
                <a:solidFill>
                  <a:srgbClr val="000000"/>
                </a:solidFill>
                <a:effectLst/>
                <a:latin typeface="Times New Roman" panose="02020603050405020304" pitchFamily="18" charset="0"/>
                <a:ea typeface="Times New Roman" panose="02020603050405020304" pitchFamily="18" charset="0"/>
              </a:rPr>
              <a: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búa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rPr>
              <a:t> ở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Tịch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do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05525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7340FB4-567E-308E-27FD-6CB4C79BE91D}"/>
              </a:ext>
            </a:extLst>
          </p:cNvPr>
          <p:cNvSpPr txBox="1"/>
          <p:nvPr/>
        </p:nvSpPr>
        <p:spPr>
          <a:xfrm>
            <a:off x="178904" y="0"/>
            <a:ext cx="11834192" cy="6986528"/>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dỗ</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trau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dồi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hơn,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tâm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thêm ý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rèn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ngay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ghế</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chào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xin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0786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B97C2C46-9167-C78B-9A2A-1E6BAB57912B}"/>
              </a:ext>
            </a:extLst>
          </p:cNvPr>
          <p:cNvGraphicFramePr>
            <a:graphicFrameLocks noGrp="1"/>
          </p:cNvGraphicFramePr>
          <p:nvPr>
            <p:extLst>
              <p:ext uri="{D42A27DB-BD31-4B8C-83A1-F6EECF244321}">
                <p14:modId xmlns:p14="http://schemas.microsoft.com/office/powerpoint/2010/main" val="564397470"/>
              </p:ext>
            </p:extLst>
          </p:nvPr>
        </p:nvGraphicFramePr>
        <p:xfrm>
          <a:off x="132522" y="169104"/>
          <a:ext cx="11926956" cy="6308728"/>
        </p:xfrm>
        <a:graphic>
          <a:graphicData uri="http://schemas.openxmlformats.org/drawingml/2006/table">
            <a:tbl>
              <a:tblPr firstRow="1" firstCol="1" lastRow="1" lastCol="1" bandRow="1" bandCol="1">
                <a:tableStyleId>{5C22544A-7EE6-4342-B048-85BDC9FD1C3A}</a:tableStyleId>
              </a:tblPr>
              <a:tblGrid>
                <a:gridCol w="2788707">
                  <a:extLst>
                    <a:ext uri="{9D8B030D-6E8A-4147-A177-3AD203B41FA5}">
                      <a16:colId xmlns:a16="http://schemas.microsoft.com/office/drawing/2014/main" val="2827079381"/>
                    </a:ext>
                  </a:extLst>
                </a:gridCol>
                <a:gridCol w="2795007">
                  <a:extLst>
                    <a:ext uri="{9D8B030D-6E8A-4147-A177-3AD203B41FA5}">
                      <a16:colId xmlns:a16="http://schemas.microsoft.com/office/drawing/2014/main" val="3777317900"/>
                    </a:ext>
                  </a:extLst>
                </a:gridCol>
                <a:gridCol w="2795007">
                  <a:extLst>
                    <a:ext uri="{9D8B030D-6E8A-4147-A177-3AD203B41FA5}">
                      <a16:colId xmlns:a16="http://schemas.microsoft.com/office/drawing/2014/main" val="621653669"/>
                    </a:ext>
                  </a:extLst>
                </a:gridCol>
                <a:gridCol w="3548235">
                  <a:extLst>
                    <a:ext uri="{9D8B030D-6E8A-4147-A177-3AD203B41FA5}">
                      <a16:colId xmlns:a16="http://schemas.microsoft.com/office/drawing/2014/main" val="2719275593"/>
                    </a:ext>
                  </a:extLst>
                </a:gridCol>
              </a:tblGrid>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PHIẾU ĐÁNH GIÁ  BÀI NÓI THEO TIÊU 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9958231"/>
                  </a:ext>
                </a:extLst>
              </a:tr>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NHÓM............................</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5538889"/>
                  </a:ext>
                </a:extLst>
              </a:tr>
              <a:tr h="498381">
                <a:tc>
                  <a:txBody>
                    <a:bodyPr/>
                    <a:lstStyle/>
                    <a:p>
                      <a:pPr algn="ctr">
                        <a:lnSpc>
                          <a:spcPct val="107000"/>
                        </a:lnSpc>
                        <a:spcAft>
                          <a:spcPts val="800"/>
                        </a:spcAft>
                        <a:tabLst>
                          <a:tab pos="1386840" algn="l"/>
                        </a:tabLst>
                      </a:pPr>
                      <a:r>
                        <a:rPr lang="vi-VN" sz="2800" b="1" dirty="0">
                          <a:solidFill>
                            <a:schemeClr val="tx1"/>
                          </a:solidFill>
                          <a:effectLst/>
                          <a:latin typeface="Times New Roman" panose="02020603050405020304" pitchFamily="18" charset="0"/>
                          <a:cs typeface="Times New Roman" panose="02020603050405020304" pitchFamily="18" charset="0"/>
                        </a:rPr>
                        <a:t>Tiêu </a:t>
                      </a:r>
                      <a:r>
                        <a:rPr lang="vi-VN" sz="2800" b="1" dirty="0" err="1">
                          <a:solidFill>
                            <a:schemeClr val="tx1"/>
                          </a:solidFill>
                          <a:effectLst/>
                          <a:latin typeface="Times New Roman" panose="02020603050405020304" pitchFamily="18" charset="0"/>
                          <a:cs typeface="Times New Roman" panose="02020603050405020304" pitchFamily="18" charset="0"/>
                        </a:rPr>
                        <a:t>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Chưa đạt</a:t>
                      </a:r>
                    </a:p>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(0 điểm)</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Đạt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(1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Tốt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(2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381609"/>
                  </a:ext>
                </a:extLst>
              </a:tr>
              <a:tr h="332476">
                <a:tc>
                  <a:txBody>
                    <a:bodyPr/>
                    <a:lstStyle/>
                    <a:p>
                      <a:pPr>
                        <a:lnSpc>
                          <a:spcPct val="107000"/>
                        </a:lnSpc>
                        <a:spcAft>
                          <a:spcPts val="8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1. </a:t>
                      </a:r>
                      <a:r>
                        <a:rPr lang="en-US" sz="2800" b="0" dirty="0" err="1">
                          <a:solidFill>
                            <a:schemeClr val="tx1"/>
                          </a:solidFill>
                          <a:effectLst/>
                          <a:latin typeface="Times New Roman" panose="02020603050405020304" pitchFamily="18" charset="0"/>
                          <a:cs typeface="Times New Roman" panose="02020603050405020304" pitchFamily="18" charset="0"/>
                        </a:rPr>
                        <a:t>Giới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được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vấn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đề</a:t>
                      </a:r>
                      <a:r>
                        <a:rPr lang="en-US"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thảo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Chưa </a:t>
                      </a:r>
                      <a:r>
                        <a:rPr lang="vi-VN" sz="2800" b="0">
                          <a:solidFill>
                            <a:schemeClr val="tx1"/>
                          </a:solidFill>
                          <a:effectLst/>
                          <a:latin typeface="Times New Roman" panose="02020603050405020304" pitchFamily="18" charset="0"/>
                          <a:cs typeface="Times New Roman" panose="02020603050405020304" pitchFamily="18" charset="0"/>
                        </a:rPr>
                        <a:t>nêu</a:t>
                      </a:r>
                      <a:r>
                        <a:rPr lang="en-US" sz="2800" b="0">
                          <a:solidFill>
                            <a:schemeClr val="tx1"/>
                          </a:solidFill>
                          <a:effectLst/>
                          <a:latin typeface="Times New Roman" panose="02020603050405020304" pitchFamily="18" charset="0"/>
                          <a:cs typeface="Times New Roman" panose="02020603050405020304" pitchFamily="18" charset="0"/>
                        </a:rPr>
                        <a:t> vấn đề  </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Nêu vấn đề nhưng không biết dẫn dắt</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Biết dẫn dắt và nêu vấn đề</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479056"/>
                  </a:ext>
                </a:extLst>
              </a:tr>
              <a:tr h="502926">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2. Nội dung thảo luận.</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Chưa bám sát dàn ý đã lập</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Bám sát dàn ý đã lập nhưng còn thiếu</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vi-VN" sz="2800" b="0">
                          <a:solidFill>
                            <a:schemeClr val="tx1"/>
                          </a:solidFill>
                          <a:effectLst/>
                          <a:latin typeface="Times New Roman" panose="02020603050405020304" pitchFamily="18" charset="0"/>
                          <a:cs typeface="Times New Roman" panose="02020603050405020304" pitchFamily="18" charset="0"/>
                        </a:rPr>
                        <a:t>Bám sát dàn ý đã lập, ý trình bày sâu sắc.</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74877"/>
                  </a:ext>
                </a:extLst>
              </a:tr>
              <a:tr h="843827">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3. Nói to, rõ ràng, truyền cảm, chủ động thuyết trình</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Nói nhỏ, khó nghe, nói lặp lại ngập ngừng nhiều lần, phụ thuộc văn bản chuẩn bị sẵn</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Nói to, nhưng đôi chỗ lặp lại hoặc ngập ngừng một vài câu, chủ động thuyết trình</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Nói</a:t>
                      </a:r>
                      <a:r>
                        <a:rPr lang="en-US" sz="2800" b="0" dirty="0">
                          <a:solidFill>
                            <a:schemeClr val="tx1"/>
                          </a:solidFill>
                          <a:effectLst/>
                          <a:latin typeface="Times New Roman" panose="02020603050405020304" pitchFamily="18" charset="0"/>
                          <a:cs typeface="Times New Roman" panose="02020603050405020304" pitchFamily="18" charset="0"/>
                        </a:rPr>
                        <a:t> to, </a:t>
                      </a:r>
                      <a:r>
                        <a:rPr lang="en-US" sz="2800" b="0" dirty="0" err="1">
                          <a:solidFill>
                            <a:schemeClr val="tx1"/>
                          </a:solidFill>
                          <a:effectLst/>
                          <a:latin typeface="Times New Roman" panose="02020603050405020304" pitchFamily="18" charset="0"/>
                          <a:cs typeface="Times New Roman" panose="02020603050405020304" pitchFamily="18" charset="0"/>
                        </a:rPr>
                        <a:t>truyền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cảm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như</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lặp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lại</a:t>
                      </a:r>
                      <a:r>
                        <a:rPr lang="en-US" sz="2800" b="0" dirty="0">
                          <a:solidFill>
                            <a:schemeClr val="tx1"/>
                          </a:solidFill>
                          <a:effectLst/>
                          <a:latin typeface="Times New Roman" panose="02020603050405020304" pitchFamily="18" charset="0"/>
                          <a:cs typeface="Times New Roman" panose="02020603050405020304" pitchFamily="18" charset="0"/>
                        </a:rPr>
                        <a:t> hay </a:t>
                      </a:r>
                      <a:r>
                        <a:rPr lang="en-US" sz="2800" b="0" dirty="0" err="1">
                          <a:solidFill>
                            <a:schemeClr val="tx1"/>
                          </a:solidFill>
                          <a:effectLst/>
                          <a:latin typeface="Times New Roman" panose="02020603050405020304" pitchFamily="18" charset="0"/>
                          <a:cs typeface="Times New Roman" panose="02020603050405020304" pitchFamily="18" charset="0"/>
                        </a:rPr>
                        <a:t>ngập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ngừng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chủ</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thuyết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trình</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3478802"/>
                  </a:ext>
                </a:extLst>
              </a:tr>
            </a:tbl>
          </a:graphicData>
        </a:graphic>
      </p:graphicFrame>
    </p:spTree>
    <p:extLst>
      <p:ext uri="{BB962C8B-B14F-4D97-AF65-F5344CB8AC3E}">
        <p14:creationId xmlns:p14="http://schemas.microsoft.com/office/powerpoint/2010/main" val="216472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531D4D8E-406E-25A2-D652-28B61B948ED2}"/>
              </a:ext>
            </a:extLst>
          </p:cNvPr>
          <p:cNvGraphicFramePr>
            <a:graphicFrameLocks noGrp="1"/>
          </p:cNvGraphicFramePr>
          <p:nvPr>
            <p:extLst>
              <p:ext uri="{D42A27DB-BD31-4B8C-83A1-F6EECF244321}">
                <p14:modId xmlns:p14="http://schemas.microsoft.com/office/powerpoint/2010/main" val="2443064699"/>
              </p:ext>
            </p:extLst>
          </p:nvPr>
        </p:nvGraphicFramePr>
        <p:xfrm>
          <a:off x="132522" y="169104"/>
          <a:ext cx="11926956" cy="6308728"/>
        </p:xfrm>
        <a:graphic>
          <a:graphicData uri="http://schemas.openxmlformats.org/drawingml/2006/table">
            <a:tbl>
              <a:tblPr firstRow="1" firstCol="1" lastRow="1" lastCol="1" bandRow="1" bandCol="1">
                <a:tableStyleId>{5C22544A-7EE6-4342-B048-85BDC9FD1C3A}</a:tableStyleId>
              </a:tblPr>
              <a:tblGrid>
                <a:gridCol w="2788707">
                  <a:extLst>
                    <a:ext uri="{9D8B030D-6E8A-4147-A177-3AD203B41FA5}">
                      <a16:colId xmlns:a16="http://schemas.microsoft.com/office/drawing/2014/main" val="2827079381"/>
                    </a:ext>
                  </a:extLst>
                </a:gridCol>
                <a:gridCol w="3161519">
                  <a:extLst>
                    <a:ext uri="{9D8B030D-6E8A-4147-A177-3AD203B41FA5}">
                      <a16:colId xmlns:a16="http://schemas.microsoft.com/office/drawing/2014/main" val="3777317900"/>
                    </a:ext>
                  </a:extLst>
                </a:gridCol>
                <a:gridCol w="2902226">
                  <a:extLst>
                    <a:ext uri="{9D8B030D-6E8A-4147-A177-3AD203B41FA5}">
                      <a16:colId xmlns:a16="http://schemas.microsoft.com/office/drawing/2014/main" val="621653669"/>
                    </a:ext>
                  </a:extLst>
                </a:gridCol>
                <a:gridCol w="3074504">
                  <a:extLst>
                    <a:ext uri="{9D8B030D-6E8A-4147-A177-3AD203B41FA5}">
                      <a16:colId xmlns:a16="http://schemas.microsoft.com/office/drawing/2014/main" val="2719275593"/>
                    </a:ext>
                  </a:extLst>
                </a:gridCol>
              </a:tblGrid>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PHIẾU ĐÁNH GIÁ  BÀI NÓI THEO TIÊU 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9958231"/>
                  </a:ext>
                </a:extLst>
              </a:tr>
              <a:tr h="162025">
                <a:tc gridSpan="4">
                  <a:txBody>
                    <a:bodyPr/>
                    <a:lstStyle/>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NHÓM............................</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5538889"/>
                  </a:ext>
                </a:extLst>
              </a:tr>
              <a:tr h="498381">
                <a:tc>
                  <a:txBody>
                    <a:bodyPr/>
                    <a:lstStyle/>
                    <a:p>
                      <a:pPr algn="ctr">
                        <a:lnSpc>
                          <a:spcPct val="107000"/>
                        </a:lnSpc>
                        <a:spcAft>
                          <a:spcPts val="800"/>
                        </a:spcAft>
                        <a:tabLst>
                          <a:tab pos="1386840" algn="l"/>
                        </a:tabLst>
                      </a:pPr>
                      <a:r>
                        <a:rPr lang="vi-VN" sz="2800" b="1" dirty="0">
                          <a:solidFill>
                            <a:schemeClr val="tx1"/>
                          </a:solidFill>
                          <a:effectLst/>
                          <a:latin typeface="Times New Roman" panose="02020603050405020304" pitchFamily="18" charset="0"/>
                          <a:cs typeface="Times New Roman" panose="02020603050405020304" pitchFamily="18" charset="0"/>
                        </a:rPr>
                        <a:t>Tiêu </a:t>
                      </a:r>
                      <a:r>
                        <a:rPr lang="vi-VN" sz="2800" b="1" dirty="0" err="1">
                          <a:solidFill>
                            <a:schemeClr val="tx1"/>
                          </a:solidFill>
                          <a:effectLst/>
                          <a:latin typeface="Times New Roman" panose="02020603050405020304" pitchFamily="18" charset="0"/>
                          <a:cs typeface="Times New Roman" panose="02020603050405020304" pitchFamily="18" charset="0"/>
                        </a:rPr>
                        <a:t>chí</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Chưa đạt</a:t>
                      </a:r>
                    </a:p>
                    <a:p>
                      <a:pPr algn="ctr">
                        <a:lnSpc>
                          <a:spcPct val="107000"/>
                        </a:lnSpc>
                        <a:spcAft>
                          <a:spcPts val="800"/>
                        </a:spcAft>
                        <a:tabLst>
                          <a:tab pos="1386840" algn="l"/>
                        </a:tabLst>
                      </a:pPr>
                      <a:r>
                        <a:rPr lang="en-US" sz="2800" b="1">
                          <a:solidFill>
                            <a:schemeClr val="tx1"/>
                          </a:solidFill>
                          <a:effectLst/>
                          <a:latin typeface="Times New Roman" panose="02020603050405020304" pitchFamily="18" charset="0"/>
                          <a:cs typeface="Times New Roman" panose="02020603050405020304" pitchFamily="18" charset="0"/>
                        </a:rPr>
                        <a:t>(0 điểm)</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Đạt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(1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1386840" algn="l"/>
                        </a:tabLst>
                      </a:pPr>
                      <a:r>
                        <a:rPr lang="en-US" sz="2800" b="1" dirty="0" err="1">
                          <a:solidFill>
                            <a:schemeClr val="tx1"/>
                          </a:solidFill>
                          <a:effectLst/>
                          <a:latin typeface="Times New Roman" panose="02020603050405020304" pitchFamily="18" charset="0"/>
                          <a:cs typeface="Times New Roman" panose="02020603050405020304" pitchFamily="18" charset="0"/>
                        </a:rPr>
                        <a:t>Tốt</a:t>
                      </a:r>
                      <a:endParaRPr lang="en-US" sz="2800" b="1"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800"/>
                        </a:spcAft>
                        <a:tabLst>
                          <a:tab pos="1386840" algn="l"/>
                        </a:tabLst>
                      </a:pPr>
                      <a:r>
                        <a:rPr lang="en-US" sz="2800" b="1" dirty="0">
                          <a:solidFill>
                            <a:schemeClr val="tx1"/>
                          </a:solidFill>
                          <a:effectLst/>
                          <a:latin typeface="Times New Roman" panose="02020603050405020304" pitchFamily="18" charset="0"/>
                          <a:cs typeface="Times New Roman" panose="02020603050405020304" pitchFamily="18" charset="0"/>
                        </a:rPr>
                        <a:t>(2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0381609"/>
                  </a:ext>
                </a:extLst>
              </a:tr>
              <a:tr h="1014277">
                <a:tc>
                  <a:txBody>
                    <a:bodyPr/>
                    <a:lstStyle/>
                    <a:p>
                      <a:pPr>
                        <a:lnSpc>
                          <a:spcPct val="107000"/>
                        </a:lnSpc>
                        <a:spcAft>
                          <a:spcPts val="8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4. </a:t>
                      </a:r>
                      <a:r>
                        <a:rPr lang="en-US" sz="2800" b="0" dirty="0" err="1">
                          <a:solidFill>
                            <a:schemeClr val="tx1"/>
                          </a:solidFill>
                          <a:effectLst/>
                          <a:latin typeface="Times New Roman" panose="02020603050405020304" pitchFamily="18" charset="0"/>
                          <a:cs typeface="Times New Roman" panose="02020603050405020304" pitchFamily="18" charset="0"/>
                        </a:rPr>
                        <a:t>Sử</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dụng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yếu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tố</a:t>
                      </a:r>
                      <a:r>
                        <a:rPr lang="en-US" sz="2800" b="0" dirty="0">
                          <a:solidFill>
                            <a:schemeClr val="tx1"/>
                          </a:solidFill>
                          <a:effectLst/>
                          <a:latin typeface="Times New Roman" panose="02020603050405020304" pitchFamily="18" charset="0"/>
                          <a:cs typeface="Times New Roman" panose="02020603050405020304" pitchFamily="18" charset="0"/>
                        </a:rPr>
                        <a:t> phi </a:t>
                      </a:r>
                      <a:r>
                        <a:rPr lang="en-US" sz="2800" b="0" dirty="0" err="1">
                          <a:solidFill>
                            <a:schemeClr val="tx1"/>
                          </a:solidFill>
                          <a:effectLst/>
                          <a:latin typeface="Times New Roman" panose="02020603050405020304" pitchFamily="18" charset="0"/>
                          <a:cs typeface="Times New Roman" panose="02020603050405020304" pitchFamily="18" charset="0"/>
                        </a:rPr>
                        <a:t>ngôn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ngữ</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cử</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chỉ</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nét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ánh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mắt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phù</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hợp</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Điệu bộ thiếu tự tin, mắt chưa nhìn vào người nghe, nét mặt chưa biểu cảm hoặc biểu cảm không phù hợp.</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Điệu bộ  tự tin, mắt chưa nhìn vào người nghe, biểu cảm phù hợp với nội dung vấn đề</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Điệu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bộ</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tự</a:t>
                      </a:r>
                      <a:r>
                        <a:rPr lang="en-US" sz="2800" b="0" dirty="0">
                          <a:solidFill>
                            <a:schemeClr val="tx1"/>
                          </a:solidFill>
                          <a:effectLst/>
                          <a:latin typeface="Times New Roman" panose="02020603050405020304" pitchFamily="18" charset="0"/>
                          <a:cs typeface="Times New Roman" panose="02020603050405020304" pitchFamily="18" charset="0"/>
                        </a:rPr>
                        <a:t> tin, </a:t>
                      </a:r>
                      <a:r>
                        <a:rPr lang="en-US" sz="2800" b="0" dirty="0" err="1">
                          <a:solidFill>
                            <a:schemeClr val="tx1"/>
                          </a:solidFill>
                          <a:effectLst/>
                          <a:latin typeface="Times New Roman" panose="02020603050405020304" pitchFamily="18" charset="0"/>
                          <a:cs typeface="Times New Roman" panose="02020603050405020304" pitchFamily="18" charset="0"/>
                        </a:rPr>
                        <a:t>mắt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nhìn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người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nghe</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nét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mặt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sinh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động</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1624785"/>
                  </a:ext>
                </a:extLst>
              </a:tr>
              <a:tr h="673376">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5. Mở đầu và kết thúc hợp lí</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Không chào hỏi và/ hoặc không có lời kết thúc bài nói.</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Chào hỏi và có lời kết thúc bài nói.</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tabLst>
                          <a:tab pos="1386840" algn="l"/>
                        </a:tabLst>
                      </a:pPr>
                      <a:r>
                        <a:rPr lang="en-US" sz="2800" b="0">
                          <a:solidFill>
                            <a:schemeClr val="tx1"/>
                          </a:solidFill>
                          <a:effectLst/>
                          <a:latin typeface="Times New Roman" panose="02020603050405020304" pitchFamily="18" charset="0"/>
                          <a:cs typeface="Times New Roman" panose="02020603050405020304" pitchFamily="18" charset="0"/>
                        </a:rPr>
                        <a:t>Chào hỏi có lời kết thúc bài nói ấn tượng.</a:t>
                      </a:r>
                      <a:endParaRPr lang="en-US" sz="28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013391"/>
                  </a:ext>
                </a:extLst>
              </a:tr>
              <a:tr h="162025">
                <a:tc gridSpan="4">
                  <a:txBody>
                    <a:bodyPr/>
                    <a:lstStyle/>
                    <a:p>
                      <a:pPr>
                        <a:lnSpc>
                          <a:spcPct val="107000"/>
                        </a:lnSpc>
                        <a:spcAft>
                          <a:spcPts val="800"/>
                        </a:spcAft>
                        <a:tabLst>
                          <a:tab pos="1386840" algn="l"/>
                        </a:tabLst>
                      </a:pPr>
                      <a:r>
                        <a:rPr lang="en-US" sz="2800" b="0" dirty="0" err="1">
                          <a:solidFill>
                            <a:schemeClr val="tx1"/>
                          </a:solidFill>
                          <a:effectLst/>
                          <a:latin typeface="Times New Roman" panose="02020603050405020304" pitchFamily="18" charset="0"/>
                          <a:cs typeface="Times New Roman" panose="02020603050405020304" pitchFamily="18" charset="0"/>
                        </a:rPr>
                        <a:t>Tổng</a:t>
                      </a:r>
                      <a:r>
                        <a:rPr lang="en-US" sz="2800" b="0" dirty="0">
                          <a:solidFill>
                            <a:schemeClr val="tx1"/>
                          </a:solidFill>
                          <a:effectLst/>
                          <a:latin typeface="Times New Roman" panose="02020603050405020304" pitchFamily="18" charset="0"/>
                          <a:cs typeface="Times New Roman" panose="02020603050405020304" pitchFamily="18" charset="0"/>
                        </a:rPr>
                        <a:t>:     ................/10 </a:t>
                      </a:r>
                      <a:r>
                        <a:rPr lang="en-US" sz="2800" b="0" dirty="0" err="1">
                          <a:solidFill>
                            <a:schemeClr val="tx1"/>
                          </a:solidFill>
                          <a:effectLst/>
                          <a:latin typeface="Times New Roman" panose="02020603050405020304" pitchFamily="18" charset="0"/>
                          <a:cs typeface="Times New Roman" panose="02020603050405020304" pitchFamily="18" charset="0"/>
                        </a:rPr>
                        <a:t>điểm</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149" marR="55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6329780"/>
                  </a:ext>
                </a:extLst>
              </a:tr>
            </a:tbl>
          </a:graphicData>
        </a:graphic>
      </p:graphicFrame>
    </p:spTree>
    <p:extLst>
      <p:ext uri="{BB962C8B-B14F-4D97-AF65-F5344CB8AC3E}">
        <p14:creationId xmlns:p14="http://schemas.microsoft.com/office/powerpoint/2010/main" val="3882382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2836094-C196-EA1E-4D44-BF6836108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60" cy="6400799"/>
          </a:xfrm>
          <a:prstGeom prst="rect">
            <a:avLst/>
          </a:prstGeom>
        </p:spPr>
      </p:pic>
      <p:sp>
        <p:nvSpPr>
          <p:cNvPr id="6" name="Hộp Văn bản 5">
            <a:extLst>
              <a:ext uri="{FF2B5EF4-FFF2-40B4-BE49-F238E27FC236}">
                <a16:creationId xmlns:a16="http://schemas.microsoft.com/office/drawing/2014/main" id="{B793F1BA-6D4C-75AD-118A-DE7569E7F769}"/>
              </a:ext>
            </a:extLst>
          </p:cNvPr>
          <p:cNvSpPr txBox="1"/>
          <p:nvPr/>
        </p:nvSpPr>
        <p:spPr>
          <a:xfrm>
            <a:off x="543339" y="450574"/>
            <a:ext cx="11118573" cy="2756452"/>
          </a:xfrm>
          <a:prstGeom prst="rect">
            <a:avLst/>
          </a:prstGeom>
          <a:noFill/>
        </p:spPr>
        <p:txBody>
          <a:bodyPr wrap="square" rtlCol="0">
            <a:prstTxWarp prst="textDeflateTop">
              <a:avLst/>
            </a:prstTxWarp>
            <a:spAutoFit/>
          </a:bodyPr>
          <a:lstStyle/>
          <a:p>
            <a:r>
              <a:rPr lang="en-US" sz="1800" b="1" dirty="0">
                <a:solidFill>
                  <a:srgbClr val="0070C0"/>
                </a:solidFill>
                <a:effectLst/>
                <a:latin typeface="Times New Roman" panose="02020603050405020304" pitchFamily="18" charset="0"/>
                <a:ea typeface="VNI-Times"/>
              </a:rPr>
              <a:t>MỞ ĐẦU</a:t>
            </a:r>
            <a:endParaRPr lang="en-US" dirty="0"/>
          </a:p>
        </p:txBody>
      </p:sp>
      <p:sp>
        <p:nvSpPr>
          <p:cNvPr id="7" name="Hộp Văn bản 6">
            <a:extLst>
              <a:ext uri="{FF2B5EF4-FFF2-40B4-BE49-F238E27FC236}">
                <a16:creationId xmlns:a16="http://schemas.microsoft.com/office/drawing/2014/main" id="{C05A4FF8-09E1-047A-6CBB-53A36A7C1442}"/>
              </a:ext>
            </a:extLst>
          </p:cNvPr>
          <p:cNvSpPr txBox="1"/>
          <p:nvPr/>
        </p:nvSpPr>
        <p:spPr>
          <a:xfrm>
            <a:off x="2027582" y="3650975"/>
            <a:ext cx="7434470" cy="523220"/>
          </a:xfrm>
          <a:prstGeom prst="rect">
            <a:avLst/>
          </a:prstGeom>
          <a:noFill/>
        </p:spPr>
        <p:txBody>
          <a:bodyPr wrap="square" rtlCol="0">
            <a:spAutoFit/>
          </a:bodyPr>
          <a:lstStyle/>
          <a:p>
            <a:r>
              <a:rPr lang="en-US" sz="2800" dirty="0">
                <a:solidFill>
                  <a:srgbClr val="000000"/>
                </a:solidFill>
                <a:latin typeface="Times New Roman" panose="02020603050405020304" pitchFamily="18" charset="0"/>
                <a:ea typeface="Times New Roman" panose="02020603050405020304" pitchFamily="18" charset="0"/>
              </a:rPr>
              <a:t>C</a:t>
            </a:r>
            <a:r>
              <a:rPr lang="en-US" sz="2800" dirty="0">
                <a:solidFill>
                  <a:srgbClr val="000000"/>
                </a:solidFill>
                <a:effectLst/>
                <a:latin typeface="Times New Roman" panose="02020603050405020304" pitchFamily="18" charset="0"/>
                <a:ea typeface="Times New Roman" panose="02020603050405020304" pitchFamily="18" charset="0"/>
              </a:rPr>
              <a:t>hia </a:t>
            </a:r>
            <a:r>
              <a:rPr lang="en-US" sz="2800" dirty="0" err="1">
                <a:solidFill>
                  <a:srgbClr val="000000"/>
                </a:solidFill>
                <a:effectLst/>
                <a:latin typeface="Times New Roman" panose="02020603050405020304" pitchFamily="18" charset="0"/>
                <a:ea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rPr>
              <a:t> THINK – PAIR – SHARE </a:t>
            </a:r>
            <a:endParaRPr lang="en-US" sz="2800" dirty="0"/>
          </a:p>
        </p:txBody>
      </p:sp>
    </p:spTree>
    <p:extLst>
      <p:ext uri="{BB962C8B-B14F-4D97-AF65-F5344CB8AC3E}">
        <p14:creationId xmlns:p14="http://schemas.microsoft.com/office/powerpoint/2010/main" val="457564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7D1EA9F-B954-4395-F8EC-551772A94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132522"/>
            <a:ext cx="11820940" cy="6725478"/>
          </a:xfrm>
          <a:prstGeom prst="rect">
            <a:avLst/>
          </a:prstGeom>
        </p:spPr>
      </p:pic>
      <p:sp>
        <p:nvSpPr>
          <p:cNvPr id="6" name="Hộp Văn bản 5">
            <a:extLst>
              <a:ext uri="{FF2B5EF4-FFF2-40B4-BE49-F238E27FC236}">
                <a16:creationId xmlns:a16="http://schemas.microsoft.com/office/drawing/2014/main" id="{19C62932-0592-3181-BF29-2296BCDD38A1}"/>
              </a:ext>
            </a:extLst>
          </p:cNvPr>
          <p:cNvSpPr txBox="1"/>
          <p:nvPr/>
        </p:nvSpPr>
        <p:spPr>
          <a:xfrm>
            <a:off x="4280451" y="808383"/>
            <a:ext cx="4505739" cy="523220"/>
          </a:xfrm>
          <a:prstGeom prst="rect">
            <a:avLst/>
          </a:prstGeom>
          <a:noFill/>
        </p:spPr>
        <p:txBody>
          <a:bodyPr wrap="square" rtlCol="0">
            <a:spAutoFit/>
          </a:bodyPr>
          <a:lstStyle/>
          <a:p>
            <a:r>
              <a:rPr lang="vi-VN" sz="2800" b="1" dirty="0">
                <a:solidFill>
                  <a:srgbClr val="0070C0"/>
                </a:solidFill>
                <a:effectLst/>
                <a:latin typeface="Times New Roman" panose="02020603050405020304" pitchFamily="18" charset="0"/>
                <a:ea typeface="Calibri" panose="020F0502020204030204" pitchFamily="34" charset="0"/>
              </a:rPr>
              <a:t>d. </a:t>
            </a:r>
            <a:r>
              <a:rPr lang="vi-VN" sz="2800" b="1" dirty="0" err="1">
                <a:solidFill>
                  <a:srgbClr val="0070C0"/>
                </a:solidFill>
                <a:effectLst/>
                <a:latin typeface="Times New Roman" panose="02020603050405020304" pitchFamily="18" charset="0"/>
                <a:ea typeface="Calibri" panose="020F0502020204030204" pitchFamily="34" charset="0"/>
              </a:rPr>
              <a:t>Kiểm</a:t>
            </a:r>
            <a:r>
              <a:rPr lang="vi-VN" sz="2800" b="1" dirty="0">
                <a:solidFill>
                  <a:srgbClr val="0070C0"/>
                </a:solidFill>
                <a:effectLst/>
                <a:latin typeface="Times New Roman" panose="02020603050405020304" pitchFamily="18" charset="0"/>
                <a:ea typeface="Calibri" panose="020F0502020204030204" pitchFamily="34" charset="0"/>
              </a:rPr>
              <a:t> tra </a:t>
            </a:r>
            <a:r>
              <a:rPr lang="vi-VN" sz="2800" b="1" dirty="0" err="1">
                <a:solidFill>
                  <a:srgbClr val="0070C0"/>
                </a:solidFill>
                <a:effectLst/>
                <a:latin typeface="Times New Roman" panose="02020603050405020304" pitchFamily="18" charset="0"/>
                <a:ea typeface="Calibri" panose="020F0502020204030204" pitchFamily="34" charset="0"/>
              </a:rPr>
              <a:t>và</a:t>
            </a:r>
            <a:r>
              <a:rPr lang="vi-VN" sz="2800" b="1" dirty="0">
                <a:solidFill>
                  <a:srgbClr val="0070C0"/>
                </a:solidFill>
                <a:effectLst/>
                <a:latin typeface="Times New Roman" panose="02020603050405020304" pitchFamily="18" charset="0"/>
                <a:ea typeface="Calibri" panose="020F0502020204030204" pitchFamily="34" charset="0"/>
              </a:rPr>
              <a:t> </a:t>
            </a:r>
            <a:r>
              <a:rPr lang="vi-VN" sz="2800" b="1" dirty="0" err="1">
                <a:solidFill>
                  <a:srgbClr val="0070C0"/>
                </a:solidFill>
                <a:effectLst/>
                <a:latin typeface="Times New Roman" panose="02020603050405020304" pitchFamily="18" charset="0"/>
                <a:ea typeface="Calibri" panose="020F0502020204030204" pitchFamily="34" charset="0"/>
              </a:rPr>
              <a:t>chỉnh</a:t>
            </a:r>
            <a:r>
              <a:rPr lang="vi-VN" sz="2800" b="1" dirty="0">
                <a:solidFill>
                  <a:srgbClr val="0070C0"/>
                </a:solidFill>
                <a:effectLst/>
                <a:latin typeface="Times New Roman" panose="02020603050405020304" pitchFamily="18" charset="0"/>
                <a:ea typeface="Calibri" panose="020F0502020204030204" pitchFamily="34" charset="0"/>
              </a:rPr>
              <a:t> </a:t>
            </a:r>
            <a:r>
              <a:rPr lang="vi-VN" sz="2800" b="1" dirty="0" err="1">
                <a:solidFill>
                  <a:srgbClr val="0070C0"/>
                </a:solidFill>
                <a:effectLst/>
                <a:latin typeface="Times New Roman" panose="02020603050405020304" pitchFamily="18" charset="0"/>
                <a:ea typeface="Calibri" panose="020F0502020204030204" pitchFamily="34" charset="0"/>
              </a:rPr>
              <a:t>sửa</a:t>
            </a:r>
            <a:endParaRPr lang="en-US" sz="2800" dirty="0"/>
          </a:p>
        </p:txBody>
      </p:sp>
      <p:sp>
        <p:nvSpPr>
          <p:cNvPr id="7" name="Hộp Văn bản 6">
            <a:extLst>
              <a:ext uri="{FF2B5EF4-FFF2-40B4-BE49-F238E27FC236}">
                <a16:creationId xmlns:a16="http://schemas.microsoft.com/office/drawing/2014/main" id="{8E25792C-0F20-63F3-8BE2-526747208800}"/>
              </a:ext>
            </a:extLst>
          </p:cNvPr>
          <p:cNvSpPr txBox="1"/>
          <p:nvPr/>
        </p:nvSpPr>
        <p:spPr>
          <a:xfrm>
            <a:off x="1212574" y="1590261"/>
            <a:ext cx="2809460" cy="4679807"/>
          </a:xfrm>
          <a:prstGeom prst="rect">
            <a:avLst/>
          </a:prstGeom>
          <a:noFill/>
        </p:spPr>
        <p:txBody>
          <a:bodyPr wrap="square" rtlCol="0">
            <a:spAutoFit/>
          </a:bodyPr>
          <a:lstStyle/>
          <a:p>
            <a:pPr algn="just">
              <a:lnSpc>
                <a:spcPct val="107000"/>
              </a:lnSpc>
              <a:spcAft>
                <a:spcPts val="800"/>
              </a:spcAft>
            </a:pPr>
            <a:r>
              <a:rPr lang="vi-VN"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nghe</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Nếu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CDAB72BA-9A33-67AC-A5A9-2ECD40806D81}"/>
              </a:ext>
            </a:extLst>
          </p:cNvPr>
          <p:cNvSpPr txBox="1"/>
          <p:nvPr/>
        </p:nvSpPr>
        <p:spPr>
          <a:xfrm>
            <a:off x="5049078" y="1590261"/>
            <a:ext cx="3352800" cy="4679807"/>
          </a:xfrm>
          <a:prstGeom prst="rect">
            <a:avLst/>
          </a:prstGeom>
          <a:noFill/>
        </p:spPr>
        <p:txBody>
          <a:bodyPr wrap="square" rtlCol="0">
            <a:spAutoFit/>
          </a:bodyPr>
          <a:lstStyle/>
          <a:p>
            <a:pPr algn="just">
              <a:lnSpc>
                <a:spcPct val="107000"/>
              </a:lnSpc>
              <a:spcAft>
                <a:spcPts val="800"/>
              </a:spcAft>
            </a:pPr>
            <a:r>
              <a:rPr lang="vi-VN"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đắc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trao</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hay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tiếp</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thầy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cô</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Nếu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muốn</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thay</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đổi</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8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4B12F333-6F2B-6AC0-1E97-594937AF1609}"/>
              </a:ext>
            </a:extLst>
          </p:cNvPr>
          <p:cNvSpPr txBox="1"/>
          <p:nvPr/>
        </p:nvSpPr>
        <p:spPr>
          <a:xfrm>
            <a:off x="9143999" y="1590261"/>
            <a:ext cx="2398643"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tra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nghe như </a:t>
            </a:r>
            <a:r>
              <a:rPr lang="vi-VN"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01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8980E96-B306-AB1F-0C6A-4FAF22EC6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66261"/>
            <a:ext cx="11820940" cy="6725478"/>
          </a:xfrm>
          <a:prstGeom prst="rect">
            <a:avLst/>
          </a:prstGeom>
        </p:spPr>
      </p:pic>
      <p:sp>
        <p:nvSpPr>
          <p:cNvPr id="3" name="Hộp Văn bản 2">
            <a:extLst>
              <a:ext uri="{FF2B5EF4-FFF2-40B4-BE49-F238E27FC236}">
                <a16:creationId xmlns:a16="http://schemas.microsoft.com/office/drawing/2014/main" id="{EB4E9FC6-7C34-9117-76F2-A57484478534}"/>
              </a:ext>
            </a:extLst>
          </p:cNvPr>
          <p:cNvSpPr txBox="1"/>
          <p:nvPr/>
        </p:nvSpPr>
        <p:spPr>
          <a:xfrm>
            <a:off x="4359966" y="742891"/>
            <a:ext cx="2438400" cy="584775"/>
          </a:xfrm>
          <a:prstGeom prst="rect">
            <a:avLst/>
          </a:prstGeom>
          <a:noFill/>
        </p:spPr>
        <p:txBody>
          <a:bodyPr wrap="square" rtlCol="0">
            <a:spAutoFit/>
          </a:bodyPr>
          <a:lstStyle/>
          <a:p>
            <a:pPr algn="just"/>
            <a:r>
              <a:rPr lang="vi-VN" sz="3200" b="1" dirty="0">
                <a:solidFill>
                  <a:srgbClr val="0070C0"/>
                </a:solidFill>
                <a:effectLst/>
                <a:latin typeface="Times New Roman" panose="02020603050405020304" pitchFamily="18" charset="0"/>
                <a:ea typeface="Times New Roman" panose="02020603050405020304" pitchFamily="18" charset="0"/>
              </a:rPr>
              <a:t>*</a:t>
            </a:r>
            <a:r>
              <a:rPr lang="en-US" sz="3200" b="1" dirty="0" err="1">
                <a:solidFill>
                  <a:srgbClr val="0070C0"/>
                </a:solidFill>
                <a:effectLst/>
                <a:latin typeface="Times New Roman" panose="02020603050405020304" pitchFamily="18" charset="0"/>
                <a:ea typeface="Times New Roman" panose="02020603050405020304" pitchFamily="18" charset="0"/>
              </a:rPr>
              <a:t>Người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nói</a:t>
            </a:r>
            <a:endParaRPr lang="en-US" sz="32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AA1C6951-9602-0477-8167-4CC40B122467}"/>
              </a:ext>
            </a:extLst>
          </p:cNvPr>
          <p:cNvSpPr txBox="1"/>
          <p:nvPr/>
        </p:nvSpPr>
        <p:spPr>
          <a:xfrm>
            <a:off x="2226364" y="1511613"/>
            <a:ext cx="7527235" cy="523220"/>
          </a:xfrm>
          <a:prstGeom prst="rect">
            <a:avLst/>
          </a:prstGeom>
          <a:noFill/>
        </p:spPr>
        <p:txBody>
          <a:bodyPr wrap="square" rtlCol="0">
            <a:spAutoFit/>
          </a:bodyPr>
          <a:lstStyle/>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endParaRPr lang="en-US" sz="28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4FC29EA2-BBF6-70D9-A30B-8E4ED9C546C9}"/>
              </a:ext>
            </a:extLst>
          </p:cNvPr>
          <p:cNvSpPr txBox="1"/>
          <p:nvPr/>
        </p:nvSpPr>
        <p:spPr>
          <a:xfrm>
            <a:off x="1696279" y="2332383"/>
            <a:ext cx="8057320"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E4BD574C-955B-1D73-2D81-6A15EE0C5B7B}"/>
              </a:ext>
            </a:extLst>
          </p:cNvPr>
          <p:cNvSpPr txBox="1"/>
          <p:nvPr/>
        </p:nvSpPr>
        <p:spPr>
          <a:xfrm>
            <a:off x="1696279" y="3110853"/>
            <a:ext cx="7606747"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Lí lẽ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là </a:t>
            </a:r>
            <a:r>
              <a:rPr lang="en-US" sz="2800" dirty="0" err="1">
                <a:solidFill>
                  <a:srgbClr val="000000"/>
                </a:solidFill>
                <a:effectLst/>
                <a:latin typeface="Times New Roman" panose="02020603050405020304" pitchFamily="18" charset="0"/>
                <a:ea typeface="Times New Roman" panose="02020603050405020304" pitchFamily="18" charset="0"/>
              </a:rPr>
              <a:t>gi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2D163AA5-A903-D709-9EA8-F7D11ADC701E}"/>
              </a:ext>
            </a:extLst>
          </p:cNvPr>
          <p:cNvSpPr txBox="1"/>
          <p:nvPr/>
        </p:nvSpPr>
        <p:spPr>
          <a:xfrm>
            <a:off x="1709531" y="3818235"/>
            <a:ext cx="8044068"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chứng</a:t>
            </a:r>
            <a:r>
              <a:rPr lang="en-US" sz="2800" dirty="0">
                <a:solidFill>
                  <a:srgbClr val="000000"/>
                </a:solidFill>
                <a:effectLst/>
                <a:latin typeface="Times New Roman" panose="02020603050405020304" pitchFamily="18" charset="0"/>
                <a:ea typeface="Times New Roman" panose="02020603050405020304" pitchFamily="18" charset="0"/>
              </a:rPr>
              <a:t> cụ </a:t>
            </a:r>
            <a:r>
              <a:rPr lang="en-US" sz="2800" dirty="0" err="1">
                <a:solidFill>
                  <a:srgbClr val="000000"/>
                </a:solidFill>
                <a:effectLst/>
                <a:latin typeface="Times New Roman" panose="02020603050405020304" pitchFamily="18" charset="0"/>
                <a:ea typeface="Times New Roman" panose="02020603050405020304" pitchFamily="18" charset="0"/>
              </a:rPr>
              <a:t>thê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1AEABC99-84D4-BF6B-EE63-C0371CADFD9C}"/>
              </a:ext>
            </a:extLst>
          </p:cNvPr>
          <p:cNvSpPr txBox="1"/>
          <p:nvPr/>
        </p:nvSpPr>
        <p:spPr>
          <a:xfrm>
            <a:off x="808381" y="4532243"/>
            <a:ext cx="8945218"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Rút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đạt</a:t>
            </a:r>
            <a:r>
              <a:rPr lang="en-US" sz="2800" dirty="0">
                <a:solidFill>
                  <a:srgbClr val="000000"/>
                </a:solidFill>
                <a:effectLst/>
                <a:latin typeface="Times New Roman" panose="02020603050405020304" pitchFamily="18" charset="0"/>
                <a:ea typeface="Times New Roman" panose="02020603050405020304" pitchFamily="18" charset="0"/>
              </a:rPr>
              <a:t> có </a:t>
            </a:r>
            <a:r>
              <a:rPr lang="en-US" sz="2800" dirty="0" err="1">
                <a:solidFill>
                  <a:srgbClr val="000000"/>
                </a:solidFill>
                <a:effectLst/>
                <a:latin typeface="Times New Roman" panose="02020603050405020304" pitchFamily="18" charset="0"/>
                <a:ea typeface="Times New Roman" panose="02020603050405020304" pitchFamily="18" charset="0"/>
              </a:rPr>
              <a:t>ro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2372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413675-95ED-A41C-9118-E6C91C9D5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66261"/>
            <a:ext cx="11820940" cy="6725478"/>
          </a:xfrm>
          <a:prstGeom prst="rect">
            <a:avLst/>
          </a:prstGeom>
        </p:spPr>
      </p:pic>
      <p:sp>
        <p:nvSpPr>
          <p:cNvPr id="3" name="Hộp Văn bản 2">
            <a:extLst>
              <a:ext uri="{FF2B5EF4-FFF2-40B4-BE49-F238E27FC236}">
                <a16:creationId xmlns:a16="http://schemas.microsoft.com/office/drawing/2014/main" id="{5BCB9D7F-5CD5-A83D-B31D-A01304AFA43A}"/>
              </a:ext>
            </a:extLst>
          </p:cNvPr>
          <p:cNvSpPr txBox="1"/>
          <p:nvPr/>
        </p:nvSpPr>
        <p:spPr>
          <a:xfrm>
            <a:off x="4267200" y="861391"/>
            <a:ext cx="2928730" cy="584775"/>
          </a:xfrm>
          <a:prstGeom prst="rect">
            <a:avLst/>
          </a:prstGeom>
          <a:noFill/>
        </p:spPr>
        <p:txBody>
          <a:bodyPr wrap="square" rtlCol="0">
            <a:spAutoFit/>
          </a:bodyPr>
          <a:lstStyle/>
          <a:p>
            <a:pPr algn="just"/>
            <a:r>
              <a:rPr lang="vi-VN" sz="3200" b="1" dirty="0">
                <a:solidFill>
                  <a:srgbClr val="0070C0"/>
                </a:solidFill>
                <a:effectLst/>
                <a:latin typeface="Times New Roman" panose="02020603050405020304" pitchFamily="18" charset="0"/>
                <a:ea typeface="Times New Roman" panose="02020603050405020304" pitchFamily="18" charset="0"/>
              </a:rPr>
              <a:t>*</a:t>
            </a:r>
            <a:r>
              <a:rPr lang="en-US" sz="3200" b="1" dirty="0" err="1">
                <a:solidFill>
                  <a:srgbClr val="0070C0"/>
                </a:solidFill>
                <a:effectLst/>
                <a:latin typeface="Times New Roman" panose="02020603050405020304" pitchFamily="18" charset="0"/>
                <a:ea typeface="Times New Roman" panose="02020603050405020304" pitchFamily="18" charset="0"/>
              </a:rPr>
              <a:t>Người</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nghe</a:t>
            </a:r>
            <a:endParaRPr lang="en-US" sz="32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80C471DC-86FC-7023-1C6E-E05B32965891}"/>
              </a:ext>
            </a:extLst>
          </p:cNvPr>
          <p:cNvSpPr txBox="1"/>
          <p:nvPr/>
        </p:nvSpPr>
        <p:spPr>
          <a:xfrm>
            <a:off x="1815548" y="1815548"/>
            <a:ext cx="8772939" cy="954107"/>
          </a:xfrm>
          <a:prstGeom prst="rect">
            <a:avLst/>
          </a:prstGeom>
          <a:noFill/>
        </p:spPr>
        <p:txBody>
          <a:bodyPr wrap="square" rtlCol="0">
            <a:spAutoFit/>
          </a:bodyPr>
          <a:lstStyle/>
          <a:p>
            <a:pPr marL="457200" indent="-457200" algn="just">
              <a:buFontTx/>
              <a:buChar char="-"/>
            </a:pPr>
            <a:r>
              <a:rPr lang="en-US" sz="2800" dirty="0" err="1">
                <a:solidFill>
                  <a:srgbClr val="000000"/>
                </a:solidFill>
                <a:effectLst/>
                <a:latin typeface="Times New Roman" panose="02020603050405020304" pitchFamily="18" charset="0"/>
                <a:ea typeface="Times New Roman" panose="02020603050405020304" pitchFamily="18" charset="0"/>
              </a:rPr>
              <a:t>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tóm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nói</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(Ý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lí lẽ </a:t>
            </a:r>
            <a:r>
              <a:rPr lang="en-US" sz="2800" dirty="0" err="1">
                <a:solidFill>
                  <a:srgbClr val="000000"/>
                </a:solidFill>
                <a:effectLst/>
                <a:latin typeface="Times New Roman" panose="02020603050405020304" pitchFamily="18" charset="0"/>
                <a:ea typeface="Times New Roman" panose="02020603050405020304" pitchFamily="18" charset="0"/>
              </a:rPr>
              <a:t>va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9AA7825-C874-7018-0E14-43533A4624E9}"/>
              </a:ext>
            </a:extLst>
          </p:cNvPr>
          <p:cNvSpPr txBox="1"/>
          <p:nvPr/>
        </p:nvSpPr>
        <p:spPr>
          <a:xfrm>
            <a:off x="1815548" y="3035780"/>
            <a:ext cx="8428383" cy="523220"/>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chú ý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nói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78DBD957-8C09-A893-1F74-2A99B1D2AF7D}"/>
              </a:ext>
            </a:extLst>
          </p:cNvPr>
          <p:cNvSpPr txBox="1"/>
          <p:nvPr/>
        </p:nvSpPr>
        <p:spPr>
          <a:xfrm>
            <a:off x="1921565" y="3906809"/>
            <a:ext cx="7129670"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với</a:t>
            </a:r>
            <a:r>
              <a:rPr lang="en-US" sz="2800" dirty="0">
                <a:solidFill>
                  <a:srgbClr val="000000"/>
                </a:solidFill>
                <a:effectLst/>
                <a:latin typeface="Times New Roman" panose="02020603050405020304" pitchFamily="18" charset="0"/>
                <a:ea typeface="Times New Roman" panose="02020603050405020304" pitchFamily="18" charset="0"/>
              </a:rPr>
              <a:t> ý </a:t>
            </a:r>
            <a:r>
              <a:rPr lang="en-US" sz="2800" dirty="0" err="1">
                <a:solidFill>
                  <a:srgbClr val="000000"/>
                </a:solidFill>
                <a:effectLst/>
                <a:latin typeface="Times New Roman" panose="02020603050405020304" pitchFamily="18" charset="0"/>
                <a:ea typeface="Times New Roman" panose="02020603050405020304" pitchFamily="18" charset="0"/>
              </a:rPr>
              <a:t>kiến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1641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3E7D840-F61D-103E-EE14-4527E4283384}"/>
              </a:ext>
            </a:extLst>
          </p:cNvPr>
          <p:cNvSpPr txBox="1"/>
          <p:nvPr/>
        </p:nvSpPr>
        <p:spPr>
          <a:xfrm>
            <a:off x="2014330" y="106018"/>
            <a:ext cx="8958470" cy="530594"/>
          </a:xfrm>
          <a:prstGeom prst="rect">
            <a:avLst/>
          </a:prstGeom>
          <a:noFill/>
        </p:spPr>
        <p:txBody>
          <a:bodyPr wrap="square" rtlCol="0">
            <a:spAutoFit/>
          </a:bodyPr>
          <a:lstStyle/>
          <a:p>
            <a:pPr>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kiểm</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tra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4">
            <a:extLst>
              <a:ext uri="{FF2B5EF4-FFF2-40B4-BE49-F238E27FC236}">
                <a16:creationId xmlns:a16="http://schemas.microsoft.com/office/drawing/2014/main" id="{AA2B7FA7-7B76-9C74-A3F1-87312AD98B60}"/>
              </a:ext>
            </a:extLst>
          </p:cNvPr>
          <p:cNvGraphicFramePr>
            <a:graphicFrameLocks noGrp="1"/>
          </p:cNvGraphicFramePr>
          <p:nvPr>
            <p:extLst>
              <p:ext uri="{D42A27DB-BD31-4B8C-83A1-F6EECF244321}">
                <p14:modId xmlns:p14="http://schemas.microsoft.com/office/powerpoint/2010/main" val="3506762392"/>
              </p:ext>
            </p:extLst>
          </p:nvPr>
        </p:nvGraphicFramePr>
        <p:xfrm>
          <a:off x="185530" y="798195"/>
          <a:ext cx="11820940" cy="4837433"/>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3579608079"/>
                    </a:ext>
                  </a:extLst>
                </a:gridCol>
                <a:gridCol w="834887">
                  <a:extLst>
                    <a:ext uri="{9D8B030D-6E8A-4147-A177-3AD203B41FA5}">
                      <a16:colId xmlns:a16="http://schemas.microsoft.com/office/drawing/2014/main" val="3568780639"/>
                    </a:ext>
                  </a:extLst>
                </a:gridCol>
                <a:gridCol w="1510748">
                  <a:extLst>
                    <a:ext uri="{9D8B030D-6E8A-4147-A177-3AD203B41FA5}">
                      <a16:colId xmlns:a16="http://schemas.microsoft.com/office/drawing/2014/main" val="2606374221"/>
                    </a:ext>
                  </a:extLst>
                </a:gridCol>
                <a:gridCol w="1855305">
                  <a:extLst>
                    <a:ext uri="{9D8B030D-6E8A-4147-A177-3AD203B41FA5}">
                      <a16:colId xmlns:a16="http://schemas.microsoft.com/office/drawing/2014/main" val="3739455410"/>
                    </a:ext>
                  </a:extLst>
                </a:gridCol>
              </a:tblGrid>
              <a:tr h="0">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Nội dung kiểm tra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Đánh giá</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Định hướng sửa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3023120"/>
                  </a:ext>
                </a:extLst>
              </a:tr>
              <a:tr h="0">
                <a:tc vMerge="1">
                  <a:txBody>
                    <a:bodyPr/>
                    <a:lstStyle/>
                    <a:p>
                      <a:endParaRPr lang="en-US"/>
                    </a:p>
                  </a:txBody>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Chưa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226873759"/>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nói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đã</a:t>
                      </a:r>
                      <a:r>
                        <a:rPr lang="vi-VN" sz="2800" b="0" dirty="0">
                          <a:solidFill>
                            <a:schemeClr val="tx1"/>
                          </a:solidFill>
                          <a:effectLst/>
                          <a:latin typeface="Times New Roman" panose="02020603050405020304" pitchFamily="18" charset="0"/>
                          <a:cs typeface="Times New Roman" panose="02020603050405020304" pitchFamily="18" charset="0"/>
                        </a:rPr>
                        <a:t> nêu </a:t>
                      </a:r>
                      <a:r>
                        <a:rPr lang="vi-VN" sz="2800" b="0" dirty="0" err="1">
                          <a:solidFill>
                            <a:schemeClr val="tx1"/>
                          </a:solidFill>
                          <a:effectLst/>
                          <a:latin typeface="Times New Roman" panose="02020603050405020304" pitchFamily="18" charset="0"/>
                          <a:cs typeface="Times New Roman" panose="02020603050405020304" pitchFamily="18" charset="0"/>
                        </a:rPr>
                        <a:t>được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cần</a:t>
                      </a:r>
                      <a:r>
                        <a:rPr lang="vi-VN" sz="2800" b="0" dirty="0">
                          <a:solidFill>
                            <a:schemeClr val="tx1"/>
                          </a:solidFill>
                          <a:effectLst/>
                          <a:latin typeface="Times New Roman" panose="02020603050405020304" pitchFamily="18" charset="0"/>
                          <a:cs typeface="Times New Roman" panose="02020603050405020304" pitchFamily="18" charset="0"/>
                        </a:rPr>
                        <a:t> trao </a:t>
                      </a:r>
                      <a:r>
                        <a:rPr lang="vi-VN" sz="2800" b="0" dirty="0" err="1">
                          <a:solidFill>
                            <a:schemeClr val="tx1"/>
                          </a:solidFill>
                          <a:effectLst/>
                          <a:latin typeface="Times New Roman" panose="02020603050405020304" pitchFamily="18" charset="0"/>
                          <a:cs typeface="Times New Roman" panose="02020603050405020304" pitchFamily="18" charset="0"/>
                        </a:rPr>
                        <a:t>đổi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thảo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nhóm</a:t>
                      </a:r>
                      <a:r>
                        <a:rPr lang="vi-VN"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141601"/>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Phần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mở</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đầu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có</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chào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hỏi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tạo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tượng</a:t>
                      </a:r>
                      <a:r>
                        <a:rPr lang="vi-VN" sz="2800" b="0" dirty="0">
                          <a:solidFill>
                            <a:schemeClr val="tx1"/>
                          </a:solidFill>
                          <a:effectLst/>
                          <a:latin typeface="Times New Roman" panose="02020603050405020304" pitchFamily="18" charset="0"/>
                          <a:cs typeface="Times New Roman" panose="02020603050405020304" pitchFamily="18" charset="0"/>
                        </a:rPr>
                        <a:t>, thu </a:t>
                      </a:r>
                      <a:r>
                        <a:rPr lang="vi-VN" sz="2800" b="0" dirty="0" err="1">
                          <a:solidFill>
                            <a:schemeClr val="tx1"/>
                          </a:solidFill>
                          <a:effectLst/>
                          <a:latin typeface="Times New Roman" panose="02020603050405020304" pitchFamily="18" charset="0"/>
                          <a:cs typeface="Times New Roman" panose="02020603050405020304" pitchFamily="18" charset="0"/>
                        </a:rPr>
                        <a:t>hút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sự</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chú</a:t>
                      </a:r>
                      <a:r>
                        <a:rPr lang="vi-VN" sz="2800" b="0" dirty="0">
                          <a:solidFill>
                            <a:schemeClr val="tx1"/>
                          </a:solidFill>
                          <a:effectLst/>
                          <a:latin typeface="Times New Roman" panose="02020603050405020304" pitchFamily="18" charset="0"/>
                          <a:cs typeface="Times New Roman" panose="02020603050405020304" pitchFamily="18" charset="0"/>
                        </a:rPr>
                        <a:t> ý</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98899"/>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Kết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thúc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ngắn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gọn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lịch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sự</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tạo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tượng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nghe</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616720"/>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Nêu </a:t>
                      </a:r>
                      <a:r>
                        <a:rPr lang="vi-VN" sz="2800" b="0" dirty="0" err="1">
                          <a:solidFill>
                            <a:schemeClr val="tx1"/>
                          </a:solidFill>
                          <a:effectLst/>
                          <a:latin typeface="Times New Roman" panose="02020603050405020304" pitchFamily="18" charset="0"/>
                          <a:cs typeface="Times New Roman" panose="02020603050405020304" pitchFamily="18" charset="0"/>
                        </a:rPr>
                        <a:t>được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nghị</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luận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5310003"/>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Hệ</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thống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lẽ</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dẫn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chứng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làm</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rõ</a:t>
                      </a:r>
                      <a:r>
                        <a:rPr lang="vi-VN" sz="2800" b="0" dirty="0">
                          <a:solidFill>
                            <a:schemeClr val="tx1"/>
                          </a:solidFill>
                          <a:effectLst/>
                          <a:latin typeface="Times New Roman" panose="02020603050405020304" pitchFamily="18" charset="0"/>
                          <a:cs typeface="Times New Roman" panose="02020603050405020304" pitchFamily="18" charset="0"/>
                        </a:rPr>
                        <a:t> cho </a:t>
                      </a:r>
                      <a:r>
                        <a:rPr lang="vi-VN" sz="2800" b="0" dirty="0" err="1">
                          <a:solidFill>
                            <a:schemeClr val="tx1"/>
                          </a:solidFill>
                          <a:effectLst/>
                          <a:latin typeface="Times New Roman" panose="02020603050405020304" pitchFamily="18" charset="0"/>
                          <a:cs typeface="Times New Roman" panose="02020603050405020304" pitchFamily="18" charset="0"/>
                        </a:rPr>
                        <a:t>vấn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đề</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lối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sống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giản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dị</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038877"/>
                  </a:ext>
                </a:extLst>
              </a:tr>
            </a:tbl>
          </a:graphicData>
        </a:graphic>
      </p:graphicFrame>
    </p:spTree>
    <p:extLst>
      <p:ext uri="{BB962C8B-B14F-4D97-AF65-F5344CB8AC3E}">
        <p14:creationId xmlns:p14="http://schemas.microsoft.com/office/powerpoint/2010/main" val="1048808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18FF96C1-3BE6-CE69-1878-B7AFB0278A74}"/>
              </a:ext>
            </a:extLst>
          </p:cNvPr>
          <p:cNvGraphicFramePr>
            <a:graphicFrameLocks noGrp="1"/>
          </p:cNvGraphicFramePr>
          <p:nvPr>
            <p:extLst>
              <p:ext uri="{D42A27DB-BD31-4B8C-83A1-F6EECF244321}">
                <p14:modId xmlns:p14="http://schemas.microsoft.com/office/powerpoint/2010/main" val="879379930"/>
              </p:ext>
            </p:extLst>
          </p:nvPr>
        </p:nvGraphicFramePr>
        <p:xfrm>
          <a:off x="185530" y="307865"/>
          <a:ext cx="11820940" cy="4350071"/>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3579608079"/>
                    </a:ext>
                  </a:extLst>
                </a:gridCol>
                <a:gridCol w="834887">
                  <a:extLst>
                    <a:ext uri="{9D8B030D-6E8A-4147-A177-3AD203B41FA5}">
                      <a16:colId xmlns:a16="http://schemas.microsoft.com/office/drawing/2014/main" val="3568780639"/>
                    </a:ext>
                  </a:extLst>
                </a:gridCol>
                <a:gridCol w="1510748">
                  <a:extLst>
                    <a:ext uri="{9D8B030D-6E8A-4147-A177-3AD203B41FA5}">
                      <a16:colId xmlns:a16="http://schemas.microsoft.com/office/drawing/2014/main" val="2606374221"/>
                    </a:ext>
                  </a:extLst>
                </a:gridCol>
                <a:gridCol w="1855305">
                  <a:extLst>
                    <a:ext uri="{9D8B030D-6E8A-4147-A177-3AD203B41FA5}">
                      <a16:colId xmlns:a16="http://schemas.microsoft.com/office/drawing/2014/main" val="3739455410"/>
                    </a:ext>
                  </a:extLst>
                </a:gridCol>
              </a:tblGrid>
              <a:tr h="0">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Nội dung kiểm tra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Đánh giá</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rowSpan="2">
                  <a:txBody>
                    <a:bodyPr/>
                    <a:lstStyle/>
                    <a:p>
                      <a:pPr algn="ct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Định hướng sửa</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3023120"/>
                  </a:ext>
                </a:extLst>
              </a:tr>
              <a:tr h="0">
                <a:tc vMerge="1">
                  <a:txBody>
                    <a:bodyPr/>
                    <a:lstStyle/>
                    <a:p>
                      <a:endParaRPr lang="en-US"/>
                    </a:p>
                  </a:txBody>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Chưa đạt</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226873759"/>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Nêu ý </a:t>
                      </a:r>
                      <a:r>
                        <a:rPr lang="vi-VN" sz="2800" b="0" dirty="0" err="1">
                          <a:solidFill>
                            <a:schemeClr val="tx1"/>
                          </a:solidFill>
                          <a:effectLst/>
                          <a:latin typeface="Times New Roman" panose="02020603050405020304" pitchFamily="18" charset="0"/>
                          <a:cs typeface="Times New Roman" panose="02020603050405020304" pitchFamily="18" charset="0"/>
                        </a:rPr>
                        <a:t>kiến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bài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học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rút</a:t>
                      </a:r>
                      <a:r>
                        <a:rPr lang="vi-VN" sz="2800" b="0" dirty="0">
                          <a:solidFill>
                            <a:schemeClr val="tx1"/>
                          </a:solidFill>
                          <a:effectLst/>
                          <a:latin typeface="Times New Roman" panose="02020603050405020304" pitchFamily="18" charset="0"/>
                          <a:cs typeface="Times New Roman" panose="02020603050405020304" pitchFamily="18" charset="0"/>
                        </a:rPr>
                        <a:t> ra cho </a:t>
                      </a:r>
                      <a:r>
                        <a:rPr lang="vi-VN" sz="2800" b="0" dirty="0" err="1">
                          <a:solidFill>
                            <a:schemeClr val="tx1"/>
                          </a:solidFill>
                          <a:effectLst/>
                          <a:latin typeface="Times New Roman" panose="02020603050405020304" pitchFamily="18" charset="0"/>
                          <a:cs typeface="Times New Roman" panose="02020603050405020304" pitchFamily="18" charset="0"/>
                        </a:rPr>
                        <a:t>bản</a:t>
                      </a:r>
                      <a:r>
                        <a:rPr lang="vi-VN" sz="2800" b="0" dirty="0">
                          <a:solidFill>
                            <a:schemeClr val="tx1"/>
                          </a:solidFill>
                          <a:effectLst/>
                          <a:latin typeface="Times New Roman" panose="02020603050405020304" pitchFamily="18" charset="0"/>
                          <a:cs typeface="Times New Roman" panose="02020603050405020304" pitchFamily="18" charset="0"/>
                        </a:rPr>
                        <a:t> thân</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660220"/>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Trung </a:t>
                      </a:r>
                      <a:r>
                        <a:rPr lang="vi-VN" sz="2800" b="0" dirty="0" err="1">
                          <a:solidFill>
                            <a:schemeClr val="tx1"/>
                          </a:solidFill>
                          <a:effectLst/>
                          <a:latin typeface="Times New Roman" panose="02020603050405020304" pitchFamily="18" charset="0"/>
                          <a:cs typeface="Times New Roman" panose="02020603050405020304" pitchFamily="18" charset="0"/>
                        </a:rPr>
                        <a:t>thành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văn </a:t>
                      </a:r>
                      <a:r>
                        <a:rPr lang="vi-VN" sz="2800" b="0" dirty="0" err="1">
                          <a:solidFill>
                            <a:schemeClr val="tx1"/>
                          </a:solidFill>
                          <a:effectLst/>
                          <a:latin typeface="Times New Roman" panose="02020603050405020304" pitchFamily="18" charset="0"/>
                          <a:cs typeface="Times New Roman" panose="02020603050405020304" pitchFamily="18" charset="0"/>
                        </a:rPr>
                        <a:t>bản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viết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đã</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chuẩn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bị</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3578328"/>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Sử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dụng</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cử</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chỉ</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điệu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bộ</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ánh</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mắt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ngữ</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điệu</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phù</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hợp</a:t>
                      </a:r>
                      <a:r>
                        <a:rPr lang="vi-VN" sz="2800" b="0" dirty="0">
                          <a:solidFill>
                            <a:schemeClr val="tx1"/>
                          </a:solidFill>
                          <a:effectLst/>
                          <a:latin typeface="Times New Roman" panose="02020603050405020304" pitchFamily="18" charset="0"/>
                          <a:cs typeface="Times New Roman" panose="02020603050405020304" pitchFamily="18" charset="0"/>
                        </a:rPr>
                        <a:t> khi </a:t>
                      </a:r>
                      <a:r>
                        <a:rPr lang="vi-VN" sz="2800" b="0" dirty="0" err="1">
                          <a:solidFill>
                            <a:schemeClr val="tx1"/>
                          </a:solidFill>
                          <a:effectLst/>
                          <a:latin typeface="Times New Roman" panose="02020603050405020304" pitchFamily="18" charset="0"/>
                          <a:cs typeface="Times New Roman" panose="02020603050405020304" pitchFamily="18" charset="0"/>
                        </a:rPr>
                        <a:t>nói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8697201"/>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Kết</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hợp</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các</a:t>
                      </a:r>
                      <a:r>
                        <a:rPr lang="vi-VN" sz="2800" b="0" dirty="0">
                          <a:solidFill>
                            <a:schemeClr val="tx1"/>
                          </a:solidFill>
                          <a:effectLst/>
                          <a:latin typeface="Times New Roman" panose="02020603050405020304" pitchFamily="18" charset="0"/>
                          <a:cs typeface="Times New Roman" panose="02020603050405020304" pitchFamily="18" charset="0"/>
                        </a:rPr>
                        <a:t> phương </a:t>
                      </a:r>
                      <a:r>
                        <a:rPr lang="vi-VN" sz="2800" b="0" dirty="0" err="1">
                          <a:solidFill>
                            <a:schemeClr val="tx1"/>
                          </a:solidFill>
                          <a:effectLst/>
                          <a:latin typeface="Times New Roman" panose="02020603050405020304" pitchFamily="18" charset="0"/>
                          <a:cs typeface="Times New Roman" panose="02020603050405020304" pitchFamily="18" charset="0"/>
                        </a:rPr>
                        <a:t>tiện</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trực</a:t>
                      </a:r>
                      <a:r>
                        <a:rPr lang="vi-VN" sz="2800" b="0" dirty="0">
                          <a:solidFill>
                            <a:schemeClr val="tx1"/>
                          </a:solidFill>
                          <a:effectLst/>
                          <a:latin typeface="Times New Roman" panose="02020603050405020304" pitchFamily="18" charset="0"/>
                          <a:cs typeface="Times New Roman" panose="02020603050405020304" pitchFamily="18" charset="0"/>
                        </a:rPr>
                        <a:t> quan </a:t>
                      </a:r>
                      <a:r>
                        <a:rPr lang="vi-VN" sz="2800" b="0" dirty="0" err="1">
                          <a:solidFill>
                            <a:schemeClr val="tx1"/>
                          </a:solidFill>
                          <a:effectLst/>
                          <a:latin typeface="Times New Roman" panose="02020603050405020304" pitchFamily="18" charset="0"/>
                          <a:cs typeface="Times New Roman" panose="02020603050405020304" pitchFamily="18" charset="0"/>
                        </a:rPr>
                        <a:t>để</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làm</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rõ</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nội</a:t>
                      </a:r>
                      <a:r>
                        <a:rPr lang="vi-VN" sz="2800" b="0" dirty="0">
                          <a:solidFill>
                            <a:schemeClr val="tx1"/>
                          </a:solidFill>
                          <a:effectLst/>
                          <a:latin typeface="Times New Roman" panose="02020603050405020304" pitchFamily="18" charset="0"/>
                          <a:cs typeface="Times New Roman" panose="02020603050405020304" pitchFamily="18" charset="0"/>
                        </a:rPr>
                        <a:t> dung</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894327"/>
                  </a:ext>
                </a:extLst>
              </a:tr>
              <a:tr h="0">
                <a:tc>
                  <a:txBody>
                    <a:bodyPr/>
                    <a:lstStyle/>
                    <a:p>
                      <a:pPr>
                        <a:lnSpc>
                          <a:spcPct val="107000"/>
                        </a:lnSpc>
                        <a:spcAft>
                          <a:spcPts val="800"/>
                        </a:spcAft>
                      </a:pPr>
                      <a:r>
                        <a:rPr lang="vi-VN" sz="2800" b="0" dirty="0">
                          <a:solidFill>
                            <a:schemeClr val="tx1"/>
                          </a:solidFill>
                          <a:effectLst/>
                          <a:latin typeface="Times New Roman" panose="02020603050405020304" pitchFamily="18" charset="0"/>
                          <a:cs typeface="Times New Roman" panose="02020603050405020304" pitchFamily="18" charset="0"/>
                        </a:rPr>
                        <a:t>Tương </a:t>
                      </a:r>
                      <a:r>
                        <a:rPr lang="vi-VN" sz="2800" b="0" dirty="0" err="1">
                          <a:solidFill>
                            <a:schemeClr val="tx1"/>
                          </a:solidFill>
                          <a:effectLst/>
                          <a:latin typeface="Times New Roman" panose="02020603050405020304" pitchFamily="18" charset="0"/>
                          <a:cs typeface="Times New Roman" panose="02020603050405020304" pitchFamily="18" charset="0"/>
                        </a:rPr>
                        <a:t>tác</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với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r>
                        <a:rPr lang="vi-VN" sz="2800" b="0" dirty="0">
                          <a:solidFill>
                            <a:schemeClr val="tx1"/>
                          </a:solidFill>
                          <a:effectLst/>
                          <a:latin typeface="Times New Roman" panose="02020603050405020304" pitchFamily="18" charset="0"/>
                          <a:cs typeface="Times New Roman" panose="02020603050405020304" pitchFamily="18" charset="0"/>
                        </a:rPr>
                        <a:t> nghe</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4216430"/>
                  </a:ext>
                </a:extLst>
              </a:tr>
              <a:tr h="0">
                <a:tc>
                  <a:txBody>
                    <a:bodyPr/>
                    <a:lstStyle/>
                    <a:p>
                      <a:pPr>
                        <a:lnSpc>
                          <a:spcPct val="107000"/>
                        </a:lnSpc>
                        <a:spcAft>
                          <a:spcPts val="800"/>
                        </a:spcAft>
                      </a:pPr>
                      <a:r>
                        <a:rPr lang="vi-VN" sz="2800" b="0" dirty="0" err="1">
                          <a:solidFill>
                            <a:schemeClr val="tx1"/>
                          </a:solidFill>
                          <a:effectLst/>
                          <a:latin typeface="Times New Roman" panose="02020603050405020304" pitchFamily="18" charset="0"/>
                          <a:cs typeface="Times New Roman" panose="02020603050405020304" pitchFamily="18" charset="0"/>
                        </a:rPr>
                        <a:t>Lời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chào</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cảm</a:t>
                      </a:r>
                      <a:r>
                        <a:rPr lang="vi-VN" sz="2800" b="0" dirty="0">
                          <a:solidFill>
                            <a:schemeClr val="tx1"/>
                          </a:solidFill>
                          <a:effectLst/>
                          <a:latin typeface="Times New Roman" panose="02020603050405020304" pitchFamily="18" charset="0"/>
                          <a:cs typeface="Times New Roman" panose="02020603050405020304" pitchFamily="18" charset="0"/>
                        </a:rPr>
                        <a:t> ơn </a:t>
                      </a:r>
                      <a:r>
                        <a:rPr lang="vi-VN" sz="2800" b="0" dirty="0" err="1">
                          <a:solidFill>
                            <a:schemeClr val="tx1"/>
                          </a:solidFill>
                          <a:effectLst/>
                          <a:latin typeface="Times New Roman" panose="02020603050405020304" pitchFamily="18" charset="0"/>
                          <a:cs typeface="Times New Roman" panose="02020603050405020304" pitchFamily="18" charset="0"/>
                        </a:rPr>
                        <a:t>mọi</a:t>
                      </a:r>
                      <a:r>
                        <a:rPr lang="vi-VN" sz="2800" b="0" dirty="0">
                          <a:solidFill>
                            <a:schemeClr val="tx1"/>
                          </a:solidFill>
                          <a:effectLst/>
                          <a:latin typeface="Times New Roman" panose="02020603050405020304" pitchFamily="18" charset="0"/>
                          <a:cs typeface="Times New Roman" panose="02020603050405020304" pitchFamily="18" charset="0"/>
                        </a:rPr>
                        <a:t> </a:t>
                      </a:r>
                      <a:r>
                        <a:rPr lang="vi-VN" sz="2800" b="0" dirty="0" err="1">
                          <a:solidFill>
                            <a:schemeClr val="tx1"/>
                          </a:solidFill>
                          <a:effectLst/>
                          <a:latin typeface="Times New Roman" panose="02020603050405020304" pitchFamily="18" charset="0"/>
                          <a:cs typeface="Times New Roman" panose="02020603050405020304" pitchFamily="18" charset="0"/>
                        </a:rPr>
                        <a:t>người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838165"/>
                  </a:ext>
                </a:extLst>
              </a:tr>
            </a:tbl>
          </a:graphicData>
        </a:graphic>
      </p:graphicFrame>
    </p:spTree>
    <p:extLst>
      <p:ext uri="{BB962C8B-B14F-4D97-AF65-F5344CB8AC3E}">
        <p14:creationId xmlns:p14="http://schemas.microsoft.com/office/powerpoint/2010/main" val="4181644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FE5F08-14D0-6237-D5FF-FF6638E8F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0"/>
            <a:ext cx="11754678" cy="6858000"/>
          </a:xfrm>
          <a:prstGeom prst="rect">
            <a:avLst/>
          </a:prstGeom>
        </p:spPr>
      </p:pic>
      <p:sp>
        <p:nvSpPr>
          <p:cNvPr id="4" name="Hộp Văn bản 3">
            <a:extLst>
              <a:ext uri="{FF2B5EF4-FFF2-40B4-BE49-F238E27FC236}">
                <a16:creationId xmlns:a16="http://schemas.microsoft.com/office/drawing/2014/main" id="{35691D39-9B78-B64B-C157-D32E0B543ABF}"/>
              </a:ext>
            </a:extLst>
          </p:cNvPr>
          <p:cNvSpPr txBox="1"/>
          <p:nvPr/>
        </p:nvSpPr>
        <p:spPr>
          <a:xfrm>
            <a:off x="3193774" y="583096"/>
            <a:ext cx="7540487" cy="1311965"/>
          </a:xfrm>
          <a:prstGeom prst="rect">
            <a:avLst/>
          </a:prstGeom>
          <a:noFill/>
        </p:spPr>
        <p:txBody>
          <a:bodyPr wrap="square" rtlCol="0">
            <a:prstTxWarp prst="textDoubleWave1">
              <a:avLst/>
            </a:prstTxWarp>
            <a:spAutoFit/>
          </a:bodyPr>
          <a:lstStyle/>
          <a:p>
            <a:r>
              <a:rPr lang="en-US" sz="3200"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VẬN DỤNG</a:t>
            </a:r>
            <a:endParaRPr lang="en-US" sz="32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C08BCAB7-553B-BD5D-1D21-3DDBBC133D64}"/>
              </a:ext>
            </a:extLst>
          </p:cNvPr>
          <p:cNvSpPr txBox="1"/>
          <p:nvPr/>
        </p:nvSpPr>
        <p:spPr>
          <a:xfrm>
            <a:off x="490330" y="2438400"/>
            <a:ext cx="2597426" cy="4218784"/>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BTVN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video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nhân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Facebook</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Tiktok</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153886E3-16DA-4AF2-DC44-8428337D17DD}"/>
              </a:ext>
            </a:extLst>
          </p:cNvPr>
          <p:cNvSpPr txBox="1"/>
          <p:nvPr/>
        </p:nvSpPr>
        <p:spPr>
          <a:xfrm>
            <a:off x="4422911" y="2620107"/>
            <a:ext cx="2743200" cy="2835713"/>
          </a:xfrm>
          <a:prstGeom prst="rect">
            <a:avLst/>
          </a:prstGeom>
          <a:noFill/>
        </p:spPr>
        <p:txBody>
          <a:bodyPr wrap="square" rtlCol="0">
            <a:spAutoFit/>
          </a:bodyPr>
          <a:lstStyle/>
          <a:p>
            <a:pPr algn="just">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Nên xưng hô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như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AE76400D-B612-2AD3-7780-2AC297122690}"/>
              </a:ext>
            </a:extLst>
          </p:cNvPr>
          <p:cNvSpPr txBox="1"/>
          <p:nvPr/>
        </p:nvSpPr>
        <p:spPr>
          <a:xfrm>
            <a:off x="8411817" y="2623420"/>
            <a:ext cx="2743200" cy="2374689"/>
          </a:xfrm>
          <a:prstGeom prst="rect">
            <a:avLst/>
          </a:prstGeom>
          <a:noFill/>
        </p:spPr>
        <p:txBody>
          <a:bodyPr wrap="square" rtlCol="0">
            <a:spAutoFit/>
          </a:bodyPr>
          <a:lstStyle/>
          <a:p>
            <a:pPr algn="just">
              <a:lnSpc>
                <a:spcPct val="107000"/>
              </a:lnSpc>
              <a:spcAft>
                <a:spcPts val="800"/>
              </a:spcAft>
            </a:pP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ta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0552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5707BAB-261D-92A8-EAFF-569909B68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4" y="0"/>
            <a:ext cx="11754678" cy="6858000"/>
          </a:xfrm>
          <a:prstGeom prst="rect">
            <a:avLst/>
          </a:prstGeom>
        </p:spPr>
      </p:pic>
      <p:sp>
        <p:nvSpPr>
          <p:cNvPr id="3" name="Hộp Văn bản 2">
            <a:extLst>
              <a:ext uri="{FF2B5EF4-FFF2-40B4-BE49-F238E27FC236}">
                <a16:creationId xmlns:a16="http://schemas.microsoft.com/office/drawing/2014/main" id="{DD19050B-16E9-8E8B-DC22-98F10C0F494B}"/>
              </a:ext>
            </a:extLst>
          </p:cNvPr>
          <p:cNvSpPr txBox="1"/>
          <p:nvPr/>
        </p:nvSpPr>
        <p:spPr>
          <a:xfrm>
            <a:off x="3816626" y="853243"/>
            <a:ext cx="4956313" cy="593304"/>
          </a:xfrm>
          <a:prstGeom prst="rect">
            <a:avLst/>
          </a:prstGeom>
          <a:noFill/>
        </p:spPr>
        <p:txBody>
          <a:bodyPr wrap="square" rtlCol="0">
            <a:spAutoFit/>
          </a:bodyPr>
          <a:lstStyle/>
          <a:p>
            <a:pPr>
              <a:lnSpc>
                <a:spcPct val="107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 ĐÁNH GIÁ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FC6F7B4D-9E81-6892-1A45-A0BBA87FEA40}"/>
              </a:ext>
            </a:extLst>
          </p:cNvPr>
          <p:cNvSpPr txBox="1"/>
          <p:nvPr/>
        </p:nvSpPr>
        <p:spPr>
          <a:xfrm>
            <a:off x="384312" y="2425148"/>
            <a:ext cx="11343861" cy="593304"/>
          </a:xfrm>
          <a:prstGeom prst="rect">
            <a:avLst/>
          </a:prstGeom>
          <a:noFill/>
        </p:spPr>
        <p:txBody>
          <a:bodyPr wrap="square" rtlCol="0">
            <a:spAutoFit/>
          </a:bodyPr>
          <a:lstStyle/>
          <a:p>
            <a:pPr>
              <a:lnSpc>
                <a:spcPct val="107000"/>
              </a:lnSpc>
              <a:spcAft>
                <a:spcPts val="800"/>
              </a:spcAft>
            </a:pP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vi-VN"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Đặng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Thai Mai.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E38F0CF2-8316-B5E7-28BB-E22838BFBFF6}"/>
              </a:ext>
            </a:extLst>
          </p:cNvPr>
          <p:cNvSpPr txBox="1"/>
          <p:nvPr/>
        </p:nvSpPr>
        <p:spPr>
          <a:xfrm>
            <a:off x="3034748" y="3720817"/>
            <a:ext cx="4399722" cy="2062103"/>
          </a:xfrm>
          <a:prstGeom prst="rect">
            <a:avLst/>
          </a:prstGeom>
          <a:noFill/>
        </p:spPr>
        <p:txBody>
          <a:bodyPr wrap="square" rtlCol="0">
            <a:spAutoFit/>
          </a:bodyPr>
          <a:lstStyle/>
          <a:p>
            <a:pPr algn="just"/>
            <a:r>
              <a:rPr lang="vi-VN" sz="3200" dirty="0">
                <a:solidFill>
                  <a:srgbClr val="000000"/>
                </a:solidFill>
                <a:effectLst/>
                <a:latin typeface="Times New Roman" panose="02020603050405020304" pitchFamily="18" charset="0"/>
                <a:ea typeface="Times New Roman" panose="02020603050405020304" pitchFamily="18" charset="0"/>
              </a:rPr>
              <a:t>G</a:t>
            </a:r>
            <a:r>
              <a:rPr lang="en-US" sz="3200" dirty="0">
                <a:solidFill>
                  <a:srgbClr val="000000"/>
                </a:solidFill>
                <a:effectLst/>
                <a:latin typeface="Times New Roman" panose="02020603050405020304" pitchFamily="18" charset="0"/>
                <a:ea typeface="Times New Roman" panose="02020603050405020304" pitchFamily="18" charset="0"/>
              </a:rPr>
              <a:t>hi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vở</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chữ</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đúng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hỏi</a:t>
            </a:r>
            <a:r>
              <a:rPr lang="en-US" sz="3200" dirty="0">
                <a:solidFill>
                  <a:srgbClr val="000000"/>
                </a:solidFill>
                <a:effectLst/>
                <a:latin typeface="Times New Roman" panose="02020603050405020304" pitchFamily="18" charset="0"/>
                <a:ea typeface="Times New Roman" panose="02020603050405020304" pitchFamily="18" charset="0"/>
              </a:rPr>
              <a:t> </a:t>
            </a:r>
          </a:p>
          <a:p>
            <a:pPr algn="just"/>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1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9):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9264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A628E8E-6F8A-5B9D-71DB-7535B482E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4" name="Hộp Văn bản 3">
            <a:extLst>
              <a:ext uri="{FF2B5EF4-FFF2-40B4-BE49-F238E27FC236}">
                <a16:creationId xmlns:a16="http://schemas.microsoft.com/office/drawing/2014/main" id="{65E8E212-A8B2-1C65-E774-43ACE2262726}"/>
              </a:ext>
            </a:extLst>
          </p:cNvPr>
          <p:cNvSpPr txBox="1"/>
          <p:nvPr/>
        </p:nvSpPr>
        <p:spPr>
          <a:xfrm>
            <a:off x="649355" y="1828800"/>
            <a:ext cx="7845288" cy="2246769"/>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a:t>
            </a:r>
            <a:r>
              <a:rPr lang="vi-VN" sz="2800" b="1" dirty="0">
                <a:solidFill>
                  <a:srgbClr val="0070C0"/>
                </a:solidFill>
                <a:effectLst/>
                <a:latin typeface="Times New Roman" panose="02020603050405020304" pitchFamily="18" charset="0"/>
                <a:ea typeface="Times New Roman" panose="02020603050405020304" pitchFamily="18" charset="0"/>
              </a:rPr>
              <a:t>1.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Đánh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D.Ý </a:t>
            </a:r>
            <a:r>
              <a:rPr lang="en-US" sz="2800" dirty="0" err="1">
                <a:solidFill>
                  <a:srgbClr val="000000"/>
                </a:solidFill>
                <a:effectLst/>
                <a:latin typeface="Times New Roman" panose="02020603050405020304" pitchFamily="18" charset="0"/>
                <a:ea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Mặt trời 4">
            <a:extLst>
              <a:ext uri="{FF2B5EF4-FFF2-40B4-BE49-F238E27FC236}">
                <a16:creationId xmlns:a16="http://schemas.microsoft.com/office/drawing/2014/main" id="{EFDE1235-BD13-B712-5CB9-4841776D7907}"/>
              </a:ext>
            </a:extLst>
          </p:cNvPr>
          <p:cNvSpPr/>
          <p:nvPr/>
        </p:nvSpPr>
        <p:spPr>
          <a:xfrm>
            <a:off x="3869635" y="4532243"/>
            <a:ext cx="3525078" cy="1881809"/>
          </a:xfrm>
          <a:prstGeom prst="su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796024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1C3893F-0309-806C-3997-7E88896D23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3" name="Hộp Văn bản 2">
            <a:extLst>
              <a:ext uri="{FF2B5EF4-FFF2-40B4-BE49-F238E27FC236}">
                <a16:creationId xmlns:a16="http://schemas.microsoft.com/office/drawing/2014/main" id="{5A4A20F3-9CA8-17CB-76CB-B5CC66B449DE}"/>
              </a:ext>
            </a:extLst>
          </p:cNvPr>
          <p:cNvSpPr txBox="1"/>
          <p:nvPr/>
        </p:nvSpPr>
        <p:spPr>
          <a:xfrm>
            <a:off x="543339" y="1577009"/>
            <a:ext cx="6692348" cy="2062103"/>
          </a:xfrm>
          <a:prstGeom prst="rect">
            <a:avLst/>
          </a:prstGeom>
          <a:noFill/>
        </p:spPr>
        <p:txBody>
          <a:bodyPr wrap="square" rtlCol="0">
            <a:spAutoFit/>
          </a:bodyPr>
          <a:lstStyle/>
          <a:p>
            <a:pPr algn="just"/>
            <a:r>
              <a:rPr lang="en-US" sz="3200" b="1" dirty="0" err="1">
                <a:solidFill>
                  <a:srgbClr val="0070C0"/>
                </a:solidFill>
                <a:effectLst/>
                <a:latin typeface="Times New Roman" panose="02020603050405020304" pitchFamily="18" charset="0"/>
                <a:ea typeface="Times New Roman" panose="02020603050405020304" pitchFamily="18" charset="0"/>
              </a:rPr>
              <a:t>Câu</a:t>
            </a:r>
            <a:r>
              <a:rPr lang="en-US" sz="3200" b="1" dirty="0">
                <a:solidFill>
                  <a:srgbClr val="0070C0"/>
                </a:solidFill>
                <a:effectLst/>
                <a:latin typeface="Times New Roman" panose="02020603050405020304" pitchFamily="18" charset="0"/>
                <a:ea typeface="Times New Roman" panose="02020603050405020304" pitchFamily="18" charset="0"/>
              </a:rPr>
              <a:t> 2</a:t>
            </a:r>
            <a:r>
              <a:rPr lang="vi-VN" sz="3200" b="1"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trích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theo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bản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marL="342900" indent="-342900" algn="just">
              <a:buAutoNum type="alphaUcPeriod"/>
            </a:pP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		B. </a:t>
            </a:r>
            <a:r>
              <a:rPr lang="en-US" sz="3200" dirty="0" err="1">
                <a:solidFill>
                  <a:srgbClr val="000000"/>
                </a:solidFill>
                <a:effectLst/>
                <a:latin typeface="Times New Roman" panose="02020603050405020304" pitchFamily="18" charset="0"/>
                <a:ea typeface="Times New Roman" panose="02020603050405020304" pitchFamily="18" charset="0"/>
              </a:rPr>
              <a:t>Nghị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C.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		D. </a:t>
            </a:r>
            <a:r>
              <a:rPr lang="en-US" sz="3200" dirty="0" err="1">
                <a:solidFill>
                  <a:srgbClr val="000000"/>
                </a:solidFill>
                <a:effectLst/>
                <a:latin typeface="Times New Roman" panose="02020603050405020304" pitchFamily="18" charset="0"/>
                <a:ea typeface="Times New Roman" panose="02020603050405020304" pitchFamily="18" charset="0"/>
              </a:rPr>
              <a:t>Thuyết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minh</a:t>
            </a:r>
            <a:r>
              <a:rPr lang="en-US" sz="3200"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Hộp chú thích: Mũi tên Bốn hướng 3">
            <a:extLst>
              <a:ext uri="{FF2B5EF4-FFF2-40B4-BE49-F238E27FC236}">
                <a16:creationId xmlns:a16="http://schemas.microsoft.com/office/drawing/2014/main" id="{44E07C77-7E52-787C-18CF-7BE278CA524C}"/>
              </a:ext>
            </a:extLst>
          </p:cNvPr>
          <p:cNvSpPr/>
          <p:nvPr/>
        </p:nvSpPr>
        <p:spPr>
          <a:xfrm>
            <a:off x="4572000" y="4174435"/>
            <a:ext cx="3511826" cy="2266122"/>
          </a:xfrm>
          <a:prstGeom prst="quad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123214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BFC1426-A1C3-34A7-BF69-266E50859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225286"/>
            <a:ext cx="11648660" cy="6480313"/>
          </a:xfrm>
          <a:prstGeom prst="rect">
            <a:avLst/>
          </a:prstGeom>
        </p:spPr>
      </p:pic>
      <p:sp>
        <p:nvSpPr>
          <p:cNvPr id="3" name="Hộp Văn bản 2">
            <a:extLst>
              <a:ext uri="{FF2B5EF4-FFF2-40B4-BE49-F238E27FC236}">
                <a16:creationId xmlns:a16="http://schemas.microsoft.com/office/drawing/2014/main" id="{E146BD16-6027-6BB5-CDBB-37EBCEACE447}"/>
              </a:ext>
            </a:extLst>
          </p:cNvPr>
          <p:cNvSpPr txBox="1"/>
          <p:nvPr/>
        </p:nvSpPr>
        <p:spPr>
          <a:xfrm>
            <a:off x="424069" y="1537252"/>
            <a:ext cx="7712765" cy="4401205"/>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3</a:t>
            </a:r>
            <a:r>
              <a:rPr lang="vi-VN" sz="2800" b="1" dirty="0">
                <a:solidFill>
                  <a:srgbClr val="0070C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Theo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 Ca </a:t>
            </a:r>
            <a:r>
              <a:rPr lang="en-US" sz="2800" dirty="0" err="1">
                <a:solidFill>
                  <a:srgbClr val="000000"/>
                </a:solidFill>
                <a:effectLst/>
                <a:latin typeface="Times New Roman" panose="02020603050405020304" pitchFamily="18" charset="0"/>
                <a:ea typeface="Times New Roman" panose="02020603050405020304" pitchFamily="18" charset="0"/>
              </a:rPr>
              <a:t>ngợi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Khuyến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Thấy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hào</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Sao: 7 Cánh 3">
            <a:extLst>
              <a:ext uri="{FF2B5EF4-FFF2-40B4-BE49-F238E27FC236}">
                <a16:creationId xmlns:a16="http://schemas.microsoft.com/office/drawing/2014/main" id="{55CA7B7E-0C9F-6A46-3CCB-31B01462832F}"/>
              </a:ext>
            </a:extLst>
          </p:cNvPr>
          <p:cNvSpPr/>
          <p:nvPr/>
        </p:nvSpPr>
        <p:spPr>
          <a:xfrm>
            <a:off x="8759687" y="4784035"/>
            <a:ext cx="2531165" cy="1848679"/>
          </a:xfrm>
          <a:prstGeom prst="star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1229430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ường Teen _ Phần tranh biện giành trọn 30 điểm của Minh Anh - Học sinh không chán lịch sử dân tộc">
            <a:hlinkClick r:id="" action="ppaction://media"/>
            <a:extLst>
              <a:ext uri="{FF2B5EF4-FFF2-40B4-BE49-F238E27FC236}">
                <a16:creationId xmlns:a16="http://schemas.microsoft.com/office/drawing/2014/main" id="{62B4A868-02C6-49DB-6670-EB31930755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54171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E18938D0-1088-428A-6770-4DE54E1D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119271"/>
            <a:ext cx="11701669" cy="6599582"/>
          </a:xfrm>
          <a:prstGeom prst="rect">
            <a:avLst/>
          </a:prstGeom>
        </p:spPr>
      </p:pic>
      <p:sp>
        <p:nvSpPr>
          <p:cNvPr id="7" name="Hộp Văn bản 6">
            <a:extLst>
              <a:ext uri="{FF2B5EF4-FFF2-40B4-BE49-F238E27FC236}">
                <a16:creationId xmlns:a16="http://schemas.microsoft.com/office/drawing/2014/main" id="{DBFF692A-E1A4-9DD6-DA96-839B98E7201E}"/>
              </a:ext>
            </a:extLst>
          </p:cNvPr>
          <p:cNvSpPr txBox="1"/>
          <p:nvPr/>
        </p:nvSpPr>
        <p:spPr>
          <a:xfrm>
            <a:off x="437321" y="139147"/>
            <a:ext cx="10946296" cy="4401205"/>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4</a:t>
            </a:r>
            <a:r>
              <a:rPr lang="vi-VN" sz="2800" b="1"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dưới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514350" indent="-514350" algn="just">
              <a:buAutoNum type="alphaUcPeriod"/>
            </a:pP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dồi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Do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trầm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bổng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8" name="Hình Bầu dục 7">
            <a:extLst>
              <a:ext uri="{FF2B5EF4-FFF2-40B4-BE49-F238E27FC236}">
                <a16:creationId xmlns:a16="http://schemas.microsoft.com/office/drawing/2014/main" id="{250F9057-2207-2AD8-20B4-DA93EE91EF2D}"/>
              </a:ext>
            </a:extLst>
          </p:cNvPr>
          <p:cNvSpPr/>
          <p:nvPr/>
        </p:nvSpPr>
        <p:spPr>
          <a:xfrm>
            <a:off x="5155096" y="4770783"/>
            <a:ext cx="3167269" cy="1338469"/>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460456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ADAF274C-AFFE-8F9F-7568-25E947F26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119271"/>
            <a:ext cx="11701669" cy="6599582"/>
          </a:xfrm>
          <a:prstGeom prst="rect">
            <a:avLst/>
          </a:prstGeom>
        </p:spPr>
      </p:pic>
      <p:sp>
        <p:nvSpPr>
          <p:cNvPr id="3" name="Hộp Văn bản 2">
            <a:extLst>
              <a:ext uri="{FF2B5EF4-FFF2-40B4-BE49-F238E27FC236}">
                <a16:creationId xmlns:a16="http://schemas.microsoft.com/office/drawing/2014/main" id="{2CABBEA2-D478-A5E1-452D-14B939645A98}"/>
              </a:ext>
            </a:extLst>
          </p:cNvPr>
          <p:cNvSpPr txBox="1"/>
          <p:nvPr/>
        </p:nvSpPr>
        <p:spPr>
          <a:xfrm>
            <a:off x="251792" y="139147"/>
            <a:ext cx="11436626" cy="3970318"/>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5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51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quốc</a:t>
            </a:r>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p:txBody>
      </p:sp>
      <p:sp>
        <p:nvSpPr>
          <p:cNvPr id="4" name="Đám mây 3">
            <a:extLst>
              <a:ext uri="{FF2B5EF4-FFF2-40B4-BE49-F238E27FC236}">
                <a16:creationId xmlns:a16="http://schemas.microsoft.com/office/drawing/2014/main" id="{B6CB1C5B-0BD4-F66D-FB33-49F53F1FD037}"/>
              </a:ext>
            </a:extLst>
          </p:cNvPr>
          <p:cNvSpPr/>
          <p:nvPr/>
        </p:nvSpPr>
        <p:spPr>
          <a:xfrm>
            <a:off x="6904383" y="3829878"/>
            <a:ext cx="2743200" cy="2173357"/>
          </a:xfrm>
          <a:prstGeom prst="clou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247998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755AACB-60B7-7BA2-0569-08D2A5EE5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4" name="Hộp Văn bản 3">
            <a:extLst>
              <a:ext uri="{FF2B5EF4-FFF2-40B4-BE49-F238E27FC236}">
                <a16:creationId xmlns:a16="http://schemas.microsoft.com/office/drawing/2014/main" id="{E849234E-F138-9BC7-74DA-383F711190F5}"/>
              </a:ext>
            </a:extLst>
          </p:cNvPr>
          <p:cNvSpPr txBox="1"/>
          <p:nvPr/>
        </p:nvSpPr>
        <p:spPr>
          <a:xfrm>
            <a:off x="1007167" y="2729948"/>
            <a:ext cx="6626086" cy="3539430"/>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6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Giá</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trị</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Mặt trời 4">
            <a:extLst>
              <a:ext uri="{FF2B5EF4-FFF2-40B4-BE49-F238E27FC236}">
                <a16:creationId xmlns:a16="http://schemas.microsoft.com/office/drawing/2014/main" id="{FCCBDA78-0EEB-46BC-3E4E-CB96992D6C65}"/>
              </a:ext>
            </a:extLst>
          </p:cNvPr>
          <p:cNvSpPr/>
          <p:nvPr/>
        </p:nvSpPr>
        <p:spPr>
          <a:xfrm>
            <a:off x="7871791" y="4651512"/>
            <a:ext cx="3525078" cy="1881809"/>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206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286501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76AB297-F9FF-4849-50A2-6C0103DCE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 y="182217"/>
            <a:ext cx="11926957" cy="6493566"/>
          </a:xfrm>
          <a:prstGeom prst="rect">
            <a:avLst/>
          </a:prstGeom>
        </p:spPr>
      </p:pic>
      <p:sp>
        <p:nvSpPr>
          <p:cNvPr id="3" name="Hộp chú thích: Mũi tên Bốn hướng 2">
            <a:extLst>
              <a:ext uri="{FF2B5EF4-FFF2-40B4-BE49-F238E27FC236}">
                <a16:creationId xmlns:a16="http://schemas.microsoft.com/office/drawing/2014/main" id="{2B747F50-B5B9-A66B-B575-3F2D49ADD259}"/>
              </a:ext>
            </a:extLst>
          </p:cNvPr>
          <p:cNvSpPr/>
          <p:nvPr/>
        </p:nvSpPr>
        <p:spPr>
          <a:xfrm>
            <a:off x="8242852" y="4409661"/>
            <a:ext cx="3511826" cy="2266122"/>
          </a:xfrm>
          <a:prstGeom prst="quad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C</a:t>
            </a:r>
          </a:p>
        </p:txBody>
      </p:sp>
      <p:sp>
        <p:nvSpPr>
          <p:cNvPr id="4" name="Hộp Văn bản 3">
            <a:extLst>
              <a:ext uri="{FF2B5EF4-FFF2-40B4-BE49-F238E27FC236}">
                <a16:creationId xmlns:a16="http://schemas.microsoft.com/office/drawing/2014/main" id="{DAA7B4B3-32EA-D044-A798-0F250A47820B}"/>
              </a:ext>
            </a:extLst>
          </p:cNvPr>
          <p:cNvSpPr txBox="1"/>
          <p:nvPr/>
        </p:nvSpPr>
        <p:spPr>
          <a:xfrm>
            <a:off x="1040296" y="2434179"/>
            <a:ext cx="5817705" cy="3108543"/>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7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 </a:t>
            </a:r>
            <a:r>
              <a:rPr lang="en-US" sz="2800" b="1" dirty="0" err="1">
                <a:solidFill>
                  <a:srgbClr val="000000"/>
                </a:solidFill>
                <a:effectLst/>
                <a:latin typeface="Times New Roman" panose="02020603050405020304" pitchFamily="18" charset="0"/>
                <a:ea typeface="Times New Roman" panose="02020603050405020304" pitchFamily="18" charset="0"/>
              </a:rPr>
              <a:t>sgk</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phục</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đầy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chứng</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0645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D27F651-C892-3268-D367-A65EDD5CF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3" name="Hộp Văn bản 2">
            <a:extLst>
              <a:ext uri="{FF2B5EF4-FFF2-40B4-BE49-F238E27FC236}">
                <a16:creationId xmlns:a16="http://schemas.microsoft.com/office/drawing/2014/main" id="{5C56CF3B-AEFC-354A-9011-78033A5FB97A}"/>
              </a:ext>
            </a:extLst>
          </p:cNvPr>
          <p:cNvSpPr txBox="1"/>
          <p:nvPr/>
        </p:nvSpPr>
        <p:spPr>
          <a:xfrm>
            <a:off x="1285460" y="2454965"/>
            <a:ext cx="5300870" cy="3108543"/>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8</a:t>
            </a: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(2)?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thế</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Biện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nối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Sao: 7 Cánh 3">
            <a:extLst>
              <a:ext uri="{FF2B5EF4-FFF2-40B4-BE49-F238E27FC236}">
                <a16:creationId xmlns:a16="http://schemas.microsoft.com/office/drawing/2014/main" id="{8ED3DA68-7902-ED32-25B9-2063B49BC399}"/>
              </a:ext>
            </a:extLst>
          </p:cNvPr>
          <p:cNvSpPr/>
          <p:nvPr/>
        </p:nvSpPr>
        <p:spPr>
          <a:xfrm>
            <a:off x="8070573" y="4174435"/>
            <a:ext cx="2531165" cy="1848679"/>
          </a:xfrm>
          <a:prstGeom prst="star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766472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8A1F8FF-84DF-AAAA-86C0-09175056F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5" y="185530"/>
            <a:ext cx="11926957" cy="6493566"/>
          </a:xfrm>
          <a:prstGeom prst="rect">
            <a:avLst/>
          </a:prstGeom>
        </p:spPr>
      </p:pic>
      <p:sp>
        <p:nvSpPr>
          <p:cNvPr id="4" name="Hộp Văn bản 3">
            <a:extLst>
              <a:ext uri="{FF2B5EF4-FFF2-40B4-BE49-F238E27FC236}">
                <a16:creationId xmlns:a16="http://schemas.microsoft.com/office/drawing/2014/main" id="{D12D8269-B15B-706F-85B9-CCF6AF3EBC5D}"/>
              </a:ext>
            </a:extLst>
          </p:cNvPr>
          <p:cNvSpPr txBox="1"/>
          <p:nvPr/>
        </p:nvSpPr>
        <p:spPr>
          <a:xfrm>
            <a:off x="1046921" y="2888974"/>
            <a:ext cx="7089913" cy="3108543"/>
          </a:xfrm>
          <a:prstGeom prst="rect">
            <a:avLst/>
          </a:prstGeom>
          <a:noFill/>
        </p:spPr>
        <p:txBody>
          <a:bodyPr wrap="square" rtlCol="0">
            <a:spAutoFit/>
          </a:bodyPr>
          <a:lstStyle/>
          <a:p>
            <a:pPr algn="just"/>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9</a:t>
            </a: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vựng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Hộp chú thích: Mũi tên Bốn hướng 4">
            <a:extLst>
              <a:ext uri="{FF2B5EF4-FFF2-40B4-BE49-F238E27FC236}">
                <a16:creationId xmlns:a16="http://schemas.microsoft.com/office/drawing/2014/main" id="{1271387E-0FD8-01A7-FD0E-2E27FBEB96BD}"/>
              </a:ext>
            </a:extLst>
          </p:cNvPr>
          <p:cNvSpPr/>
          <p:nvPr/>
        </p:nvSpPr>
        <p:spPr>
          <a:xfrm>
            <a:off x="8136834" y="3975652"/>
            <a:ext cx="3511826" cy="2266122"/>
          </a:xfrm>
          <a:prstGeom prst="quad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3962630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46B6119-93BA-04F5-6651-147017A7D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 y="132522"/>
            <a:ext cx="11940209" cy="6493565"/>
          </a:xfrm>
          <a:prstGeom prst="rect">
            <a:avLst/>
          </a:prstGeom>
        </p:spPr>
      </p:pic>
      <p:sp>
        <p:nvSpPr>
          <p:cNvPr id="4" name="Hộp Văn bản 3">
            <a:extLst>
              <a:ext uri="{FF2B5EF4-FFF2-40B4-BE49-F238E27FC236}">
                <a16:creationId xmlns:a16="http://schemas.microsoft.com/office/drawing/2014/main" id="{B86D3B1E-59AB-B159-549B-D6FC70E45AF9}"/>
              </a:ext>
            </a:extLst>
          </p:cNvPr>
          <p:cNvSpPr txBox="1"/>
          <p:nvPr/>
        </p:nvSpPr>
        <p:spPr>
          <a:xfrm>
            <a:off x="2014331" y="1099930"/>
            <a:ext cx="8726555" cy="2677656"/>
          </a:xfrm>
          <a:prstGeom prst="rect">
            <a:avLst/>
          </a:prstGeom>
          <a:noFill/>
        </p:spPr>
        <p:txBody>
          <a:bodyPr wrap="square" rtlCol="0">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Câu</a:t>
            </a:r>
            <a:r>
              <a:rPr lang="en-US" sz="2800" b="1" dirty="0">
                <a:solidFill>
                  <a:srgbClr val="0070C0"/>
                </a:solidFill>
                <a:effectLst/>
                <a:latin typeface="Times New Roman" panose="02020603050405020304" pitchFamily="18" charset="0"/>
                <a:ea typeface="Times New Roman" panose="02020603050405020304" pitchFamily="18" charset="0"/>
              </a:rPr>
              <a:t> 10</a:t>
            </a:r>
            <a:r>
              <a:rPr lang="vi-VN" sz="28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Tiếng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Việt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Lưu</a:t>
            </a:r>
            <a:r>
              <a:rPr lang="en-US" sz="2800" b="1" dirty="0">
                <a:effectLst/>
                <a:latin typeface="Times New Roman" panose="02020603050405020304" pitchFamily="18" charset="0"/>
                <a:ea typeface="Times New Roman" panose="02020603050405020304" pitchFamily="18" charset="0"/>
              </a:rPr>
              <a:t> Quang </a:t>
            </a:r>
            <a:r>
              <a:rPr lang="en-US" sz="2800" b="1" dirty="0" err="1">
                <a:effectLst/>
                <a:latin typeface="Times New Roman" panose="02020603050405020304" pitchFamily="18" charset="0"/>
                <a:ea typeface="Times New Roman" panose="02020603050405020304" pitchFamily="18" charset="0"/>
              </a:rPr>
              <a:t>Vũ</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nghe</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hát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mọi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điều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bằng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ríu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rít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âm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thanh</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nắm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bắt</a:t>
            </a:r>
            <a:endParaRPr lang="en-US" sz="2800" dirty="0">
              <a:effectLst/>
              <a:latin typeface="Times New Roman" panose="02020603050405020304" pitchFamily="18" charset="0"/>
              <a:ea typeface="Times New Roman" panose="02020603050405020304" pitchFamily="18" charset="0"/>
            </a:endParaRPr>
          </a:p>
          <a:p>
            <a:pPr marL="1188085" algn="just"/>
            <a:r>
              <a:rPr lang="en-US" sz="2800" i="1" dirty="0" err="1">
                <a:solidFill>
                  <a:srgbClr val="000000"/>
                </a:solidFill>
                <a:effectLst/>
                <a:latin typeface="Times New Roman" panose="02020603050405020304" pitchFamily="18" charset="0"/>
                <a:ea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trầm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chênh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vênh</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606195CE-7316-D5B4-A625-8F95258450AC}"/>
              </a:ext>
            </a:extLst>
          </p:cNvPr>
          <p:cNvSpPr txBox="1"/>
          <p:nvPr/>
        </p:nvSpPr>
        <p:spPr>
          <a:xfrm>
            <a:off x="2305879" y="3816841"/>
            <a:ext cx="8892208" cy="1384995"/>
          </a:xfrm>
          <a:prstGeom prst="rect">
            <a:avLst/>
          </a:prstGeom>
          <a:noFill/>
        </p:spPr>
        <p:txBody>
          <a:bodyPr wrap="square" rtlCol="0">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rPr>
              <a:t> 5 - 6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1431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F6C0C4-BBEF-16B0-EA47-09720F68E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49086"/>
            <a:ext cx="11847443" cy="6559827"/>
          </a:xfrm>
          <a:prstGeom prst="rect">
            <a:avLst/>
          </a:prstGeom>
        </p:spPr>
      </p:pic>
      <p:sp>
        <p:nvSpPr>
          <p:cNvPr id="4" name="Hộp Văn bản 3">
            <a:extLst>
              <a:ext uri="{FF2B5EF4-FFF2-40B4-BE49-F238E27FC236}">
                <a16:creationId xmlns:a16="http://schemas.microsoft.com/office/drawing/2014/main" id="{BA2BEB67-6300-4B96-D34C-C2263F9502D6}"/>
              </a:ext>
            </a:extLst>
          </p:cNvPr>
          <p:cNvSpPr txBox="1"/>
          <p:nvPr/>
        </p:nvSpPr>
        <p:spPr>
          <a:xfrm>
            <a:off x="543339" y="450574"/>
            <a:ext cx="10986052" cy="4031873"/>
          </a:xfrm>
          <a:prstGeom prst="rect">
            <a:avLst/>
          </a:prstGeom>
          <a:noFill/>
        </p:spPr>
        <p:txBody>
          <a:bodyPr wrap="square" rtlCol="0">
            <a:spAutoFit/>
          </a:bodyPr>
          <a:lstStyle/>
          <a:p>
            <a:r>
              <a:rPr lang="en-US" sz="32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 thơ trên nói về sự đa dạng phong phú của thanh điệu tiếng Việt. Tiếng Việt là thứ ngôn ngữ hay, giàu âm điệu nhưng cũng rất khó bởi hệ thống thanh điệu với 6 dấu thanh: thanh ngang, thanh huyền, thanh sắc, thanh hỏi, thanh ngã và thanh nặng. Những thanh điệu này khiến cho lời nói có giai điệu gợi hình, gợi thanh, gợi cảm, có ý nghĩa sâu xa, có khả năng diễn tả mọi phương diện, mọi cung bậc cảm xúc của cuộc sống, con người Việt một cách giản dị, gần gũi.</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1402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31AE94F-CB8F-2B73-5A2F-A75663586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49086"/>
            <a:ext cx="11847443" cy="6559827"/>
          </a:xfrm>
          <a:prstGeom prst="rect">
            <a:avLst/>
          </a:prstGeom>
        </p:spPr>
      </p:pic>
      <p:sp>
        <p:nvSpPr>
          <p:cNvPr id="3" name="Hộp Văn bản 2">
            <a:extLst>
              <a:ext uri="{FF2B5EF4-FFF2-40B4-BE49-F238E27FC236}">
                <a16:creationId xmlns:a16="http://schemas.microsoft.com/office/drawing/2014/main" id="{5FF7F700-5079-3DEB-1CCA-2C3F144F90E6}"/>
              </a:ext>
            </a:extLst>
          </p:cNvPr>
          <p:cNvSpPr txBox="1"/>
          <p:nvPr/>
        </p:nvSpPr>
        <p:spPr>
          <a:xfrm>
            <a:off x="463826" y="410817"/>
            <a:ext cx="11251096" cy="4031873"/>
          </a:xfrm>
          <a:prstGeom prst="rect">
            <a:avLst/>
          </a:prstGeom>
          <a:noFill/>
        </p:spPr>
        <p:txBody>
          <a:bodyPr wrap="square" rtlCol="0">
            <a:spAutoFit/>
          </a:bodyPr>
          <a:lstStyle/>
          <a:p>
            <a:pPr algn="just"/>
            <a:r>
              <a:rPr lang="en-US" sz="3200" dirty="0" err="1">
                <a:solidFill>
                  <a:srgbClr val="0070C0"/>
                </a:solidFill>
                <a:effectLst/>
                <a:latin typeface="Times New Roman" panose="02020603050405020304" pitchFamily="18" charset="0"/>
                <a:ea typeface="Times New Roman" panose="02020603050405020304" pitchFamily="18" charset="0"/>
              </a:rPr>
              <a:t>Cũng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nhờ</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dấu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bổng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nhạc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thiết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nghe</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Đất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nước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ôi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đẹp</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biết</a:t>
            </a:r>
            <a:r>
              <a:rPr lang="en-US" sz="3200" dirty="0">
                <a:solidFill>
                  <a:srgbClr val="0070C0"/>
                </a:solidFill>
                <a:effectLst/>
                <a:latin typeface="Times New Roman" panose="02020603050405020304" pitchFamily="18" charset="0"/>
                <a:ea typeface="Times New Roman" panose="02020603050405020304" pitchFamily="18" charset="0"/>
              </a:rPr>
              <a:t> bao/ </a:t>
            </a:r>
            <a:r>
              <a:rPr lang="en-US" sz="3200" dirty="0" err="1">
                <a:solidFill>
                  <a:srgbClr val="0070C0"/>
                </a:solidFill>
                <a:effectLst/>
                <a:latin typeface="Times New Roman" panose="02020603050405020304" pitchFamily="18" charset="0"/>
                <a:ea typeface="Times New Roman" panose="02020603050405020304" pitchFamily="18" charset="0"/>
              </a:rPr>
              <a:t>Từng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ngọn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núi</a:t>
            </a:r>
            <a:r>
              <a:rPr lang="en-US" sz="3200" dirty="0">
                <a:solidFill>
                  <a:srgbClr val="0070C0"/>
                </a:solidFill>
                <a:effectLst/>
                <a:latin typeface="Times New Roman" panose="02020603050405020304" pitchFamily="18" charset="0"/>
                <a:ea typeface="Times New Roman" panose="02020603050405020304" pitchFamily="18" charset="0"/>
              </a:rPr>
              <a:t>, con </a:t>
            </a:r>
            <a:r>
              <a:rPr lang="en-US" sz="3200" dirty="0" err="1">
                <a:solidFill>
                  <a:srgbClr val="0070C0"/>
                </a:solidFill>
                <a:effectLst/>
                <a:latin typeface="Times New Roman" panose="02020603050405020304" pitchFamily="18" charset="0"/>
                <a:ea typeface="Times New Roman" panose="02020603050405020304" pitchFamily="18" charset="0"/>
              </a:rPr>
              <a:t>sông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mang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mình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cái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tên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bất</a:t>
            </a:r>
            <a:r>
              <a:rPr lang="en-US"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tử</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Tôn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Đức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Thắng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Hồ</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Chí</a:t>
            </a:r>
            <a:r>
              <a:rPr lang="en-US" sz="3200" dirty="0">
                <a:solidFill>
                  <a:srgbClr val="0070C0"/>
                </a:solidFill>
                <a:effectLst/>
                <a:latin typeface="Times New Roman" panose="02020603050405020304" pitchFamily="18" charset="0"/>
                <a:ea typeface="Times New Roman" panose="02020603050405020304" pitchFamily="18" charset="0"/>
              </a:rPr>
              <a:t> Minh </a:t>
            </a:r>
            <a:r>
              <a:rPr lang="en-US" sz="3200" dirty="0" err="1">
                <a:solidFill>
                  <a:srgbClr val="0070C0"/>
                </a:solidFill>
                <a:effectLst/>
                <a:latin typeface="Times New Roman" panose="02020603050405020304" pitchFamily="18" charset="0"/>
                <a:ea typeface="Times New Roman" panose="02020603050405020304" pitchFamily="18" charset="0"/>
              </a:rPr>
              <a:t>vẫn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còn</a:t>
            </a:r>
            <a:r>
              <a:rPr lang="en-US" sz="3200" dirty="0">
                <a:solidFill>
                  <a:srgbClr val="0070C0"/>
                </a:solidFill>
                <a:effectLst/>
                <a:latin typeface="Times New Roman" panose="02020603050405020304" pitchFamily="18" charset="0"/>
                <a:ea typeface="Times New Roman" panose="02020603050405020304" pitchFamily="18" charset="0"/>
              </a:rPr>
              <a:t> vang </a:t>
            </a:r>
            <a:r>
              <a:rPr lang="en-US" sz="3200" dirty="0" err="1">
                <a:solidFill>
                  <a:srgbClr val="0070C0"/>
                </a:solidFill>
                <a:effectLst/>
                <a:latin typeface="Times New Roman" panose="02020603050405020304" pitchFamily="18" charset="0"/>
                <a:ea typeface="Times New Roman" panose="02020603050405020304" pitchFamily="18" charset="0"/>
              </a:rPr>
              <a:t>vọng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nói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cũng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giống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như</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thì</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trầm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bổng</a:t>
            </a:r>
            <a:r>
              <a:rPr lang="en-US" sz="3200" dirty="0">
                <a:solidFill>
                  <a:srgbClr val="0070C0"/>
                </a:solidFill>
                <a:effectLst/>
                <a:latin typeface="Times New Roman" panose="02020603050405020304" pitchFamily="18" charset="0"/>
                <a:ea typeface="Times New Roman" panose="02020603050405020304" pitchFamily="18" charset="0"/>
              </a:rPr>
              <a:t> vang </a:t>
            </a:r>
            <a:r>
              <a:rPr lang="en-US" sz="3200" dirty="0" err="1">
                <a:solidFill>
                  <a:srgbClr val="0070C0"/>
                </a:solidFill>
                <a:effectLst/>
                <a:latin typeface="Times New Roman" panose="02020603050405020304" pitchFamily="18" charset="0"/>
                <a:ea typeface="Times New Roman" panose="02020603050405020304" pitchFamily="18" charset="0"/>
              </a:rPr>
              <a:t>vọng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giữa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đất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ấy</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là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nhờ</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sự</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giàu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phú</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của</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thanh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điệu</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Việt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thân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mỗi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người</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cần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có</a:t>
            </a:r>
            <a:r>
              <a:rPr lang="en-US" sz="3200" dirty="0">
                <a:solidFill>
                  <a:srgbClr val="0070C0"/>
                </a:solidFill>
                <a:effectLst/>
                <a:latin typeface="Times New Roman" panose="02020603050405020304" pitchFamily="18" charset="0"/>
                <a:ea typeface="Times New Roman" panose="02020603050405020304" pitchFamily="18" charset="0"/>
              </a:rPr>
              <a:t> ý </a:t>
            </a:r>
            <a:r>
              <a:rPr lang="en-US" sz="3200" dirty="0" err="1">
                <a:solidFill>
                  <a:srgbClr val="0070C0"/>
                </a:solidFill>
                <a:effectLst/>
                <a:latin typeface="Times New Roman" panose="02020603050405020304" pitchFamily="18" charset="0"/>
                <a:ea typeface="Times New Roman" panose="02020603050405020304" pitchFamily="18" charset="0"/>
              </a:rPr>
              <a:t>thức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trách</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nhiệm</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trong</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việc</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gìn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giữ</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bảo</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vệ</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và</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phát</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triển</a:t>
            </a:r>
            <a:r>
              <a:rPr lang="en-US" sz="3200" dirty="0">
                <a:solidFill>
                  <a:srgbClr val="0070C0"/>
                </a:solidFill>
                <a:effectLst/>
                <a:latin typeface="Times New Roman" panose="02020603050405020304" pitchFamily="18" charset="0"/>
                <a:ea typeface="Times New Roman" panose="02020603050405020304" pitchFamily="18" charset="0"/>
              </a:rPr>
              <a:t> </a:t>
            </a:r>
            <a:r>
              <a:rPr lang="en-US" sz="3200" dirty="0" err="1">
                <a:solidFill>
                  <a:srgbClr val="0070C0"/>
                </a:solidFill>
                <a:effectLst/>
                <a:latin typeface="Times New Roman" panose="02020603050405020304" pitchFamily="18" charset="0"/>
                <a:ea typeface="Times New Roman" panose="02020603050405020304" pitchFamily="18" charset="0"/>
              </a:rPr>
              <a:t>Tiếng</a:t>
            </a:r>
            <a:r>
              <a:rPr lang="en-US"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Việt</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tiếng</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nói</a:t>
            </a:r>
            <a:r>
              <a:rPr lang="vi-VN" sz="3200" dirty="0">
                <a:solidFill>
                  <a:srgbClr val="0070C0"/>
                </a:solidFill>
                <a:effectLst/>
                <a:latin typeface="Times New Roman" panose="02020603050405020304" pitchFamily="18" charset="0"/>
                <a:ea typeface="Times New Roman" panose="02020603050405020304" pitchFamily="18" charset="0"/>
              </a:rPr>
              <a:t> ông cha </a:t>
            </a:r>
            <a:r>
              <a:rPr lang="vi-VN" sz="3200" dirty="0" err="1">
                <a:solidFill>
                  <a:srgbClr val="0070C0"/>
                </a:solidFill>
                <a:effectLst/>
                <a:latin typeface="Times New Roman" panose="02020603050405020304" pitchFamily="18" charset="0"/>
                <a:ea typeface="Times New Roman" panose="02020603050405020304" pitchFamily="18" charset="0"/>
              </a:rPr>
              <a:t>rất</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đỗi</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tự</a:t>
            </a:r>
            <a:r>
              <a:rPr lang="vi-VN" sz="3200" dirty="0">
                <a:solidFill>
                  <a:srgbClr val="0070C0"/>
                </a:solidFill>
                <a:effectLst/>
                <a:latin typeface="Times New Roman" panose="02020603050405020304" pitchFamily="18" charset="0"/>
                <a:ea typeface="Times New Roman" panose="02020603050405020304" pitchFamily="18" charset="0"/>
              </a:rPr>
              <a:t> </a:t>
            </a:r>
            <a:r>
              <a:rPr lang="vi-VN" sz="3200" dirty="0" err="1">
                <a:solidFill>
                  <a:srgbClr val="0070C0"/>
                </a:solidFill>
                <a:effectLst/>
                <a:latin typeface="Times New Roman" panose="02020603050405020304" pitchFamily="18" charset="0"/>
                <a:ea typeface="Times New Roman" panose="02020603050405020304" pitchFamily="18" charset="0"/>
              </a:rPr>
              <a:t>hào</a:t>
            </a:r>
            <a:r>
              <a:rPr lang="vi-VN" sz="3200" dirty="0">
                <a:solidFill>
                  <a:srgbClr val="0070C0"/>
                </a:solidFill>
                <a:effectLst/>
                <a:latin typeface="Times New Roman" panose="02020603050405020304" pitchFamily="18" charset="0"/>
                <a:ea typeface="Times New Roman" panose="02020603050405020304" pitchFamily="18" charset="0"/>
              </a:rPr>
              <a:t>.</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5918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DD4B118-9CF9-FC01-800F-1D79EDBF8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C88328E2-FA52-FE58-58C7-B38B43AEA0A7}"/>
              </a:ext>
            </a:extLst>
          </p:cNvPr>
          <p:cNvSpPr txBox="1"/>
          <p:nvPr/>
        </p:nvSpPr>
        <p:spPr>
          <a:xfrm>
            <a:off x="3869635" y="291548"/>
            <a:ext cx="4744278" cy="593304"/>
          </a:xfrm>
          <a:prstGeom prst="rect">
            <a:avLst/>
          </a:prstGeom>
          <a:noFill/>
        </p:spPr>
        <p:txBody>
          <a:bodyPr wrap="square" rtlCol="0">
            <a:spAutoFit/>
          </a:bodyPr>
          <a:lstStyle/>
          <a:p>
            <a:pPr>
              <a:lnSpc>
                <a:spcPct val="107000"/>
              </a:lnSpc>
              <a:spcAft>
                <a:spcPts val="800"/>
              </a:spcAft>
            </a:pP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5BAAA125-6BC5-E36C-F5E9-DB108A18088D}"/>
              </a:ext>
            </a:extLst>
          </p:cNvPr>
          <p:cNvSpPr txBox="1"/>
          <p:nvPr/>
        </p:nvSpPr>
        <p:spPr>
          <a:xfrm>
            <a:off x="2716696" y="1272209"/>
            <a:ext cx="8123582" cy="1647182"/>
          </a:xfrm>
          <a:prstGeom prst="rect">
            <a:avLst/>
          </a:prstGeom>
          <a:noFill/>
        </p:spPr>
        <p:txBody>
          <a:bodyPr wrap="square" rtlCol="0">
            <a:spAutoFit/>
          </a:bodyPr>
          <a:lstStyle/>
          <a:p>
            <a:pPr algn="just">
              <a:lnSpc>
                <a:spcPct val="107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nghe trong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nghe,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luyện</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yêu </a:t>
            </a:r>
            <a:r>
              <a:rPr lang="vi-VN" sz="3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FD0C3DEF-0952-5F56-2F83-A235A79AA3E0}"/>
              </a:ext>
            </a:extLst>
          </p:cNvPr>
          <p:cNvSpPr txBox="1"/>
          <p:nvPr/>
        </p:nvSpPr>
        <p:spPr>
          <a:xfrm>
            <a:off x="2716696" y="3208331"/>
            <a:ext cx="7500730" cy="593304"/>
          </a:xfrm>
          <a:prstGeom prst="rect">
            <a:avLst/>
          </a:prstGeom>
          <a:noFill/>
        </p:spPr>
        <p:txBody>
          <a:bodyPr wrap="square" rtlCol="0">
            <a:spAutoFit/>
          </a:bodyPr>
          <a:lstStyle/>
          <a:p>
            <a:pP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1, 2/52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sgk</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975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8582399-66F7-EF6A-52D9-63C47BB4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19270"/>
            <a:ext cx="11953460" cy="6400799"/>
          </a:xfrm>
          <a:prstGeom prst="rect">
            <a:avLst/>
          </a:prstGeom>
        </p:spPr>
      </p:pic>
      <p:sp>
        <p:nvSpPr>
          <p:cNvPr id="3" name="Hộp Văn bản 2">
            <a:extLst>
              <a:ext uri="{FF2B5EF4-FFF2-40B4-BE49-F238E27FC236}">
                <a16:creationId xmlns:a16="http://schemas.microsoft.com/office/drawing/2014/main" id="{AE68EA11-70A5-E696-D25B-C56244253B75}"/>
              </a:ext>
            </a:extLst>
          </p:cNvPr>
          <p:cNvSpPr txBox="1"/>
          <p:nvPr/>
        </p:nvSpPr>
        <p:spPr>
          <a:xfrm>
            <a:off x="569843" y="768045"/>
            <a:ext cx="2690192" cy="2276714"/>
          </a:xfrm>
          <a:prstGeom prst="rect">
            <a:avLst/>
          </a:prstGeom>
          <a:noFill/>
        </p:spPr>
        <p:txBody>
          <a:bodyPr wrap="square" rtlCol="0">
            <a:spAutoFit/>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 deo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8C0F2B1-1FD9-1131-05D1-C52F863C3442}"/>
              </a:ext>
            </a:extLst>
          </p:cNvPr>
          <p:cNvSpPr txBox="1"/>
          <p:nvPr/>
        </p:nvSpPr>
        <p:spPr>
          <a:xfrm>
            <a:off x="4366591" y="901554"/>
            <a:ext cx="2597427" cy="2174121"/>
          </a:xfrm>
          <a:prstGeom prst="rect">
            <a:avLst/>
          </a:prstGeom>
          <a:noFill/>
        </p:spPr>
        <p:txBody>
          <a:bodyPr wrap="square" rtlCol="0">
            <a:spAutoFit/>
          </a:bodyPr>
          <a:lstStyle/>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trên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276D01C9-699A-3121-B14B-D163D10EFFE3}"/>
              </a:ext>
            </a:extLst>
          </p:cNvPr>
          <p:cNvSpPr txBox="1"/>
          <p:nvPr/>
        </p:nvSpPr>
        <p:spPr>
          <a:xfrm>
            <a:off x="8070574" y="775033"/>
            <a:ext cx="3167270" cy="3539430"/>
          </a:xfrm>
          <a:prstGeom prst="rect">
            <a:avLst/>
          </a:prstGeom>
          <a:noFill/>
        </p:spPr>
        <p:txBody>
          <a:bodyPr wrap="square" rtlCol="0">
            <a:spAutoFit/>
          </a:bodyPr>
          <a:lstStyle/>
          <a:p>
            <a:r>
              <a:rPr lang="vi-VN" sz="3200" b="1" i="1" dirty="0" err="1">
                <a:effectLst/>
                <a:latin typeface="Times New Roman" panose="02020603050405020304" pitchFamily="18" charset="0"/>
                <a:ea typeface="Calibri" panose="020F0502020204030204" pitchFamily="34" charset="0"/>
              </a:rPr>
              <a:t>Vấn</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đề</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được</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đề</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cập</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đến</a:t>
            </a:r>
            <a:r>
              <a:rPr lang="vi-VN" sz="3200" b="1" i="1" dirty="0">
                <a:effectLst/>
                <a:latin typeface="Times New Roman" panose="02020603050405020304" pitchFamily="18" charset="0"/>
                <a:ea typeface="Calibri" panose="020F0502020204030204" pitchFamily="34" charset="0"/>
              </a:rPr>
              <a:t> trong </a:t>
            </a:r>
            <a:r>
              <a:rPr lang="vi-VN" sz="3200" b="1" i="1" dirty="0" err="1">
                <a:effectLst/>
                <a:latin typeface="Times New Roman" panose="02020603050405020304" pitchFamily="18" charset="0"/>
                <a:ea typeface="Calibri" panose="020F0502020204030204" pitchFamily="34" charset="0"/>
              </a:rPr>
              <a:t>cuộc</a:t>
            </a:r>
            <a:r>
              <a:rPr lang="vi-VN" sz="3200" b="1" i="1" dirty="0">
                <a:effectLst/>
                <a:latin typeface="Times New Roman" panose="02020603050405020304" pitchFamily="18" charset="0"/>
                <a:ea typeface="Calibri" panose="020F0502020204030204" pitchFamily="34" charset="0"/>
              </a:rPr>
              <a:t> </a:t>
            </a:r>
            <a:r>
              <a:rPr lang="vi-VN" sz="3200" b="1" i="1" dirty="0" err="1">
                <a:effectLst/>
                <a:latin typeface="Times New Roman" panose="02020603050405020304" pitchFamily="18" charset="0"/>
                <a:ea typeface="Calibri" panose="020F0502020204030204" pitchFamily="34" charset="0"/>
              </a:rPr>
              <a:t>sống</a:t>
            </a:r>
            <a:r>
              <a:rPr lang="vi-VN" sz="3200"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khi</a:t>
            </a:r>
            <a:r>
              <a:rPr lang="vi-VN" sz="3200" b="1" dirty="0">
                <a:effectLst/>
                <a:latin typeface="Times New Roman" panose="02020603050405020304" pitchFamily="18" charset="0"/>
                <a:ea typeface="Calibri" panose="020F0502020204030204" pitchFamily="34" charset="0"/>
              </a:rPr>
              <a:t> xem </a:t>
            </a:r>
            <a:r>
              <a:rPr lang="vi-VN" sz="3200" b="1" dirty="0" err="1">
                <a:effectLst/>
                <a:latin typeface="Times New Roman" panose="02020603050405020304" pitchFamily="18" charset="0"/>
                <a:ea typeface="Calibri" panose="020F0502020204030204" pitchFamily="34" charset="0"/>
              </a:rPr>
              <a:t>đoạn</a:t>
            </a:r>
            <a:r>
              <a:rPr lang="vi-VN" sz="3200" b="1" dirty="0">
                <a:effectLst/>
                <a:latin typeface="Times New Roman" panose="02020603050405020304" pitchFamily="18" charset="0"/>
                <a:ea typeface="Calibri" panose="020F0502020204030204" pitchFamily="34" charset="0"/>
              </a:rPr>
              <a:t> </a:t>
            </a:r>
            <a:r>
              <a:rPr lang="vi-VN" sz="3200" b="1" dirty="0" err="1">
                <a:effectLst/>
                <a:latin typeface="Times New Roman" panose="02020603050405020304" pitchFamily="18" charset="0"/>
                <a:ea typeface="Calibri" panose="020F0502020204030204" pitchFamily="34" charset="0"/>
              </a:rPr>
              <a:t>video</a:t>
            </a:r>
            <a:r>
              <a:rPr lang="vi-VN" sz="3200" dirty="0">
                <a:effectLst/>
                <a:latin typeface="Times New Roman" panose="02020603050405020304" pitchFamily="18" charset="0"/>
                <a:ea typeface="Calibri" panose="020F0502020204030204" pitchFamily="34" charset="0"/>
              </a:rPr>
              <a:t> </a:t>
            </a:r>
            <a:r>
              <a:rPr lang="en-US" sz="3200" dirty="0">
                <a:effectLst/>
                <a:latin typeface="Times New Roman" panose="02020603050405020304" pitchFamily="18" charset="0"/>
                <a:ea typeface="Calibri" panose="020F0502020204030204" pitchFamily="34" charset="0"/>
              </a:rPr>
              <a:t>qua </a:t>
            </a:r>
            <a:r>
              <a:rPr lang="en-US" sz="3200" dirty="0" err="1">
                <a:effectLst/>
                <a:latin typeface="Times New Roman" panose="02020603050405020304" pitchFamily="18" charset="0"/>
                <a:ea typeface="Calibri" panose="020F0502020204030204" pitchFamily="34" charset="0"/>
              </a:rPr>
              <a:t>kĩ</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thuật</a:t>
            </a:r>
            <a:r>
              <a:rPr lang="en-US" sz="3200" dirty="0">
                <a:effectLst/>
                <a:latin typeface="Times New Roman" panose="02020603050405020304" pitchFamily="18" charset="0"/>
                <a:ea typeface="Calibri" panose="020F0502020204030204" pitchFamily="34" charset="0"/>
              </a:rPr>
              <a:t> THINK – PAIR – SHAR</a:t>
            </a:r>
            <a:r>
              <a:rPr lang="vi-VN" sz="3200" dirty="0">
                <a:effectLst/>
                <a:latin typeface="Times New Roman" panose="02020603050405020304" pitchFamily="18" charset="0"/>
                <a:ea typeface="Calibri" panose="020F0502020204030204" pitchFamily="34" charset="0"/>
              </a:rPr>
              <a:t>E.</a:t>
            </a:r>
            <a:endParaRPr lang="en-US" sz="3200" dirty="0"/>
          </a:p>
        </p:txBody>
      </p:sp>
    </p:spTree>
    <p:extLst>
      <p:ext uri="{BB962C8B-B14F-4D97-AF65-F5344CB8AC3E}">
        <p14:creationId xmlns:p14="http://schemas.microsoft.com/office/powerpoint/2010/main" val="435070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43B0314-32C0-6D25-C9A8-FB9949AC9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B3AD0890-6374-D2BF-F60A-3C3FFF147F32}"/>
              </a:ext>
            </a:extLst>
          </p:cNvPr>
          <p:cNvSpPr txBox="1"/>
          <p:nvPr/>
        </p:nvSpPr>
        <p:spPr>
          <a:xfrm>
            <a:off x="2690191" y="225287"/>
            <a:ext cx="9356035" cy="1815882"/>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1 (</a:t>
            </a:r>
            <a:r>
              <a:rPr lang="en-US" sz="2800" b="1" dirty="0" err="1">
                <a:solidFill>
                  <a:srgbClr val="000000"/>
                </a:solidFill>
                <a:effectLst/>
                <a:latin typeface="Times New Roman" panose="02020603050405020304" pitchFamily="18" charset="0"/>
                <a:ea typeface="Times New Roman" panose="02020603050405020304" pitchFamily="18" charset="0"/>
              </a:rPr>
              <a:t>trang</a:t>
            </a:r>
            <a:r>
              <a:rPr lang="en-US" sz="2800" b="1" dirty="0">
                <a:solidFill>
                  <a:srgbClr val="000000"/>
                </a:solidFill>
                <a:effectLst/>
                <a:latin typeface="Times New Roman" panose="02020603050405020304" pitchFamily="18" charset="0"/>
                <a:ea typeface="Times New Roman" panose="02020603050405020304" pitchFamily="18" charset="0"/>
              </a:rPr>
              <a:t> 52)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D539BC49-CEC2-CF16-550E-E3F9A83F787A}"/>
              </a:ext>
            </a:extLst>
          </p:cNvPr>
          <p:cNvSpPr txBox="1"/>
          <p:nvPr/>
        </p:nvSpPr>
        <p:spPr>
          <a:xfrm>
            <a:off x="2014330" y="2266122"/>
            <a:ext cx="9833113" cy="954107"/>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2B224CBC-CAA1-99AE-314D-E175D30C5814}"/>
              </a:ext>
            </a:extLst>
          </p:cNvPr>
          <p:cNvSpPr txBox="1"/>
          <p:nvPr/>
        </p:nvSpPr>
        <p:spPr>
          <a:xfrm>
            <a:off x="3193774" y="3617843"/>
            <a:ext cx="2014330" cy="2677656"/>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dịch</a:t>
            </a:r>
            <a:endParaRPr lang="en-US" sz="28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F6E92165-F038-9B50-D449-1D710F11F9D2}"/>
              </a:ext>
            </a:extLst>
          </p:cNvPr>
          <p:cNvSpPr txBox="1"/>
          <p:nvPr/>
        </p:nvSpPr>
        <p:spPr>
          <a:xfrm>
            <a:off x="6228521" y="3686654"/>
            <a:ext cx="1921565" cy="2246769"/>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0768F026-044D-61AD-DCC8-8BDB02133609}"/>
              </a:ext>
            </a:extLst>
          </p:cNvPr>
          <p:cNvSpPr txBox="1"/>
          <p:nvPr/>
        </p:nvSpPr>
        <p:spPr>
          <a:xfrm>
            <a:off x="9501809" y="3700286"/>
            <a:ext cx="2146852" cy="2677656"/>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723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213896-6A01-A134-AC3B-08A0CFDC5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19270"/>
            <a:ext cx="11913704" cy="6738730"/>
          </a:xfrm>
          <a:prstGeom prst="rect">
            <a:avLst/>
          </a:prstGeom>
        </p:spPr>
      </p:pic>
      <p:sp>
        <p:nvSpPr>
          <p:cNvPr id="3" name="Hộp Văn bản 2">
            <a:extLst>
              <a:ext uri="{FF2B5EF4-FFF2-40B4-BE49-F238E27FC236}">
                <a16:creationId xmlns:a16="http://schemas.microsoft.com/office/drawing/2014/main" id="{42206D10-12D8-27AD-C0DC-5B6374CA02CC}"/>
              </a:ext>
            </a:extLst>
          </p:cNvPr>
          <p:cNvSpPr txBox="1"/>
          <p:nvPr/>
        </p:nvSpPr>
        <p:spPr>
          <a:xfrm>
            <a:off x="2597426" y="861391"/>
            <a:ext cx="8693426" cy="2062103"/>
          </a:xfrm>
          <a:prstGeom prst="rect">
            <a:avLst/>
          </a:prstGeom>
          <a:noFill/>
        </p:spPr>
        <p:txBody>
          <a:bodyPr wrap="square" rtlCol="0">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2</a:t>
            </a:r>
            <a:r>
              <a:rPr lang="vi-VN" sz="3200" b="1"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a:p>
            <a:pPr algn="just"/>
            <a:r>
              <a:rPr lang="vi-VN" sz="3200" b="1" dirty="0">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Sưu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tầm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báo</a:t>
            </a:r>
            <a:r>
              <a:rPr lang="en-US" sz="3200" dirty="0">
                <a:solidFill>
                  <a:srgbClr val="000000"/>
                </a:solidFill>
                <a:effectLst/>
                <a:latin typeface="Times New Roman" panose="02020603050405020304" pitchFamily="18" charset="0"/>
                <a:ea typeface="Times New Roman" panose="02020603050405020304" pitchFamily="18" charset="0"/>
              </a:rPr>
              <a:t>, Internet,..)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ngoài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đấu</a:t>
            </a:r>
            <a:r>
              <a:rPr lang="en-US" sz="3200" dirty="0">
                <a:solidFill>
                  <a:srgbClr val="000000"/>
                </a:solidFill>
                <a:effectLst/>
                <a:latin typeface="Times New Roman" panose="02020603050405020304" pitchFamily="18" charset="0"/>
                <a:ea typeface="Times New Roman" panose="02020603050405020304" pitchFamily="18" charset="0"/>
              </a:rPr>
              <a:t>, hi </a:t>
            </a:r>
            <a:r>
              <a:rPr lang="en-US" sz="3200" dirty="0" err="1">
                <a:solidFill>
                  <a:srgbClr val="000000"/>
                </a:solidFill>
                <a:effectLst/>
                <a:latin typeface="Times New Roman" panose="02020603050405020304" pitchFamily="18" charset="0"/>
                <a:ea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Tổ</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12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CC53489-912F-D210-DA43-937078998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
            <a:ext cx="11847443" cy="6758609"/>
          </a:xfrm>
          <a:prstGeom prst="rect">
            <a:avLst/>
          </a:prstGeom>
        </p:spPr>
      </p:pic>
      <p:pic>
        <p:nvPicPr>
          <p:cNvPr id="4" name="Picture 38" descr="Soạn bài Hướng dẫn tự học trang 52 | Hay nhất Soạn văn 7 Cánh diều">
            <a:extLst>
              <a:ext uri="{FF2B5EF4-FFF2-40B4-BE49-F238E27FC236}">
                <a16:creationId xmlns:a16="http://schemas.microsoft.com/office/drawing/2014/main" id="{64E8732A-5600-D9E0-4898-A5F37AE497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217" y="318052"/>
            <a:ext cx="4929809" cy="4691270"/>
          </a:xfrm>
          <a:prstGeom prst="rect">
            <a:avLst/>
          </a:prstGeom>
          <a:noFill/>
          <a:ln>
            <a:noFill/>
          </a:ln>
          <a:scene3d>
            <a:camera prst="perspectiveContrastingRightFacing"/>
            <a:lightRig rig="threePt" dir="t"/>
          </a:scene3d>
          <a:sp3d>
            <a:bevelT w="139700" h="139700" prst="divot"/>
          </a:sp3d>
        </p:spPr>
      </p:pic>
      <p:sp>
        <p:nvSpPr>
          <p:cNvPr id="5" name="Hộp Văn bản 4">
            <a:extLst>
              <a:ext uri="{FF2B5EF4-FFF2-40B4-BE49-F238E27FC236}">
                <a16:creationId xmlns:a16="http://schemas.microsoft.com/office/drawing/2014/main" id="{881C1630-156B-4688-4629-F3B3CD8188C9}"/>
              </a:ext>
            </a:extLst>
          </p:cNvPr>
          <p:cNvSpPr txBox="1"/>
          <p:nvPr/>
        </p:nvSpPr>
        <p:spPr>
          <a:xfrm>
            <a:off x="6095999" y="318052"/>
            <a:ext cx="5883965" cy="5847755"/>
          </a:xfrm>
          <a:prstGeom prst="rect">
            <a:avLst/>
          </a:prstGeom>
          <a:noFill/>
        </p:spPr>
        <p:txBody>
          <a:bodyPr wrap="square" rtlCol="0">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Võ</a:t>
            </a: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Sáu</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933"/>
              </a:rPr>
              <a:t>1933</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952"/>
              </a:rPr>
              <a:t>1952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kháng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chiến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chống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Kháng chiến chống Pháp"/>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Việt Nam"/>
              </a:rPr>
              <a:t>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thực</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dân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Thực dân Pháp"/>
              </a:rPr>
              <a:t>Pháp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miền</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 Nam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Kháng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chiến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chống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Kháng chiến chống Pháp"/>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Anh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hùng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lực</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lượng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vũ</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trang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nhân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Anh hùng lực lượng vũ trang nhân dân"/>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1993.</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330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A3E31D5-D6E0-F9B6-A48E-DFAF415B7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
            <a:ext cx="11847443" cy="6758609"/>
          </a:xfrm>
          <a:prstGeom prst="rect">
            <a:avLst/>
          </a:prstGeom>
        </p:spPr>
      </p:pic>
      <p:pic>
        <p:nvPicPr>
          <p:cNvPr id="3" name="Picture 39" descr="Soạn bài Hướng dẫn tự học trang 52 | Hay nhất Soạn văn 7 Cánh diều">
            <a:extLst>
              <a:ext uri="{FF2B5EF4-FFF2-40B4-BE49-F238E27FC236}">
                <a16:creationId xmlns:a16="http://schemas.microsoft.com/office/drawing/2014/main" id="{E3F76BF6-E39E-2D67-367F-6157F8B65C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5310" y="238538"/>
            <a:ext cx="4568411" cy="4704523"/>
          </a:xfrm>
          <a:prstGeom prst="rect">
            <a:avLst/>
          </a:prstGeom>
          <a:noFill/>
          <a:ln>
            <a:noFill/>
          </a:ln>
          <a:scene3d>
            <a:camera prst="perspectiveHeroicExtremeRightFacing"/>
            <a:lightRig rig="threePt" dir="t"/>
          </a:scene3d>
          <a:sp3d>
            <a:bevelT prst="angle"/>
          </a:sp3d>
        </p:spPr>
      </p:pic>
      <p:sp>
        <p:nvSpPr>
          <p:cNvPr id="4" name="Hộp Văn bản 3">
            <a:extLst>
              <a:ext uri="{FF2B5EF4-FFF2-40B4-BE49-F238E27FC236}">
                <a16:creationId xmlns:a16="http://schemas.microsoft.com/office/drawing/2014/main" id="{529F96D8-7FEB-ACC1-FBE1-E427A4CC3DDF}"/>
              </a:ext>
            </a:extLst>
          </p:cNvPr>
          <p:cNvSpPr txBox="1"/>
          <p:nvPr/>
        </p:nvSpPr>
        <p:spPr>
          <a:xfrm>
            <a:off x="5923722" y="238538"/>
            <a:ext cx="5844208" cy="5924699"/>
          </a:xfrm>
          <a:prstGeom prst="rect">
            <a:avLst/>
          </a:prstGeom>
          <a:noFill/>
        </p:spPr>
        <p:txBody>
          <a:bodyPr wrap="square" rtlCol="0">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Tự</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4" tooltip="20 tháng 10"/>
              </a:rPr>
              <a:t>20 </a:t>
            </a:r>
            <a:r>
              <a:rPr lang="en-US" sz="2800" u="sng" dirty="0" err="1">
                <a:solidFill>
                  <a:srgbClr val="000000"/>
                </a:solidFill>
                <a:effectLst/>
                <a:latin typeface="Times New Roman" panose="02020603050405020304" pitchFamily="18" charset="0"/>
                <a:ea typeface="Times New Roman" panose="02020603050405020304" pitchFamily="18" charset="0"/>
                <a:hlinkClick r:id="rId4" tooltip="20 tháng 10"/>
              </a:rPr>
              <a:t>tháng</a:t>
            </a:r>
            <a:r>
              <a:rPr lang="en-US" sz="2800" u="sng" dirty="0">
                <a:solidFill>
                  <a:srgbClr val="000000"/>
                </a:solidFill>
                <a:effectLst/>
                <a:latin typeface="Times New Roman" panose="02020603050405020304" pitchFamily="18" charset="0"/>
                <a:ea typeface="Times New Roman" panose="02020603050405020304" pitchFamily="18" charset="0"/>
                <a:hlinkClick r:id="rId4" tooltip="20 tháng 10"/>
              </a:rPr>
              <a:t> 10</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5" tooltip="1914"/>
              </a:rPr>
              <a:t>1914</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Bản</a:t>
            </a:r>
            <a:r>
              <a:rPr lang="en-US" sz="2800" u="sng" dirty="0">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6" tooltip="Bản Mạy (trang không tồn tại)"/>
              </a:rPr>
              <a:t>Mạy</a:t>
            </a:r>
            <a:r>
              <a:rPr lang="en-US" sz="2800" dirty="0" err="1">
                <a:solidFill>
                  <a:srgbClr val="000000"/>
                </a:solidFill>
                <a:effectLst/>
                <a:latin typeface="Times New Roman" panose="02020603050405020304" pitchFamily="18" charset="0"/>
                <a:ea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hlinkClick r:id="rId7" tooltip="Nakhon Phanom (tỉnh)"/>
              </a:rPr>
              <a:t>Nakhon </a:t>
            </a:r>
            <a:r>
              <a:rPr lang="en-US" sz="2800" u="sng" dirty="0" err="1">
                <a:solidFill>
                  <a:srgbClr val="000000"/>
                </a:solidFill>
                <a:effectLst/>
                <a:latin typeface="Times New Roman" panose="02020603050405020304" pitchFamily="18" charset="0"/>
                <a:ea typeface="Times New Roman" panose="02020603050405020304" pitchFamily="18" charset="0"/>
                <a:hlinkClick r:id="rId7" tooltip="Nakhon Phanom (tỉnh)"/>
              </a:rPr>
              <a:t>Phanom</a:t>
            </a: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u="sng" dirty="0" err="1">
                <a:solidFill>
                  <a:srgbClr val="000000"/>
                </a:solidFill>
                <a:effectLst/>
                <a:latin typeface="Times New Roman" panose="02020603050405020304" pitchFamily="18" charset="0"/>
                <a:ea typeface="Times New Roman" panose="02020603050405020304" pitchFamily="18" charset="0"/>
                <a:hlinkClick r:id="rId8" tooltip="Thái Lan"/>
              </a:rPr>
              <a:t>Thái</a:t>
            </a:r>
            <a:r>
              <a:rPr lang="en-US" sz="2800" u="sng" dirty="0">
                <a:solidFill>
                  <a:srgbClr val="000000"/>
                </a:solidFill>
                <a:effectLst/>
                <a:latin typeface="Times New Roman" panose="02020603050405020304" pitchFamily="18" charset="0"/>
                <a:ea typeface="Times New Roman" panose="02020603050405020304" pitchFamily="18" charset="0"/>
                <a:hlinkClick r:id="rId8" tooltip="Thái Lan"/>
              </a:rPr>
              <a:t> Lan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9" tooltip="Việt Xuyên"/>
              </a:rPr>
              <a:t>Thạch</a:t>
            </a:r>
            <a:r>
              <a:rPr lang="en-US" sz="2800" u="sng" dirty="0">
                <a:solidFill>
                  <a:srgbClr val="000000"/>
                </a:solidFill>
                <a:effectLst/>
                <a:latin typeface="Times New Roman" panose="02020603050405020304" pitchFamily="18" charset="0"/>
                <a:ea typeface="Times New Roman" panose="02020603050405020304" pitchFamily="18" charset="0"/>
                <a:hlinkClick r:id="rId9" tooltip="Việt Xuyên"/>
              </a:rPr>
              <a:t> Minh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0" tooltip="Thạch Hà"/>
              </a:rPr>
              <a:t>Thạch</a:t>
            </a:r>
            <a:r>
              <a:rPr lang="en-US" sz="2800" u="sng" dirty="0">
                <a:solidFill>
                  <a:srgbClr val="000000"/>
                </a:solidFill>
                <a:effectLst/>
                <a:latin typeface="Times New Roman" panose="02020603050405020304" pitchFamily="18" charset="0"/>
                <a:ea typeface="Times New Roman" panose="02020603050405020304" pitchFamily="18" charset="0"/>
                <a:hlinkClick r:id="rId10" tooltip="Thạch Hà"/>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0" tooltip="Thạch Hà"/>
              </a:rPr>
              <a:t>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1" tooltip="Hà Tĩnh"/>
              </a:rPr>
              <a:t>Hà</a:t>
            </a:r>
            <a:r>
              <a:rPr lang="en-US" sz="2800" u="sng" dirty="0">
                <a:solidFill>
                  <a:srgbClr val="000000"/>
                </a:solidFill>
                <a:effectLst/>
                <a:latin typeface="Times New Roman" panose="02020603050405020304" pitchFamily="18" charset="0"/>
                <a:ea typeface="Times New Roman" panose="02020603050405020304" pitchFamily="18" charset="0"/>
                <a:hlinkClick r:id="rId11" tooltip="Hà Tĩnh"/>
              </a:rPr>
              <a:t> </a:t>
            </a:r>
            <a:r>
              <a:rPr lang="en-US" sz="2800" u="sng" dirty="0" err="1">
                <a:solidFill>
                  <a:srgbClr val="000000"/>
                </a:solidFill>
                <a:effectLst/>
                <a:latin typeface="Times New Roman" panose="02020603050405020304" pitchFamily="18" charset="0"/>
                <a:ea typeface="Times New Roman" panose="02020603050405020304" pitchFamily="18" charset="0"/>
                <a:hlinkClick r:id="rId11" tooltip="Hà Tĩnh"/>
              </a:rPr>
              <a:t>Tĩnh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Cha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Nguyễn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Sờm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u="sng" dirty="0">
                <a:solidFill>
                  <a:srgbClr val="000000"/>
                </a:solidFill>
                <a:effectLst/>
                <a:latin typeface="Times New Roman" panose="02020603050405020304" pitchFamily="18" charset="0"/>
                <a:ea typeface="Times New Roman" panose="02020603050405020304" pitchFamily="18" charset="0"/>
                <a:hlinkClick r:id="rId7" tooltip="Nakhon Phanom (tỉnh)"/>
              </a:rPr>
              <a:t>Nakhon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gốc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song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Sáu</a:t>
            </a:r>
            <a:r>
              <a:rPr lang="en-US" sz="2800" dirty="0">
                <a:solidFill>
                  <a:srgbClr val="000000"/>
                </a:solidFill>
                <a:effectLst/>
                <a:latin typeface="Times New Roman" panose="02020603050405020304" pitchFamily="18" charset="0"/>
                <a:ea typeface="Times New Roman" panose="02020603050405020304" pitchFamily="18" charset="0"/>
              </a:rPr>
              <a:t>, Lê </a:t>
            </a:r>
            <a:r>
              <a:rPr lang="en-US" sz="2800" dirty="0" err="1">
                <a:solidFill>
                  <a:srgbClr val="000000"/>
                </a:solidFill>
                <a:effectLst/>
                <a:latin typeface="Times New Roman" panose="02020603050405020304" pitchFamily="18" charset="0"/>
                <a:ea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Bảy</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79408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27372E4-68E1-FCFF-60A3-43E205D26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3"/>
            <a:ext cx="11847443" cy="6758609"/>
          </a:xfrm>
          <a:prstGeom prst="rect">
            <a:avLst/>
          </a:prstGeom>
        </p:spPr>
      </p:pic>
      <p:sp>
        <p:nvSpPr>
          <p:cNvPr id="3" name="Hộp Văn bản 2">
            <a:extLst>
              <a:ext uri="{FF2B5EF4-FFF2-40B4-BE49-F238E27FC236}">
                <a16:creationId xmlns:a16="http://schemas.microsoft.com/office/drawing/2014/main" id="{42BDB2BD-D635-8206-6695-9E00658201ED}"/>
              </a:ext>
            </a:extLst>
          </p:cNvPr>
          <p:cNvSpPr txBox="1"/>
          <p:nvPr/>
        </p:nvSpPr>
        <p:spPr>
          <a:xfrm>
            <a:off x="1987825" y="99392"/>
            <a:ext cx="10071653" cy="5770811"/>
          </a:xfrm>
          <a:prstGeom prst="rect">
            <a:avLst/>
          </a:prstGeom>
          <a:noFill/>
        </p:spPr>
        <p:txBody>
          <a:bodyPr wrap="square" rtlCol="0">
            <a:spAutoFit/>
          </a:bodyPr>
          <a:lstStyle/>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1923"/>
              </a:rPr>
              <a:t>1923</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mới 10 tuổi, Lý Tự Trọng được sang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Trung Hoa Dân Quốc (1912–1949)"/>
              </a:rPr>
              <a:t>Trung Quốc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học tập và hoạt động trong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Hội Thanh niên Cách mạng đồng chí (trang không tồn tại)"/>
              </a:rPr>
              <a:t>Hội Thanh niên Cách mạng đồng chí</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926"/>
              </a:rPr>
              <a:t>1926</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về nước hoạt động với nhiệm vụ thành lập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Đoàn Thanh niên Cộng sản Đông Dương"/>
              </a:rPr>
              <a:t>đoàn Thanh niên Cộng sản Đông Dương</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và làm liên lạc cho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Xứ ủy Nam Kỳ (trang không tồn tại)"/>
              </a:rPr>
              <a:t>Xứ ủy Nam Kỳ</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với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Đảng Cộng sản Việt Nam"/>
              </a:rPr>
              <a:t>Đảng Cộng sản Việt Nam</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9 tháng 2"/>
              </a:rPr>
              <a:t>9 tháng 2</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tooltip="1931"/>
              </a:rPr>
              <a:t>1931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buổi kỷ niệm gặp mặt một năm cuộc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tooltip="Khởi nghĩa Yên Bái"/>
              </a:rPr>
              <a:t>khởi nghĩa Yên Bái</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tổ chức tại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tooltip="Thành phố Hồ Chí Minh"/>
              </a:rPr>
              <a:t>Sài Gòn</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Lý Tự Trọng đã bắn chết viên mật thám Le Grand để bảo vệ diễn giả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4" tooltip="Phan Bôi"/>
              </a:rPr>
              <a:t>Phan Bôi</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đang diễn thuyết tại quảng trường Lareni. Tuy nhiên, sau đó ông đã bị bắt giam vào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5" tooltip="Khám Lớn Sài Gòn"/>
              </a:rPr>
              <a:t>Khám Lớn</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bị kết án tử hình ngày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20 tháng 11"/>
              </a:rPr>
              <a:t>21 tháng 11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năm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tooltip="1931"/>
              </a:rPr>
              <a:t>1931</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mới 17 tuổi. Sự kiện này làm dấy lên một phong trào đấu tranh mạnh mẽ ở Khám Lớn khiến từ đó cai ngục tại đây luôn gọi Lý Tự Trọng là "Ông Nhỏ".</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413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D30849C-5B95-8E64-EC70-3DB5D4C7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1161"/>
            <a:ext cx="11847443" cy="6758609"/>
          </a:xfrm>
          <a:prstGeom prst="rect">
            <a:avLst/>
          </a:prstGeom>
        </p:spPr>
      </p:pic>
      <p:pic>
        <p:nvPicPr>
          <p:cNvPr id="3" name="Picture 45" descr="Soạn bài Hướng dẫn tự học trang 52 | Hay nhất Soạn văn 7 Cánh diều">
            <a:extLst>
              <a:ext uri="{FF2B5EF4-FFF2-40B4-BE49-F238E27FC236}">
                <a16:creationId xmlns:a16="http://schemas.microsoft.com/office/drawing/2014/main" id="{C3E7E112-D4D8-5A54-ED61-0B754854D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1148" y="-56325"/>
            <a:ext cx="3962400" cy="4495800"/>
          </a:xfrm>
          <a:prstGeom prst="rect">
            <a:avLst/>
          </a:prstGeom>
          <a:noFill/>
          <a:ln>
            <a:noFill/>
          </a:ln>
          <a:scene3d>
            <a:camera prst="perspectiveAbove"/>
            <a:lightRig rig="threePt" dir="t"/>
          </a:scene3d>
          <a:sp3d>
            <a:bevelT w="139700" h="139700" prst="divot"/>
          </a:sp3d>
        </p:spPr>
      </p:pic>
      <p:sp>
        <p:nvSpPr>
          <p:cNvPr id="4" name="Hộp Văn bản 3">
            <a:extLst>
              <a:ext uri="{FF2B5EF4-FFF2-40B4-BE49-F238E27FC236}">
                <a16:creationId xmlns:a16="http://schemas.microsoft.com/office/drawing/2014/main" id="{3B8E9024-852E-CDF7-5FB3-0C6F8A763BAA}"/>
              </a:ext>
            </a:extLst>
          </p:cNvPr>
          <p:cNvSpPr txBox="1"/>
          <p:nvPr/>
        </p:nvSpPr>
        <p:spPr>
          <a:xfrm>
            <a:off x="5128591" y="88230"/>
            <a:ext cx="6930887" cy="6555641"/>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Trỗi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1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tháng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1 tháng 2"/>
              </a:rPr>
              <a:t> 2</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1940"/>
              </a:rPr>
              <a:t>1940</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15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tháng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15 tháng 10"/>
              </a:rPr>
              <a:t> 10</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1964"/>
              </a:rPr>
              <a:t>1964</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Mặt trận Dân tộc Giải phóng miền Nam Việt Nam"/>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ám</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tooltip="Ám sát"/>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Bộ</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trưởng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Quốc</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phòng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Hoa</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tooltip="Bộ trưởng Bộ Quốc phòng Hoa Kỳ"/>
              </a:rPr>
              <a:t>Kỳ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tooltip="Robert McNamara"/>
              </a:rPr>
              <a:t>Robert McNamara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tooltip="Henry Cabot Lodge, Jr."/>
              </a:rPr>
              <a:t>Henry Cabot Lodge, Jr.</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hòa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1964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r>
              <a:rPr lang="en-US" sz="2800" u="sng"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4"/>
              </a:rPr>
              <a:t>[1]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Việt</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Nam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Cộng</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tooltip="Việt Nam Cộng hòa"/>
              </a:rPr>
              <a:t>hòa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tử</a:t>
            </a:r>
            <a:r>
              <a:rPr lang="en-US" sz="2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 </a:t>
            </a:r>
            <a:r>
              <a:rPr lang="en-US" sz="2800" u="sng"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5" tooltip="Tử hình"/>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quân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Giải</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phóng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miền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Nam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Việt</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6" tooltip="Quân Giải phóng miền Nam Việt Nam"/>
              </a:rPr>
              <a:t> Nam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Cộng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hòa</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Xã</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hội</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Chủ</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nghĩa</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Việt</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7" tooltip="Cộng hòa Xã hội Chủ nghĩa Việt Nam"/>
              </a:rPr>
              <a:t> Nam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Mỹ</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Anh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hùng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Lực</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lượng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vũ</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trang</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nhân</a:t>
            </a:r>
            <a:r>
              <a:rPr lang="en-US" sz="2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 </a:t>
            </a:r>
            <a:r>
              <a:rPr lang="en-US" sz="2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8" tooltip="Anh hùng Lực lượng vũ trang nhân dân"/>
              </a:rPr>
              <a:t>dân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3140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37049B-CE5B-86A2-964A-9D2ABF03A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pic>
        <p:nvPicPr>
          <p:cNvPr id="3" name="Picture 47" descr="Soạn bài Hướng dẫn tự học trang 52 | Hay nhất Soạn văn 7 Cánh diều">
            <a:extLst>
              <a:ext uri="{FF2B5EF4-FFF2-40B4-BE49-F238E27FC236}">
                <a16:creationId xmlns:a16="http://schemas.microsoft.com/office/drawing/2014/main" id="{EBEC0C4E-AFA6-5B05-9FB0-2610890998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881" y="112646"/>
            <a:ext cx="3972989" cy="4154554"/>
          </a:xfrm>
          <a:prstGeom prst="rect">
            <a:avLst/>
          </a:prstGeom>
          <a:noFill/>
          <a:ln>
            <a:noFill/>
          </a:ln>
          <a:effectLst>
            <a:softEdge rad="635000"/>
          </a:effectLst>
          <a:scene3d>
            <a:camera prst="orthographicFront"/>
            <a:lightRig rig="threePt" dir="t"/>
          </a:scene3d>
          <a:sp3d>
            <a:bevelT w="139700" h="139700" prst="divot"/>
          </a:sp3d>
        </p:spPr>
      </p:pic>
      <p:sp>
        <p:nvSpPr>
          <p:cNvPr id="4" name="Hộp Văn bản 3">
            <a:extLst>
              <a:ext uri="{FF2B5EF4-FFF2-40B4-BE49-F238E27FC236}">
                <a16:creationId xmlns:a16="http://schemas.microsoft.com/office/drawing/2014/main" id="{9F1F555B-B109-0095-3E1C-CDBA5F2BF33D}"/>
              </a:ext>
            </a:extLst>
          </p:cNvPr>
          <p:cNvSpPr txBox="1"/>
          <p:nvPr/>
        </p:nvSpPr>
        <p:spPr>
          <a:xfrm>
            <a:off x="5685183" y="384313"/>
            <a:ext cx="5910469" cy="5416868"/>
          </a:xfrm>
          <a:prstGeom prst="rect">
            <a:avLst/>
          </a:prstGeom>
          <a:noFill/>
        </p:spPr>
        <p:txBody>
          <a:bodyPr wrap="square" rtlCol="0">
            <a:spAutoFit/>
          </a:bodyPr>
          <a:lstStyle/>
          <a:p>
            <a:pPr algn="ctr">
              <a:spcBef>
                <a:spcPts val="600"/>
              </a:spcBef>
              <a:spcAft>
                <a:spcPts val="600"/>
              </a:spcAft>
            </a:pPr>
            <a:r>
              <a:rPr lang="vi-VN" sz="2800" b="1">
                <a:solidFill>
                  <a:srgbClr val="000000"/>
                </a:solidFill>
                <a:effectLst/>
                <a:latin typeface="Times New Roman" panose="02020603050405020304" pitchFamily="18" charset="0"/>
                <a:ea typeface="Times New Roman" panose="02020603050405020304" pitchFamily="18" charset="0"/>
              </a:rPr>
              <a:t>Nguyễn Viết Xuân</a:t>
            </a:r>
            <a:endParaRPr lang="en-US" sz="2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Ông sinh tại xóm Thượng, xã </a:t>
            </a:r>
            <a:r>
              <a:rPr lang="en-US" sz="2800" u="sng">
                <a:solidFill>
                  <a:srgbClr val="000000"/>
                </a:solidFill>
                <a:effectLst/>
                <a:latin typeface="Times New Roman" panose="02020603050405020304" pitchFamily="18" charset="0"/>
                <a:ea typeface="Times New Roman" panose="02020603050405020304" pitchFamily="18" charset="0"/>
                <a:hlinkClick r:id="rId4" tooltip="Ngũ Kiên"/>
              </a:rPr>
              <a:t>Ngũ Kiên</a:t>
            </a:r>
            <a:r>
              <a:rPr lang="en-US" sz="2800">
                <a:solidFill>
                  <a:srgbClr val="000000"/>
                </a:solidFill>
                <a:effectLst/>
                <a:latin typeface="Times New Roman" panose="02020603050405020304" pitchFamily="18" charset="0"/>
                <a:ea typeface="Times New Roman" panose="02020603050405020304" pitchFamily="18" charset="0"/>
              </a:rPr>
              <a:t>, phủ </a:t>
            </a:r>
            <a:r>
              <a:rPr lang="en-US" sz="2800" u="sng">
                <a:solidFill>
                  <a:srgbClr val="000000"/>
                </a:solidFill>
                <a:effectLst/>
                <a:latin typeface="Times New Roman" panose="02020603050405020304" pitchFamily="18" charset="0"/>
                <a:ea typeface="Times New Roman" panose="02020603050405020304" pitchFamily="18" charset="0"/>
                <a:hlinkClick r:id="rId5" tooltip="Vĩnh Tường"/>
              </a:rPr>
              <a:t>Vĩnh Tường</a:t>
            </a:r>
            <a:r>
              <a:rPr lang="en-US" sz="2800">
                <a:solidFill>
                  <a:srgbClr val="000000"/>
                </a:solidFill>
                <a:effectLst/>
                <a:latin typeface="Times New Roman" panose="02020603050405020304" pitchFamily="18" charset="0"/>
                <a:ea typeface="Times New Roman" panose="02020603050405020304" pitchFamily="18" charset="0"/>
              </a:rPr>
              <a:t>, tỉnh </a:t>
            </a:r>
            <a:r>
              <a:rPr lang="en-US" sz="2800" u="sng">
                <a:solidFill>
                  <a:srgbClr val="000000"/>
                </a:solidFill>
                <a:effectLst/>
                <a:latin typeface="Times New Roman" panose="02020603050405020304" pitchFamily="18" charset="0"/>
                <a:ea typeface="Times New Roman" panose="02020603050405020304" pitchFamily="18" charset="0"/>
                <a:hlinkClick r:id="rId6" tooltip="Vĩnh Yên (tỉnh)"/>
              </a:rPr>
              <a:t>Vĩnh Yên</a:t>
            </a:r>
            <a:r>
              <a:rPr lang="en-US" sz="2800">
                <a:solidFill>
                  <a:srgbClr val="000000"/>
                </a:solidFill>
                <a:effectLst/>
                <a:latin typeface="Times New Roman" panose="02020603050405020304" pitchFamily="18" charset="0"/>
                <a:ea typeface="Times New Roman" panose="02020603050405020304" pitchFamily="18" charset="0"/>
              </a:rPr>
              <a:t>, nay thuộc tỉnh </a:t>
            </a:r>
            <a:r>
              <a:rPr lang="en-US" sz="2800" u="sng">
                <a:solidFill>
                  <a:srgbClr val="000000"/>
                </a:solidFill>
                <a:effectLst/>
                <a:latin typeface="Times New Roman" panose="02020603050405020304" pitchFamily="18" charset="0"/>
                <a:ea typeface="Times New Roman" panose="02020603050405020304" pitchFamily="18" charset="0"/>
                <a:hlinkClick r:id="rId7" tooltip="Vĩnh Phúc"/>
              </a:rPr>
              <a:t>Vĩnh Phúc</a:t>
            </a:r>
            <a:r>
              <a:rPr lang="en-US" sz="2800">
                <a:solidFill>
                  <a:srgbClr val="000000"/>
                </a:solidFill>
                <a:effectLst/>
                <a:latin typeface="Times New Roman" panose="02020603050405020304" pitchFamily="18" charset="0"/>
                <a:ea typeface="Times New Roman" panose="02020603050405020304" pitchFamily="18" charset="0"/>
              </a:rPr>
              <a:t>. Năm 7 tuổi, ông phải đi ở đợ cho gia đình địa chủ trong 10 năm. Tháng 11 năm 1952, ông gia nhập </a:t>
            </a:r>
            <a:r>
              <a:rPr lang="en-US" sz="2800" u="sng">
                <a:solidFill>
                  <a:srgbClr val="000000"/>
                </a:solidFill>
                <a:effectLst/>
                <a:latin typeface="Times New Roman" panose="02020603050405020304" pitchFamily="18" charset="0"/>
                <a:ea typeface="Times New Roman" panose="02020603050405020304" pitchFamily="18" charset="0"/>
                <a:hlinkClick r:id="rId8" tooltip="Quân đội nhân dân Việt Nam"/>
              </a:rPr>
              <a:t>Quân đội nhân dân Việt Nam</a:t>
            </a:r>
            <a:r>
              <a:rPr lang="en-US" sz="2800">
                <a:solidFill>
                  <a:srgbClr val="000000"/>
                </a:solidFill>
                <a:effectLst/>
                <a:latin typeface="Times New Roman" panose="02020603050405020304" pitchFamily="18" charset="0"/>
                <a:ea typeface="Times New Roman" panose="02020603050405020304" pitchFamily="18" charset="0"/>
              </a:rPr>
              <a:t>. Trong </a:t>
            </a:r>
            <a:r>
              <a:rPr lang="en-US" sz="2800" u="sng">
                <a:solidFill>
                  <a:srgbClr val="000000"/>
                </a:solidFill>
                <a:effectLst/>
                <a:latin typeface="Times New Roman" panose="02020603050405020304" pitchFamily="18" charset="0"/>
                <a:ea typeface="Times New Roman" panose="02020603050405020304" pitchFamily="18" charset="0"/>
                <a:hlinkClick r:id="rId9" tooltip="Chiến tranh Đông Dương"/>
              </a:rPr>
              <a:t>Chiến tranh Đông Dương</a:t>
            </a:r>
            <a:r>
              <a:rPr lang="en-US" sz="2800">
                <a:solidFill>
                  <a:srgbClr val="000000"/>
                </a:solidFill>
                <a:effectLst/>
                <a:latin typeface="Times New Roman" panose="02020603050405020304" pitchFamily="18" charset="0"/>
                <a:ea typeface="Times New Roman" panose="02020603050405020304" pitchFamily="18" charset="0"/>
              </a:rPr>
              <a:t>, đơn vị ông chiến đấu với không quân đối phương ở </a:t>
            </a:r>
            <a:r>
              <a:rPr lang="en-US" sz="2800" u="sng">
                <a:solidFill>
                  <a:srgbClr val="000000"/>
                </a:solidFill>
                <a:effectLst/>
                <a:latin typeface="Times New Roman" panose="02020603050405020304" pitchFamily="18" charset="0"/>
                <a:ea typeface="Times New Roman" panose="02020603050405020304" pitchFamily="18" charset="0"/>
                <a:hlinkClick r:id="rId10" tooltip="Đèo Lũng Lô"/>
              </a:rPr>
              <a:t>Lũng Lô</a:t>
            </a:r>
            <a:r>
              <a:rPr lang="en-US" sz="2800">
                <a:solidFill>
                  <a:srgbClr val="000000"/>
                </a:solidFill>
                <a:effectLst/>
                <a:latin typeface="Times New Roman" panose="02020603050405020304" pitchFamily="18" charset="0"/>
                <a:ea typeface="Times New Roman" panose="02020603050405020304" pitchFamily="18" charset="0"/>
              </a:rPr>
              <a:t>. Ngày 5 tháng 1 năm 1955, ông được kết nạp vào </a:t>
            </a:r>
            <a:r>
              <a:rPr lang="en-US" sz="2800" u="sng">
                <a:solidFill>
                  <a:srgbClr val="000000"/>
                </a:solidFill>
                <a:effectLst/>
                <a:latin typeface="Times New Roman" panose="02020603050405020304" pitchFamily="18" charset="0"/>
                <a:ea typeface="Times New Roman" panose="02020603050405020304" pitchFamily="18" charset="0"/>
                <a:hlinkClick r:id="rId11" tooltip="Đảng Cộng sản Việt Nam"/>
              </a:rPr>
              <a:t>Đảng Cộng sản Việt Nam</a:t>
            </a: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5000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E0BFD28-792E-BBEC-5BCA-8B3CD2A8F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sp>
        <p:nvSpPr>
          <p:cNvPr id="3" name="Hộp Văn bản 2">
            <a:extLst>
              <a:ext uri="{FF2B5EF4-FFF2-40B4-BE49-F238E27FC236}">
                <a16:creationId xmlns:a16="http://schemas.microsoft.com/office/drawing/2014/main" id="{CA0CB9B0-D2E0-57CF-32EA-662F195EE31B}"/>
              </a:ext>
            </a:extLst>
          </p:cNvPr>
          <p:cNvSpPr txBox="1"/>
          <p:nvPr/>
        </p:nvSpPr>
        <p:spPr>
          <a:xfrm>
            <a:off x="1696278" y="212035"/>
            <a:ext cx="10177670" cy="5062924"/>
          </a:xfrm>
          <a:prstGeom prst="rect">
            <a:avLst/>
          </a:prstGeom>
          <a:noFill/>
        </p:spPr>
        <p:txBody>
          <a:bodyPr wrap="square" rtlCol="0">
            <a:spAutoFit/>
          </a:bodyPr>
          <a:lstStyle/>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 ngày 18 tháng 11 nǎm 1964, trong trận chiến với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Không quân Hoa Kỳ"/>
              </a:rPr>
              <a:t>Không quân Hoa Kỳ</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tại phía tây tỉnh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Quảng Bình"/>
              </a:rPr>
              <a:t>Quảng Bình</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ông bị máy bay bắn bị thương nát đùi phải, song ông yêu cầu phẫu thuật bỏ chân, tiếp tục được vào bờ công sự và chỉ huy chiến đấu, động viên đồng đội bằng khẩu lệnh "Nhằm thẳng quân thù! Bắn!".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quá trình công tác, ông từng làm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tooltip="Trinh sát"/>
              </a:rPr>
              <a:t>trinh sát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thuộc C3 Đoàn 99, kế đó là Tiểu đội trưởng trinh sát, Trung đội trưởng pháo cao xạ, rồi Chính trị viên phó đại đội pháo cao xạ. Khi tử trận, ông mang quân hàm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tooltip="Quân hàm Quân đội nhân dân Việt Nam"/>
              </a:rPr>
              <a:t>Thiếu úy</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Chính trị viên Đại đội 3, Tiểu đoàn 14 pháo cao xạ,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tooltip="Sư đoàn 324, Quân đội nhân dân Việt Nam"/>
              </a:rPr>
              <a:t>Sư đoàn 325</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tooltip="Quân khu 4, Quân đội nhân dân Việt Nam"/>
              </a:rPr>
              <a:t>Quân khu 4</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 hài cốt của ông được an táng tại nghĩa trang xã Ngũ Kiên.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4199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AA3DEE4-AA7C-B09E-876E-221233915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13255"/>
            <a:ext cx="11847443" cy="6758609"/>
          </a:xfrm>
          <a:prstGeom prst="rect">
            <a:avLst/>
          </a:prstGeom>
        </p:spPr>
      </p:pic>
      <p:pic>
        <p:nvPicPr>
          <p:cNvPr id="3" name="Picture 49" descr="Soạn bài Hướng dẫn tự học trang 52 | Hay nhất Soạn văn 7 Cánh diều">
            <a:extLst>
              <a:ext uri="{FF2B5EF4-FFF2-40B4-BE49-F238E27FC236}">
                <a16:creationId xmlns:a16="http://schemas.microsoft.com/office/drawing/2014/main" id="{CF51C67B-1143-5F8C-3C47-289EC0018A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958" y="304799"/>
            <a:ext cx="4588041" cy="4890053"/>
          </a:xfrm>
          <a:prstGeom prst="rect">
            <a:avLst/>
          </a:prstGeom>
          <a:noFill/>
          <a:ln>
            <a:noFill/>
          </a:ln>
          <a:scene3d>
            <a:camera prst="isometricOffAxis1Right"/>
            <a:lightRig rig="threePt" dir="t"/>
          </a:scene3d>
          <a:sp3d>
            <a:bevelT w="139700" h="139700" prst="divot"/>
          </a:sp3d>
        </p:spPr>
      </p:pic>
      <p:sp>
        <p:nvSpPr>
          <p:cNvPr id="4" name="Hộp Văn bản 3">
            <a:extLst>
              <a:ext uri="{FF2B5EF4-FFF2-40B4-BE49-F238E27FC236}">
                <a16:creationId xmlns:a16="http://schemas.microsoft.com/office/drawing/2014/main" id="{28015207-5FBA-B8A0-3DC6-CE4EE2CCF5FF}"/>
              </a:ext>
            </a:extLst>
          </p:cNvPr>
          <p:cNvSpPr txBox="1"/>
          <p:nvPr/>
        </p:nvSpPr>
        <p:spPr>
          <a:xfrm>
            <a:off x="6278742" y="437322"/>
            <a:ext cx="5115339" cy="5262979"/>
          </a:xfrm>
          <a:prstGeom prst="rect">
            <a:avLst/>
          </a:prstGeom>
          <a:noFill/>
        </p:spPr>
        <p:txBody>
          <a:bodyPr wrap="square" rtlCol="0">
            <a:spAutoFit/>
          </a:bodyP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Nguyễn Thái Bình</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(14 tháng 1, 1948 - 2 tháng 7, 1972) là một sinh viên phản chiến Việt Nam bị bắn chết tại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Sân bay quốc tế Tân Sơn Nhất"/>
              </a:rPr>
              <a:t>phi trường Tân Sơn Nhất</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khi khống chế một chiếc máy bay để thể hiện sự phản đối cuộc chiến tranh của Mỹ ở Việt Nam. Sau cái chết, anh trở thành một biểu tượng cho phong trào phản chiến của sinh viên miền Nam Việt Nam vào </a:t>
            </a:r>
            <a:r>
              <a:rPr lang="en-US" sz="2800" u="sng">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Thập niên 1970"/>
              </a:rPr>
              <a:t>thập niên 1970</a:t>
            </a:r>
            <a:r>
              <a:rPr lang="vi-VN" sz="28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7485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E1DE315-D884-F5C8-7BD1-A17EB246C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40" y="185530"/>
            <a:ext cx="11675164" cy="6520070"/>
          </a:xfrm>
          <a:prstGeom prst="rect">
            <a:avLst/>
          </a:prstGeom>
        </p:spPr>
      </p:pic>
      <p:sp>
        <p:nvSpPr>
          <p:cNvPr id="4" name="Hộp Văn bản 3">
            <a:extLst>
              <a:ext uri="{FF2B5EF4-FFF2-40B4-BE49-F238E27FC236}">
                <a16:creationId xmlns:a16="http://schemas.microsoft.com/office/drawing/2014/main" id="{88A45AF3-5416-A521-0176-DC0BD0AF2158}"/>
              </a:ext>
            </a:extLst>
          </p:cNvPr>
          <p:cNvSpPr txBox="1"/>
          <p:nvPr/>
        </p:nvSpPr>
        <p:spPr>
          <a:xfrm>
            <a:off x="1073426" y="1643270"/>
            <a:ext cx="10270435" cy="1452642"/>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Minh Anh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AF83EF3D-421D-0365-2F34-E566D06C08F3}"/>
              </a:ext>
            </a:extLst>
          </p:cNvPr>
          <p:cNvSpPr txBox="1"/>
          <p:nvPr/>
        </p:nvSpPr>
        <p:spPr>
          <a:xfrm>
            <a:off x="1146312" y="3536802"/>
            <a:ext cx="10124661"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4743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DA1EFDA-200F-888F-4177-6ACC7B93C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85530"/>
            <a:ext cx="11926955" cy="6559827"/>
          </a:xfrm>
          <a:prstGeom prst="rect">
            <a:avLst/>
          </a:prstGeom>
        </p:spPr>
      </p:pic>
      <p:sp>
        <p:nvSpPr>
          <p:cNvPr id="4" name="Hộp Văn bản 3">
            <a:extLst>
              <a:ext uri="{FF2B5EF4-FFF2-40B4-BE49-F238E27FC236}">
                <a16:creationId xmlns:a16="http://schemas.microsoft.com/office/drawing/2014/main" id="{DB5BF2D6-C6C5-AA3A-A65F-3CBD12F22B52}"/>
              </a:ext>
            </a:extLst>
          </p:cNvPr>
          <p:cNvSpPr txBox="1"/>
          <p:nvPr/>
        </p:nvSpPr>
        <p:spPr>
          <a:xfrm>
            <a:off x="4187687" y="271669"/>
            <a:ext cx="3843130" cy="593304"/>
          </a:xfrm>
          <a:prstGeom prst="rect">
            <a:avLst/>
          </a:prstGeom>
          <a:noFill/>
        </p:spPr>
        <p:txBody>
          <a:bodyPr wrap="square" rtlCol="0">
            <a:spAutoFit/>
          </a:bodyPr>
          <a:lstStyle/>
          <a:p>
            <a:pPr algn="just">
              <a:lnSpc>
                <a:spcPct val="107000"/>
              </a:lnSpc>
              <a:spcAft>
                <a:spcPts val="8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 ĐỊNH HƯỚNG</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164978D7-7B2F-C94F-2F66-2E9F37E91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17" y="3101008"/>
            <a:ext cx="4191561" cy="3547609"/>
          </a:xfrm>
          <a:prstGeom prst="rect">
            <a:avLst/>
          </a:prstGeom>
        </p:spPr>
      </p:pic>
      <p:sp>
        <p:nvSpPr>
          <p:cNvPr id="6" name="Hộp Văn bản 5">
            <a:extLst>
              <a:ext uri="{FF2B5EF4-FFF2-40B4-BE49-F238E27FC236}">
                <a16:creationId xmlns:a16="http://schemas.microsoft.com/office/drawing/2014/main" id="{8E03D398-8C74-27AB-951F-5FF98E944F47}"/>
              </a:ext>
            </a:extLst>
          </p:cNvPr>
          <p:cNvSpPr txBox="1"/>
          <p:nvPr/>
        </p:nvSpPr>
        <p:spPr>
          <a:xfrm>
            <a:off x="4568125" y="1258957"/>
            <a:ext cx="1881809" cy="2701060"/>
          </a:xfrm>
          <a:prstGeom prst="rect">
            <a:avLst/>
          </a:prstGeom>
          <a:noFill/>
        </p:spPr>
        <p:txBody>
          <a:bodyPr wrap="square" rtlCol="0">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D8D03025-30B3-32CC-AE2F-7620FEE721AA}"/>
              </a:ext>
            </a:extLst>
          </p:cNvPr>
          <p:cNvSpPr txBox="1"/>
          <p:nvPr/>
        </p:nvSpPr>
        <p:spPr>
          <a:xfrm>
            <a:off x="7328452" y="1258957"/>
            <a:ext cx="1736035" cy="2174121"/>
          </a:xfrm>
          <a:prstGeom prst="rect">
            <a:avLst/>
          </a:prstGeom>
          <a:noFill/>
        </p:spPr>
        <p:txBody>
          <a:bodyPr wrap="square" rtlCol="0">
            <a:spAutoFit/>
          </a:bodyPr>
          <a:lstStyle/>
          <a:p>
            <a:pPr algn="just">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47DD4149-7BE4-2FC8-C772-749B8A0B1823}"/>
              </a:ext>
            </a:extLst>
          </p:cNvPr>
          <p:cNvSpPr txBox="1"/>
          <p:nvPr/>
        </p:nvSpPr>
        <p:spPr>
          <a:xfrm>
            <a:off x="9833113" y="1258957"/>
            <a:ext cx="1987826" cy="2701060"/>
          </a:xfrm>
          <a:prstGeom prst="rect">
            <a:avLst/>
          </a:prstGeom>
          <a:noFill/>
        </p:spPr>
        <p:txBody>
          <a:bodyPr wrap="square" rtlCol="0">
            <a:spAutoFit/>
          </a:bodyPr>
          <a:lstStyle/>
          <a:p>
            <a:pPr>
              <a:lnSpc>
                <a:spcPct val="107000"/>
              </a:lnSpc>
              <a:spcAft>
                <a:spcPts val="800"/>
              </a:spcAft>
            </a:pP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Lưu ý khi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vi-VN"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7383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D8F7B06-BCB0-0CDD-8634-D05560728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72277"/>
            <a:ext cx="11926955" cy="6559827"/>
          </a:xfrm>
          <a:prstGeom prst="rect">
            <a:avLst/>
          </a:prstGeom>
        </p:spPr>
      </p:pic>
      <p:sp>
        <p:nvSpPr>
          <p:cNvPr id="3" name="Hộp Văn bản 2">
            <a:extLst>
              <a:ext uri="{FF2B5EF4-FFF2-40B4-BE49-F238E27FC236}">
                <a16:creationId xmlns:a16="http://schemas.microsoft.com/office/drawing/2014/main" id="{7A2CF866-0365-72A4-50B0-62C1DD758945}"/>
              </a:ext>
            </a:extLst>
          </p:cNvPr>
          <p:cNvSpPr txBox="1"/>
          <p:nvPr/>
        </p:nvSpPr>
        <p:spPr>
          <a:xfrm>
            <a:off x="3962400" y="424070"/>
            <a:ext cx="3445565"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Khái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niệm</a:t>
            </a:r>
            <a:endParaRPr lang="en-US" sz="2800" dirty="0"/>
          </a:p>
        </p:txBody>
      </p:sp>
      <p:sp>
        <p:nvSpPr>
          <p:cNvPr id="4" name="Hộp Văn bản 3">
            <a:extLst>
              <a:ext uri="{FF2B5EF4-FFF2-40B4-BE49-F238E27FC236}">
                <a16:creationId xmlns:a16="http://schemas.microsoft.com/office/drawing/2014/main" id="{C3AC26AB-C5DA-8B13-405D-DC6D436590B7}"/>
              </a:ext>
            </a:extLst>
          </p:cNvPr>
          <p:cNvSpPr txBox="1"/>
          <p:nvPr/>
        </p:nvSpPr>
        <p:spPr>
          <a:xfrm>
            <a:off x="2001078" y="1125954"/>
            <a:ext cx="9024731" cy="1452642"/>
          </a:xfrm>
          <a:prstGeom prst="rect">
            <a:avLst/>
          </a:prstGeom>
          <a:noFill/>
        </p:spPr>
        <p:txBody>
          <a:bodyPr wrap="square" rtlCol="0">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C85C39DB-30AF-FAA8-4732-C33765608EAB}"/>
              </a:ext>
            </a:extLst>
          </p:cNvPr>
          <p:cNvSpPr txBox="1"/>
          <p:nvPr/>
        </p:nvSpPr>
        <p:spPr>
          <a:xfrm>
            <a:off x="3962400" y="2769060"/>
            <a:ext cx="2133600"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Mục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đích</a:t>
            </a:r>
            <a:r>
              <a:rPr lang="en-US" sz="2800" dirty="0">
                <a:solidFill>
                  <a:srgbClr val="1F497D"/>
                </a:solidFill>
                <a:effectLst/>
                <a:latin typeface="Times New Roman" panose="02020603050405020304" pitchFamily="18" charset="0"/>
                <a:ea typeface="Calibri" panose="020F0502020204030204" pitchFamily="34" charset="0"/>
              </a:rPr>
              <a:t> </a:t>
            </a:r>
            <a:endParaRPr lang="en-US" sz="2800" dirty="0"/>
          </a:p>
        </p:txBody>
      </p:sp>
      <p:sp>
        <p:nvSpPr>
          <p:cNvPr id="6" name="Hộp Văn bản 5">
            <a:extLst>
              <a:ext uri="{FF2B5EF4-FFF2-40B4-BE49-F238E27FC236}">
                <a16:creationId xmlns:a16="http://schemas.microsoft.com/office/drawing/2014/main" id="{F66D8BB1-B2C6-EB52-0010-C07C7D1C491A}"/>
              </a:ext>
            </a:extLst>
          </p:cNvPr>
          <p:cNvSpPr txBox="1"/>
          <p:nvPr/>
        </p:nvSpPr>
        <p:spPr>
          <a:xfrm>
            <a:off x="2001078" y="3696309"/>
            <a:ext cx="8521148" cy="991618"/>
          </a:xfrm>
          <a:prstGeom prst="rect">
            <a:avLst/>
          </a:prstGeom>
          <a:noFill/>
        </p:spPr>
        <p:txBody>
          <a:bodyPr wrap="square" rtlCol="0">
            <a:spAutoFit/>
          </a:bodyPr>
          <a:lstStyle/>
          <a:p>
            <a:pPr algn="just">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180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3B753DC-41E6-A517-BAB6-22858F8B5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70" y="172277"/>
            <a:ext cx="11926955" cy="6559827"/>
          </a:xfrm>
          <a:prstGeom prst="rect">
            <a:avLst/>
          </a:prstGeom>
        </p:spPr>
      </p:pic>
      <p:sp>
        <p:nvSpPr>
          <p:cNvPr id="3" name="Hộp Văn bản 2">
            <a:extLst>
              <a:ext uri="{FF2B5EF4-FFF2-40B4-BE49-F238E27FC236}">
                <a16:creationId xmlns:a16="http://schemas.microsoft.com/office/drawing/2014/main" id="{3ED9A1C3-43A6-C606-7C4C-7B95507E545F}"/>
              </a:ext>
            </a:extLst>
          </p:cNvPr>
          <p:cNvSpPr txBox="1"/>
          <p:nvPr/>
        </p:nvSpPr>
        <p:spPr>
          <a:xfrm>
            <a:off x="4267200" y="424070"/>
            <a:ext cx="2451652" cy="523220"/>
          </a:xfrm>
          <a:prstGeom prst="rect">
            <a:avLst/>
          </a:prstGeom>
          <a:noFill/>
        </p:spPr>
        <p:txBody>
          <a:bodyPr wrap="square" rtlCol="0">
            <a:spAutoFit/>
          </a:bodyPr>
          <a:lstStyle/>
          <a:p>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Lưu</a:t>
            </a:r>
            <a:r>
              <a:rPr lang="en-US" sz="2800" b="1" dirty="0">
                <a:solidFill>
                  <a:srgbClr val="000000"/>
                </a:solidFill>
                <a:effectLst/>
                <a:latin typeface="Times New Roman" panose="02020603050405020304" pitchFamily="18" charset="0"/>
                <a:ea typeface="Calibri" panose="020F0502020204030204" pitchFamily="34" charset="0"/>
              </a:rPr>
              <a:t> ý</a:t>
            </a:r>
            <a:endParaRPr lang="en-US" sz="2800" dirty="0"/>
          </a:p>
        </p:txBody>
      </p:sp>
      <p:sp>
        <p:nvSpPr>
          <p:cNvPr id="4" name="Hộp Văn bản 3">
            <a:extLst>
              <a:ext uri="{FF2B5EF4-FFF2-40B4-BE49-F238E27FC236}">
                <a16:creationId xmlns:a16="http://schemas.microsoft.com/office/drawing/2014/main" id="{AD7CA921-31A4-A05A-AF83-51616961A418}"/>
              </a:ext>
            </a:extLst>
          </p:cNvPr>
          <p:cNvSpPr txBox="1"/>
          <p:nvPr/>
        </p:nvSpPr>
        <p:spPr>
          <a:xfrm>
            <a:off x="2345634" y="1260402"/>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E5D4D582-09CE-3753-9AB2-04949B26B599}"/>
              </a:ext>
            </a:extLst>
          </p:cNvPr>
          <p:cNvSpPr txBox="1"/>
          <p:nvPr/>
        </p:nvSpPr>
        <p:spPr>
          <a:xfrm>
            <a:off x="2345634" y="1947591"/>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57CFE8E7-8464-C833-F1FF-0991B76C92BC}"/>
              </a:ext>
            </a:extLst>
          </p:cNvPr>
          <p:cNvSpPr txBox="1"/>
          <p:nvPr/>
        </p:nvSpPr>
        <p:spPr>
          <a:xfrm>
            <a:off x="2345634" y="2674536"/>
            <a:ext cx="7977808"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924E60E2-32CC-9131-882C-EAFEBA6E1DD7}"/>
              </a:ext>
            </a:extLst>
          </p:cNvPr>
          <p:cNvSpPr txBox="1"/>
          <p:nvPr/>
        </p:nvSpPr>
        <p:spPr>
          <a:xfrm>
            <a:off x="2345634" y="3452190"/>
            <a:ext cx="8070574"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4FB00BBC-C845-E77C-4817-9A3F6F9AD441}"/>
              </a:ext>
            </a:extLst>
          </p:cNvPr>
          <p:cNvSpPr txBox="1"/>
          <p:nvPr/>
        </p:nvSpPr>
        <p:spPr>
          <a:xfrm>
            <a:off x="2392017" y="4314493"/>
            <a:ext cx="7885042" cy="530594"/>
          </a:xfrm>
          <a:prstGeom prst="rect">
            <a:avLst/>
          </a:prstGeom>
          <a:noFill/>
        </p:spPr>
        <p:txBody>
          <a:bodyPr wrap="square" rtlCol="0">
            <a:spAutoFit/>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48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cây, hoa, hoa hướng dương&#10;&#10;Mô tả được tạo tự động">
            <a:extLst>
              <a:ext uri="{FF2B5EF4-FFF2-40B4-BE49-F238E27FC236}">
                <a16:creationId xmlns:a16="http://schemas.microsoft.com/office/drawing/2014/main" id="{1C51B213-F9BC-25E1-3A85-2DAC8650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1" y="115956"/>
            <a:ext cx="11754677" cy="6626087"/>
          </a:xfrm>
          <a:prstGeom prst="rect">
            <a:avLst/>
          </a:prstGeom>
        </p:spPr>
      </p:pic>
      <p:sp>
        <p:nvSpPr>
          <p:cNvPr id="4" name="Hộp Văn bản 3">
            <a:extLst>
              <a:ext uri="{FF2B5EF4-FFF2-40B4-BE49-F238E27FC236}">
                <a16:creationId xmlns:a16="http://schemas.microsoft.com/office/drawing/2014/main" id="{92D55047-5138-927E-747F-1C167CAF2080}"/>
              </a:ext>
            </a:extLst>
          </p:cNvPr>
          <p:cNvSpPr txBox="1"/>
          <p:nvPr/>
        </p:nvSpPr>
        <p:spPr>
          <a:xfrm>
            <a:off x="3750365" y="238538"/>
            <a:ext cx="352507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II. THỰC HÀNH</a:t>
            </a:r>
          </a:p>
        </p:txBody>
      </p:sp>
      <p:sp>
        <p:nvSpPr>
          <p:cNvPr id="5" name="Hộp Văn bản 4">
            <a:extLst>
              <a:ext uri="{FF2B5EF4-FFF2-40B4-BE49-F238E27FC236}">
                <a16:creationId xmlns:a16="http://schemas.microsoft.com/office/drawing/2014/main" id="{F248415C-707F-E89A-BFCD-71E44A5917D2}"/>
              </a:ext>
            </a:extLst>
          </p:cNvPr>
          <p:cNvSpPr txBox="1"/>
          <p:nvPr/>
        </p:nvSpPr>
        <p:spPr>
          <a:xfrm>
            <a:off x="450574" y="823313"/>
            <a:ext cx="11184835" cy="530594"/>
          </a:xfrm>
          <a:prstGeom prst="rect">
            <a:avLst/>
          </a:prstGeom>
          <a:noFill/>
        </p:spPr>
        <p:txBody>
          <a:bodyPr wrap="square" rtlCol="0">
            <a:spAutoFit/>
          </a:bodyPr>
          <a:lstStyle/>
          <a:p>
            <a:pPr>
              <a:lnSpc>
                <a:spcPct val="107000"/>
              </a:lnSpc>
              <a:spcAft>
                <a:spcPts val="800"/>
              </a:spcAft>
              <a:tabLst>
                <a:tab pos="1727200" algn="l"/>
              </a:tabLs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 BÀI</a:t>
            </a:r>
            <a:r>
              <a:rPr lang="vi-VN"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lối</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giản</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82D9BC57-B40B-8D8F-FCAF-F4C30B5800F3}"/>
              </a:ext>
            </a:extLst>
          </p:cNvPr>
          <p:cNvSpPr txBox="1"/>
          <p:nvPr/>
        </p:nvSpPr>
        <p:spPr>
          <a:xfrm>
            <a:off x="450574" y="1643270"/>
            <a:ext cx="2875722"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Nêu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cho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FCEE857A-0329-5D1D-FCF9-F0A2FF18862E}"/>
              </a:ext>
            </a:extLst>
          </p:cNvPr>
          <p:cNvSpPr txBox="1"/>
          <p:nvPr/>
        </p:nvSpPr>
        <p:spPr>
          <a:xfrm>
            <a:off x="4585252" y="1643269"/>
            <a:ext cx="2915478" cy="2374689"/>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khi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90BBAF53-60D5-0868-EF40-BFC12D8FCC71}"/>
              </a:ext>
            </a:extLst>
          </p:cNvPr>
          <p:cNvSpPr txBox="1"/>
          <p:nvPr/>
        </p:nvSpPr>
        <p:spPr>
          <a:xfrm>
            <a:off x="8772941" y="1643270"/>
            <a:ext cx="2544416" cy="1913665"/>
          </a:xfrm>
          <a:prstGeom prst="rect">
            <a:avLst/>
          </a:prstGeom>
          <a:noFill/>
        </p:spPr>
        <p:txBody>
          <a:bodyPr wrap="square" rtlCol="0">
            <a:spAutoFit/>
          </a:bodyPr>
          <a:lstStyle/>
          <a:p>
            <a:pPr algn="just">
              <a:lnSpc>
                <a:spcPct val="107000"/>
              </a:lnSpc>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901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3435</Words>
  <Application>Microsoft Office PowerPoint</Application>
  <PresentationFormat>Widescreen</PresentationFormat>
  <Paragraphs>266</Paragraphs>
  <Slides>48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SimSun</vt:lpstr>
      <vt:lpstr>Arial</vt:lpstr>
      <vt:lpstr>Calibri</vt:lpstr>
      <vt:lpstr>Calibri Light</vt:lpstr>
      <vt:lpstr>Times New Roman</vt:lpstr>
      <vt:lpstr>VNI-Times</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Đỗ Xuân Trường</dc:creator>
  <cp:lastModifiedBy>Admin</cp:lastModifiedBy>
  <cp:revision>7</cp:revision>
  <dcterms:created xsi:type="dcterms:W3CDTF">2022-12-06T09:46:50Z</dcterms:created>
  <dcterms:modified xsi:type="dcterms:W3CDTF">2023-05-05T15:05:12Z</dcterms:modified>
</cp:coreProperties>
</file>