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9" r:id="rId2"/>
    <p:sldId id="264" r:id="rId3"/>
    <p:sldId id="297" r:id="rId4"/>
    <p:sldId id="260" r:id="rId5"/>
    <p:sldId id="261" r:id="rId6"/>
    <p:sldId id="262" r:id="rId7"/>
    <p:sldId id="318" r:id="rId8"/>
    <p:sldId id="295" r:id="rId9"/>
    <p:sldId id="32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DF6926"/>
    <a:srgbClr val="ED1E27"/>
    <a:srgbClr val="4D3887"/>
    <a:srgbClr val="DAE3F3"/>
    <a:srgbClr val="2D2110"/>
    <a:srgbClr val="6087CE"/>
    <a:srgbClr val="F2F7FC"/>
    <a:srgbClr val="DEEBF7"/>
    <a:srgbClr val="B4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329" y="51"/>
      </p:cViewPr>
      <p:guideLst>
        <p:guide orient="horz" pos="2208"/>
        <p:guide pos="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0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Kết quả hình ảnh cho welc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6" y="1535114"/>
            <a:ext cx="8838188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447353" y="5029201"/>
            <a:ext cx="594348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dirty="0">
                <a:cs typeface="Times New Roman" pitchFamily="18" charset="0"/>
              </a:rPr>
              <a:t>Nguyen </a:t>
            </a:r>
            <a:r>
              <a:rPr lang="en-US" sz="3200" dirty="0" err="1">
                <a:cs typeface="Times New Roman" pitchFamily="18" charset="0"/>
              </a:rPr>
              <a:t>Thi</a:t>
            </a:r>
            <a:r>
              <a:rPr lang="en-US" sz="3200" dirty="0">
                <a:cs typeface="Times New Roman" pitchFamily="18" charset="0"/>
              </a:rPr>
              <a:t> Hai</a:t>
            </a:r>
          </a:p>
          <a:p>
            <a:pPr algn="ctr" eaLnBrk="1" hangingPunct="1"/>
            <a:r>
              <a:rPr lang="en-US" sz="3200" dirty="0">
                <a:cs typeface="Times New Roman" pitchFamily="18" charset="0"/>
              </a:rPr>
              <a:t>Thai Son secondary school</a:t>
            </a:r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292100" y="457201"/>
            <a:ext cx="8255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dirty="0">
                <a:cs typeface="Times New Roman" pitchFamily="18" charset="0"/>
              </a:rPr>
              <a:t>UNIT 12: ROBOTS</a:t>
            </a:r>
          </a:p>
          <a:p>
            <a:pPr algn="ctr" eaLnBrk="1" hangingPunct="1"/>
            <a:r>
              <a:rPr lang="en-US" sz="3200" dirty="0">
                <a:cs typeface="Times New Roman" pitchFamily="18" charset="0"/>
              </a:rPr>
              <a:t>Lesson 3: A closer look 2 p.61-62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540777-2C75-03E2-B6D8-BA72C8332958}"/>
              </a:ext>
            </a:extLst>
          </p:cNvPr>
          <p:cNvSpPr txBox="1"/>
          <p:nvPr/>
        </p:nvSpPr>
        <p:spPr>
          <a:xfrm>
            <a:off x="3756154" y="0"/>
            <a:ext cx="523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</a:t>
            </a:r>
            <a:r>
              <a:rPr lang="en-US" sz="2800" i="1" dirty="0" err="1">
                <a:latin typeface="Berlin Sans FB Demi" panose="020E0802020502020306" pitchFamily="34" charset="0"/>
              </a:rPr>
              <a:t>Thursday,May</a:t>
            </a:r>
            <a:r>
              <a:rPr lang="en-US" sz="2800" i="1" dirty="0">
                <a:latin typeface="Berlin Sans FB Demi" panose="020E0802020502020306" pitchFamily="34" charset="0"/>
              </a:rPr>
              <a:t> 4</a:t>
            </a:r>
            <a:r>
              <a:rPr lang="en-US" sz="2800" i="1" baseline="30000" dirty="0">
                <a:latin typeface="Berlin Sans FB Demi" panose="020E0802020502020306" pitchFamily="34" charset="0"/>
              </a:rPr>
              <a:t>th</a:t>
            </a:r>
            <a:r>
              <a:rPr lang="en-US" sz="2800" i="1" dirty="0">
                <a:latin typeface="Berlin Sans FB Demi" panose="020E0802020502020306" pitchFamily="34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27054641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047" y="948934"/>
            <a:ext cx="2536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5772" y="947268"/>
            <a:ext cx="68123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/>
              <a:t>Superlative adjectives: short adjectives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9021" y="2141270"/>
            <a:ext cx="9144000" cy="4467340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140" y="1300513"/>
            <a:ext cx="4123407" cy="10551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4139" y="2163026"/>
            <a:ext cx="90308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/>
              <a:t>We use superlative adjectives to compare three or more people or things.</a:t>
            </a:r>
          </a:p>
          <a:p>
            <a:r>
              <a:rPr lang="en-US" sz="2300">
                <a:solidFill>
                  <a:srgbClr val="FF0000"/>
                </a:solidFill>
              </a:rPr>
              <a:t>Chúng ta sử dụng so sánh nhất của tính từ để so sánh từ 3 người hoặc vật</a:t>
            </a:r>
          </a:p>
          <a:p>
            <a:r>
              <a:rPr lang="en-US" sz="3200">
                <a:solidFill>
                  <a:schemeClr val="tx2"/>
                </a:solidFill>
              </a:rPr>
              <a:t>FORM: S + be + the + adj-est + ...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1714" y="3584047"/>
            <a:ext cx="1344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139" y="4045712"/>
            <a:ext cx="389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Tom is the tallest in his class.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29669" y="4036173"/>
            <a:ext cx="485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This is the biggest of the three bags.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1"/>
          <a:stretch/>
        </p:blipFill>
        <p:spPr>
          <a:xfrm>
            <a:off x="342900" y="4351664"/>
            <a:ext cx="3223489" cy="2544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41" y="4624330"/>
            <a:ext cx="3345409" cy="212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117354"/>
            <a:ext cx="79352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superlative form of the adjectives in the table below.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291512"/>
              </p:ext>
            </p:extLst>
          </p:nvPr>
        </p:nvGraphicFramePr>
        <p:xfrm>
          <a:off x="1329368" y="1263463"/>
          <a:ext cx="6485264" cy="53343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16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8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Adjectives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Superlative</a:t>
                      </a:r>
                      <a:r>
                        <a:rPr lang="en-US" sz="2800" baseline="0" dirty="0"/>
                        <a:t> form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noisy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light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quiet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heavy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large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AD7B2AB-57E2-4086-8A76-196D2CEA967E}"/>
              </a:ext>
            </a:extLst>
          </p:cNvPr>
          <p:cNvSpPr txBox="1"/>
          <p:nvPr/>
        </p:nvSpPr>
        <p:spPr>
          <a:xfrm>
            <a:off x="5466736" y="1779638"/>
            <a:ext cx="1146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fastest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E3697A-A610-49BA-8E75-58E9EBD19C4F}"/>
              </a:ext>
            </a:extLst>
          </p:cNvPr>
          <p:cNvSpPr txBox="1"/>
          <p:nvPr/>
        </p:nvSpPr>
        <p:spPr>
          <a:xfrm>
            <a:off x="5466736" y="2333205"/>
            <a:ext cx="1070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tallest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35909F-0141-43F1-9984-38EA6196953B}"/>
              </a:ext>
            </a:extLst>
          </p:cNvPr>
          <p:cNvSpPr txBox="1"/>
          <p:nvPr/>
        </p:nvSpPr>
        <p:spPr>
          <a:xfrm>
            <a:off x="5376941" y="2848372"/>
            <a:ext cx="1302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noisiest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9E81AD-6C08-45FC-A165-A3B6BE9306F1}"/>
              </a:ext>
            </a:extLst>
          </p:cNvPr>
          <p:cNvSpPr txBox="1"/>
          <p:nvPr/>
        </p:nvSpPr>
        <p:spPr>
          <a:xfrm>
            <a:off x="5514591" y="3400216"/>
            <a:ext cx="1043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nicest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AAF1B8-C642-4CB9-A09F-BF84668BCB34}"/>
              </a:ext>
            </a:extLst>
          </p:cNvPr>
          <p:cNvSpPr txBox="1"/>
          <p:nvPr/>
        </p:nvSpPr>
        <p:spPr>
          <a:xfrm>
            <a:off x="5445767" y="3930806"/>
            <a:ext cx="122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hottest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DC073B-2408-49A0-85AE-B62FEE7B4FD7}"/>
              </a:ext>
            </a:extLst>
          </p:cNvPr>
          <p:cNvSpPr txBox="1"/>
          <p:nvPr/>
        </p:nvSpPr>
        <p:spPr>
          <a:xfrm>
            <a:off x="5462617" y="4461462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lightest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4A8F9-0E34-45E0-97B2-CA34927114AE}"/>
              </a:ext>
            </a:extLst>
          </p:cNvPr>
          <p:cNvSpPr txBox="1"/>
          <p:nvPr/>
        </p:nvSpPr>
        <p:spPr>
          <a:xfrm>
            <a:off x="5426103" y="5002679"/>
            <a:ext cx="1372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quietest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0ACD46-C2EC-401C-A785-D18B47CDDCC0}"/>
              </a:ext>
            </a:extLst>
          </p:cNvPr>
          <p:cNvSpPr txBox="1"/>
          <p:nvPr/>
        </p:nvSpPr>
        <p:spPr>
          <a:xfrm>
            <a:off x="5445767" y="5543896"/>
            <a:ext cx="1396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heaviest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80402C-49F9-4553-83B2-0C85B2669544}"/>
              </a:ext>
            </a:extLst>
          </p:cNvPr>
          <p:cNvSpPr txBox="1"/>
          <p:nvPr/>
        </p:nvSpPr>
        <p:spPr>
          <a:xfrm>
            <a:off x="5541273" y="6092549"/>
            <a:ext cx="1158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largest</a:t>
            </a:r>
          </a:p>
        </p:txBody>
      </p: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81119"/>
            <a:ext cx="7960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superlative form of the adjectives in brackets. </a:t>
            </a:r>
            <a:r>
              <a:rPr lang="en-US" sz="2400" b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 an example.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476" y="13170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1306" y="1310561"/>
            <a:ext cx="5508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Bonbon can move 10 tons; it’s the </a:t>
            </a:r>
            <a:r>
              <a:rPr lang="en-US" sz="2400" b="1" dirty="0">
                <a:solidFill>
                  <a:srgbClr val="00B050"/>
                </a:solidFill>
              </a:rPr>
              <a:t>strongest</a:t>
            </a:r>
            <a:r>
              <a:rPr lang="en-US" sz="2400" dirty="0"/>
              <a:t> of all. (strong)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476" y="218643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476" y="318755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1306" y="3178902"/>
            <a:ext cx="5451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is the</a:t>
            </a:r>
          </a:p>
          <a:p>
            <a:r>
              <a:rPr lang="en-US" sz="2400" dirty="0"/>
              <a:t>he is about 1.8 m tall. (tall)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477" y="41910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306" y="4182378"/>
            <a:ext cx="5288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the </a:t>
            </a:r>
          </a:p>
          <a:p>
            <a:r>
              <a:rPr lang="en-US" sz="2400" dirty="0"/>
              <a:t>we can put it in our bag. (small)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476" y="521535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1307" y="5215353"/>
            <a:ext cx="5597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robot is only 200 dollars. </a:t>
            </a:r>
          </a:p>
          <a:p>
            <a:r>
              <a:rPr lang="en-US" sz="2400" dirty="0"/>
              <a:t>It’s the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1306" y="2195092"/>
            <a:ext cx="5850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robot can understand all of what we say. It’s the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618604" y="2754791"/>
            <a:ext cx="3441860" cy="4045219"/>
            <a:chOff x="5975739" y="3079401"/>
            <a:chExt cx="3073707" cy="3612529"/>
          </a:xfrm>
        </p:grpSpPr>
        <p:sp>
          <p:nvSpPr>
            <p:cNvPr id="3" name="Oval 2"/>
            <p:cNvSpPr/>
            <p:nvPr/>
          </p:nvSpPr>
          <p:spPr>
            <a:xfrm>
              <a:off x="5975739" y="3079401"/>
              <a:ext cx="3073707" cy="361252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417" y="3400849"/>
              <a:ext cx="2722141" cy="3039637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1ACD894-0432-40E9-B65E-C9B5855BCDC3}"/>
              </a:ext>
            </a:extLst>
          </p:cNvPr>
          <p:cNvSpPr txBox="1"/>
          <p:nvPr/>
        </p:nvSpPr>
        <p:spPr>
          <a:xfrm>
            <a:off x="1455589" y="2558354"/>
            <a:ext cx="5815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 the robot show. (smart)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7D8D2D-D52D-4B36-B801-AF207A831E61}"/>
              </a:ext>
            </a:extLst>
          </p:cNvPr>
          <p:cNvSpPr txBox="1"/>
          <p:nvPr/>
        </p:nvSpPr>
        <p:spPr>
          <a:xfrm>
            <a:off x="1455589" y="2561389"/>
            <a:ext cx="5815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smartest</a:t>
            </a:r>
            <a:r>
              <a:rPr lang="en-US" sz="2400" dirty="0"/>
              <a:t> in the robot show. (smart)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1509B7-3972-4285-97C6-74787E7162E6}"/>
              </a:ext>
            </a:extLst>
          </p:cNvPr>
          <p:cNvSpPr txBox="1"/>
          <p:nvPr/>
        </p:nvSpPr>
        <p:spPr>
          <a:xfrm>
            <a:off x="1681538" y="3178902"/>
            <a:ext cx="3048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 our class;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B470EB-5251-4429-80D7-B33F999A9A23}"/>
              </a:ext>
            </a:extLst>
          </p:cNvPr>
          <p:cNvSpPr txBox="1"/>
          <p:nvPr/>
        </p:nvSpPr>
        <p:spPr>
          <a:xfrm>
            <a:off x="1713994" y="3184326"/>
            <a:ext cx="3048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tallest</a:t>
            </a:r>
            <a:r>
              <a:rPr lang="en-US" sz="2400" dirty="0"/>
              <a:t> in our class;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9217D1-1E59-449D-9452-B77F728449C6}"/>
              </a:ext>
            </a:extLst>
          </p:cNvPr>
          <p:cNvSpPr txBox="1"/>
          <p:nvPr/>
        </p:nvSpPr>
        <p:spPr>
          <a:xfrm>
            <a:off x="1884332" y="4191030"/>
            <a:ext cx="3734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of all home robots;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E07ADC-2A56-4CEB-BEF1-11EA7665690C}"/>
              </a:ext>
            </a:extLst>
          </p:cNvPr>
          <p:cNvSpPr txBox="1"/>
          <p:nvPr/>
        </p:nvSpPr>
        <p:spPr>
          <a:xfrm>
            <a:off x="1863797" y="4195972"/>
            <a:ext cx="3734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smallest</a:t>
            </a:r>
            <a:r>
              <a:rPr lang="en-US" sz="2400" dirty="0"/>
              <a:t> of all home robots;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820350-D484-4CF6-96AC-54AA6D7BFD57}"/>
              </a:ext>
            </a:extLst>
          </p:cNvPr>
          <p:cNvSpPr txBox="1"/>
          <p:nvPr/>
        </p:nvSpPr>
        <p:spPr>
          <a:xfrm>
            <a:off x="1437395" y="5586699"/>
            <a:ext cx="3889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 our shop. (cheap)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1179F6-428F-461F-B0B0-D04C7A4478A2}"/>
              </a:ext>
            </a:extLst>
          </p:cNvPr>
          <p:cNvSpPr txBox="1"/>
          <p:nvPr/>
        </p:nvSpPr>
        <p:spPr>
          <a:xfrm>
            <a:off x="1478466" y="5584685"/>
            <a:ext cx="3889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cheapest</a:t>
            </a:r>
            <a:r>
              <a:rPr lang="en-US" sz="2400" dirty="0"/>
              <a:t> in our shop. (cheap)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307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33623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comparative or superlative form of the adjectives in brackets.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8679" y="17800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3510" y="1773595"/>
            <a:ext cx="284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brother’s room is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1733" y="25967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5539" y="347567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0369" y="3467022"/>
            <a:ext cx="27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Travelling by plane is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3764" y="436327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48593" y="4354617"/>
            <a:ext cx="178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Who is the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0717" y="526627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5547" y="5266271"/>
            <a:ext cx="2273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think dogs are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6563" y="2605451"/>
            <a:ext cx="64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7ED445-77EF-4AE5-A685-8F502D28E072}"/>
              </a:ext>
            </a:extLst>
          </p:cNvPr>
          <p:cNvSpPr txBox="1"/>
          <p:nvPr/>
        </p:nvSpPr>
        <p:spPr>
          <a:xfrm>
            <a:off x="3347884" y="1768279"/>
            <a:ext cx="35445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than mine. (tidy)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C58195-E3DE-42F9-88E5-AFCF9126CDC1}"/>
              </a:ext>
            </a:extLst>
          </p:cNvPr>
          <p:cNvSpPr txBox="1"/>
          <p:nvPr/>
        </p:nvSpPr>
        <p:spPr>
          <a:xfrm>
            <a:off x="3347884" y="1777571"/>
            <a:ext cx="35445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tidier</a:t>
            </a:r>
            <a:r>
              <a:rPr lang="en-US" sz="2400" dirty="0"/>
              <a:t> than mine. (tidy)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EEA9A3-00CE-4EFB-8036-B9F9BD0BCFB6}"/>
              </a:ext>
            </a:extLst>
          </p:cNvPr>
          <p:cNvSpPr txBox="1"/>
          <p:nvPr/>
        </p:nvSpPr>
        <p:spPr>
          <a:xfrm>
            <a:off x="1258554" y="2596797"/>
            <a:ext cx="77231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desert of all is the Sahara and it’s in Africa. (hot)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07EBAF-3F88-4F8C-947A-D68D98926512}"/>
              </a:ext>
            </a:extLst>
          </p:cNvPr>
          <p:cNvSpPr txBox="1"/>
          <p:nvPr/>
        </p:nvSpPr>
        <p:spPr>
          <a:xfrm>
            <a:off x="1268386" y="2604696"/>
            <a:ext cx="77231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hottest</a:t>
            </a:r>
            <a:r>
              <a:rPr lang="en-US" sz="2400" dirty="0"/>
              <a:t> desert of all is the Sahara and it’s in Africa. (hot)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650AB6-636A-4851-85FB-49E773242D9F}"/>
              </a:ext>
            </a:extLst>
          </p:cNvPr>
          <p:cNvSpPr txBox="1"/>
          <p:nvPr/>
        </p:nvSpPr>
        <p:spPr>
          <a:xfrm>
            <a:off x="3347884" y="3471348"/>
            <a:ext cx="4729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than going by car. (fast)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633837-6B97-4DDC-B1BA-C7EADEB17425}"/>
              </a:ext>
            </a:extLst>
          </p:cNvPr>
          <p:cNvSpPr txBox="1"/>
          <p:nvPr/>
        </p:nvSpPr>
        <p:spPr>
          <a:xfrm>
            <a:off x="3357716" y="3469185"/>
            <a:ext cx="4729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faster</a:t>
            </a:r>
            <a:r>
              <a:rPr lang="en-US" sz="2400" dirty="0"/>
              <a:t> than going by car. (fast)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482B90-0083-4C6A-84A1-E887BB48DF11}"/>
              </a:ext>
            </a:extLst>
          </p:cNvPr>
          <p:cNvSpPr txBox="1"/>
          <p:nvPr/>
        </p:nvSpPr>
        <p:spPr>
          <a:xfrm>
            <a:off x="2139991" y="4355908"/>
            <a:ext cx="4729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 your family? (tall)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AEB156-69F6-485B-80D9-E6777814A4DF}"/>
              </a:ext>
            </a:extLst>
          </p:cNvPr>
          <p:cNvSpPr txBox="1"/>
          <p:nvPr/>
        </p:nvSpPr>
        <p:spPr>
          <a:xfrm>
            <a:off x="2168382" y="4360234"/>
            <a:ext cx="3524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tallest</a:t>
            </a:r>
            <a:r>
              <a:rPr lang="en-US" sz="2400" dirty="0"/>
              <a:t> in your family? (tall)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93325F-1DD2-4D2B-B601-5378E7BDB7D8}"/>
              </a:ext>
            </a:extLst>
          </p:cNvPr>
          <p:cNvSpPr txBox="1"/>
          <p:nvPr/>
        </p:nvSpPr>
        <p:spPr>
          <a:xfrm>
            <a:off x="2663388" y="5258909"/>
            <a:ext cx="3789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than cats. (smart)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33EE98-9D72-47CE-B939-DE174AB67D50}"/>
              </a:ext>
            </a:extLst>
          </p:cNvPr>
          <p:cNvSpPr txBox="1"/>
          <p:nvPr/>
        </p:nvSpPr>
        <p:spPr>
          <a:xfrm>
            <a:off x="2691511" y="5263801"/>
            <a:ext cx="3789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smarter</a:t>
            </a:r>
            <a:r>
              <a:rPr lang="en-US" sz="2400" dirty="0"/>
              <a:t> than cats. (smart)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4" grpId="0"/>
      <p:bldP spid="27" grpId="0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76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2440" y="7730"/>
            <a:ext cx="823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information of the three robots: M10, H9, and A3 and talk about each of them, using superlative adjectives.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2310670"/>
            <a:ext cx="2359583" cy="4127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83" y="2310670"/>
            <a:ext cx="3648922" cy="4123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34" y="2310670"/>
            <a:ext cx="2251853" cy="412394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84537" y="2192355"/>
            <a:ext cx="1630496" cy="572877"/>
          </a:xfrm>
          <a:prstGeom prst="roundRect">
            <a:avLst/>
          </a:prstGeom>
          <a:solidFill>
            <a:srgbClr val="4D3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M10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3711696" y="1905917"/>
            <a:ext cx="1630496" cy="572877"/>
          </a:xfrm>
          <a:prstGeom prst="roundRect">
            <a:avLst/>
          </a:prstGeom>
          <a:solidFill>
            <a:srgbClr val="ED1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H9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84537" y="2192356"/>
            <a:ext cx="1630496" cy="572877"/>
          </a:xfrm>
          <a:prstGeom prst="roundRect">
            <a:avLst/>
          </a:prstGeom>
          <a:solidFill>
            <a:srgbClr val="4D3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M10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978912" y="1619478"/>
            <a:ext cx="1630496" cy="572877"/>
          </a:xfrm>
          <a:prstGeom prst="roundRect">
            <a:avLst/>
          </a:prstGeom>
          <a:solidFill>
            <a:srgbClr val="DF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A3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530020"/>
              </p:ext>
            </p:extLst>
          </p:nvPr>
        </p:nvGraphicFramePr>
        <p:xfrm>
          <a:off x="363384" y="66097"/>
          <a:ext cx="8417232" cy="21560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04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4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4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212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>
                    <a:solidFill>
                      <a:srgbClr val="608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M10</a:t>
                      </a:r>
                    </a:p>
                  </a:txBody>
                  <a:tcPr anchor="ctr">
                    <a:solidFill>
                      <a:srgbClr val="608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H9</a:t>
                      </a:r>
                    </a:p>
                  </a:txBody>
                  <a:tcPr anchor="ctr">
                    <a:solidFill>
                      <a:srgbClr val="608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A3</a:t>
                      </a:r>
                    </a:p>
                  </a:txBody>
                  <a:tcPr anchor="ctr">
                    <a:solidFill>
                      <a:srgbClr val="608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212">
                <a:tc>
                  <a:txBody>
                    <a:bodyPr/>
                    <a:lstStyle/>
                    <a:p>
                      <a:pPr algn="ctr"/>
                      <a:r>
                        <a:rPr lang="en-US" sz="2200" b="1"/>
                        <a:t>Age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212">
                <a:tc>
                  <a:txBody>
                    <a:bodyPr/>
                    <a:lstStyle/>
                    <a:p>
                      <a:pPr algn="ctr"/>
                      <a:r>
                        <a:rPr lang="en-US" sz="2200" b="1"/>
                        <a:t>Weight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20 kg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45 kg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50 kg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212">
                <a:tc>
                  <a:txBody>
                    <a:bodyPr/>
                    <a:lstStyle/>
                    <a:p>
                      <a:pPr algn="ctr"/>
                      <a:r>
                        <a:rPr lang="en-US" sz="2200" b="1"/>
                        <a:t>Height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80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120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150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212">
                <a:tc>
                  <a:txBody>
                    <a:bodyPr/>
                    <a:lstStyle/>
                    <a:p>
                      <a:pPr algn="ctr"/>
                      <a:r>
                        <a:rPr lang="en-US" sz="2200" b="1"/>
                        <a:t>Price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$1.800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$1.000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$1.500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74" y="2238289"/>
            <a:ext cx="1847246" cy="3231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03" y="2413216"/>
            <a:ext cx="2637161" cy="2980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11" y="2488906"/>
            <a:ext cx="1627467" cy="298047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 rot="725345">
            <a:off x="4942045" y="2421854"/>
            <a:ext cx="1012908" cy="572877"/>
          </a:xfrm>
          <a:prstGeom prst="roundRect">
            <a:avLst/>
          </a:prstGeom>
          <a:solidFill>
            <a:srgbClr val="ED1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H9</a:t>
            </a:r>
          </a:p>
        </p:txBody>
      </p:sp>
      <p:sp>
        <p:nvSpPr>
          <p:cNvPr id="10" name="Rounded Rectangle 9"/>
          <p:cNvSpPr/>
          <p:nvPr/>
        </p:nvSpPr>
        <p:spPr>
          <a:xfrm rot="20513824">
            <a:off x="206615" y="2591444"/>
            <a:ext cx="1012908" cy="572877"/>
          </a:xfrm>
          <a:prstGeom prst="roundRect">
            <a:avLst/>
          </a:prstGeom>
          <a:solidFill>
            <a:srgbClr val="4D3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M10</a:t>
            </a:r>
          </a:p>
        </p:txBody>
      </p:sp>
      <p:sp>
        <p:nvSpPr>
          <p:cNvPr id="11" name="Rounded Rectangle 10"/>
          <p:cNvSpPr/>
          <p:nvPr/>
        </p:nvSpPr>
        <p:spPr>
          <a:xfrm rot="1184843">
            <a:off x="7691674" y="2567489"/>
            <a:ext cx="1012908" cy="572877"/>
          </a:xfrm>
          <a:prstGeom prst="roundRect">
            <a:avLst/>
          </a:prstGeom>
          <a:solidFill>
            <a:srgbClr val="DF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A3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7520" y="5533621"/>
            <a:ext cx="176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60694" y="5688763"/>
            <a:ext cx="6083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/>
              <a:t>A:  </a:t>
            </a:r>
            <a:r>
              <a:rPr lang="en-US" sz="2400"/>
              <a:t>A3 is the tallest of the three robots.</a:t>
            </a:r>
          </a:p>
          <a:p>
            <a:r>
              <a:rPr lang="en-US" sz="2400" b="1" i="1"/>
              <a:t>B:  </a:t>
            </a:r>
            <a:r>
              <a:rPr lang="en-US" sz="2400"/>
              <a:t>M10 is the youngest of the three robots.</a:t>
            </a:r>
          </a:p>
          <a:p>
            <a:r>
              <a:rPr lang="en-US" sz="2400" i="1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4951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3" y="200070"/>
            <a:ext cx="1513672" cy="4424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3264" y="186133"/>
            <a:ext cx="42493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someone who…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1012" y="1427642"/>
            <a:ext cx="7821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your partner to find in your class someone who is</a:t>
            </a:r>
          </a:p>
        </p:txBody>
      </p:sp>
      <p:sp>
        <p:nvSpPr>
          <p:cNvPr id="4" name="Rectangle 3"/>
          <p:cNvSpPr/>
          <p:nvPr/>
        </p:nvSpPr>
        <p:spPr>
          <a:xfrm>
            <a:off x="807403" y="2871730"/>
            <a:ext cx="2634616" cy="220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tallest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oldest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smartest</a:t>
            </a:r>
          </a:p>
        </p:txBody>
      </p:sp>
      <p:sp>
        <p:nvSpPr>
          <p:cNvPr id="9" name="Rectangle 8"/>
          <p:cNvSpPr/>
          <p:nvPr/>
        </p:nvSpPr>
        <p:spPr>
          <a:xfrm>
            <a:off x="4527933" y="2871729"/>
            <a:ext cx="263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shortest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biggest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smallest</a:t>
            </a: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49EF1-31ED-BABD-A498-044F5FCD1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342900"/>
            <a:ext cx="7966710" cy="5834063"/>
          </a:xfrm>
        </p:spPr>
        <p:txBody>
          <a:bodyPr/>
          <a:lstStyle/>
          <a:p>
            <a:r>
              <a:rPr lang="en-US" b="1" u="sng" dirty="0"/>
              <a:t>Home Assignments</a:t>
            </a:r>
          </a:p>
          <a:p>
            <a:pPr marL="0" indent="0">
              <a:buNone/>
            </a:pPr>
            <a:r>
              <a:rPr lang="en-US" dirty="0"/>
              <a:t> - Review grammar &amp; make sentences using the superlative adjectives :short adjectives.</a:t>
            </a:r>
          </a:p>
          <a:p>
            <a:pPr marL="0" indent="0">
              <a:buNone/>
            </a:pPr>
            <a:r>
              <a:rPr lang="en-US" dirty="0"/>
              <a:t> - Do EX in part B on p.40-42 in WB</a:t>
            </a:r>
          </a:p>
        </p:txBody>
      </p:sp>
    </p:spTree>
    <p:extLst>
      <p:ext uri="{BB962C8B-B14F-4D97-AF65-F5344CB8AC3E}">
        <p14:creationId xmlns:p14="http://schemas.microsoft.com/office/powerpoint/2010/main" val="1033720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2085</TotalTime>
  <Words>564</Words>
  <Application>Microsoft Office PowerPoint</Application>
  <PresentationFormat>On-screen Show (4:3)</PresentationFormat>
  <Paragraphs>123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Berlin Sans FB Demi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This MC</cp:lastModifiedBy>
  <cp:revision>134</cp:revision>
  <dcterms:created xsi:type="dcterms:W3CDTF">2020-12-09T02:04:09Z</dcterms:created>
  <dcterms:modified xsi:type="dcterms:W3CDTF">2023-05-05T09:09:54Z</dcterms:modified>
</cp:coreProperties>
</file>