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257" r:id="rId4"/>
    <p:sldId id="259" r:id="rId5"/>
    <p:sldId id="262" r:id="rId6"/>
    <p:sldId id="261" r:id="rId7"/>
    <p:sldId id="258" r:id="rId8"/>
    <p:sldId id="268" r:id="rId9"/>
    <p:sldId id="270" r:id="rId10"/>
    <p:sldId id="272" r:id="rId11"/>
    <p:sldId id="274" r:id="rId12"/>
    <p:sldId id="299" r:id="rId13"/>
    <p:sldId id="276" r:id="rId14"/>
    <p:sldId id="277" r:id="rId15"/>
    <p:sldId id="278" r:id="rId16"/>
    <p:sldId id="281" r:id="rId17"/>
    <p:sldId id="298" r:id="rId18"/>
    <p:sldId id="300" r:id="rId19"/>
    <p:sldId id="282" r:id="rId20"/>
    <p:sldId id="303" r:id="rId21"/>
    <p:sldId id="275" r:id="rId22"/>
    <p:sldId id="286" r:id="rId23"/>
    <p:sldId id="284" r:id="rId24"/>
    <p:sldId id="306" r:id="rId25"/>
    <p:sldId id="30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65" r:id="rId39"/>
    <p:sldId id="266" r:id="rId40"/>
  </p:sldIdLst>
  <p:sldSz cx="12192000" cy="6858000"/>
  <p:notesSz cx="6858000" cy="9144000"/>
  <p:embeddedFontLs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Lucida Sans Unicode" panose="020B0602030504020204" pitchFamily="34" charset="0"/>
      <p:regular r:id="rId46"/>
    </p:embeddedFont>
    <p:embeddedFont>
      <p:font typeface="Sitka Banner" panose="02000505000000020004" pitchFamily="2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Tahoma" panose="020B0604030504040204" pitchFamily="34" charset="0"/>
      <p:regular r:id="rId53"/>
      <p:bold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Bodoni MT Poster Compressed" panose="02070706080601050204" pitchFamily="18" charset="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99"/>
    <a:srgbClr val="66FF99"/>
    <a:srgbClr val="99FF99"/>
    <a:srgbClr val="6699FF"/>
    <a:srgbClr val="CC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710D-846A-412B-8DA6-850C736B35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68E5-3FD9-4039-9B84-1177DB28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02497-BD4B-452B-BCC5-848349A65E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2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AE034-55BD-47AC-B977-5C8AB0C66C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586E-F215-45A1-9684-FEC838D129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EE823-488F-4B39-B610-F35ECF917A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26525-7840-473D-AC4A-66A9D700B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96652-37D1-4B55-8749-7C80F5BF93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3AE13-C730-4361-B7C8-E8BB2EBD2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28DF8-6F83-49E4-9EEF-862956F212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83DB-5FDF-425C-8205-351E141A80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7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889DC-AA43-4785-8ECC-D792F55AB9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E6F33-FE0A-4B21-9E43-4FB2F4755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1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CF008-FFDD-426A-A650-E819A43717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AB9DF-9FB2-4098-BAE6-0B76A2EA35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D0E44-8012-45A2-B723-B09B6101C6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B537D-6FB0-4954-ABC1-9A39E8730C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6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F89C3-3435-425B-9FC6-654687DA06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C78A4-E9EB-401B-9ED2-E48C56319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4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FE44F-9AFD-4BBF-A15B-2B35DFEAF2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3992-254F-447A-9B69-3412149CB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1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DAC2D-777F-4637-97EA-9855EAC4A6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A4EA5-4E9B-4F8A-AD1D-A2C1567BD1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3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EAED3-F376-4437-A775-11671B68BDE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E2C6E-7D42-4986-A7E3-2E0E426A6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6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CBD288-A5E0-4981-9088-B5D2A2B7EE2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5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6FEF6-6F9A-49BA-8150-BE0E50D375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5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488E4-AFCE-4227-80C2-803F32C2134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B28A7-8463-45B0-A509-16CED0CDDA0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9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4806-C213-4A24-B68C-5D8158002CE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73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FE84-A7CD-4283-AB1A-022AB6EDA7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9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CA5DF-15F8-40A5-BFBE-3A6035AFDD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1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AB7AB-E0D4-45C2-93B8-A5AD813C6A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6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F6FA0-CE02-43FD-9F43-3A8E3FE1F4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3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3C40D-CE61-499F-A729-F10E49BBE5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22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494AB-8BB5-4CC6-9C46-651D707BF6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E796-D760-482D-8571-F82B73CCBDE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1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0706A-06E5-4553-92D5-081536171E4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0BF58-5E66-4DC3-876A-2F4F0B2A96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C7AE3-4CE9-47B4-BD10-D92967EF09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8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05395" y="1941244"/>
            <a:ext cx="13028022" cy="214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GÁI</a:t>
            </a:r>
          </a:p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XƯƠNG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454" y="1110247"/>
            <a:ext cx="513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itka Banner" panose="02000505000000020004" pitchFamily="2" charset="0"/>
              </a:rPr>
              <a:t>Văn</a:t>
            </a:r>
            <a:r>
              <a:rPr lang="en-US" sz="4800" dirty="0" smtClean="0">
                <a:solidFill>
                  <a:srgbClr val="7030A0"/>
                </a:solidFill>
                <a:latin typeface="Sitka Banner" panose="02000505000000020004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itka Banner" panose="02000505000000020004" pitchFamily="2" charset="0"/>
              </a:rPr>
              <a:t>bản</a:t>
            </a:r>
            <a:r>
              <a:rPr lang="en-US" sz="4800" dirty="0" smtClean="0">
                <a:solidFill>
                  <a:srgbClr val="7030A0"/>
                </a:solidFill>
                <a:latin typeface="Sitka Banner" panose="02000505000000020004" pitchFamily="2" charset="0"/>
              </a:rPr>
              <a:t>: </a:t>
            </a:r>
            <a:endParaRPr lang="en-US" sz="4800" dirty="0">
              <a:solidFill>
                <a:srgbClr val="7030A0"/>
              </a:solidFill>
              <a:latin typeface="Sitka Banner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6285" y="3837116"/>
            <a:ext cx="513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Sitka Banner" panose="02000505000000020004" pitchFamily="2" charset="0"/>
              </a:rPr>
              <a:t>Nguyễn</a:t>
            </a:r>
            <a:r>
              <a:rPr lang="en-US" sz="4800" dirty="0" smtClean="0">
                <a:solidFill>
                  <a:srgbClr val="0070C0"/>
                </a:solidFill>
                <a:latin typeface="Sitka Banner" panose="02000505000000020004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tka Banner" panose="02000505000000020004" pitchFamily="2" charset="0"/>
              </a:rPr>
              <a:t>Dữ</a:t>
            </a:r>
            <a:endParaRPr lang="en-US" sz="4800" dirty="0">
              <a:solidFill>
                <a:srgbClr val="0070C0"/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149" y="139625"/>
            <a:ext cx="722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TUẦN 3, </a:t>
            </a:r>
            <a:r>
              <a:rPr lang="en-US" sz="4800" b="1" dirty="0" err="1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Tiết</a:t>
            </a:r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 11, 12, 13</a:t>
            </a:r>
            <a:endParaRPr lang="en-US" sz="4800" b="1" dirty="0">
              <a:solidFill>
                <a:srgbClr val="0070C0"/>
              </a:solidFill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23644" y="1695777"/>
            <a:ext cx="2442754" cy="1946366"/>
            <a:chOff x="4623644" y="1695777"/>
            <a:chExt cx="2442754" cy="1946366"/>
          </a:xfrm>
        </p:grpSpPr>
        <p:grpSp>
          <p:nvGrpSpPr>
            <p:cNvPr id="4" name="Group 3"/>
            <p:cNvGrpSpPr/>
            <p:nvPr/>
          </p:nvGrpSpPr>
          <p:grpSpPr>
            <a:xfrm>
              <a:off x="4623644" y="1695777"/>
              <a:ext cx="2442754" cy="1946366"/>
              <a:chOff x="4611189" y="2063931"/>
              <a:chExt cx="2442754" cy="1946366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611189" y="2063931"/>
                <a:ext cx="2442754" cy="1946366"/>
              </a:xfrm>
              <a:prstGeom prst="ellipse">
                <a:avLst/>
              </a:prstGeom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794069" y="2063931"/>
                <a:ext cx="2259874" cy="1933303"/>
              </a:xfrm>
              <a:prstGeom prst="ellipse">
                <a:avLst/>
              </a:prstGeom>
              <a:solidFill>
                <a:srgbClr val="66FF99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103645" y="2213479"/>
              <a:ext cx="1672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 NƯƠNG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2333" y="278456"/>
            <a:ext cx="3028424" cy="3017446"/>
            <a:chOff x="1092333" y="278456"/>
            <a:chExt cx="3028424" cy="301744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8" name="Group 7"/>
            <p:cNvGrpSpPr/>
            <p:nvPr/>
          </p:nvGrpSpPr>
          <p:grpSpPr>
            <a:xfrm>
              <a:off x="1092333" y="278456"/>
              <a:ext cx="3028424" cy="3017446"/>
              <a:chOff x="1357049" y="-91495"/>
              <a:chExt cx="3028424" cy="3017446"/>
            </a:xfrm>
          </p:grpSpPr>
          <p:sp>
            <p:nvSpPr>
              <p:cNvPr id="6" name="Oval Callout 5"/>
              <p:cNvSpPr/>
              <p:nvPr/>
            </p:nvSpPr>
            <p:spPr>
              <a:xfrm rot="17362809">
                <a:off x="1408144" y="40216"/>
                <a:ext cx="2834640" cy="2936830"/>
              </a:xfrm>
              <a:prstGeom prst="wedgeEllipseCallout">
                <a:avLst>
                  <a:gd name="adj1" fmla="val -7853"/>
                  <a:gd name="adj2" fmla="val 20372"/>
                </a:avLst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Callout 6"/>
              <p:cNvSpPr/>
              <p:nvPr/>
            </p:nvSpPr>
            <p:spPr>
              <a:xfrm rot="17362809">
                <a:off x="1499738" y="-142590"/>
                <a:ext cx="2834640" cy="2936830"/>
              </a:xfrm>
              <a:prstGeom prst="wedgeEllipseCallout">
                <a:avLst>
                  <a:gd name="adj1" fmla="val 250"/>
                  <a:gd name="adj2" fmla="val 6807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704837" y="1004119"/>
              <a:ext cx="19071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2454" y="-102168"/>
            <a:ext cx="2942268" cy="3116055"/>
            <a:chOff x="7732454" y="-102168"/>
            <a:chExt cx="2942268" cy="311605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" name="Group 9"/>
            <p:cNvGrpSpPr/>
            <p:nvPr/>
          </p:nvGrpSpPr>
          <p:grpSpPr>
            <a:xfrm rot="6348929">
              <a:off x="7645560" y="-15274"/>
              <a:ext cx="3116055" cy="2942268"/>
              <a:chOff x="1077603" y="400541"/>
              <a:chExt cx="3116055" cy="2942268"/>
            </a:xfrm>
          </p:grpSpPr>
          <p:sp>
            <p:nvSpPr>
              <p:cNvPr id="11" name="Oval Callout 10"/>
              <p:cNvSpPr/>
              <p:nvPr/>
            </p:nvSpPr>
            <p:spPr>
              <a:xfrm rot="17362809">
                <a:off x="1128698" y="349446"/>
                <a:ext cx="2834640" cy="2936830"/>
              </a:xfrm>
              <a:prstGeom prst="wedgeEllipse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Callout 11"/>
              <p:cNvSpPr/>
              <p:nvPr/>
            </p:nvSpPr>
            <p:spPr>
              <a:xfrm rot="17362809">
                <a:off x="1307923" y="457074"/>
                <a:ext cx="2834640" cy="2936830"/>
              </a:xfrm>
              <a:prstGeom prst="wedgeEllipseCallou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281851" y="618558"/>
              <a:ext cx="20854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lính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71719" y="4085642"/>
            <a:ext cx="3931481" cy="2579526"/>
            <a:chOff x="3471719" y="4085642"/>
            <a:chExt cx="3931481" cy="257952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 rot="16200000">
              <a:off x="4147697" y="3409664"/>
              <a:ext cx="2579526" cy="3931481"/>
              <a:chOff x="1077603" y="225999"/>
              <a:chExt cx="2942524" cy="3009182"/>
            </a:xfrm>
          </p:grpSpPr>
          <p:sp>
            <p:nvSpPr>
              <p:cNvPr id="14" name="Oval Callout 13"/>
              <p:cNvSpPr/>
              <p:nvPr/>
            </p:nvSpPr>
            <p:spPr>
              <a:xfrm rot="17362809">
                <a:off x="1128698" y="349446"/>
                <a:ext cx="2834640" cy="2936830"/>
              </a:xfrm>
              <a:prstGeom prst="wedgeEllipseCallout">
                <a:avLst>
                  <a:gd name="adj1" fmla="val -12001"/>
                  <a:gd name="adj2" fmla="val 25221"/>
                </a:avLst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Callout 14"/>
              <p:cNvSpPr/>
              <p:nvPr/>
            </p:nvSpPr>
            <p:spPr>
              <a:xfrm rot="17362809">
                <a:off x="1134393" y="174904"/>
                <a:ext cx="2834640" cy="2936829"/>
              </a:xfrm>
              <a:prstGeom prst="wedgeEllipseCallout">
                <a:avLst>
                  <a:gd name="adj1" fmla="val 12902"/>
                  <a:gd name="adj2" fmla="val 56725"/>
                </a:avLst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059940">
              <a:off x="4036535" y="4914879"/>
              <a:ext cx="312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7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08184" y="1602400"/>
            <a:ext cx="6483815" cy="525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32" y="1609862"/>
            <a:ext cx="5787672" cy="524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633" y="1017625"/>
            <a:ext cx="578767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33" y="1897116"/>
            <a:ext cx="4885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chồng có tính đa nghi.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 giữ gìn khuôn phép.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lúc nào phải thất hòa.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Khéo léo, đúng mực. Luôn chăm lo cho hạnh phúc gia đình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033" y="1020640"/>
            <a:ext cx="64820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Khi tiễn chồng đi 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040" y="1706621"/>
            <a:ext cx="6267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“...chẳng dám mong đeo được ấn phong hầu,... chỉ mong ngày về mang theo được hai chữ bình yên...”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Giọng điệu tha thiết, đằm thắm, sử dụng điển tích “mùa dưa chín quá kì”.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Không ham hiển vinh, cảm thông trước nỗi gian nan của chồng.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Thể hiện khát vọng chính đáng.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Coi trọng khát khao hạnh phúc gia đình.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26191" t="32636" r="32773" b="57897"/>
          <a:stretch/>
        </p:blipFill>
        <p:spPr bwMode="auto">
          <a:xfrm>
            <a:off x="144033" y="74449"/>
            <a:ext cx="6270214" cy="84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4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6633" y="707886"/>
            <a:ext cx="122357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Khi xa chồng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33" y="1292661"/>
            <a:ext cx="4087847" cy="5565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9189" y="1292660"/>
            <a:ext cx="4087847" cy="556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1266" y="1292661"/>
            <a:ext cx="4087847" cy="5565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608" y="1292661"/>
            <a:ext cx="409582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608" y="1877436"/>
            <a:ext cx="42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843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6535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400" i="1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'‘.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4608" y="3077765"/>
            <a:ext cx="42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272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3995" algn="l"/>
              </a:tabLst>
            </a:pP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i="1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483" y="5414488"/>
            <a:ext cx="382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ẳ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6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820" y="4598881"/>
            <a:ext cx="392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29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spc="28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spc="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187" y="1299904"/>
            <a:ext cx="40739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4320" y="1865112"/>
            <a:ext cx="405694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thang,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spc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400" spc="10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2201" y="1292659"/>
            <a:ext cx="407395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56716" y="1847707"/>
            <a:ext cx="4056946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6191" t="32636" r="32773" b="57897"/>
          <a:stretch/>
        </p:blipFill>
        <p:spPr bwMode="auto">
          <a:xfrm>
            <a:off x="144033" y="74449"/>
            <a:ext cx="6270214" cy="57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8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ền Hình Thiết Kế Nội Thất Cổ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2725" y="884459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36" y="1678504"/>
            <a:ext cx="5149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1281" y="3128073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36" y="4066778"/>
            <a:ext cx="6881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571500" indent="-571500" algn="just">
              <a:buFontTx/>
              <a:buChar char="-"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26191" t="32636" r="32773" b="57897"/>
          <a:stretch/>
        </p:blipFill>
        <p:spPr bwMode="auto">
          <a:xfrm>
            <a:off x="-1" y="-11883"/>
            <a:ext cx="6270214" cy="84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381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81023"/>
            <a:ext cx="12076254" cy="6776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eu phu nam xuo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4" y="1136618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42" y="337777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27048" y="1469984"/>
            <a:ext cx="3854370" cy="2338087"/>
          </a:xfrm>
          <a:prstGeom prst="cloudCallout">
            <a:avLst>
              <a:gd name="adj1" fmla="val 44235"/>
              <a:gd name="adj2" fmla="val 669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hay!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20" y="2687099"/>
            <a:ext cx="38619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85587" y="3626490"/>
            <a:ext cx="4648200" cy="2667000"/>
            <a:chOff x="1524000" y="2362200"/>
            <a:chExt cx="464820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0" y="2362200"/>
              <a:ext cx="4648200" cy="2819400"/>
              <a:chOff x="1524000" y="2362200"/>
              <a:chExt cx="4648200" cy="2819400"/>
            </a:xfrm>
          </p:grpSpPr>
          <p:sp>
            <p:nvSpPr>
              <p:cNvPr id="16" name="Cloud 15"/>
              <p:cNvSpPr/>
              <p:nvPr/>
            </p:nvSpPr>
            <p:spPr>
              <a:xfrm>
                <a:off x="1524000" y="2362200"/>
                <a:ext cx="4648200" cy="2819400"/>
              </a:xfrm>
              <a:prstGeom prst="cloud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rgbClr val="DA1F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12" y="3155106"/>
                <a:ext cx="1233587" cy="12335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281620" y="2948058"/>
              <a:ext cx="3498005" cy="126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Nguyên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nhân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dẫn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nỗi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oan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khuất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Nương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16975" y="1059084"/>
            <a:ext cx="8602056" cy="5798916"/>
            <a:chOff x="134762" y="1281222"/>
            <a:chExt cx="8602056" cy="5798916"/>
          </a:xfrm>
        </p:grpSpPr>
        <p:pic>
          <p:nvPicPr>
            <p:cNvPr id="12" name="Picture 2" descr="thieu phu nam xu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4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902" y="1281222"/>
              <a:ext cx="5798916" cy="57989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loud Callout 17"/>
            <p:cNvSpPr/>
            <p:nvPr/>
          </p:nvSpPr>
          <p:spPr>
            <a:xfrm>
              <a:off x="134762" y="1810444"/>
              <a:ext cx="3854370" cy="2338087"/>
            </a:xfrm>
            <a:prstGeom prst="cloudCallout">
              <a:avLst>
                <a:gd name="adj1" fmla="val 44235"/>
                <a:gd name="adj2" fmla="val 66981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hay!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ư?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own Arrow 2"/>
          <p:cNvSpPr/>
          <p:nvPr/>
        </p:nvSpPr>
        <p:spPr>
          <a:xfrm>
            <a:off x="4491318" y="3778624"/>
            <a:ext cx="914400" cy="99508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7212" y="4903955"/>
            <a:ext cx="3977499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62" y="745962"/>
            <a:ext cx="27735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88" y="1570590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153" y="1330737"/>
            <a:ext cx="1197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“Ô hay!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ư?”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153" y="3085063"/>
            <a:ext cx="1197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050"/>
            <a:ext cx="11199222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316675"/>
            <a:ext cx="3697941" cy="35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9" y="423072"/>
            <a:ext cx="58239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1198"/>
            <a:ext cx="12192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1974" y="2163026"/>
            <a:ext cx="952002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44489" y="4007813"/>
            <a:ext cx="4648200" cy="2667000"/>
            <a:chOff x="1524000" y="2362200"/>
            <a:chExt cx="4648200" cy="28194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0" y="2362200"/>
              <a:ext cx="4648200" cy="2819400"/>
              <a:chOff x="1524000" y="2362200"/>
              <a:chExt cx="4648200" cy="2819400"/>
            </a:xfrm>
          </p:grpSpPr>
          <p:sp>
            <p:nvSpPr>
              <p:cNvPr id="22" name="Cloud 21"/>
              <p:cNvSpPr/>
              <p:nvPr/>
            </p:nvSpPr>
            <p:spPr>
              <a:xfrm>
                <a:off x="1524000" y="2362200"/>
                <a:ext cx="4648200" cy="2819400"/>
              </a:xfrm>
              <a:prstGeom prst="cloud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rgbClr val="DA1F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12" y="3155106"/>
                <a:ext cx="1233587" cy="12335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2099097" y="2848873"/>
              <a:ext cx="3498005" cy="1659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Trước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mối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nghi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ngờ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chồng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Vũ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Nương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đã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lời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nói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hành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động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như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thế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697940" y="3364470"/>
            <a:ext cx="84940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algn="just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050"/>
            <a:ext cx="11199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19" y="3663807"/>
            <a:ext cx="3348319" cy="31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9" y="423072"/>
            <a:ext cx="421801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19" y="78339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196" y="1455882"/>
            <a:ext cx="9520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0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0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0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0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48317" y="2128368"/>
            <a:ext cx="84940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0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0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algn="just"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0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0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0754" y="4875445"/>
            <a:ext cx="79868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000" spc="13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spc="-5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spc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0623" y="6252917"/>
            <a:ext cx="78117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 Thảo Luận Nhóm Học Cuộc Sống Cuộc Sống Học Tập, Cuộc Số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29" y="3832484"/>
            <a:ext cx="2843117" cy="28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007" y="1149806"/>
            <a:ext cx="1183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6471" t="32137" r="53641" b="55905"/>
          <a:stretch/>
        </p:blipFill>
        <p:spPr bwMode="auto">
          <a:xfrm rot="20501051">
            <a:off x="99307" y="3255487"/>
            <a:ext cx="3039570" cy="156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70" y="2350135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5834566" y="404308"/>
            <a:ext cx="413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MỤC TIÊU BÀI HỌC</a:t>
            </a:r>
          </a:p>
        </p:txBody>
      </p:sp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-156754" y="830389"/>
            <a:ext cx="12252960" cy="6013110"/>
            <a:chOff x="1365362" y="1190172"/>
            <a:chExt cx="6310086" cy="5366751"/>
          </a:xfrm>
        </p:grpSpPr>
        <p:grpSp>
          <p:nvGrpSpPr>
            <p:cNvPr id="70670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70689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94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617" y="1454195"/>
                  <a:ext cx="4640119" cy="125135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182" y="1560971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90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479" y="2472466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738" y="1304449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085"/>
                  <a:ext cx="2000986" cy="464863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1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70681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86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617" y="1454859"/>
                  <a:ext cx="4640119" cy="1250051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182" y="1560332"/>
                  <a:ext cx="4443254" cy="10299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82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479" y="2471827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738" y="1303811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69447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2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70673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78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617" y="1455272"/>
                  <a:ext cx="4640119" cy="1250051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182" y="1560746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74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479" y="2473543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738" y="1304224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1163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8" name="5-Point Star 87"/>
          <p:cNvSpPr/>
          <p:nvPr/>
        </p:nvSpPr>
        <p:spPr bwMode="auto">
          <a:xfrm>
            <a:off x="10381068" y="3536113"/>
            <a:ext cx="814387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312361" y="5736981"/>
            <a:ext cx="894458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30910" y="1650830"/>
            <a:ext cx="925627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Rectangle 103"/>
          <p:cNvSpPr>
            <a:spLocks noChangeArrowheads="1"/>
          </p:cNvSpPr>
          <p:nvPr/>
        </p:nvSpPr>
        <p:spPr bwMode="auto">
          <a:xfrm rot="-2473901">
            <a:off x="720006" y="1338763"/>
            <a:ext cx="265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KIẾN THỨC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 rot="-2473901">
            <a:off x="831460" y="3195651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KĨ NĂNG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 rot="-2473901">
            <a:off x="779003" y="5274156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THÁI ĐỘ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2484" y="1081048"/>
            <a:ext cx="8131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360" lvl="0" algn="just">
              <a:spcAft>
                <a:spcPts val="0"/>
              </a:spcAft>
              <a:buSzPts val="1400"/>
              <a:tabLst>
                <a:tab pos="267970" algn="l"/>
              </a:tabLst>
            </a:pP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5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5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7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spc="4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4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2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7930" y="3142791"/>
            <a:ext cx="8408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9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spc="2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spc="1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4903" y="5501836"/>
            <a:ext cx="7107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27024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4" y="2350134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869" y="101793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065" y="914323"/>
            <a:ext cx="19976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67748"/>
            <a:ext cx="451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0625" y="914323"/>
            <a:ext cx="172354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040" y="1665266"/>
            <a:ext cx="488696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14224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spc="1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71548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73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3648" t="20366" r="24643" b="35028"/>
          <a:stretch/>
        </p:blipFill>
        <p:spPr bwMode="auto">
          <a:xfrm>
            <a:off x="810985" y="333375"/>
            <a:ext cx="10723517" cy="3363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" y="3641876"/>
            <a:ext cx="10894423" cy="32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71548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73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20" y="3418317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20" y="3921812"/>
            <a:ext cx="1145032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25019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spc="1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9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ải hình ảnh thuy mac 245af12114f2ae6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42" y="147352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59682"/>
              </p:ext>
            </p:extLst>
          </p:nvPr>
        </p:nvGraphicFramePr>
        <p:xfrm>
          <a:off x="259622" y="1209977"/>
          <a:ext cx="11490960" cy="512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401">
                  <a:extLst>
                    <a:ext uri="{9D8B030D-6E8A-4147-A177-3AD203B41FA5}">
                      <a16:colId xmlns:a16="http://schemas.microsoft.com/office/drawing/2014/main" val="3910855962"/>
                    </a:ext>
                  </a:extLst>
                </a:gridCol>
                <a:gridCol w="3226526">
                  <a:extLst>
                    <a:ext uri="{9D8B030D-6E8A-4147-A177-3AD203B41FA5}">
                      <a16:colId xmlns:a16="http://schemas.microsoft.com/office/drawing/2014/main" val="2548467472"/>
                    </a:ext>
                  </a:extLst>
                </a:gridCol>
                <a:gridCol w="3116033">
                  <a:extLst>
                    <a:ext uri="{9D8B030D-6E8A-4147-A177-3AD203B41FA5}">
                      <a16:colId xmlns:a16="http://schemas.microsoft.com/office/drawing/2014/main" val="1861451921"/>
                    </a:ext>
                  </a:extLst>
                </a:gridCol>
              </a:tblGrid>
              <a:tr h="731775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86562"/>
                  </a:ext>
                </a:extLst>
              </a:tr>
              <a:tr h="364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448174"/>
                  </a:ext>
                </a:extLst>
              </a:tr>
              <a:tr h="381795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0368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1886" y="2651760"/>
            <a:ext cx="4833257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5187" y="2790911"/>
            <a:ext cx="541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Cổ Điển Đẹp Nhất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840" y="612844"/>
            <a:ext cx="1137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"Phan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9, NXBGD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2017)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giảng Chuyện người con gái Nam Xương - Ngữ văn 9 Đọc Tài Liệu by ĐỌC  TÀI L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73834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7954" y="574145"/>
            <a:ext cx="9804287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1200" y="2624872"/>
            <a:ext cx="7051041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1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Ý nghĩa tranh thủy mặc là gì, bạn có biế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302" y="775504"/>
            <a:ext cx="11555394" cy="1145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80" y="2199592"/>
            <a:ext cx="115553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Tranh thủy mặc đẹp nhất - Tranh vẽ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33" y="199472"/>
            <a:ext cx="10647145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145" y="1871571"/>
            <a:ext cx="8503920" cy="2181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48" y="415177"/>
            <a:ext cx="11801856" cy="2456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648" y="3401586"/>
            <a:ext cx="1180185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4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88422" y="1140822"/>
            <a:ext cx="10215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TRÌNH BÀY PHẦN CHUẨN BỊ BÀI Ở NHÀ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640477" y="2052733"/>
            <a:ext cx="85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Tác giả: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biết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giả</a:t>
            </a:r>
            <a:endParaRPr lang="en-US" alt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Tác phẩm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xứ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+ PTBĐ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Tóm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tắt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33" y="254336"/>
            <a:ext cx="119833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" y="1411510"/>
            <a:ext cx="6571488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63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những Background Powerpoint đẹp cho bày thuyết trình ấn tượng - Hình  Ảnh Đẹp HD | Hình ảnh,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17693"/>
            <a:ext cx="108691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phỉ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hình nền background template powerpoint đẹp | VFO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8" y="0"/>
            <a:ext cx="11640186" cy="65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947" y="492080"/>
            <a:ext cx="1104767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47" y="2040176"/>
            <a:ext cx="11047677" cy="344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(-).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96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76" y="109728"/>
            <a:ext cx="11472672" cy="1606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85520" y="3333881"/>
            <a:ext cx="6096000" cy="156165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1376" y="1844466"/>
            <a:ext cx="11472672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304800"/>
            <a:ext cx="11856720" cy="6093976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305213"/>
            <a:ext cx="11460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2431675"/>
            <a:ext cx="1146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12487"/>
              </p:ext>
            </p:extLst>
          </p:nvPr>
        </p:nvGraphicFramePr>
        <p:xfrm>
          <a:off x="218439" y="1180448"/>
          <a:ext cx="11755119" cy="5531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</a:p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5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51362"/>
              </p:ext>
            </p:extLst>
          </p:nvPr>
        </p:nvGraphicFramePr>
        <p:xfrm>
          <a:off x="100874" y="1062882"/>
          <a:ext cx="11755119" cy="5677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mực, khuôn phép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tìm đến cái chết trong lúc hoảng loạn, bế tắc, tuyệt vọng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chủ động tìm đến cái chết, trong trạng thái hoàn toàn bình tĩnh.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2 lần, lần thứ nhất trong câu chuyện của hai mẹ con, hé lộ kết cục của nhân vật.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bỏ chi tiết chiếc bóng xuất hiện lần thứ nhất =&gt; Tạo sự hấp dẫn cho văn bản.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nhận ra nỗi oan của vợ, hằng ngày ẵm con ra sông mà khóc. Về sau, lập miếu thờ cạnh sông.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mở, tạo ra câu chuyện dưới thủy cung đầy kì ảo. Trương Sinh lập đàn giải oan, Vũ Nương hiện lên thấp thoáng giữa dòng nhưng không trở về.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9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96" y="1783958"/>
            <a:ext cx="5230799" cy="30338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895546" y="844292"/>
            <a:ext cx="275954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1783958"/>
            <a:ext cx="6139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39337" y="1071154"/>
            <a:ext cx="3831772" cy="52514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5" y="4877449"/>
            <a:ext cx="326571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 (THẾ KỈ XVI)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27031" t="37120" r="25490" b="52666"/>
          <a:stretch/>
        </p:blipFill>
        <p:spPr bwMode="auto">
          <a:xfrm>
            <a:off x="2113097" y="0"/>
            <a:ext cx="7592606" cy="91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65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418"/>
            <a:ext cx="6061166" cy="6875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7063" y="-34247"/>
            <a:ext cx="6355590" cy="33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8865" y="2776537"/>
            <a:ext cx="6368045" cy="405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23</a:t>
            </a:r>
          </a:p>
          <a:p>
            <a:pPr algn="ctr"/>
            <a:endParaRPr lang="en-US" sz="23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7578" y="2543321"/>
            <a:ext cx="940189" cy="480582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9599333">
            <a:off x="-1329634" y="335388"/>
            <a:ext cx="4107373" cy="512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890" y="89779"/>
            <a:ext cx="407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537" y="3171160"/>
            <a:ext cx="5787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350" y="2524829"/>
            <a:ext cx="40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ook, open book, pag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6" y="1242532"/>
            <a:ext cx="4152995" cy="12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82643" y="698596"/>
            <a:ext cx="504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8953" y="713685"/>
            <a:ext cx="1794503" cy="1147564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1474602" y="6351609"/>
            <a:ext cx="37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CỔ KÌ BÚT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42787" y="6501214"/>
            <a:ext cx="763265" cy="26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48866" y="-17418"/>
            <a:ext cx="6331984" cy="553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+ NGÔI KỂ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848865" y="578716"/>
            <a:ext cx="61183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3616" y="1550455"/>
            <a:ext cx="5130623" cy="11541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64808" y="2085344"/>
            <a:ext cx="169599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0495281" y="657056"/>
            <a:ext cx="12034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9937182" y="4597711"/>
            <a:ext cx="4041284" cy="512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58575" y="3236525"/>
            <a:ext cx="5908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nhiếc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uất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  <p:bldP spid="20" grpId="0"/>
      <p:bldP spid="23" grpId="0"/>
      <p:bldP spid="24" grpId="0" animBg="1"/>
      <p:bldP spid="26" grpId="0" animBg="1"/>
      <p:bldP spid="25" grpId="0" animBg="1"/>
      <p:bldP spid="27" grpId="0" animBg="1"/>
      <p:bldP spid="30" grpId="0" animBg="1"/>
      <p:bldP spid="32" grpId="0" animBg="1"/>
      <p:bldP spid="3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pt Mực Nền Phong Cách Trung Quốc, Mực Gió, Phong Cách Trung Quố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8147" y="370368"/>
            <a:ext cx="3121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Bố cục: 3 phần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87" y="1245446"/>
            <a:ext cx="1117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1</a:t>
            </a:r>
            <a:r>
              <a:rPr lang="vi-VN" sz="3600" dirty="0" smtClean="0">
                <a:latin typeface="+mj-lt"/>
              </a:rPr>
              <a:t>. Từ đầu đến “như đối với cha mẹ mình”: Cuộc hôn nhân và phẩm chất tốt đẹp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b="1" dirty="0" smtClean="0">
                <a:latin typeface="+mj-lt"/>
              </a:rPr>
              <a:t>- Phần 2</a:t>
            </a:r>
            <a:r>
              <a:rPr lang="vi-VN" sz="3600" dirty="0" smtClean="0">
                <a:latin typeface="+mj-lt"/>
              </a:rPr>
              <a:t>. Tiếp đến “nhưng việc trót đã qua rồi”: Nỗi oan khuất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3.</a:t>
            </a:r>
            <a:r>
              <a:rPr lang="vi-VN" sz="3600" dirty="0" smtClean="0">
                <a:latin typeface="+mj-lt"/>
              </a:rPr>
              <a:t> Còn lại: Vũ Nương được giải oan.</a:t>
            </a:r>
            <a:endParaRPr lang="en-US" sz="3600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7171" t="31639" r="40897" b="59392"/>
          <a:stretch/>
        </p:blipFill>
        <p:spPr bwMode="auto">
          <a:xfrm>
            <a:off x="1953440" y="5815511"/>
            <a:ext cx="8000457" cy="992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75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các cách mở bài cho tác phẩm &quot;Chuyện người con gái N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996" y="2703473"/>
            <a:ext cx="5478521" cy="352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37505" y="918972"/>
            <a:ext cx="5846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Người con gái Nam Xương - Website của Trường THCS Mạc Đĩnh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868">
            <a:off x="7149602" y="2362926"/>
            <a:ext cx="3874812" cy="3874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/>
          <p:nvPr/>
        </p:nvPicPr>
        <p:blipFill rotWithShape="1">
          <a:blip r:embed="rId4"/>
          <a:srcRect l="27031" t="37120" r="25490" b="52666"/>
          <a:stretch/>
        </p:blipFill>
        <p:spPr bwMode="auto">
          <a:xfrm>
            <a:off x="2113097" y="0"/>
            <a:ext cx="7592606" cy="91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6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1219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662" y="250555"/>
            <a:ext cx="1828800" cy="1752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/>
            </a:endParaRP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3962400" y="1190626"/>
            <a:ext cx="2286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8743951" y="1471614"/>
            <a:ext cx="16113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7086600" y="1465264"/>
            <a:ext cx="1601788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200342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1" name="TextBox 12"/>
          <p:cNvSpPr txBox="1">
            <a:spLocks noChangeArrowheads="1"/>
          </p:cNvSpPr>
          <p:nvPr/>
        </p:nvSpPr>
        <p:spPr bwMode="auto">
          <a:xfrm>
            <a:off x="59690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2" name="TextBox 13"/>
          <p:cNvSpPr txBox="1">
            <a:spLocks noChangeArrowheads="1"/>
          </p:cNvSpPr>
          <p:nvPr/>
        </p:nvSpPr>
        <p:spPr bwMode="auto">
          <a:xfrm>
            <a:off x="76073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3" name="TextBox 14"/>
          <p:cNvSpPr txBox="1">
            <a:spLocks noChangeArrowheads="1"/>
          </p:cNvSpPr>
          <p:nvPr/>
        </p:nvSpPr>
        <p:spPr bwMode="auto">
          <a:xfrm>
            <a:off x="9188451" y="2063750"/>
            <a:ext cx="1243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thêm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14" y="2543175"/>
            <a:ext cx="4008255" cy="408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1899" y="2640014"/>
            <a:ext cx="8040101" cy="208438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1899" y="4895850"/>
            <a:ext cx="8040101" cy="173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492" y="2667796"/>
            <a:ext cx="21590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5" name="AutoShape 12" descr="Hair Logo png download - 512*512 - Free Transparent Moustache png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1899" y="2641601"/>
            <a:ext cx="8040101" cy="50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49" name="TextBox 24"/>
          <p:cNvSpPr txBox="1">
            <a:spLocks noChangeArrowheads="1"/>
          </p:cNvSpPr>
          <p:nvPr/>
        </p:nvSpPr>
        <p:spPr bwMode="auto">
          <a:xfrm>
            <a:off x="4845050" y="2732088"/>
            <a:ext cx="71843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bài viết                  Ảnh/ video               Phát trực tiếp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0" name="Picture 16" descr="Máy ảnh Kiểu Nét Vẽ Bản đồ Các Vector Biểu Tượng, Nền, Đen., Nú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2288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1" name="Picture 18" descr="Bút Màu đen Biểu Tượng Dòng, Vẽ, Biên Tập., Bút Vector và PNG vớ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034">
            <a:off x="4551363" y="26066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2" name="Picture 20" descr="Máy Quay Các Vector Biểu Tượng, Thiết Kế., Phẳng, Hình Vector và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5225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3968" y="3205226"/>
            <a:ext cx="44202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4" name="TextBox 37"/>
          <p:cNvSpPr txBox="1">
            <a:spLocks noChangeArrowheads="1"/>
          </p:cNvSpPr>
          <p:nvPr/>
        </p:nvSpPr>
        <p:spPr bwMode="auto">
          <a:xfrm>
            <a:off x="4931410" y="494186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1899" y="5313364"/>
            <a:ext cx="8040101" cy="131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70775" y="4841082"/>
            <a:ext cx="720725" cy="67151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11649" y="5564188"/>
            <a:ext cx="8550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giới thiệu vừa cụ thể, vừa khái quát.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Vũ Nương là người con gái toàn bích.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024" y="0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49" y="3466836"/>
            <a:ext cx="4027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168910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   :</a:t>
            </a:r>
            <a:r>
              <a:rPr lang="en-US" sz="3200" i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>
              <a:spcBef>
                <a:spcPts val="1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4625" algn="l"/>
              </a:tabLst>
            </a:pPr>
            <a:endParaRPr lang="en-US" sz="3200" i="1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230" lvl="0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74625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: </a:t>
            </a:r>
            <a:r>
              <a:rPr lang="en-US" sz="32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i="1" spc="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spc="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i="1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Free Download And - Nature Icon Transparent PNG - 1600x1600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6" y="3162558"/>
            <a:ext cx="1043856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s is Always More: The Spa Face - Wellness Medical Voyage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r="14123" b="16933"/>
          <a:stretch/>
        </p:blipFill>
        <p:spPr bwMode="auto">
          <a:xfrm>
            <a:off x="595706" y="4276966"/>
            <a:ext cx="874712" cy="7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dding icon cartoon graphic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4"/>
          <a:stretch/>
        </p:blipFill>
        <p:spPr bwMode="auto">
          <a:xfrm>
            <a:off x="4221193" y="3362266"/>
            <a:ext cx="819891" cy="11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81" y="3689524"/>
            <a:ext cx="721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Tô đậm vẻ đẹp của nhân vật.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81954" grpId="0"/>
      <p:bldP spid="41" grpId="0" animBg="1"/>
      <p:bldP spid="29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0 hình nền Powerpoint dạng giấy cổ rấ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920" y="2386167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 đã được đặt vào những tình huống, mối quan hệ nào để thể hiện vẻ đẹp của mình?</a:t>
            </a:r>
          </a:p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trình bày vẻ đẹp của nhân vật.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471" t="32137" r="53641" b="55905"/>
          <a:stretch/>
        </p:blipFill>
        <p:spPr bwMode="auto">
          <a:xfrm rot="20226096">
            <a:off x="68965" y="789101"/>
            <a:ext cx="3229386" cy="100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601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3831</Words>
  <Application>Microsoft Office PowerPoint</Application>
  <PresentationFormat>Widescreen</PresentationFormat>
  <Paragraphs>292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Verdana</vt:lpstr>
      <vt:lpstr>Lucida Sans Unicode</vt:lpstr>
      <vt:lpstr>Sitka Banner</vt:lpstr>
      <vt:lpstr>Calibri Light</vt:lpstr>
      <vt:lpstr>iCiel Crocante</vt:lpstr>
      <vt:lpstr>Times New Roman</vt:lpstr>
      <vt:lpstr>Wingdings</vt:lpstr>
      <vt:lpstr>Tahoma</vt:lpstr>
      <vt:lpstr>Symbol</vt:lpstr>
      <vt:lpstr>Calibri</vt:lpstr>
      <vt:lpstr>Bodoni MT Poster Compressed</vt:lpstr>
      <vt:lpstr>Office Theme</vt:lpstr>
      <vt:lpstr>4_Office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LIÊN</dc:creator>
  <cp:lastModifiedBy>win10</cp:lastModifiedBy>
  <cp:revision>101</cp:revision>
  <dcterms:created xsi:type="dcterms:W3CDTF">2020-08-21T01:24:28Z</dcterms:created>
  <dcterms:modified xsi:type="dcterms:W3CDTF">2021-10-07T06:25:21Z</dcterms:modified>
  <cp:contentStatus/>
</cp:coreProperties>
</file>