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5"/>
  </p:notesMasterIdLst>
  <p:sldIdLst>
    <p:sldId id="317" r:id="rId2"/>
    <p:sldId id="318" r:id="rId3"/>
    <p:sldId id="294" r:id="rId4"/>
    <p:sldId id="504" r:id="rId5"/>
    <p:sldId id="502" r:id="rId6"/>
    <p:sldId id="503" r:id="rId7"/>
    <p:sldId id="501" r:id="rId8"/>
    <p:sldId id="496" r:id="rId9"/>
    <p:sldId id="497" r:id="rId10"/>
    <p:sldId id="297" r:id="rId11"/>
    <p:sldId id="421" r:id="rId12"/>
    <p:sldId id="505" r:id="rId13"/>
    <p:sldId id="375"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CC00CC"/>
    <a:srgbClr val="FFF1B3"/>
    <a:srgbClr val="EDF6F7"/>
    <a:srgbClr val="C8FFFF"/>
    <a:srgbClr val="FF7043"/>
    <a:srgbClr val="FF00FF"/>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56" autoAdjust="0"/>
  </p:normalViewPr>
  <p:slideViewPr>
    <p:cSldViewPr>
      <p:cViewPr varScale="1">
        <p:scale>
          <a:sx n="72" d="100"/>
          <a:sy n="72" d="100"/>
        </p:scale>
        <p:origin x="660" y="6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9/22/2023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Ngô</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Thị</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Thuỷ</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438400"/>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8</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uc ca Bon mua BEAT Edur Tem115- 1 lan">
            <a:hlinkClick r:id="" action="ppaction://media"/>
            <a:extLst>
              <a:ext uri="{FF2B5EF4-FFF2-40B4-BE49-F238E27FC236}">
                <a16:creationId xmlns:a16="http://schemas.microsoft.com/office/drawing/2014/main" id="{8C124FE9-1DE3-0705-CBF2-1F3B7CB03A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533400"/>
            <a:ext cx="9105900" cy="6161887"/>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10E930-0B0F-D189-9506-4ABAEC074AFC}"/>
              </a:ext>
            </a:extLst>
          </p:cNvPr>
          <p:cNvPicPr>
            <a:picLocks noChangeAspect="1"/>
          </p:cNvPicPr>
          <p:nvPr/>
        </p:nvPicPr>
        <p:blipFill>
          <a:blip r:embed="rId2"/>
          <a:stretch>
            <a:fillRect/>
          </a:stretch>
        </p:blipFill>
        <p:spPr>
          <a:xfrm flipH="1">
            <a:off x="228600" y="2362200"/>
            <a:ext cx="1791060" cy="3426170"/>
          </a:xfrm>
          <a:prstGeom prst="rect">
            <a:avLst/>
          </a:prstGeom>
        </p:spPr>
      </p:pic>
      <p:sp>
        <p:nvSpPr>
          <p:cNvPr id="4" name="Rectangle 1"/>
          <p:cNvSpPr>
            <a:spLocks noChangeArrowheads="1"/>
          </p:cNvSpPr>
          <p:nvPr/>
        </p:nvSpPr>
        <p:spPr bwMode="auto">
          <a:xfrm>
            <a:off x="3124200" y="1685001"/>
            <a:ext cx="8915400" cy="3501003"/>
          </a:xfrm>
          <a:prstGeom prst="wedgeRoundRectCallout">
            <a:avLst>
              <a:gd name="adj1" fmla="val -60585"/>
              <a:gd name="adj2" fmla="val -1508"/>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lvl="0" indent="269875" algn="just" eaLnBrk="0" hangingPunct="0">
              <a:lnSpc>
                <a:spcPct val="114000"/>
              </a:lnSpc>
            </a:pPr>
            <a:r>
              <a:rPr lang="vi-VN" sz="3200" b="1" i="1" kern="0" dirty="0">
                <a:solidFill>
                  <a:srgbClr val="0070C0"/>
                </a:solidFill>
                <a:cs typeface="Times New Roman" panose="02020603050405020304" pitchFamily="18" charset="0"/>
              </a:rPr>
              <a:t>Foren</a:t>
            </a:r>
            <a:r>
              <a:rPr lang="vi-VN" sz="2400" i="1" dirty="0">
                <a:solidFill>
                  <a:srgbClr val="C00000"/>
                </a:solidFill>
                <a:effectLst/>
                <a:latin typeface="+mj-lt"/>
                <a:ea typeface="Calibri" panose="020F0502020204030204" pitchFamily="34" charset="0"/>
              </a:rPr>
              <a:t> </a:t>
            </a:r>
            <a:r>
              <a:rPr lang="vi-VN" sz="2400" dirty="0">
                <a:solidFill>
                  <a:srgbClr val="0000FF"/>
                </a:solidFill>
                <a:effectLst/>
                <a:latin typeface="+mj-lt"/>
                <a:ea typeface="Calibri" panose="020F0502020204030204" pitchFamily="34" charset="0"/>
              </a:rPr>
              <a:t>(tiếng Đức nghĩa là </a:t>
            </a:r>
            <a:r>
              <a:rPr lang="vi-VN" sz="2400" dirty="0">
                <a:solidFill>
                  <a:srgbClr val="C00000"/>
                </a:solidFill>
                <a:effectLst/>
                <a:latin typeface="+mj-lt"/>
                <a:ea typeface="Calibri" panose="020F0502020204030204" pitchFamily="34" charset="0"/>
              </a:rPr>
              <a:t>"Cá hồi"</a:t>
            </a:r>
            <a:r>
              <a:rPr lang="vi-VN" sz="2400" dirty="0">
                <a:solidFill>
                  <a:srgbClr val="0000FF"/>
                </a:solidFill>
                <a:effectLst/>
                <a:latin typeface="+mj-lt"/>
                <a:ea typeface="Calibri" panose="020F0502020204030204" pitchFamily="34" charset="0"/>
              </a:rPr>
              <a:t>), là một trong những bài hát nổi tiếng nhất của nhà soạn nhạc người Áo Schubert sáng tác cho đơn ca với phần đệm của  đàn piano. Lời ca là gợi lên hình ảnh dòng suối nước trong xanh với đàn cá hồi đang tung tăng bơi lội. Bài hát được thể hiện ở nhịp độ vừa phải, giai điệu tươi sáng, nhẹ nhàng (có một đoạn giai điệu trầm xuống tạo sự kịch tính). </a:t>
            </a:r>
            <a:endParaRPr kumimoji="0" lang="en-US" altLang="vi-VN" sz="3200" u="none" strike="noStrike" cap="none" normalizeH="0" baseline="0" dirty="0">
              <a:ln>
                <a:noFill/>
              </a:ln>
              <a:solidFill>
                <a:srgbClr val="0000FF"/>
              </a:solidFill>
              <a:effectLst/>
              <a:latin typeface="+mj-lt"/>
            </a:endParaRPr>
          </a:p>
        </p:txBody>
      </p:sp>
    </p:spTree>
    <p:extLst>
      <p:ext uri="{BB962C8B-B14F-4D97-AF65-F5344CB8AC3E}">
        <p14:creationId xmlns:p14="http://schemas.microsoft.com/office/powerpoint/2010/main" val="192846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uc ca Bon mua BEAT Edur Tem115- 1 lan">
            <a:hlinkClick r:id="" action="ppaction://media"/>
            <a:extLst>
              <a:ext uri="{FF2B5EF4-FFF2-40B4-BE49-F238E27FC236}">
                <a16:creationId xmlns:a16="http://schemas.microsoft.com/office/drawing/2014/main" id="{8C124FE9-1DE3-0705-CBF2-1F3B7CB03A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533400"/>
            <a:ext cx="9105900" cy="6161887"/>
          </a:xfrm>
          <a:prstGeom prst="rect">
            <a:avLst/>
          </a:prstGeom>
        </p:spPr>
      </p:pic>
      <p:sp>
        <p:nvSpPr>
          <p:cNvPr id="2" name="Title 1"/>
          <p:cNvSpPr>
            <a:spLocks noGrp="1"/>
          </p:cNvSpPr>
          <p:nvPr>
            <p:ph type="title"/>
          </p:nvPr>
        </p:nvSpPr>
        <p:spPr>
          <a:xfrm>
            <a:off x="19050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227361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1600200" y="2179639"/>
            <a:ext cx="8839200" cy="1020762"/>
          </a:xfrm>
        </p:spPr>
        <p:txBody>
          <a:bodyPr/>
          <a:lstStyle/>
          <a:p>
            <a:pPr>
              <a:buFont typeface="Arial" panose="020B0604020202020204" pitchFamily="34" charset="0"/>
              <a:buChar char="•"/>
            </a:pPr>
            <a:r>
              <a:rPr lang="en-US" sz="2800">
                <a:solidFill>
                  <a:srgbClr val="0000FF"/>
                </a:solidFill>
              </a:rPr>
              <a:t>Tập hát bài </a:t>
            </a:r>
            <a:r>
              <a:rPr lang="en-US" sz="2800" i="1">
                <a:solidFill>
                  <a:srgbClr val="C00000"/>
                </a:solidFill>
              </a:rPr>
              <a:t>Khúc ca bốn mùa</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048000" y="2015591"/>
            <a:ext cx="6248400" cy="2327809"/>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i="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Hát</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bài</a:t>
            </a:r>
            <a:r>
              <a:rPr lang="en-US" b="1" dirty="0">
                <a:solidFill>
                  <a:srgbClr val="C00000"/>
                </a:solidFill>
                <a:latin typeface="+mj-lt"/>
                <a:cs typeface="Times New Roman" panose="02020603050405020304" pitchFamily="18" charset="0"/>
              </a:rPr>
              <a:t> </a:t>
            </a:r>
            <a:r>
              <a:rPr lang="vi-VN" sz="3200" b="1" i="1" dirty="0">
                <a:solidFill>
                  <a:srgbClr val="C00000"/>
                </a:solidFill>
                <a:latin typeface="+mj-lt"/>
                <a:cs typeface="Times New Roman" panose="02020603050405020304" pitchFamily="18" charset="0"/>
              </a:rPr>
              <a:t>Khúc ca bốn mùa</a:t>
            </a:r>
            <a:endParaRPr lang="en-US" sz="3200" b="1" i="1" dirty="0">
              <a:solidFill>
                <a:srgbClr val="C00000"/>
              </a:solidFill>
              <a:latin typeface="+mj-lt"/>
              <a:cs typeface="Times New Roman" panose="02020603050405020304" pitchFamily="18" charset="0"/>
            </a:endParaRPr>
          </a:p>
          <a:p>
            <a:pPr algn="just"/>
            <a:r>
              <a:rPr lang="en-US" b="1" dirty="0">
                <a:solidFill>
                  <a:srgbClr val="C00000"/>
                </a:solidFill>
                <a:latin typeface="+mj-lt"/>
                <a:cs typeface="Times New Roman" panose="02020603050405020304" pitchFamily="18" charset="0"/>
              </a:rPr>
              <a:t> </a:t>
            </a:r>
            <a:r>
              <a:rPr lang="vi-VN" b="1" dirty="0">
                <a:solidFill>
                  <a:srgbClr val="C00000"/>
                </a:solidFill>
                <a:latin typeface="+mj-lt"/>
                <a:cs typeface="Times New Roman" panose="02020603050405020304" pitchFamily="18" charset="0"/>
              </a:rPr>
              <a:t>Nghe tác phẩm </a:t>
            </a:r>
            <a:r>
              <a:rPr lang="vi-VN" b="1" i="1" dirty="0">
                <a:solidFill>
                  <a:srgbClr val="C00000"/>
                </a:solidFill>
                <a:latin typeface="+mj-lt"/>
                <a:cs typeface="Times New Roman" panose="02020603050405020304" pitchFamily="18" charset="0"/>
              </a:rPr>
              <a:t>Con cá Foren </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5867400" cy="4876800"/>
          </a:xfrm>
        </p:spPr>
        <p:txBody>
          <a:bodyPr/>
          <a:lstStyle/>
          <a:p>
            <a:pPr marL="0" indent="274320" algn="just">
              <a:lnSpc>
                <a:spcPct val="115000"/>
              </a:lnSpc>
              <a:spcBef>
                <a:spcPts val="300"/>
              </a:spcBef>
              <a:spcAft>
                <a:spcPts val="300"/>
              </a:spcAft>
              <a:buNone/>
            </a:pPr>
            <a:r>
              <a:rPr lang="vi-VN" sz="2400" dirty="0">
                <a:solidFill>
                  <a:srgbClr val="0000FF"/>
                </a:solidFill>
                <a:effectLst/>
                <a:latin typeface="+mj-lt"/>
                <a:ea typeface="Calibri" panose="020F0502020204030204" pitchFamily="34" charset="0"/>
                <a:cs typeface="Times New Roman" panose="02020603050405020304" pitchFamily="18" charset="0"/>
              </a:rPr>
              <a:t>Bốn mùa xuân, hạ, thu, đông cứ tuần tự trôi theo quy luật của vũ trụ. Với nét nhạc nhịp nhàng, êm ái, bài </a:t>
            </a:r>
            <a:r>
              <a:rPr lang="vi-VN" sz="2400" i="1" dirty="0">
                <a:solidFill>
                  <a:srgbClr val="C00000"/>
                </a:solidFill>
                <a:effectLst/>
                <a:latin typeface="+mj-lt"/>
                <a:ea typeface="Calibri" panose="020F0502020204030204" pitchFamily="34" charset="0"/>
                <a:cs typeface="Times New Roman" panose="02020603050405020304" pitchFamily="18" charset="0"/>
              </a:rPr>
              <a:t>Khúc ca bốn mùa </a:t>
            </a:r>
            <a:r>
              <a:rPr lang="vi-VN" sz="2400" dirty="0">
                <a:solidFill>
                  <a:srgbClr val="0000FF"/>
                </a:solidFill>
                <a:effectLst/>
                <a:latin typeface="+mj-lt"/>
                <a:ea typeface="Calibri" panose="020F0502020204030204" pitchFamily="34" charset="0"/>
                <a:cs typeface="Times New Roman" panose="02020603050405020304" pitchFamily="18" charset="0"/>
              </a:rPr>
              <a:t>thể hiện cách nhìn hồn nhiên và lạc quan của tuổi thơ trước hiện tượng mưa nắng của thiên nhiên. </a:t>
            </a:r>
            <a:endParaRPr lang="en-US" sz="2400" dirty="0">
              <a:solidFill>
                <a:srgbClr val="0000FF"/>
              </a:solidFill>
              <a:effectLst/>
              <a:latin typeface="+mj-lt"/>
              <a:ea typeface="Calibri" panose="020F0502020204030204" pitchFamily="34" charset="0"/>
              <a:cs typeface="Times New Roman" panose="02020603050405020304" pitchFamily="18" charset="0"/>
            </a:endParaRPr>
          </a:p>
          <a:p>
            <a:pPr marL="0" indent="274320" algn="just">
              <a:lnSpc>
                <a:spcPct val="115000"/>
              </a:lnSpc>
              <a:spcBef>
                <a:spcPts val="300"/>
              </a:spcBef>
              <a:spcAft>
                <a:spcPts val="300"/>
              </a:spcAft>
              <a:buNone/>
            </a:pPr>
            <a:r>
              <a:rPr lang="vi-VN" sz="2400" dirty="0">
                <a:solidFill>
                  <a:srgbClr val="0000FF"/>
                </a:solidFill>
                <a:effectLst/>
                <a:latin typeface="+mj-lt"/>
                <a:ea typeface="Calibri" panose="020F0502020204030204" pitchFamily="34" charset="0"/>
                <a:cs typeface="Times New Roman" panose="02020603050405020304" pitchFamily="18" charset="0"/>
              </a:rPr>
              <a:t>Tác giả bài hát là nhạc sĩ </a:t>
            </a:r>
            <a:r>
              <a:rPr lang="vi-VN" sz="2400" dirty="0">
                <a:solidFill>
                  <a:srgbClr val="C00000"/>
                </a:solidFill>
                <a:effectLst/>
                <a:latin typeface="+mj-lt"/>
                <a:ea typeface="Calibri" panose="020F0502020204030204" pitchFamily="34" charset="0"/>
                <a:cs typeface="Times New Roman" panose="02020603050405020304" pitchFamily="18" charset="0"/>
              </a:rPr>
              <a:t>Nguyễn Hải</a:t>
            </a:r>
            <a:r>
              <a:rPr lang="en-US" sz="2400" dirty="0">
                <a:solidFill>
                  <a:srgbClr val="0000FF"/>
                </a:solidFill>
                <a:effectLst/>
                <a:latin typeface="+mj-lt"/>
                <a:ea typeface="Calibri" panose="020F0502020204030204" pitchFamily="34" charset="0"/>
                <a:cs typeface="Times New Roman" panose="02020603050405020304" pitchFamily="18" charset="0"/>
              </a:rPr>
              <a:t>, </a:t>
            </a:r>
            <a:r>
              <a:rPr lang="en-US" sz="2400" dirty="0" err="1">
                <a:solidFill>
                  <a:srgbClr val="0000FF"/>
                </a:solidFill>
                <a:effectLst/>
                <a:latin typeface="+mj-lt"/>
                <a:ea typeface="Calibri" panose="020F0502020204030204" pitchFamily="34" charset="0"/>
                <a:cs typeface="Times New Roman" panose="02020603050405020304" pitchFamily="18" charset="0"/>
              </a:rPr>
              <a:t>ông</a:t>
            </a:r>
            <a:r>
              <a:rPr lang="en-US" sz="2400" dirty="0">
                <a:solidFill>
                  <a:srgbClr val="0000FF"/>
                </a:solidFill>
                <a:effectLst/>
                <a:latin typeface="+mj-lt"/>
                <a:ea typeface="Calibri" panose="020F0502020204030204" pitchFamily="34" charset="0"/>
                <a:cs typeface="Times New Roman" panose="02020603050405020304" pitchFamily="18" charset="0"/>
              </a:rPr>
              <a:t> </a:t>
            </a:r>
            <a:r>
              <a:rPr lang="en-US" sz="2400" dirty="0" err="1">
                <a:solidFill>
                  <a:srgbClr val="0000FF"/>
                </a:solidFill>
                <a:effectLst/>
                <a:latin typeface="+mj-lt"/>
                <a:ea typeface="Calibri" panose="020F0502020204030204" pitchFamily="34" charset="0"/>
                <a:cs typeface="Times New Roman" panose="02020603050405020304" pitchFamily="18" charset="0"/>
              </a:rPr>
              <a:t>đã</a:t>
            </a:r>
            <a:r>
              <a:rPr lang="en-US" sz="2400" dirty="0">
                <a:solidFill>
                  <a:srgbClr val="0000FF"/>
                </a:solidFill>
                <a:effectLst/>
                <a:latin typeface="+mj-lt"/>
                <a:ea typeface="Calibri" panose="020F0502020204030204" pitchFamily="34" charset="0"/>
                <a:cs typeface="Times New Roman" panose="02020603050405020304" pitchFamily="18" charset="0"/>
              </a:rPr>
              <a:t> </a:t>
            </a:r>
            <a:r>
              <a:rPr lang="en-US" sz="2400" dirty="0" err="1">
                <a:solidFill>
                  <a:srgbClr val="0000FF"/>
                </a:solidFill>
                <a:effectLst/>
                <a:latin typeface="+mj-lt"/>
                <a:ea typeface="Calibri" panose="020F0502020204030204" pitchFamily="34" charset="0"/>
                <a:cs typeface="Times New Roman" panose="02020603050405020304" pitchFamily="18" charset="0"/>
              </a:rPr>
              <a:t>sáng</a:t>
            </a:r>
            <a:r>
              <a:rPr lang="en-US" sz="2400" dirty="0">
                <a:solidFill>
                  <a:srgbClr val="0000FF"/>
                </a:solidFill>
                <a:effectLst/>
                <a:latin typeface="+mj-lt"/>
                <a:ea typeface="Calibri" panose="020F0502020204030204" pitchFamily="34" charset="0"/>
                <a:cs typeface="Times New Roman" panose="02020603050405020304" pitchFamily="18" charset="0"/>
              </a:rPr>
              <a:t> </a:t>
            </a:r>
            <a:r>
              <a:rPr lang="en-US" sz="2400" dirty="0" err="1">
                <a:solidFill>
                  <a:srgbClr val="0000FF"/>
                </a:solidFill>
                <a:effectLst/>
                <a:latin typeface="+mj-lt"/>
                <a:ea typeface="Calibri" panose="020F0502020204030204" pitchFamily="34" charset="0"/>
                <a:cs typeface="Times New Roman" panose="02020603050405020304" pitchFamily="18" charset="0"/>
              </a:rPr>
              <a:t>tác</a:t>
            </a:r>
            <a:r>
              <a:rPr lang="en-US" sz="2400" dirty="0">
                <a:solidFill>
                  <a:srgbClr val="0000FF"/>
                </a:solidFill>
                <a:effectLst/>
                <a:latin typeface="+mj-lt"/>
                <a:ea typeface="Calibri" panose="020F0502020204030204" pitchFamily="34" charset="0"/>
                <a:cs typeface="Times New Roman" panose="02020603050405020304" pitchFamily="18" charset="0"/>
              </a:rPr>
              <a:t> </a:t>
            </a:r>
            <a:r>
              <a:rPr lang="vi-VN" sz="2400" dirty="0">
                <a:solidFill>
                  <a:srgbClr val="0000FF"/>
                </a:solidFill>
                <a:effectLst/>
                <a:latin typeface="+mj-lt"/>
                <a:ea typeface="Calibri" panose="020F0502020204030204" pitchFamily="34" charset="0"/>
                <a:cs typeface="Times New Roman" panose="02020603050405020304" pitchFamily="18" charset="0"/>
              </a:rPr>
              <a:t>một số ca khúc cho thiếu nhi như:</a:t>
            </a:r>
            <a:r>
              <a:rPr lang="vi-VN" sz="2400" i="1" dirty="0">
                <a:solidFill>
                  <a:srgbClr val="00B050"/>
                </a:solidFill>
                <a:effectLst/>
                <a:latin typeface="+mj-lt"/>
                <a:ea typeface="Calibri" panose="020F0502020204030204" pitchFamily="34" charset="0"/>
                <a:cs typeface="Times New Roman" panose="02020603050405020304" pitchFamily="18" charset="0"/>
              </a:rPr>
              <a:t>Tình mẹ,Mãi xanh tình bạn</a:t>
            </a:r>
            <a:r>
              <a:rPr lang="en-US" sz="2400" i="1" dirty="0">
                <a:solidFill>
                  <a:srgbClr val="00B050"/>
                </a:solidFill>
                <a:effectLst/>
                <a:latin typeface="+mj-lt"/>
                <a:ea typeface="Calibri" panose="020F0502020204030204" pitchFamily="34" charset="0"/>
                <a:cs typeface="Times New Roman" panose="02020603050405020304" pitchFamily="18" charset="0"/>
              </a:rPr>
              <a:t>,</a:t>
            </a:r>
            <a:r>
              <a:rPr lang="vi-VN" sz="2400" i="1" dirty="0">
                <a:solidFill>
                  <a:srgbClr val="00B050"/>
                </a:solidFill>
                <a:ea typeface="Calibri" panose="020F0502020204030204" pitchFamily="34" charset="0"/>
                <a:cs typeface="Times New Roman" panose="02020603050405020304" pitchFamily="18" charset="0"/>
              </a:rPr>
              <a:t> Khúc ca bốn mùa</a:t>
            </a:r>
            <a:r>
              <a:rPr lang="vi-VN" sz="2400" i="1" dirty="0">
                <a:solidFill>
                  <a:srgbClr val="00B050"/>
                </a:solidFill>
                <a:effectLst/>
                <a:latin typeface="+mj-lt"/>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31EC755C-74C2-E94B-41CE-B38FDA648A8A}"/>
              </a:ext>
            </a:extLst>
          </p:cNvPr>
          <p:cNvPicPr>
            <a:picLocks noChangeAspect="1"/>
          </p:cNvPicPr>
          <p:nvPr/>
        </p:nvPicPr>
        <p:blipFill>
          <a:blip r:embed="rId2"/>
          <a:stretch>
            <a:fillRect/>
          </a:stretch>
        </p:blipFill>
        <p:spPr>
          <a:xfrm>
            <a:off x="6248402" y="1447800"/>
            <a:ext cx="5832778" cy="4362330"/>
          </a:xfrm>
          <a:prstGeom prst="rect">
            <a:avLst/>
          </a:prstGeom>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vi-VN" sz="3200" b="1">
                <a:solidFill>
                  <a:srgbClr val="C00000"/>
                </a:solidFill>
                <a:latin typeface="+mn-lt"/>
                <a:cs typeface="Times New Roman" panose="02020603050405020304" pitchFamily="18" charset="0"/>
              </a:rPr>
              <a:t>H</a:t>
            </a:r>
            <a:r>
              <a:rPr lang="en-US" sz="3200" b="1" dirty="0" err="1">
                <a:solidFill>
                  <a:srgbClr val="C00000"/>
                </a:solidFill>
                <a:latin typeface="+mn-lt"/>
                <a:cs typeface="Times New Roman" panose="02020603050405020304" pitchFamily="18" charset="0"/>
              </a:rPr>
              <a:t>át</a:t>
            </a:r>
            <a:r>
              <a:rPr lang="en-US" sz="3200" b="1" dirty="0">
                <a:solidFill>
                  <a:srgbClr val="C00000"/>
                </a:solidFill>
                <a:latin typeface="+mn-lt"/>
                <a:cs typeface="Times New Roman" panose="02020603050405020304" pitchFamily="18" charset="0"/>
              </a:rPr>
              <a:t> </a:t>
            </a:r>
            <a:r>
              <a:rPr lang="en-US" sz="3200" b="1" dirty="0" err="1">
                <a:solidFill>
                  <a:srgbClr val="C00000"/>
                </a:solidFill>
                <a:latin typeface="+mn-lt"/>
                <a:cs typeface="Times New Roman" panose="02020603050405020304" pitchFamily="18" charset="0"/>
              </a:rPr>
              <a:t>bài</a:t>
            </a:r>
            <a:endParaRPr lang="en-US" sz="3200" b="1" i="1" dirty="0">
              <a:solidFill>
                <a:srgbClr val="C00000"/>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4CB18CDD-8D67-CBFA-1437-F2960D577C24}"/>
              </a:ext>
            </a:extLst>
          </p:cNvPr>
          <p:cNvPicPr>
            <a:picLocks noChangeAspect="1"/>
          </p:cNvPicPr>
          <p:nvPr/>
        </p:nvPicPr>
        <p:blipFill rotWithShape="1">
          <a:blip r:embed="rId2"/>
          <a:srcRect l="6250" t="11111" r="31250" b="14444"/>
          <a:stretch/>
        </p:blipFill>
        <p:spPr>
          <a:xfrm>
            <a:off x="1546746" y="609600"/>
            <a:ext cx="9098507" cy="6096000"/>
          </a:xfrm>
          <a:prstGeom prst="rect">
            <a:avLst/>
          </a:prstGeom>
        </p:spPr>
      </p:pic>
    </p:spTree>
    <p:extLst>
      <p:ext uri="{BB962C8B-B14F-4D97-AF65-F5344CB8AC3E}">
        <p14:creationId xmlns:p14="http://schemas.microsoft.com/office/powerpoint/2010/main" val="131054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phiếu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 (5 </a:t>
            </a:r>
            <a:r>
              <a:rPr lang="en-US" sz="3200" b="1" dirty="0" err="1">
                <a:solidFill>
                  <a:srgbClr val="0000FF"/>
                </a:solidFill>
                <a:latin typeface="Times New Roman" panose="02020603050405020304" pitchFamily="18" charset="0"/>
                <a:cs typeface="Times New Roman" panose="02020603050405020304" pitchFamily="18" charset="0"/>
              </a:rPr>
              <a:t>phút</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1600200" y="2179639"/>
            <a:ext cx="8839200" cy="1020762"/>
          </a:xfrm>
        </p:spPr>
        <p:txBody>
          <a:bodyPr/>
          <a:lstStyle/>
          <a:p>
            <a:pPr marL="0" indent="0">
              <a:buNone/>
            </a:pPr>
            <a:r>
              <a:rPr lang="en-US" sz="4000" dirty="0" err="1">
                <a:solidFill>
                  <a:srgbClr val="0000FF"/>
                </a:solidFill>
                <a:latin typeface="Times New Roman" panose="02020603050405020304" pitchFamily="18" charset="0"/>
                <a:cs typeface="Times New Roman" panose="02020603050405020304" pitchFamily="18" charset="0"/>
              </a:rPr>
              <a:t>Câu</a:t>
            </a:r>
            <a:r>
              <a:rPr lang="en-US" sz="4000" dirty="0">
                <a:solidFill>
                  <a:srgbClr val="0000FF"/>
                </a:solidFill>
                <a:latin typeface="Times New Roman" panose="02020603050405020304" pitchFamily="18" charset="0"/>
                <a:cs typeface="Times New Roman" panose="02020603050405020304" pitchFamily="18" charset="0"/>
              </a:rPr>
              <a:t> 1 : </a:t>
            </a:r>
            <a:r>
              <a:rPr lang="en-US" sz="4000" dirty="0" err="1">
                <a:solidFill>
                  <a:srgbClr val="0000FF"/>
                </a:solidFill>
                <a:latin typeface="Times New Roman" panose="02020603050405020304" pitchFamily="18" charset="0"/>
                <a:cs typeface="Times New Roman" panose="02020603050405020304" pitchFamily="18" charset="0"/>
              </a:rPr>
              <a:t>Bài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hát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viết</a:t>
            </a:r>
            <a:r>
              <a:rPr lang="en-US" sz="4000" dirty="0">
                <a:solidFill>
                  <a:srgbClr val="0000FF"/>
                </a:solidFill>
                <a:latin typeface="Times New Roman" panose="02020603050405020304" pitchFamily="18" charset="0"/>
                <a:cs typeface="Times New Roman" panose="02020603050405020304" pitchFamily="18" charset="0"/>
              </a:rPr>
              <a:t> ở </a:t>
            </a:r>
            <a:r>
              <a:rPr lang="en-US" sz="4000" dirty="0" err="1">
                <a:solidFill>
                  <a:srgbClr val="0000FF"/>
                </a:solidFill>
                <a:latin typeface="Times New Roman" panose="02020603050405020304" pitchFamily="18" charset="0"/>
                <a:cs typeface="Times New Roman" panose="02020603050405020304" pitchFamily="18" charset="0"/>
              </a:rPr>
              <a:t>nhịp</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gì</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Khái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niệm</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của</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nhịp</a:t>
            </a:r>
            <a:r>
              <a:rPr lang="en-US" sz="4000" dirty="0">
                <a:solidFill>
                  <a:srgbClr val="0000FF"/>
                </a:solidFill>
                <a:latin typeface="Times New Roman" panose="02020603050405020304" pitchFamily="18" charset="0"/>
                <a:cs typeface="Times New Roman" panose="02020603050405020304" pitchFamily="18" charset="0"/>
              </a:rPr>
              <a:t> ?</a:t>
            </a:r>
          </a:p>
          <a:p>
            <a:pPr marL="0" indent="0">
              <a:buNone/>
            </a:pPr>
            <a:r>
              <a:rPr lang="en-US" sz="4000" dirty="0" err="1">
                <a:solidFill>
                  <a:srgbClr val="0000FF"/>
                </a:solidFill>
                <a:latin typeface="Times New Roman" panose="02020603050405020304" pitchFamily="18" charset="0"/>
                <a:cs typeface="Times New Roman" panose="02020603050405020304" pitchFamily="18" charset="0"/>
              </a:rPr>
              <a:t>Câu</a:t>
            </a:r>
            <a:r>
              <a:rPr lang="en-US" sz="4000" dirty="0">
                <a:solidFill>
                  <a:srgbClr val="0000FF"/>
                </a:solidFill>
                <a:latin typeface="Times New Roman" panose="02020603050405020304" pitchFamily="18" charset="0"/>
                <a:cs typeface="Times New Roman" panose="02020603050405020304" pitchFamily="18" charset="0"/>
              </a:rPr>
              <a:t> 2: </a:t>
            </a:r>
            <a:r>
              <a:rPr lang="en-US" sz="4000" dirty="0" err="1">
                <a:solidFill>
                  <a:srgbClr val="0000FF"/>
                </a:solidFill>
                <a:latin typeface="Times New Roman" panose="02020603050405020304" pitchFamily="18" charset="0"/>
                <a:cs typeface="Times New Roman" panose="02020603050405020304" pitchFamily="18" charset="0"/>
              </a:rPr>
              <a:t>Bài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hát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được</a:t>
            </a:r>
            <a:r>
              <a:rPr lang="en-US" sz="4000" dirty="0">
                <a:solidFill>
                  <a:srgbClr val="0000FF"/>
                </a:solidFill>
                <a:latin typeface="Times New Roman" panose="02020603050405020304" pitchFamily="18" charset="0"/>
                <a:cs typeface="Times New Roman" panose="02020603050405020304" pitchFamily="18" charset="0"/>
              </a:rPr>
              <a:t> chia </a:t>
            </a:r>
            <a:r>
              <a:rPr lang="en-US" sz="4000" dirty="0" err="1">
                <a:solidFill>
                  <a:srgbClr val="0000FF"/>
                </a:solidFill>
                <a:latin typeface="Times New Roman" panose="02020603050405020304" pitchFamily="18" charset="0"/>
                <a:cs typeface="Times New Roman" panose="02020603050405020304" pitchFamily="18" charset="0"/>
              </a:rPr>
              <a:t>làm</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mấy</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đoạn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mấy</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câu</a:t>
            </a:r>
            <a:r>
              <a:rPr lang="en-US" sz="4000" dirty="0">
                <a:solidFill>
                  <a:srgbClr val="0000FF"/>
                </a:solidFill>
                <a:latin typeface="Times New Roman" panose="02020603050405020304" pitchFamily="18" charset="0"/>
                <a:cs typeface="Times New Roman" panose="02020603050405020304" pitchFamily="18" charset="0"/>
              </a:rPr>
              <a:t> ?</a:t>
            </a:r>
          </a:p>
          <a:p>
            <a:pPr marL="0" indent="0">
              <a:buNone/>
            </a:pPr>
            <a:endParaRPr lang="en-US" sz="4000" dirty="0"/>
          </a:p>
        </p:txBody>
      </p:sp>
    </p:spTree>
    <p:extLst>
      <p:ext uri="{BB962C8B-B14F-4D97-AF65-F5344CB8AC3E}">
        <p14:creationId xmlns:p14="http://schemas.microsoft.com/office/powerpoint/2010/main" val="2563950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0" y="-83127"/>
            <a:ext cx="11582400" cy="7543800"/>
          </a:xfrm>
        </p:spPr>
        <p:txBody>
          <a:bodyPr/>
          <a:lstStyle/>
          <a:p>
            <a:pPr algn="just">
              <a:spcAft>
                <a:spcPts val="300"/>
              </a:spcAft>
            </a:pPr>
            <a:r>
              <a:rPr lang="en-US" sz="2400" b="1" dirty="0">
                <a:solidFill>
                  <a:srgbClr val="002060"/>
                </a:solidFill>
                <a:latin typeface="Times New Roman" panose="02020603050405020304" pitchFamily="18" charset="0"/>
                <a:cs typeface="Times New Roman" panose="02020603050405020304" pitchFamily="18" charset="0"/>
              </a:rPr>
              <a:t>Câu1:-</a:t>
            </a: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viết</a:t>
            </a:r>
            <a:r>
              <a:rPr lang="en-US" sz="2400" b="1" dirty="0">
                <a:solidFill>
                  <a:srgbClr val="002060"/>
                </a:solidFill>
                <a:latin typeface="Times New Roman" panose="02020603050405020304" pitchFamily="18" charset="0"/>
                <a:cs typeface="Times New Roman" panose="02020603050405020304" pitchFamily="18" charset="0"/>
              </a:rPr>
              <a:t> ở </a:t>
            </a:r>
            <a:r>
              <a:rPr lang="en-US" sz="2400" b="1" dirty="0" err="1">
                <a:solidFill>
                  <a:srgbClr val="002060"/>
                </a:solidFill>
                <a:latin typeface="Times New Roman" panose="02020603050405020304" pitchFamily="18" charset="0"/>
                <a:cs typeface="Times New Roman" panose="02020603050405020304" pitchFamily="18" charset="0"/>
              </a:rPr>
              <a:t>nhịp</a:t>
            </a:r>
            <a:r>
              <a:rPr lang="en-US" sz="2400" b="1" dirty="0">
                <a:solidFill>
                  <a:srgbClr val="002060"/>
                </a:solidFill>
                <a:latin typeface="Times New Roman" panose="02020603050405020304" pitchFamily="18" charset="0"/>
                <a:cs typeface="Times New Roman" panose="02020603050405020304" pitchFamily="18" charset="0"/>
              </a:rPr>
              <a:t> 3/8 (2đ)</a:t>
            </a:r>
          </a:p>
          <a:p>
            <a:pPr algn="just">
              <a:spcAft>
                <a:spcPts val="300"/>
              </a:spcAft>
            </a:pPr>
            <a:r>
              <a:rPr lang="en-US" sz="2400" b="1" dirty="0">
                <a:solidFill>
                  <a:srgbClr val="002060"/>
                </a:solidFill>
                <a:latin typeface="Times New Roman" panose="02020603050405020304" pitchFamily="18" charset="0"/>
                <a:cs typeface="Times New Roman" panose="02020603050405020304" pitchFamily="18" charset="0"/>
              </a:rPr>
              <a:t>-</a:t>
            </a:r>
            <a:r>
              <a:rPr lang="en-US" sz="2400" b="1" dirty="0" err="1">
                <a:solidFill>
                  <a:srgbClr val="002060"/>
                </a:solidFill>
                <a:latin typeface="Times New Roman" panose="02020603050405020304" pitchFamily="18" charset="0"/>
                <a:cs typeface="Times New Roman" panose="02020603050405020304" pitchFamily="18" charset="0"/>
              </a:rPr>
              <a:t>Nhịp</a:t>
            </a:r>
            <a:r>
              <a:rPr lang="en-US" sz="2400" b="1" dirty="0">
                <a:solidFill>
                  <a:srgbClr val="002060"/>
                </a:solidFill>
                <a:latin typeface="Times New Roman" panose="02020603050405020304" pitchFamily="18" charset="0"/>
                <a:cs typeface="Times New Roman" panose="02020603050405020304" pitchFamily="18" charset="0"/>
              </a:rPr>
              <a:t> 3/8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nhịp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phách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ô </a:t>
            </a:r>
            <a:r>
              <a:rPr lang="en-US" sz="2400" b="1" dirty="0" err="1">
                <a:solidFill>
                  <a:srgbClr val="002060"/>
                </a:solidFill>
                <a:latin typeface="Times New Roman" panose="02020603050405020304" pitchFamily="18" charset="0"/>
                <a:cs typeface="Times New Roman" panose="02020603050405020304" pitchFamily="18" charset="0"/>
              </a:rPr>
              <a:t>nhịp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bằng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nốt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móc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đơn</a:t>
            </a:r>
            <a:r>
              <a:rPr lang="en-US" sz="2400" b="1" dirty="0">
                <a:solidFill>
                  <a:srgbClr val="002060"/>
                </a:solidFill>
                <a:latin typeface="Times New Roman" panose="02020603050405020304" pitchFamily="18" charset="0"/>
                <a:cs typeface="Times New Roman" panose="02020603050405020304" pitchFamily="18" charset="0"/>
              </a:rPr>
              <a:t> (2đ)</a:t>
            </a: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2:Bài </a:t>
            </a:r>
            <a:r>
              <a:rPr lang="en-US" sz="2400" b="1" dirty="0" err="1">
                <a:solidFill>
                  <a:srgbClr val="002060"/>
                </a:solidFill>
                <a:latin typeface="Times New Roman" panose="02020603050405020304" pitchFamily="18" charset="0"/>
                <a:cs typeface="Times New Roman" panose="02020603050405020304" pitchFamily="18" charset="0"/>
              </a:rPr>
              <a:t>hát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được</a:t>
            </a:r>
            <a:r>
              <a:rPr lang="en-US" sz="2400" b="1" dirty="0">
                <a:solidFill>
                  <a:srgbClr val="002060"/>
                </a:solidFill>
                <a:latin typeface="Times New Roman" panose="02020603050405020304" pitchFamily="18" charset="0"/>
                <a:cs typeface="Times New Roman" panose="02020603050405020304" pitchFamily="18" charset="0"/>
              </a:rPr>
              <a:t> chia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1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4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( 3đ)</a:t>
            </a:r>
          </a:p>
          <a:p>
            <a:pPr algn="just">
              <a:spcAft>
                <a:spcPts val="300"/>
              </a:spcAft>
            </a:pPr>
            <a:r>
              <a:rPr lang="en-US" sz="2400" b="1" dirty="0">
                <a:solidFill>
                  <a:srgbClr val="002060"/>
                </a:solidFill>
                <a:latin typeface="Times New Roman" panose="02020603050405020304" pitchFamily="18" charset="0"/>
                <a:cs typeface="Times New Roman" panose="02020603050405020304" pitchFamily="18" charset="0"/>
              </a:rPr>
              <a:t>Câu1: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đồng</a:t>
            </a:r>
            <a:endParaRPr lang="en-US" sz="2400" b="1" dirty="0">
              <a:solidFill>
                <a:srgbClr val="002060"/>
              </a:solidFill>
              <a:latin typeface="Times New Roman" panose="02020603050405020304" pitchFamily="18" charset="0"/>
              <a:cs typeface="Times New Roman" panose="02020603050405020304" pitchFamily="18" charset="0"/>
            </a:endParaRP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2 :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trổ</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bông</a:t>
            </a:r>
            <a:r>
              <a:rPr lang="en-US" sz="2400" b="1" dirty="0">
                <a:solidFill>
                  <a:srgbClr val="002060"/>
                </a:solidFill>
                <a:latin typeface="Times New Roman" panose="02020603050405020304" pitchFamily="18" charset="0"/>
                <a:cs typeface="Times New Roman" panose="02020603050405020304" pitchFamily="18" charset="0"/>
              </a:rPr>
              <a:t> </a:t>
            </a: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trường</a:t>
            </a:r>
            <a:endParaRPr lang="en-US" sz="2400" b="1" dirty="0">
              <a:solidFill>
                <a:srgbClr val="002060"/>
              </a:solidFill>
              <a:latin typeface="Times New Roman" panose="02020603050405020304" pitchFamily="18" charset="0"/>
              <a:cs typeface="Times New Roman" panose="02020603050405020304" pitchFamily="18" charset="0"/>
            </a:endParaRPr>
          </a:p>
          <a:p>
            <a:pPr algn="just">
              <a:spcAft>
                <a:spcPts val="300"/>
              </a:spcAft>
            </a:pPr>
            <a:r>
              <a:rPr lang="en-US" sz="2400" b="1" dirty="0">
                <a:solidFill>
                  <a:srgbClr val="002060"/>
                </a:solidFill>
                <a:latin typeface="Times New Roman" panose="02020603050405020304" pitchFamily="18" charset="0"/>
                <a:cs typeface="Times New Roman" panose="02020603050405020304" pitchFamily="18" charset="0"/>
              </a:rPr>
              <a:t>Câu4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thêm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xanh</a:t>
            </a:r>
            <a:endParaRPr lang="en-US" sz="2400" b="1" dirty="0">
              <a:solidFill>
                <a:srgbClr val="002060"/>
              </a:solidFill>
              <a:latin typeface="Times New Roman" panose="02020603050405020304" pitchFamily="18" charset="0"/>
              <a:cs typeface="Times New Roman" panose="02020603050405020304" pitchFamily="18" charset="0"/>
            </a:endParaRP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6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1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dịu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(3đ)                                </a:t>
            </a:r>
            <a:endParaRPr lang="en-US" sz="2400" dirty="0">
              <a:solidFill>
                <a:srgbClr val="002060"/>
              </a:solidFill>
              <a:latin typeface="Times New Roman" panose="02020603050405020304" pitchFamily="18" charset="0"/>
              <a:cs typeface="Times New Roman" panose="02020603050405020304" pitchFamily="18" charset="0"/>
            </a:endParaRPr>
          </a:p>
          <a:p>
            <a:pPr algn="just">
              <a:spcAft>
                <a:spcPts val="300"/>
              </a:spcAft>
            </a:pPr>
            <a:r>
              <a:rPr lang="en-US" sz="2400" b="1" dirty="0">
                <a:solidFill>
                  <a:srgbClr val="002060"/>
                </a:solidFill>
                <a:latin typeface="Times New Roman" panose="02020603050405020304" pitchFamily="18" charset="0"/>
                <a:cs typeface="Times New Roman" panose="02020603050405020304" pitchFamily="18" charset="0"/>
              </a:rPr>
              <a:t>Câu2 :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sưởi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ấm</a:t>
            </a:r>
            <a:r>
              <a:rPr lang="en-US" sz="2400" b="1" dirty="0">
                <a:solidFill>
                  <a:srgbClr val="002060"/>
                </a:solidFill>
                <a:latin typeface="Times New Roman" panose="02020603050405020304" pitchFamily="18" charset="0"/>
                <a:cs typeface="Times New Roman" panose="02020603050405020304" pitchFamily="18" charset="0"/>
              </a:rPr>
              <a:t> </a:t>
            </a: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mưa</a:t>
            </a:r>
            <a:endParaRPr lang="en-US" sz="2400" b="1" dirty="0">
              <a:solidFill>
                <a:srgbClr val="002060"/>
              </a:solidFill>
              <a:latin typeface="Times New Roman" panose="02020603050405020304" pitchFamily="18" charset="0"/>
              <a:cs typeface="Times New Roman" panose="02020603050405020304" pitchFamily="18" charset="0"/>
            </a:endParaRP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4 :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lớn</a:t>
            </a:r>
            <a:r>
              <a:rPr lang="en-US" sz="2400" b="1" dirty="0">
                <a:solidFill>
                  <a:srgbClr val="002060"/>
                </a:solidFill>
                <a:latin typeface="Times New Roman" panose="02020603050405020304" pitchFamily="18" charset="0"/>
                <a:cs typeface="Times New Roman" panose="02020603050405020304" pitchFamily="18" charset="0"/>
              </a:rPr>
              <a:t> </a:t>
            </a: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5 :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mưa</a:t>
            </a:r>
            <a:endParaRPr lang="en-US" sz="2400" b="1" dirty="0">
              <a:solidFill>
                <a:srgbClr val="002060"/>
              </a:solidFill>
              <a:latin typeface="Times New Roman" panose="02020603050405020304" pitchFamily="18" charset="0"/>
              <a:cs typeface="Times New Roman" panose="02020603050405020304" pitchFamily="18" charset="0"/>
            </a:endParaRPr>
          </a:p>
          <a:p>
            <a:pPr algn="just">
              <a:spcAft>
                <a:spcPts val="300"/>
              </a:spcAft>
            </a:pPr>
            <a:r>
              <a:rPr lang="en-US" sz="2400" b="1" dirty="0" err="1">
                <a:solidFill>
                  <a:srgbClr val="002060"/>
                </a:solidFill>
                <a:latin typeface="Times New Roman" panose="02020603050405020304" pitchFamily="18" charset="0"/>
                <a:cs typeface="Times New Roman" panose="02020603050405020304" pitchFamily="18" charset="0"/>
              </a:rPr>
              <a:t>Cau</a:t>
            </a:r>
            <a:r>
              <a:rPr lang="en-US" sz="2400" b="1" dirty="0">
                <a:solidFill>
                  <a:srgbClr val="002060"/>
                </a:solidFill>
                <a:latin typeface="Times New Roman" panose="02020603050405020304" pitchFamily="18" charset="0"/>
                <a:cs typeface="Times New Roman" panose="02020603050405020304" pitchFamily="18" charset="0"/>
              </a:rPr>
              <a:t> 6 : </a:t>
            </a:r>
            <a:r>
              <a:rPr lang="en-US" sz="2400" b="1" dirty="0" err="1">
                <a:solidFill>
                  <a:srgbClr val="002060"/>
                </a:solidFill>
                <a:latin typeface="Times New Roman" panose="02020603050405020304" pitchFamily="18" charset="0"/>
                <a:cs typeface="Times New Roman" panose="02020603050405020304" pitchFamily="18" charset="0"/>
              </a:rPr>
              <a:t>Tiếp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sôi</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358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latin typeface="Times New Roman" panose="02020603050405020304" pitchFamily="18" charset="0"/>
                <a:cs typeface="Times New Roman" panose="02020603050405020304" pitchFamily="18" charset="0"/>
              </a:rPr>
              <a:t>Khởi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giọng</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00200" y="2179639"/>
            <a:ext cx="8839200" cy="1020762"/>
          </a:xfrm>
        </p:spPr>
        <p:txBody>
          <a:bodyPr/>
          <a:lstStyle/>
          <a:p>
            <a:pPr marL="0" indent="0">
              <a:buNone/>
            </a:pPr>
            <a:r>
              <a:rPr lang="en-US" sz="2800" dirty="0" err="1">
                <a:solidFill>
                  <a:srgbClr val="0000FF"/>
                </a:solidFill>
              </a:rPr>
              <a:t>Mí</a:t>
            </a:r>
            <a:r>
              <a:rPr lang="en-US" sz="2800" dirty="0">
                <a:solidFill>
                  <a:srgbClr val="0000FF"/>
                </a:solidFill>
              </a:rPr>
              <a:t> … </a:t>
            </a:r>
            <a:r>
              <a:rPr lang="en-US" sz="2800" dirty="0" err="1">
                <a:solidFill>
                  <a:srgbClr val="0000FF"/>
                </a:solidFill>
              </a:rPr>
              <a:t>i</a:t>
            </a:r>
            <a:r>
              <a:rPr lang="en-US" sz="2800" dirty="0">
                <a:solidFill>
                  <a:srgbClr val="0000FF"/>
                </a:solidFill>
              </a:rPr>
              <a:t>………ì </a:t>
            </a:r>
          </a:p>
          <a:p>
            <a:pPr marL="0" indent="0">
              <a:buNone/>
            </a:pPr>
            <a:r>
              <a:rPr lang="en-US" sz="2800" dirty="0" err="1">
                <a:solidFill>
                  <a:srgbClr val="0000FF"/>
                </a:solidFill>
              </a:rPr>
              <a:t>Má</a:t>
            </a:r>
            <a:r>
              <a:rPr lang="en-US" sz="2800" dirty="0">
                <a:solidFill>
                  <a:srgbClr val="0000FF"/>
                </a:solidFill>
              </a:rPr>
              <a:t> ….a…….à</a:t>
            </a:r>
          </a:p>
          <a:p>
            <a:pPr marL="0" indent="0">
              <a:buNone/>
            </a:pPr>
            <a:r>
              <a:rPr lang="en-US" sz="2800" dirty="0" err="1">
                <a:solidFill>
                  <a:srgbClr val="0000FF"/>
                </a:solidFill>
              </a:rPr>
              <a:t>Mố</a:t>
            </a:r>
            <a:r>
              <a:rPr lang="en-US" sz="2800" dirty="0">
                <a:solidFill>
                  <a:srgbClr val="0000FF"/>
                </a:solidFill>
              </a:rPr>
              <a:t> …..ô…….ồ</a:t>
            </a:r>
          </a:p>
          <a:p>
            <a:pPr marL="0" indent="0">
              <a:buNone/>
            </a:pPr>
            <a:endParaRPr lang="en-US" dirty="0"/>
          </a:p>
        </p:txBody>
      </p:sp>
    </p:spTree>
    <p:extLst>
      <p:ext uri="{BB962C8B-B14F-4D97-AF65-F5344CB8AC3E}">
        <p14:creationId xmlns:p14="http://schemas.microsoft.com/office/powerpoint/2010/main" val="37221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09DACB7-CD01-36F3-AEF7-EB4D37D686D7}"/>
              </a:ext>
            </a:extLst>
          </p:cNvPr>
          <p:cNvPicPr>
            <a:picLocks noChangeAspect="1"/>
          </p:cNvPicPr>
          <p:nvPr/>
        </p:nvPicPr>
        <p:blipFill rotWithShape="1">
          <a:blip r:embed="rId2"/>
          <a:srcRect l="9375" t="36666" r="45000" b="51778"/>
          <a:stretch/>
        </p:blipFill>
        <p:spPr>
          <a:xfrm>
            <a:off x="1981200" y="5181600"/>
            <a:ext cx="7509510" cy="1069889"/>
          </a:xfrm>
          <a:prstGeom prst="rect">
            <a:avLst/>
          </a:prstGeom>
        </p:spPr>
      </p:pic>
      <p:sp>
        <p:nvSpPr>
          <p:cNvPr id="18" name="Left Brace 17"/>
          <p:cNvSpPr/>
          <p:nvPr/>
        </p:nvSpPr>
        <p:spPr bwMode="auto">
          <a:xfrm>
            <a:off x="1384936"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8288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1)</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461136"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67171" y="1219200"/>
            <a:ext cx="219075" cy="46672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00508" y="2628900"/>
            <a:ext cx="219075" cy="46672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18224" y="2117534"/>
            <a:ext cx="219075" cy="466725"/>
          </a:xfrm>
          <a:prstGeom prst="rect">
            <a:avLst/>
          </a:prstGeom>
        </p:spPr>
      </p:pic>
      <p:sp>
        <p:nvSpPr>
          <p:cNvPr id="14" name="Left Brace 13"/>
          <p:cNvSpPr/>
          <p:nvPr/>
        </p:nvSpPr>
        <p:spPr bwMode="auto">
          <a:xfrm>
            <a:off x="1461136" y="3657600"/>
            <a:ext cx="558165"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18224" y="4816475"/>
            <a:ext cx="219075" cy="46672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74408" y="3445193"/>
            <a:ext cx="240983" cy="513398"/>
          </a:xfrm>
          <a:prstGeom prst="rect">
            <a:avLst/>
          </a:prstGeom>
        </p:spPr>
      </p:pic>
      <p:pic>
        <p:nvPicPr>
          <p:cNvPr id="24" name="Picture 23">
            <a:extLst>
              <a:ext uri="{FF2B5EF4-FFF2-40B4-BE49-F238E27FC236}">
                <a16:creationId xmlns:a16="http://schemas.microsoft.com/office/drawing/2014/main" id="{4017ABD8-A34D-9059-1531-D13264AA6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61436" y="4000100"/>
            <a:ext cx="219075" cy="466725"/>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94773" y="5409800"/>
            <a:ext cx="219075" cy="466725"/>
          </a:xfrm>
          <a:prstGeom prst="rect">
            <a:avLst/>
          </a:prstGeom>
        </p:spPr>
      </p:pic>
      <p:pic>
        <p:nvPicPr>
          <p:cNvPr id="9" name="Picture 8">
            <a:extLst>
              <a:ext uri="{FF2B5EF4-FFF2-40B4-BE49-F238E27FC236}">
                <a16:creationId xmlns:a16="http://schemas.microsoft.com/office/drawing/2014/main" id="{19E66FF2-F2ED-9CA0-A82E-B590F3DA640A}"/>
              </a:ext>
            </a:extLst>
          </p:cNvPr>
          <p:cNvPicPr>
            <a:picLocks noChangeAspect="1"/>
          </p:cNvPicPr>
          <p:nvPr/>
        </p:nvPicPr>
        <p:blipFill rotWithShape="1">
          <a:blip r:embed="rId4"/>
          <a:srcRect l="9374" t="36666" r="50626" b="52222"/>
          <a:stretch/>
        </p:blipFill>
        <p:spPr>
          <a:xfrm>
            <a:off x="2103120" y="1028618"/>
            <a:ext cx="6583680" cy="1028782"/>
          </a:xfrm>
          <a:prstGeom prst="rect">
            <a:avLst/>
          </a:prstGeom>
        </p:spPr>
      </p:pic>
      <p:pic>
        <p:nvPicPr>
          <p:cNvPr id="21" name="Picture 20">
            <a:extLst>
              <a:ext uri="{FF2B5EF4-FFF2-40B4-BE49-F238E27FC236}">
                <a16:creationId xmlns:a16="http://schemas.microsoft.com/office/drawing/2014/main" id="{680EB519-4405-3261-2A16-C3290054BE65}"/>
              </a:ext>
            </a:extLst>
          </p:cNvPr>
          <p:cNvPicPr>
            <a:picLocks noChangeAspect="1"/>
          </p:cNvPicPr>
          <p:nvPr/>
        </p:nvPicPr>
        <p:blipFill rotWithShape="1">
          <a:blip r:embed="rId5"/>
          <a:srcRect l="9374" t="36666" r="50626" b="52222"/>
          <a:stretch/>
        </p:blipFill>
        <p:spPr>
          <a:xfrm>
            <a:off x="2103120" y="2418080"/>
            <a:ext cx="6583680" cy="1028782"/>
          </a:xfrm>
          <a:prstGeom prst="rect">
            <a:avLst/>
          </a:prstGeom>
        </p:spPr>
      </p:pic>
      <p:pic>
        <p:nvPicPr>
          <p:cNvPr id="22" name="Picture 21">
            <a:extLst>
              <a:ext uri="{FF2B5EF4-FFF2-40B4-BE49-F238E27FC236}">
                <a16:creationId xmlns:a16="http://schemas.microsoft.com/office/drawing/2014/main" id="{AD7A0BC8-8A5F-9F66-869A-679D90092FA6}"/>
              </a:ext>
            </a:extLst>
          </p:cNvPr>
          <p:cNvPicPr>
            <a:picLocks noChangeAspect="1"/>
          </p:cNvPicPr>
          <p:nvPr/>
        </p:nvPicPr>
        <p:blipFill rotWithShape="1">
          <a:blip r:embed="rId6"/>
          <a:srcRect l="9375" t="36666" r="50625" b="52222"/>
          <a:stretch/>
        </p:blipFill>
        <p:spPr>
          <a:xfrm>
            <a:off x="2113280" y="3771818"/>
            <a:ext cx="6583680" cy="1028782"/>
          </a:xfrm>
          <a:prstGeom prst="rect">
            <a:avLst/>
          </a:prstGeom>
        </p:spPr>
      </p:pic>
    </p:spTree>
    <p:extLst>
      <p:ext uri="{BB962C8B-B14F-4D97-AF65-F5344CB8AC3E}">
        <p14:creationId xmlns:p14="http://schemas.microsoft.com/office/powerpoint/2010/main" val="319117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6"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500"/>
                                        <p:tgtEl>
                                          <p:spTgt spid="14"/>
                                        </p:tgtEl>
                                      </p:cBhvr>
                                    </p:animEffect>
                                  </p:childTnLst>
                                </p:cTn>
                              </p:par>
                              <p:par>
                                <p:cTn id="48" presetID="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3" presetClass="exit" presetSubtype="10" fill="hold" nodeType="withEffect">
                                  <p:stCondLst>
                                    <p:cond delay="0"/>
                                  </p:stCondLst>
                                  <p:childTnLst>
                                    <p:animEffect transition="out" filter="blinds(horizont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6"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500"/>
                                        <p:tgtEl>
                                          <p:spTgt spid="18"/>
                                        </p:tgtEl>
                                      </p:cBhvr>
                                    </p:animEffect>
                                  </p:childTnLst>
                                </p:cTn>
                              </p:par>
                              <p:par>
                                <p:cTn id="64" presetID="1"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2"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CA16E4D-8119-3E8A-0096-F915AE90F617}"/>
              </a:ext>
            </a:extLst>
          </p:cNvPr>
          <p:cNvPicPr>
            <a:picLocks noChangeAspect="1"/>
          </p:cNvPicPr>
          <p:nvPr/>
        </p:nvPicPr>
        <p:blipFill rotWithShape="1">
          <a:blip r:embed="rId2"/>
          <a:srcRect l="9375" t="36666" r="45000" b="52634"/>
          <a:stretch/>
        </p:blipFill>
        <p:spPr>
          <a:xfrm>
            <a:off x="1786890" y="4744720"/>
            <a:ext cx="7509510" cy="990600"/>
          </a:xfrm>
          <a:prstGeom prst="rect">
            <a:avLst/>
          </a:prstGeom>
        </p:spPr>
      </p:pic>
      <p:pic>
        <p:nvPicPr>
          <p:cNvPr id="23" name="Picture 22">
            <a:extLst>
              <a:ext uri="{FF2B5EF4-FFF2-40B4-BE49-F238E27FC236}">
                <a16:creationId xmlns:a16="http://schemas.microsoft.com/office/drawing/2014/main" id="{EF67C207-E11E-03EE-402A-6C9FCD98C169}"/>
              </a:ext>
            </a:extLst>
          </p:cNvPr>
          <p:cNvPicPr>
            <a:picLocks noChangeAspect="1"/>
          </p:cNvPicPr>
          <p:nvPr/>
        </p:nvPicPr>
        <p:blipFill rotWithShape="1">
          <a:blip r:embed="rId3"/>
          <a:srcRect l="9375" t="36444" r="45000" b="51778"/>
          <a:stretch/>
        </p:blipFill>
        <p:spPr>
          <a:xfrm>
            <a:off x="1710690" y="1673077"/>
            <a:ext cx="7509510" cy="1090443"/>
          </a:xfrm>
          <a:prstGeom prst="rect">
            <a:avLst/>
          </a:prstGeom>
        </p:spPr>
      </p:pic>
      <p:pic>
        <p:nvPicPr>
          <p:cNvPr id="27" name="Picture 26">
            <a:extLst>
              <a:ext uri="{FF2B5EF4-FFF2-40B4-BE49-F238E27FC236}">
                <a16:creationId xmlns:a16="http://schemas.microsoft.com/office/drawing/2014/main" id="{D0D409E3-F296-31C9-1E2E-5FE53CAE6E97}"/>
              </a:ext>
            </a:extLst>
          </p:cNvPr>
          <p:cNvPicPr>
            <a:picLocks noChangeAspect="1"/>
          </p:cNvPicPr>
          <p:nvPr/>
        </p:nvPicPr>
        <p:blipFill rotWithShape="1">
          <a:blip r:embed="rId4"/>
          <a:srcRect l="9375" t="49333" r="45000" b="39576"/>
          <a:stretch/>
        </p:blipFill>
        <p:spPr>
          <a:xfrm>
            <a:off x="1710690" y="3697605"/>
            <a:ext cx="7509510" cy="1026795"/>
          </a:xfrm>
          <a:prstGeom prst="rect">
            <a:avLst/>
          </a:prstGeom>
        </p:spPr>
      </p:pic>
      <p:sp>
        <p:nvSpPr>
          <p:cNvPr id="18" name="Left Brace 17"/>
          <p:cNvSpPr/>
          <p:nvPr/>
        </p:nvSpPr>
        <p:spPr bwMode="auto">
          <a:xfrm>
            <a:off x="990600" y="685800"/>
            <a:ext cx="642937" cy="608584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2)</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711200"/>
            <a:ext cx="642937" cy="1966255"/>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2835" y="904240"/>
            <a:ext cx="219075" cy="46672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06172" y="1908175"/>
            <a:ext cx="219075" cy="46672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3888" y="1552575"/>
            <a:ext cx="219075" cy="466725"/>
          </a:xfrm>
          <a:prstGeom prst="rect">
            <a:avLst/>
          </a:prstGeom>
        </p:spPr>
      </p:pic>
      <p:sp>
        <p:nvSpPr>
          <p:cNvPr id="14" name="Left Brace 13"/>
          <p:cNvSpPr/>
          <p:nvPr/>
        </p:nvSpPr>
        <p:spPr bwMode="auto">
          <a:xfrm>
            <a:off x="1066799" y="271780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3888" y="3579495"/>
            <a:ext cx="219075" cy="4667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3385" y="3566478"/>
            <a:ext cx="240983" cy="513398"/>
          </a:xfrm>
          <a:prstGeom prst="rect">
            <a:avLst/>
          </a:prstGeom>
        </p:spPr>
      </p:pic>
      <p:pic>
        <p:nvPicPr>
          <p:cNvPr id="24" name="Picture 23">
            <a:extLst>
              <a:ext uri="{FF2B5EF4-FFF2-40B4-BE49-F238E27FC236}">
                <a16:creationId xmlns:a16="http://schemas.microsoft.com/office/drawing/2014/main" id="{4017ABD8-A34D-9059-1531-D13264AA6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67100" y="2903220"/>
            <a:ext cx="219075" cy="466725"/>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00437" y="3965575"/>
            <a:ext cx="219075" cy="466725"/>
          </a:xfrm>
          <a:prstGeom prst="rect">
            <a:avLst/>
          </a:prstGeom>
        </p:spPr>
      </p:pic>
      <p:pic>
        <p:nvPicPr>
          <p:cNvPr id="16" name="Picture 15">
            <a:extLst>
              <a:ext uri="{FF2B5EF4-FFF2-40B4-BE49-F238E27FC236}">
                <a16:creationId xmlns:a16="http://schemas.microsoft.com/office/drawing/2014/main" id="{D799E1F8-D7E2-7187-7C61-FE78661D0612}"/>
              </a:ext>
            </a:extLst>
          </p:cNvPr>
          <p:cNvPicPr>
            <a:picLocks noChangeAspect="1"/>
          </p:cNvPicPr>
          <p:nvPr/>
        </p:nvPicPr>
        <p:blipFill rotWithShape="1">
          <a:blip r:embed="rId6"/>
          <a:srcRect l="9375" t="36666" r="45000" b="52588"/>
          <a:stretch/>
        </p:blipFill>
        <p:spPr>
          <a:xfrm>
            <a:off x="1710690" y="687557"/>
            <a:ext cx="7509510" cy="994949"/>
          </a:xfrm>
          <a:prstGeom prst="rect">
            <a:avLst/>
          </a:prstGeom>
        </p:spPr>
      </p:pic>
      <p:pic>
        <p:nvPicPr>
          <p:cNvPr id="26" name="Picture 25">
            <a:extLst>
              <a:ext uri="{FF2B5EF4-FFF2-40B4-BE49-F238E27FC236}">
                <a16:creationId xmlns:a16="http://schemas.microsoft.com/office/drawing/2014/main" id="{026095F7-B944-3082-3919-A5911D252664}"/>
              </a:ext>
            </a:extLst>
          </p:cNvPr>
          <p:cNvPicPr>
            <a:picLocks noChangeAspect="1"/>
          </p:cNvPicPr>
          <p:nvPr/>
        </p:nvPicPr>
        <p:blipFill rotWithShape="1">
          <a:blip r:embed="rId4"/>
          <a:srcRect l="9375" t="36666" r="45000" b="52634"/>
          <a:stretch/>
        </p:blipFill>
        <p:spPr>
          <a:xfrm>
            <a:off x="1710690" y="2687320"/>
            <a:ext cx="7509510" cy="990600"/>
          </a:xfrm>
          <a:prstGeom prst="rect">
            <a:avLst/>
          </a:prstGeom>
        </p:spPr>
      </p:pic>
      <p:pic>
        <p:nvPicPr>
          <p:cNvPr id="29" name="Picture 28">
            <a:extLst>
              <a:ext uri="{FF2B5EF4-FFF2-40B4-BE49-F238E27FC236}">
                <a16:creationId xmlns:a16="http://schemas.microsoft.com/office/drawing/2014/main" id="{0918F92C-9C91-6B1C-8CD4-CBCCA261C6AF}"/>
              </a:ext>
            </a:extLst>
          </p:cNvPr>
          <p:cNvPicPr>
            <a:picLocks noChangeAspect="1"/>
          </p:cNvPicPr>
          <p:nvPr/>
        </p:nvPicPr>
        <p:blipFill rotWithShape="1">
          <a:blip r:embed="rId2"/>
          <a:srcRect l="9375" t="49971" r="45000" b="39329"/>
          <a:stretch/>
        </p:blipFill>
        <p:spPr>
          <a:xfrm>
            <a:off x="1786890" y="5735320"/>
            <a:ext cx="7509510" cy="990600"/>
          </a:xfrm>
          <a:prstGeom prst="rect">
            <a:avLst/>
          </a:prstGeom>
        </p:spPr>
      </p:pic>
      <p:sp>
        <p:nvSpPr>
          <p:cNvPr id="30" name="Left Brace 29">
            <a:extLst>
              <a:ext uri="{FF2B5EF4-FFF2-40B4-BE49-F238E27FC236}">
                <a16:creationId xmlns:a16="http://schemas.microsoft.com/office/drawing/2014/main" id="{7DB19550-DF92-30F8-EF07-4D8D018D6FEF}"/>
              </a:ext>
            </a:extLst>
          </p:cNvPr>
          <p:cNvSpPr/>
          <p:nvPr/>
        </p:nvSpPr>
        <p:spPr bwMode="auto">
          <a:xfrm>
            <a:off x="1069656" y="476504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a16="http://schemas.microsoft.com/office/drawing/2014/main" id="{B6BC5A0C-BC13-D231-8B31-37880FC5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6745" y="5626100"/>
            <a:ext cx="219075" cy="466725"/>
          </a:xfrm>
          <a:prstGeom prst="rect">
            <a:avLst/>
          </a:prstGeom>
        </p:spPr>
      </p:pic>
      <p:pic>
        <p:nvPicPr>
          <p:cNvPr id="32" name="Picture 31">
            <a:extLst>
              <a:ext uri="{FF2B5EF4-FFF2-40B4-BE49-F238E27FC236}">
                <a16:creationId xmlns:a16="http://schemas.microsoft.com/office/drawing/2014/main" id="{7F5CF68A-91E1-91D5-F47B-13D123395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69957" y="4970780"/>
            <a:ext cx="219075" cy="466725"/>
          </a:xfrm>
          <a:prstGeom prst="rect">
            <a:avLst/>
          </a:prstGeom>
        </p:spPr>
      </p:pic>
      <p:pic>
        <p:nvPicPr>
          <p:cNvPr id="33" name="Picture 32">
            <a:extLst>
              <a:ext uri="{FF2B5EF4-FFF2-40B4-BE49-F238E27FC236}">
                <a16:creationId xmlns:a16="http://schemas.microsoft.com/office/drawing/2014/main" id="{281090EA-F6D6-A822-F11F-6C4C4BB36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03294" y="5931535"/>
            <a:ext cx="219075" cy="466725"/>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6"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500"/>
                                        <p:tgtEl>
                                          <p:spTgt spid="14"/>
                                        </p:tgtEl>
                                      </p:cBhvr>
                                    </p:animEffect>
                                  </p:childTnLst>
                                </p:cTn>
                              </p:par>
                              <p:par>
                                <p:cTn id="48" presetID="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3" presetClass="exit" presetSubtype="10" fill="hold" nodeType="withEffect">
                                  <p:stCondLst>
                                    <p:cond delay="0"/>
                                  </p:stCondLst>
                                  <p:childTnLst>
                                    <p:animEffect transition="out" filter="blinds(horizont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circle(in)">
                                      <p:cBhvr>
                                        <p:cTn id="78" dur="500"/>
                                        <p:tgtEl>
                                          <p:spTgt spid="30"/>
                                        </p:tgtEl>
                                      </p:cBhvr>
                                    </p:animEffect>
                                  </p:childTnLst>
                                </p:cTn>
                              </p:par>
                              <p:par>
                                <p:cTn id="79" presetID="1"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3" presetClass="exit" presetSubtype="10" fill="hold" nodeType="withEffect">
                                  <p:stCondLst>
                                    <p:cond delay="0"/>
                                  </p:stCondLst>
                                  <p:childTnLst>
                                    <p:animEffect transition="out" filter="blinds(horizontal)">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xit" presetSubtype="10" fill="hold" grpId="1" nodeType="clickEffect">
                                  <p:stCondLst>
                                    <p:cond delay="0"/>
                                  </p:stCondLst>
                                  <p:childTnLst>
                                    <p:animEffect transition="out" filter="blinds(horizontal)">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par>
                                <p:cTn id="89" presetID="3" presetClass="exit" presetSubtype="10" fill="hold" nodeType="withEffect">
                                  <p:stCondLst>
                                    <p:cond delay="0"/>
                                  </p:stCondLst>
                                  <p:childTnLst>
                                    <p:animEffect transition="out" filter="blinds(horizontal)">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childTnLst>
                                </p:cTn>
                              </p:par>
                              <p:par>
                                <p:cTn id="94" presetID="6" presetClass="entr" presetSubtype="16"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circle(in)">
                                      <p:cBhvr>
                                        <p:cTn id="9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2" grpId="1" animBg="1"/>
      <p:bldP spid="14" grpId="0" animBg="1"/>
      <p:bldP spid="14" grpId="1" animBg="1"/>
      <p:bldP spid="30" grpId="0" animBg="1"/>
      <p:bldP spid="30"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9524</TotalTime>
  <Words>441</Words>
  <Application>Microsoft Office PowerPoint</Application>
  <PresentationFormat>Widescreen</PresentationFormat>
  <Paragraphs>35</Paragraphs>
  <Slides>13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Default Design</vt:lpstr>
      <vt:lpstr>Giáo viên: Ngô Thị Thuỷ</vt:lpstr>
      <vt:lpstr>PowerPoint Presentation</vt:lpstr>
      <vt:lpstr>PowerPoint Presentation</vt:lpstr>
      <vt:lpstr>Hát bài</vt:lpstr>
      <vt:lpstr>Học sinh làm vào phiếu bài tập (5 phút)</vt:lpstr>
      <vt:lpstr>PowerPoint Presentation</vt:lpstr>
      <vt:lpstr>Khởi động giọng</vt:lpstr>
      <vt:lpstr>Học hát từng câu (Đoạn 1)</vt:lpstr>
      <vt:lpstr>Học hát từng câu (Đoạn 2)</vt:lpstr>
      <vt:lpstr>Hát hoàn chỉnh cả bài</vt:lpstr>
      <vt:lpstr>PowerPoint Presentation</vt:lpstr>
      <vt:lpstr>Hát hoàn chỉnh cả bài</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Trần Thị Gấm</cp:lastModifiedBy>
  <cp:revision>363</cp:revision>
  <dcterms:created xsi:type="dcterms:W3CDTF">2006-11-06T13:45:38Z</dcterms:created>
  <dcterms:modified xsi:type="dcterms:W3CDTF">2023-09-22T15:54:08Z</dcterms:modified>
</cp:coreProperties>
</file>