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09" r:id="rId3"/>
    <p:sldId id="310" r:id="rId4"/>
    <p:sldId id="311" r:id="rId5"/>
    <p:sldId id="312" r:id="rId6"/>
    <p:sldId id="307" r:id="rId7"/>
    <p:sldId id="259" r:id="rId8"/>
    <p:sldId id="256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0" r:id="rId18"/>
    <p:sldId id="272" r:id="rId19"/>
    <p:sldId id="269" r:id="rId20"/>
    <p:sldId id="274" r:id="rId21"/>
    <p:sldId id="273" r:id="rId22"/>
    <p:sldId id="275" r:id="rId23"/>
    <p:sldId id="276" r:id="rId24"/>
    <p:sldId id="277" r:id="rId25"/>
    <p:sldId id="279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88" r:id="rId37"/>
    <p:sldId id="290" r:id="rId38"/>
    <p:sldId id="292" r:id="rId39"/>
    <p:sldId id="291" r:id="rId40"/>
    <p:sldId id="295" r:id="rId41"/>
    <p:sldId id="293" r:id="rId42"/>
    <p:sldId id="294" r:id="rId43"/>
    <p:sldId id="297" r:id="rId44"/>
    <p:sldId id="296" r:id="rId45"/>
    <p:sldId id="299" r:id="rId46"/>
    <p:sldId id="301" r:id="rId47"/>
    <p:sldId id="300" r:id="rId48"/>
    <p:sldId id="298" r:id="rId49"/>
    <p:sldId id="302" r:id="rId50"/>
    <p:sldId id="303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FFFF00"/>
    <a:srgbClr val="00FF00"/>
    <a:srgbClr val="FF99FF"/>
    <a:srgbClr val="660033"/>
    <a:srgbClr val="0099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67B252-0BAB-3ACD-0B2B-4806FF1A0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CD9284-AD36-1360-E93D-967C29A34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5E2C77-0383-1192-1EDB-1DC71F40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58B-FE75-4757-8E28-B16E35DB753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D8CF58-4D27-D642-7AEB-E09DC19BA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C5D7C6-50F9-C1BF-8EE7-06CDDDE7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B226-D4EB-4E5D-AADA-6FE1F40A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4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749F5-02CE-B144-F963-29C2FFDA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512173-9239-5E4E-E543-9FDA886A4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FA95AD-4EC2-760C-DAEC-5618C0E5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58B-FE75-4757-8E28-B16E35DB753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53F577-EA36-5E90-09CE-DD668FFD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5CF6C-4CF0-56E9-7164-BB67257D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B226-D4EB-4E5D-AADA-6FE1F40A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8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A87E1E0-C8B0-B1EC-752D-59A2143E0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B2662A-87EF-7923-6047-EB30318AB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B736A5-81FE-CC24-74DF-66B7243D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58B-FE75-4757-8E28-B16E35DB753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08368E-9AF0-BF73-6E07-E6C6F06A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C16BDF-E8CD-B250-D5D3-62291032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B226-D4EB-4E5D-AADA-6FE1F40A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3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C9DFB-86BB-6BFB-0551-9C466875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1FC944-B033-4083-D1C5-54FFD0538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ED6F49-BD69-C10A-1AFE-F92CF320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58B-FE75-4757-8E28-B16E35DB753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CB027-DAE5-F87F-5A85-79E591FF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9E6996-FA5D-2EB3-5050-C3ABEEFBB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B226-D4EB-4E5D-AADA-6FE1F40A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26FFA-4915-9911-5A39-9D555647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8F5FFB-585C-CCE8-5D9E-3C8C096AE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384F9C-687A-476B-B698-5D4644C81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58B-FE75-4757-8E28-B16E35DB753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E7F0B6-98F4-78F6-70C3-F475EA0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8740A2-1023-9475-6180-141DC98A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B226-D4EB-4E5D-AADA-6FE1F40A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DC962A-48AE-27E6-A168-00413BC1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7394A1-1EF4-DC34-CD94-44C4CB0DD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542546-434E-685A-A931-C4F2B295B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98EA73-63B5-6F70-15B1-E19044A4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58B-FE75-4757-8E28-B16E35DB753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582F6F-07EA-C42E-811F-0225D3E4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626290-2A57-340F-1427-9C4BE39D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B226-D4EB-4E5D-AADA-6FE1F40A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1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476F5-5F0E-30F4-2DFF-002434A9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4D848F-88AA-57DA-38B1-8F492F294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5727AA-64CA-1F71-5AD5-96248693C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1C232B5-2888-2C5A-EDF4-9315760A5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D0134-2D36-4CBD-291E-6709C23C7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F633207-43FB-2AC2-B865-2A3ED7E9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58B-FE75-4757-8E28-B16E35DB753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2B18D44-4B5F-93AD-3B3B-D3CC4ACE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D02BAF5-488C-D58D-9645-303F8273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B226-D4EB-4E5D-AADA-6FE1F40A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8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720920-A9C9-9664-762E-E98C04FE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81998C-4110-D15D-A0C1-EBFF0BD0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58B-FE75-4757-8E28-B16E35DB753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0E5F66-3FEF-9D9A-EF72-96705E44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C248C7-9E5C-3F2D-9999-3B0BBCB5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B226-D4EB-4E5D-AADA-6FE1F40A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9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9A0D3F-D932-4861-8DF2-8F722A66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58B-FE75-4757-8E28-B16E35DB753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B831779-F103-6415-661C-AC2A1E54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682798-6030-8548-5ADD-2FB37BA9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B226-D4EB-4E5D-AADA-6FE1F40A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1C9321-FD24-A4B1-5499-09EE2B66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3BEABB-E1BB-9469-8208-0EB84AA99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03037D-476F-91F3-986E-BC0C5A161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EEB7D8-5BF1-209A-EFC9-061D69B1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58B-FE75-4757-8E28-B16E35DB753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AB7490-0E59-4E6F-F3A3-FE2405F5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A56F02-D355-0BD9-2D73-021E1D06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B226-D4EB-4E5D-AADA-6FE1F40A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7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438A74-459F-28FB-4EC0-51A514F4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1EB9A4B-4689-F5FE-4809-89937CA2E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B21B40-9363-2C60-04B8-3D2D42C8A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CADE48-0105-30BA-E2D5-C1AD1B288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58B-FE75-4757-8E28-B16E35DB753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A39107-3BAF-0BB7-7404-9138AB5E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EB3F0F-C00A-58B5-C324-6FDF0802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B226-D4EB-4E5D-AADA-6FE1F40A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6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A9464A-3FE4-573A-53F2-8D79DD99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9F800C-002F-6EFE-0BBD-C465682AF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4988C-978D-DB7B-BE0C-E0480FDF8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5858B-FE75-4757-8E28-B16E35DB753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6D5AC1-2D38-2991-B46B-8EF9C760C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8B6B-69D0-121B-ADC8-11BEA4A44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5B226-D4EB-4E5D-AADA-6FE1F40A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4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81100" y="2705100"/>
            <a:ext cx="6858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95901"/>
            <a:ext cx="8763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5" descr="BACK0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24375"/>
            <a:ext cx="35052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191000" y="2506663"/>
            <a:ext cx="426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MÔN CÔNG NGHỆ 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7</a:t>
            </a:r>
            <a:endParaRPr lang="en-US" altLang="en-US" sz="28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3658AD-8ADD-F055-6AB9-A82F8A5E07DD}"/>
              </a:ext>
            </a:extLst>
          </p:cNvPr>
          <p:cNvSpPr txBox="1"/>
          <p:nvPr/>
        </p:nvSpPr>
        <p:spPr>
          <a:xfrm>
            <a:off x="824752" y="391185"/>
            <a:ext cx="9565342" cy="530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I. GIỚI THIỆU CHUNG VỀ QUY TRÌNH TRỒNG TRỌT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9DF611-5AC1-6B59-888C-E034CB017434}"/>
              </a:ext>
            </a:extLst>
          </p:cNvPr>
          <p:cNvSpPr txBox="1"/>
          <p:nvPr/>
        </p:nvSpPr>
        <p:spPr>
          <a:xfrm>
            <a:off x="824752" y="1143000"/>
            <a:ext cx="9565342" cy="991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6F201A-7840-95D9-9875-28916472BED9}"/>
              </a:ext>
            </a:extLst>
          </p:cNvPr>
          <p:cNvSpPr txBox="1"/>
          <p:nvPr/>
        </p:nvSpPr>
        <p:spPr>
          <a:xfrm>
            <a:off x="824752" y="2445717"/>
            <a:ext cx="9565342" cy="522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CÁC BƯỚC TRONG QUY TRÌNH TRỒNG TRỌT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056C14-A329-8444-5639-F6A5C1CD090A}"/>
              </a:ext>
            </a:extLst>
          </p:cNvPr>
          <p:cNvSpPr txBox="1"/>
          <p:nvPr/>
        </p:nvSpPr>
        <p:spPr>
          <a:xfrm>
            <a:off x="824752" y="3163703"/>
            <a:ext cx="9565342" cy="530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357219-3581-48CA-479C-ADE4D7BCB419}"/>
              </a:ext>
            </a:extLst>
          </p:cNvPr>
          <p:cNvSpPr txBox="1"/>
          <p:nvPr/>
        </p:nvSpPr>
        <p:spPr>
          <a:xfrm>
            <a:off x="564776" y="374511"/>
            <a:ext cx="7239001" cy="1384995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11, 12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ABEC36-FB74-7822-B84A-28823400C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447" y="374511"/>
            <a:ext cx="3773861" cy="49149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F756C56-67F2-7B4E-4F56-2D8EBB403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858634"/>
              </p:ext>
            </p:extLst>
          </p:nvPr>
        </p:nvGraphicFramePr>
        <p:xfrm>
          <a:off x="564777" y="2196592"/>
          <a:ext cx="7239000" cy="4696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xmlns="" val="40812011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LỚP: ……………………                                             NHÓM: ………………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 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2.1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2.3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sgk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/12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2" marR="54692" marT="0" marB="0"/>
                </a:tc>
                <a:extLst>
                  <a:ext uri="{0D108BD9-81ED-4DB2-BD59-A6C34878D82A}">
                    <a16:rowId xmlns:a16="http://schemas.microsoft.com/office/drawing/2014/main" xmlns="" val="2714284077"/>
                  </a:ext>
                </a:extLst>
              </a:tr>
              <a:tr h="25793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(?1).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lót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…………………………………………………………………………………………………………………………………………………………………………………………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(?2).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2.3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sgk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/12.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…………………………………………………………………………………………………………………………………………………………………………………………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(?3).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…………………………………………………………………………………………………………………………………………………………………………………………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2" marR="54692" marT="0" marB="0"/>
                </a:tc>
                <a:extLst>
                  <a:ext uri="{0D108BD9-81ED-4DB2-BD59-A6C34878D82A}">
                    <a16:rowId xmlns:a16="http://schemas.microsoft.com/office/drawing/2014/main" xmlns="" val="760186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0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B964E7-BE84-F7C8-DE9E-DF8212BE052D}"/>
              </a:ext>
            </a:extLst>
          </p:cNvPr>
          <p:cNvSpPr txBox="1"/>
          <p:nvPr/>
        </p:nvSpPr>
        <p:spPr>
          <a:xfrm>
            <a:off x="560294" y="223681"/>
            <a:ext cx="11071411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(?1).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lót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7B9B26-78D4-04CE-A3C2-908D02675C88}"/>
              </a:ext>
            </a:extLst>
          </p:cNvPr>
          <p:cNvSpPr txBox="1"/>
          <p:nvPr/>
        </p:nvSpPr>
        <p:spPr>
          <a:xfrm>
            <a:off x="560294" y="1278692"/>
            <a:ext cx="10968318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xốp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267774-F26D-AFAD-040A-DA1637CAEC63}"/>
              </a:ext>
            </a:extLst>
          </p:cNvPr>
          <p:cNvSpPr txBox="1"/>
          <p:nvPr/>
        </p:nvSpPr>
        <p:spPr>
          <a:xfrm>
            <a:off x="560293" y="2424517"/>
            <a:ext cx="110714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lót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rễ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9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BCAE92-2E30-FB83-0E83-E0DC94FEA51A}"/>
              </a:ext>
            </a:extLst>
          </p:cNvPr>
          <p:cNvSpPr txBox="1"/>
          <p:nvPr/>
        </p:nvSpPr>
        <p:spPr>
          <a:xfrm>
            <a:off x="927845" y="323323"/>
            <a:ext cx="10968319" cy="144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(?2).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/12.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47FAD9-5F71-4C55-F1F2-7D6D1B1B6EAF}"/>
              </a:ext>
            </a:extLst>
          </p:cNvPr>
          <p:cNvSpPr txBox="1"/>
          <p:nvPr/>
        </p:nvSpPr>
        <p:spPr>
          <a:xfrm>
            <a:off x="681318" y="2411483"/>
            <a:ext cx="11351556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1770" marR="0"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0">
              <a:spcBef>
                <a:spcPts val="60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2.3a: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20 - 30 cm -&gt;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chôn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rãnh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mỡ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91770" marR="0">
              <a:spcBef>
                <a:spcPts val="60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2.3b: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-&gt;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0">
              <a:spcBef>
                <a:spcPts val="60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2.3c: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luống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-&gt;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2F6250-9583-309A-12F4-B61A7687909E}"/>
              </a:ext>
            </a:extLst>
          </p:cNvPr>
          <p:cNvSpPr txBox="1"/>
          <p:nvPr/>
        </p:nvSpPr>
        <p:spPr>
          <a:xfrm>
            <a:off x="927844" y="1767629"/>
            <a:ext cx="10753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bao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Cày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bừa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đập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luống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CC5B64-DAD2-106E-654A-DBFEB685A191}"/>
              </a:ext>
            </a:extLst>
          </p:cNvPr>
          <p:cNvSpPr txBox="1"/>
          <p:nvPr/>
        </p:nvSpPr>
        <p:spPr>
          <a:xfrm>
            <a:off x="851646" y="5750859"/>
            <a:ext cx="113403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liềm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bừa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đập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xẻng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,…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luống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...</a:t>
            </a:r>
            <a:r>
              <a:rPr lang="vi-VN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6B10C6-3D7C-6F70-7406-3075931FF1FA}"/>
              </a:ext>
            </a:extLst>
          </p:cNvPr>
          <p:cNvSpPr txBox="1"/>
          <p:nvPr/>
        </p:nvSpPr>
        <p:spPr>
          <a:xfrm>
            <a:off x="815788" y="208747"/>
            <a:ext cx="111789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ự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/12.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D8A766-1A66-A41D-5938-A7162BA11E28}"/>
              </a:ext>
            </a:extLst>
          </p:cNvPr>
          <p:cNvSpPr txBox="1"/>
          <p:nvPr/>
        </p:nvSpPr>
        <p:spPr>
          <a:xfrm>
            <a:off x="887504" y="878541"/>
            <a:ext cx="10802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FDC103-1490-119E-9CEE-8357DFA48877}"/>
              </a:ext>
            </a:extLst>
          </p:cNvPr>
          <p:cNvSpPr txBox="1"/>
          <p:nvPr/>
        </p:nvSpPr>
        <p:spPr>
          <a:xfrm>
            <a:off x="815788" y="1909045"/>
            <a:ext cx="10802470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(?3).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B38DC1-1167-1081-4F2E-EAC58F80271E}"/>
              </a:ext>
            </a:extLst>
          </p:cNvPr>
          <p:cNvSpPr txBox="1"/>
          <p:nvPr/>
        </p:nvSpPr>
        <p:spPr>
          <a:xfrm>
            <a:off x="887504" y="3182779"/>
            <a:ext cx="107307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luống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đỗ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00E66B-24E7-47C9-8FC3-E0AE84EA53C6}"/>
              </a:ext>
            </a:extLst>
          </p:cNvPr>
          <p:cNvSpPr txBox="1"/>
          <p:nvPr/>
        </p:nvSpPr>
        <p:spPr>
          <a:xfrm>
            <a:off x="663383" y="1566626"/>
            <a:ext cx="10641106" cy="2067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xốp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rễ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5317F6-EC80-6966-BBCB-95BCA5109702}"/>
              </a:ext>
            </a:extLst>
          </p:cNvPr>
          <p:cNvSpPr txBox="1"/>
          <p:nvPr/>
        </p:nvSpPr>
        <p:spPr>
          <a:xfrm>
            <a:off x="663383" y="914096"/>
            <a:ext cx="10641106" cy="530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E7CF41-413E-7BC2-8506-40C0BB7464A9}"/>
              </a:ext>
            </a:extLst>
          </p:cNvPr>
          <p:cNvSpPr txBox="1"/>
          <p:nvPr/>
        </p:nvSpPr>
        <p:spPr>
          <a:xfrm>
            <a:off x="663383" y="3878053"/>
            <a:ext cx="10641106" cy="530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B217E4-D9FA-32EA-7C6A-840E09094C73}"/>
              </a:ext>
            </a:extLst>
          </p:cNvPr>
          <p:cNvSpPr txBox="1"/>
          <p:nvPr/>
        </p:nvSpPr>
        <p:spPr>
          <a:xfrm>
            <a:off x="663383" y="152079"/>
            <a:ext cx="10641104" cy="522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CÁC BƯỚC TRONG QUY TRÌNH TRỒNG TRỌT</a:t>
            </a:r>
          </a:p>
        </p:txBody>
      </p:sp>
    </p:spTree>
    <p:extLst>
      <p:ext uri="{BB962C8B-B14F-4D97-AF65-F5344CB8AC3E}">
        <p14:creationId xmlns:p14="http://schemas.microsoft.com/office/powerpoint/2010/main" val="2164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205132-1FB1-CACD-6B3A-52DF795FB30B}"/>
              </a:ext>
            </a:extLst>
          </p:cNvPr>
          <p:cNvSpPr txBox="1"/>
          <p:nvPr/>
        </p:nvSpPr>
        <p:spPr>
          <a:xfrm>
            <a:off x="726140" y="235502"/>
            <a:ext cx="10856257" cy="5305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59BC4C9-517B-2809-4853-2174D6EA0D98}"/>
              </a:ext>
            </a:extLst>
          </p:cNvPr>
          <p:cNvSpPr txBox="1"/>
          <p:nvPr/>
        </p:nvSpPr>
        <p:spPr>
          <a:xfrm>
            <a:off x="726140" y="877564"/>
            <a:ext cx="10856259" cy="5305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(?1).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49577A-F414-FA46-62E1-84FEB568E92B}"/>
              </a:ext>
            </a:extLst>
          </p:cNvPr>
          <p:cNvSpPr txBox="1"/>
          <p:nvPr/>
        </p:nvSpPr>
        <p:spPr>
          <a:xfrm>
            <a:off x="726141" y="1516170"/>
            <a:ext cx="10309412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0D3C4D-442F-05A9-B435-BD306EC0D30C}"/>
              </a:ext>
            </a:extLst>
          </p:cNvPr>
          <p:cNvSpPr txBox="1"/>
          <p:nvPr/>
        </p:nvSpPr>
        <p:spPr>
          <a:xfrm>
            <a:off x="726139" y="2507788"/>
            <a:ext cx="10856259" cy="530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(?2).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197F0C-20F7-A866-C84B-AB4EB5F8B90F}"/>
              </a:ext>
            </a:extLst>
          </p:cNvPr>
          <p:cNvSpPr txBox="1"/>
          <p:nvPr/>
        </p:nvSpPr>
        <p:spPr>
          <a:xfrm>
            <a:off x="726138" y="4271798"/>
            <a:ext cx="10856259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?3).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6DFBAB8-5151-CED2-5676-93CB82DBABD6}"/>
              </a:ext>
            </a:extLst>
          </p:cNvPr>
          <p:cNvSpPr txBox="1"/>
          <p:nvPr/>
        </p:nvSpPr>
        <p:spPr>
          <a:xfrm>
            <a:off x="726139" y="3159851"/>
            <a:ext cx="10856258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DA9997F-926A-431E-5EEA-F823A4C01659}"/>
              </a:ext>
            </a:extLst>
          </p:cNvPr>
          <p:cNvSpPr txBox="1"/>
          <p:nvPr/>
        </p:nvSpPr>
        <p:spPr>
          <a:xfrm>
            <a:off x="654423" y="4934711"/>
            <a:ext cx="10927973" cy="104361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21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4" grpId="0" animBg="1"/>
      <p:bldP spid="16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2B2D78-BC26-027E-22B3-71251E6BD4DB}"/>
              </a:ext>
            </a:extLst>
          </p:cNvPr>
          <p:cNvSpPr txBox="1"/>
          <p:nvPr/>
        </p:nvSpPr>
        <p:spPr>
          <a:xfrm>
            <a:off x="726140" y="235502"/>
            <a:ext cx="10856257" cy="530594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2.4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E26C4B-5673-1BC8-6F1B-3B1DCCEAEBC8}"/>
              </a:ext>
            </a:extLst>
          </p:cNvPr>
          <p:cNvSpPr txBox="1"/>
          <p:nvPr/>
        </p:nvSpPr>
        <p:spPr>
          <a:xfrm>
            <a:off x="726139" y="889157"/>
            <a:ext cx="1085625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(?).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4AABEA-CDF6-36FE-6905-D4F6F131CBE9}"/>
              </a:ext>
            </a:extLst>
          </p:cNvPr>
          <p:cNvSpPr txBox="1"/>
          <p:nvPr/>
        </p:nvSpPr>
        <p:spPr>
          <a:xfrm>
            <a:off x="726139" y="1535438"/>
            <a:ext cx="10309414" cy="264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C23F68-0409-00CF-74E7-5B0A743E05A7}"/>
              </a:ext>
            </a:extLst>
          </p:cNvPr>
          <p:cNvSpPr txBox="1"/>
          <p:nvPr/>
        </p:nvSpPr>
        <p:spPr>
          <a:xfrm>
            <a:off x="726139" y="4304095"/>
            <a:ext cx="10856257" cy="9916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(?).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C6BECA-FBC3-E308-0652-373E2AA9ED9F}"/>
              </a:ext>
            </a:extLst>
          </p:cNvPr>
          <p:cNvSpPr txBox="1"/>
          <p:nvPr/>
        </p:nvSpPr>
        <p:spPr>
          <a:xfrm>
            <a:off x="788894" y="5540188"/>
            <a:ext cx="10793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Hs: </a:t>
            </a:r>
          </a:p>
        </p:txBody>
      </p:sp>
    </p:spTree>
    <p:extLst>
      <p:ext uri="{BB962C8B-B14F-4D97-AF65-F5344CB8AC3E}">
        <p14:creationId xmlns:p14="http://schemas.microsoft.com/office/powerpoint/2010/main" val="136412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9DBA547-DFF2-688C-F9AD-47FDCCBD0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237072"/>
              </p:ext>
            </p:extLst>
          </p:nvPr>
        </p:nvGraphicFramePr>
        <p:xfrm>
          <a:off x="860612" y="1344706"/>
          <a:ext cx="7261412" cy="2700497"/>
        </p:xfrm>
        <a:graphic>
          <a:graphicData uri="http://schemas.openxmlformats.org/drawingml/2006/table">
            <a:tbl>
              <a:tblPr firstRow="1" firstCol="1" bandRow="1"/>
              <a:tblGrid>
                <a:gridCol w="7261412">
                  <a:extLst>
                    <a:ext uri="{9D8B030D-6E8A-4147-A177-3AD203B41FA5}">
                      <a16:colId xmlns:a16="http://schemas.microsoft.com/office/drawing/2014/main" xmlns="" val="267064895"/>
                    </a:ext>
                  </a:extLst>
                </a:gridCol>
              </a:tblGrid>
              <a:tr h="6316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LỚP: ……………………                              NHÓM: ………………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SỐ 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2311275"/>
                  </a:ext>
                </a:extLst>
              </a:tr>
              <a:tr h="20482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(?1).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2.5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sgk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2.5 a:………………………………………………….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2.5 b:………………………………………………….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2.5 c:………………………………………………….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2.5 d:………………………………………………….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(?2).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442207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E6545D9-BAD5-4299-8751-A66D34279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12501"/>
              </p:ext>
            </p:extLst>
          </p:nvPr>
        </p:nvGraphicFramePr>
        <p:xfrm>
          <a:off x="860612" y="4024562"/>
          <a:ext cx="7261412" cy="2282952"/>
        </p:xfrm>
        <a:graphic>
          <a:graphicData uri="http://schemas.openxmlformats.org/drawingml/2006/table">
            <a:tbl>
              <a:tblPr firstRow="1" firstCol="1" bandRow="1"/>
              <a:tblGrid>
                <a:gridCol w="578421">
                  <a:extLst>
                    <a:ext uri="{9D8B030D-6E8A-4147-A177-3AD203B41FA5}">
                      <a16:colId xmlns:a16="http://schemas.microsoft.com/office/drawing/2014/main" xmlns="" val="3319137591"/>
                    </a:ext>
                  </a:extLst>
                </a:gridCol>
                <a:gridCol w="2547412">
                  <a:extLst>
                    <a:ext uri="{9D8B030D-6E8A-4147-A177-3AD203B41FA5}">
                      <a16:colId xmlns:a16="http://schemas.microsoft.com/office/drawing/2014/main" xmlns="" val="3585740532"/>
                    </a:ext>
                  </a:extLst>
                </a:gridCol>
                <a:gridCol w="4135579">
                  <a:extLst>
                    <a:ext uri="{9D8B030D-6E8A-4147-A177-3AD203B41FA5}">
                      <a16:colId xmlns:a16="http://schemas.microsoft.com/office/drawing/2014/main" xmlns="" val="12693370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1741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595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 mía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22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 ngô (bắp)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3221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4126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0756648"/>
                  </a:ext>
                </a:extLst>
              </a:tr>
              <a:tr h="45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60177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BDE3D2-B89E-5698-2A0F-FF770D81D768}"/>
              </a:ext>
            </a:extLst>
          </p:cNvPr>
          <p:cNvSpPr txBox="1"/>
          <p:nvPr/>
        </p:nvSpPr>
        <p:spPr>
          <a:xfrm>
            <a:off x="806822" y="262397"/>
            <a:ext cx="11008660" cy="9916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A3F800-2FEB-9580-94DC-15E3937A4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635" y="1333313"/>
            <a:ext cx="3594847" cy="365881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794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CA9DA2-297F-E628-4241-46E938E22597}"/>
              </a:ext>
            </a:extLst>
          </p:cNvPr>
          <p:cNvSpPr txBox="1"/>
          <p:nvPr/>
        </p:nvSpPr>
        <p:spPr>
          <a:xfrm>
            <a:off x="753034" y="1005232"/>
            <a:ext cx="10775577" cy="2150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2.5a: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2.5b: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2.5c: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2.5d: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E94F21-7B07-E419-F85A-F7D331FF7A63}"/>
              </a:ext>
            </a:extLst>
          </p:cNvPr>
          <p:cNvSpPr txBox="1"/>
          <p:nvPr/>
        </p:nvSpPr>
        <p:spPr>
          <a:xfrm>
            <a:off x="753035" y="395880"/>
            <a:ext cx="1077557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/13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C1163C41-80EE-460A-2728-57171940D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076987"/>
              </p:ext>
            </p:extLst>
          </p:nvPr>
        </p:nvGraphicFramePr>
        <p:xfrm>
          <a:off x="753034" y="3856866"/>
          <a:ext cx="10775577" cy="3195955"/>
        </p:xfrm>
        <a:graphic>
          <a:graphicData uri="http://schemas.openxmlformats.org/drawingml/2006/table">
            <a:tbl>
              <a:tblPr firstRow="1" firstCol="1" bandRow="1"/>
              <a:tblGrid>
                <a:gridCol w="858349">
                  <a:extLst>
                    <a:ext uri="{9D8B030D-6E8A-4147-A177-3AD203B41FA5}">
                      <a16:colId xmlns:a16="http://schemas.microsoft.com/office/drawing/2014/main" xmlns="" val="3319137591"/>
                    </a:ext>
                  </a:extLst>
                </a:gridCol>
                <a:gridCol w="3780233">
                  <a:extLst>
                    <a:ext uri="{9D8B030D-6E8A-4147-A177-3AD203B41FA5}">
                      <a16:colId xmlns:a16="http://schemas.microsoft.com/office/drawing/2014/main" xmlns="" val="3585740532"/>
                    </a:ext>
                  </a:extLst>
                </a:gridCol>
                <a:gridCol w="6136995">
                  <a:extLst>
                    <a:ext uri="{9D8B030D-6E8A-4147-A177-3AD203B41FA5}">
                      <a16:colId xmlns:a16="http://schemas.microsoft.com/office/drawing/2014/main" xmlns="" val="12693370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1741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595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mía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22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3221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4126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0756648"/>
                  </a:ext>
                </a:extLst>
              </a:tr>
              <a:tr h="45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601773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C58007-5A61-524A-C0B1-991EE49ED083}"/>
              </a:ext>
            </a:extLst>
          </p:cNvPr>
          <p:cNvSpPr txBox="1"/>
          <p:nvPr/>
        </p:nvSpPr>
        <p:spPr>
          <a:xfrm>
            <a:off x="753034" y="3244477"/>
            <a:ext cx="1077557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DCD80FD-C995-70F1-B234-556AFBA78625}"/>
              </a:ext>
            </a:extLst>
          </p:cNvPr>
          <p:cNvSpPr txBox="1"/>
          <p:nvPr/>
        </p:nvSpPr>
        <p:spPr>
          <a:xfrm>
            <a:off x="5432611" y="425286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B981202-7EA9-EB15-B48F-D311827BBC52}"/>
              </a:ext>
            </a:extLst>
          </p:cNvPr>
          <p:cNvSpPr txBox="1"/>
          <p:nvPr/>
        </p:nvSpPr>
        <p:spPr>
          <a:xfrm>
            <a:off x="5432611" y="464886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22E4AE4-8B61-3B28-41DB-D47BBD1851FF}"/>
              </a:ext>
            </a:extLst>
          </p:cNvPr>
          <p:cNvSpPr txBox="1"/>
          <p:nvPr/>
        </p:nvSpPr>
        <p:spPr>
          <a:xfrm>
            <a:off x="5432611" y="511433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C573B22-44AC-9BF4-AE24-4907D973E95B}"/>
              </a:ext>
            </a:extLst>
          </p:cNvPr>
          <p:cNvSpPr txBox="1"/>
          <p:nvPr/>
        </p:nvSpPr>
        <p:spPr>
          <a:xfrm>
            <a:off x="5432611" y="553228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C67FF43-ADC2-CD2C-F07E-8F7A0AF007A4}"/>
              </a:ext>
            </a:extLst>
          </p:cNvPr>
          <p:cNvSpPr txBox="1"/>
          <p:nvPr/>
        </p:nvSpPr>
        <p:spPr>
          <a:xfrm>
            <a:off x="5432611" y="597785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53BA9AE-8AF2-1AAA-5490-DCFB7133362F}"/>
              </a:ext>
            </a:extLst>
          </p:cNvPr>
          <p:cNvSpPr txBox="1"/>
          <p:nvPr/>
        </p:nvSpPr>
        <p:spPr>
          <a:xfrm>
            <a:off x="5432611" y="647306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2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850409" y="1528549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311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00E66B-24E7-47C9-8FC3-E0AE84EA53C6}"/>
              </a:ext>
            </a:extLst>
          </p:cNvPr>
          <p:cNvSpPr txBox="1"/>
          <p:nvPr/>
        </p:nvSpPr>
        <p:spPr>
          <a:xfrm>
            <a:off x="663388" y="1253052"/>
            <a:ext cx="10641106" cy="2067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xốp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rễ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5317F6-EC80-6966-BBCB-95BCA5109702}"/>
              </a:ext>
            </a:extLst>
          </p:cNvPr>
          <p:cNvSpPr txBox="1"/>
          <p:nvPr/>
        </p:nvSpPr>
        <p:spPr>
          <a:xfrm>
            <a:off x="663383" y="650665"/>
            <a:ext cx="10641106" cy="530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E7CF41-413E-7BC2-8506-40C0BB7464A9}"/>
              </a:ext>
            </a:extLst>
          </p:cNvPr>
          <p:cNvSpPr txBox="1"/>
          <p:nvPr/>
        </p:nvSpPr>
        <p:spPr>
          <a:xfrm>
            <a:off x="663388" y="3537395"/>
            <a:ext cx="10641106" cy="530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042691-5D9D-51DD-11AB-CFF97DDF992F}"/>
              </a:ext>
            </a:extLst>
          </p:cNvPr>
          <p:cNvSpPr txBox="1"/>
          <p:nvPr/>
        </p:nvSpPr>
        <p:spPr>
          <a:xfrm>
            <a:off x="663387" y="4284778"/>
            <a:ext cx="10641105" cy="9916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088BED-6A08-837B-07BD-F22E74474807}"/>
              </a:ext>
            </a:extLst>
          </p:cNvPr>
          <p:cNvSpPr txBox="1"/>
          <p:nvPr/>
        </p:nvSpPr>
        <p:spPr>
          <a:xfrm>
            <a:off x="663386" y="5419983"/>
            <a:ext cx="10641106" cy="530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70C743-8EEF-C02B-934C-E647AD2FB3C7}"/>
              </a:ext>
            </a:extLst>
          </p:cNvPr>
          <p:cNvSpPr txBox="1"/>
          <p:nvPr/>
        </p:nvSpPr>
        <p:spPr>
          <a:xfrm>
            <a:off x="663385" y="55597"/>
            <a:ext cx="10641104" cy="522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CÁC BƯỚC TRONG QUY TRÌNH TRỒNG TRỌT</a:t>
            </a:r>
          </a:p>
        </p:txBody>
      </p:sp>
    </p:spTree>
    <p:extLst>
      <p:ext uri="{BB962C8B-B14F-4D97-AF65-F5344CB8AC3E}">
        <p14:creationId xmlns:p14="http://schemas.microsoft.com/office/powerpoint/2010/main" val="11131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DA03E4-F298-2EDF-3193-6B38A794D98B}"/>
              </a:ext>
            </a:extLst>
          </p:cNvPr>
          <p:cNvSpPr txBox="1"/>
          <p:nvPr/>
        </p:nvSpPr>
        <p:spPr>
          <a:xfrm>
            <a:off x="869574" y="209037"/>
            <a:ext cx="10856257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2.3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(x)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E8097F6C-4F8E-3DBA-0631-1A20FBFC3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35267"/>
              </p:ext>
            </p:extLst>
          </p:nvPr>
        </p:nvGraphicFramePr>
        <p:xfrm>
          <a:off x="869574" y="2168714"/>
          <a:ext cx="10856257" cy="1826260"/>
        </p:xfrm>
        <a:graphic>
          <a:graphicData uri="http://schemas.openxmlformats.org/drawingml/2006/table">
            <a:tbl>
              <a:tblPr firstRow="1" firstCol="1" bandRow="1"/>
              <a:tblGrid>
                <a:gridCol w="3818968">
                  <a:extLst>
                    <a:ext uri="{9D8B030D-6E8A-4147-A177-3AD203B41FA5}">
                      <a16:colId xmlns:a16="http://schemas.microsoft.com/office/drawing/2014/main" xmlns="" val="2113273198"/>
                    </a:ext>
                  </a:extLst>
                </a:gridCol>
                <a:gridCol w="3621741">
                  <a:extLst>
                    <a:ext uri="{9D8B030D-6E8A-4147-A177-3AD203B41FA5}">
                      <a16:colId xmlns:a16="http://schemas.microsoft.com/office/drawing/2014/main" xmlns="" val="3621093208"/>
                    </a:ext>
                  </a:extLst>
                </a:gridCol>
                <a:gridCol w="3415548">
                  <a:extLst>
                    <a:ext uri="{9D8B030D-6E8A-4147-A177-3AD203B41FA5}">
                      <a16:colId xmlns:a16="http://schemas.microsoft.com/office/drawing/2014/main" xmlns="" val="31240792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Tỉa cây</a:t>
                      </a:r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Dặm cây</a:t>
                      </a:r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4512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1257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5718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10688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6D16C6-88E2-4693-0253-CA2FB6BD3CCD}"/>
              </a:ext>
            </a:extLst>
          </p:cNvPr>
          <p:cNvSpPr txBox="1"/>
          <p:nvPr/>
        </p:nvSpPr>
        <p:spPr>
          <a:xfrm>
            <a:off x="3155577" y="1645494"/>
            <a:ext cx="7270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D07978-9714-8431-F2E2-B3F6B6391B45}"/>
              </a:ext>
            </a:extLst>
          </p:cNvPr>
          <p:cNvSpPr txBox="1"/>
          <p:nvPr/>
        </p:nvSpPr>
        <p:spPr>
          <a:xfrm>
            <a:off x="6297702" y="2621287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178868-8F2A-74A8-3577-09C5DF3AE87E}"/>
              </a:ext>
            </a:extLst>
          </p:cNvPr>
          <p:cNvSpPr txBox="1"/>
          <p:nvPr/>
        </p:nvSpPr>
        <p:spPr>
          <a:xfrm>
            <a:off x="9834282" y="3036760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A54451-40C9-018E-0984-F6B5A5CD44D7}"/>
              </a:ext>
            </a:extLst>
          </p:cNvPr>
          <p:cNvSpPr txBox="1"/>
          <p:nvPr/>
        </p:nvSpPr>
        <p:spPr>
          <a:xfrm>
            <a:off x="6320110" y="3451496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B6D15AE-5642-4D2A-405D-D1C883D8AFC2}"/>
              </a:ext>
            </a:extLst>
          </p:cNvPr>
          <p:cNvSpPr txBox="1"/>
          <p:nvPr/>
        </p:nvSpPr>
        <p:spPr>
          <a:xfrm>
            <a:off x="815781" y="4094666"/>
            <a:ext cx="609600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(?).</a:t>
            </a:r>
            <a:r>
              <a:rPr lang="en-US" sz="2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tỉa</a:t>
            </a:r>
            <a:r>
              <a:rPr lang="en-US" sz="2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dặm</a:t>
            </a:r>
            <a:r>
              <a:rPr lang="en-US" sz="2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85B219E-98EC-F8B1-EC6B-708372D72F63}"/>
              </a:ext>
            </a:extLst>
          </p:cNvPr>
          <p:cNvSpPr txBox="1"/>
          <p:nvPr/>
        </p:nvSpPr>
        <p:spPr>
          <a:xfrm>
            <a:off x="869574" y="474223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 bảo khoảng cách, mật độ cây trồng</a:t>
            </a:r>
            <a:endParaRPr lang="en-US" sz="28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1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F0FF7E-4D8C-BB6A-8827-CE864A80C69C}"/>
              </a:ext>
            </a:extLst>
          </p:cNvPr>
          <p:cNvSpPr txBox="1"/>
          <p:nvPr/>
        </p:nvSpPr>
        <p:spPr>
          <a:xfrm>
            <a:off x="945777" y="308977"/>
            <a:ext cx="5284694" cy="99161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965E83-7AA1-6543-D957-597FD943E140}"/>
              </a:ext>
            </a:extLst>
          </p:cNvPr>
          <p:cNvSpPr txBox="1"/>
          <p:nvPr/>
        </p:nvSpPr>
        <p:spPr>
          <a:xfrm>
            <a:off x="941296" y="1530928"/>
            <a:ext cx="5289175" cy="991618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2.6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/14,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iải công nghệ 7 cánh diều bài 2: Quy trình trồng trọt ">
            <a:extLst>
              <a:ext uri="{FF2B5EF4-FFF2-40B4-BE49-F238E27FC236}">
                <a16:creationId xmlns:a16="http://schemas.microsoft.com/office/drawing/2014/main" xmlns="" id="{E633CF20-23EC-BAA9-2CAE-CBC53448D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16" y="219329"/>
            <a:ext cx="3771900" cy="2299753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34893F-C46E-D900-A503-5ACBE0ED8362}"/>
              </a:ext>
            </a:extLst>
          </p:cNvPr>
          <p:cNvSpPr txBox="1"/>
          <p:nvPr/>
        </p:nvSpPr>
        <p:spPr>
          <a:xfrm>
            <a:off x="941297" y="2752879"/>
            <a:ext cx="5284694" cy="40250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2.6 a: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2.6 b: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B362BA-018E-1CA7-4945-3F43DB63971F}"/>
              </a:ext>
            </a:extLst>
          </p:cNvPr>
          <p:cNvSpPr txBox="1"/>
          <p:nvPr/>
        </p:nvSpPr>
        <p:spPr>
          <a:xfrm>
            <a:off x="591671" y="273174"/>
            <a:ext cx="11008660" cy="14443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oạt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(x)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2.2.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2C0873-094F-AC7A-CCDE-D96A0388004F}"/>
              </a:ext>
            </a:extLst>
          </p:cNvPr>
          <p:cNvSpPr txBox="1"/>
          <p:nvPr/>
        </p:nvSpPr>
        <p:spPr>
          <a:xfrm>
            <a:off x="2725268" y="1881698"/>
            <a:ext cx="7037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2.2.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xới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9801F2FC-46BE-EA57-8A0F-12AA3A83B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361368"/>
              </p:ext>
            </p:extLst>
          </p:nvPr>
        </p:nvGraphicFramePr>
        <p:xfrm>
          <a:off x="658903" y="2547472"/>
          <a:ext cx="11008660" cy="365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084">
                  <a:extLst>
                    <a:ext uri="{9D8B030D-6E8A-4147-A177-3AD203B41FA5}">
                      <a16:colId xmlns:a16="http://schemas.microsoft.com/office/drawing/2014/main" xmlns="" val="225250828"/>
                    </a:ext>
                  </a:extLst>
                </a:gridCol>
                <a:gridCol w="6844951">
                  <a:extLst>
                    <a:ext uri="{9D8B030D-6E8A-4147-A177-3AD203B41FA5}">
                      <a16:colId xmlns:a16="http://schemas.microsoft.com/office/drawing/2014/main" xmlns="" val="1239129650"/>
                    </a:ext>
                  </a:extLst>
                </a:gridCol>
                <a:gridCol w="1629750">
                  <a:extLst>
                    <a:ext uri="{9D8B030D-6E8A-4147-A177-3AD203B41FA5}">
                      <a16:colId xmlns:a16="http://schemas.microsoft.com/office/drawing/2014/main" xmlns="" val="1845761437"/>
                    </a:ext>
                  </a:extLst>
                </a:gridCol>
                <a:gridCol w="1583875">
                  <a:extLst>
                    <a:ext uri="{9D8B030D-6E8A-4147-A177-3AD203B41FA5}">
                      <a16:colId xmlns:a16="http://schemas.microsoft.com/office/drawing/2014/main" xmlns="" val="4117735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Vun xới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7695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xen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70772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oxygen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68229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 khoảng không cho cây trồng phát triển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27519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cho đất tơi xốp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2129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 sâu bệnh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3074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phèn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0872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F029E0-9FFC-E390-7CC4-4A125C69376B}"/>
              </a:ext>
            </a:extLst>
          </p:cNvPr>
          <p:cNvSpPr txBox="1"/>
          <p:nvPr/>
        </p:nvSpPr>
        <p:spPr>
          <a:xfrm>
            <a:off x="9022972" y="2905780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EF46D1-2CB3-8371-D143-557430012D39}"/>
              </a:ext>
            </a:extLst>
          </p:cNvPr>
          <p:cNvSpPr txBox="1"/>
          <p:nvPr/>
        </p:nvSpPr>
        <p:spPr>
          <a:xfrm>
            <a:off x="10582832" y="3580511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C0A452-9D25-51E2-E61C-2CA9A3216249}"/>
              </a:ext>
            </a:extLst>
          </p:cNvPr>
          <p:cNvSpPr txBox="1"/>
          <p:nvPr/>
        </p:nvSpPr>
        <p:spPr>
          <a:xfrm>
            <a:off x="9022971" y="4265942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F9D352-B457-579E-8AAA-597E46529055}"/>
              </a:ext>
            </a:extLst>
          </p:cNvPr>
          <p:cNvSpPr txBox="1"/>
          <p:nvPr/>
        </p:nvSpPr>
        <p:spPr>
          <a:xfrm>
            <a:off x="10582832" y="4643293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25055CF-2BA1-9CE4-4346-BD9C0BD32835}"/>
              </a:ext>
            </a:extLst>
          </p:cNvPr>
          <p:cNvSpPr txBox="1"/>
          <p:nvPr/>
        </p:nvSpPr>
        <p:spPr>
          <a:xfrm>
            <a:off x="9022971" y="5095934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37E856-2226-628F-2537-7C4971BC2D51}"/>
              </a:ext>
            </a:extLst>
          </p:cNvPr>
          <p:cNvSpPr txBox="1"/>
          <p:nvPr/>
        </p:nvSpPr>
        <p:spPr>
          <a:xfrm>
            <a:off x="10582832" y="5491815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031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662B22-766B-B49D-4B29-AF3519578460}"/>
              </a:ext>
            </a:extLst>
          </p:cNvPr>
          <p:cNvSpPr txBox="1"/>
          <p:nvPr/>
        </p:nvSpPr>
        <p:spPr>
          <a:xfrm>
            <a:off x="945775" y="451666"/>
            <a:ext cx="10591799" cy="53059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/14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0B0C2A-2F62-61C3-0A79-1E0193B6E3C5}"/>
              </a:ext>
            </a:extLst>
          </p:cNvPr>
          <p:cNvSpPr txBox="1"/>
          <p:nvPr/>
        </p:nvSpPr>
        <p:spPr>
          <a:xfrm>
            <a:off x="824752" y="1359692"/>
            <a:ext cx="1071282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(?). </a:t>
            </a:r>
            <a:r>
              <a:rPr lang="en-US" sz="28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6F0770-36E5-2DF2-562C-49D157B98603}"/>
              </a:ext>
            </a:extLst>
          </p:cNvPr>
          <p:cNvSpPr txBox="1"/>
          <p:nvPr/>
        </p:nvSpPr>
        <p:spPr>
          <a:xfrm>
            <a:off x="885263" y="2267718"/>
            <a:ext cx="10591799" cy="2021451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986237-AD08-E9A1-D599-FAF1D354610B}"/>
              </a:ext>
            </a:extLst>
          </p:cNvPr>
          <p:cNvSpPr txBox="1"/>
          <p:nvPr/>
        </p:nvSpPr>
        <p:spPr>
          <a:xfrm>
            <a:off x="965946" y="335734"/>
            <a:ext cx="10591798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(?).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2.7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iải công nghệ 7 cánh diều bài 2: Quy trình trồng trọt">
            <a:extLst>
              <a:ext uri="{FF2B5EF4-FFF2-40B4-BE49-F238E27FC236}">
                <a16:creationId xmlns:a16="http://schemas.microsoft.com/office/drawing/2014/main" xmlns="" id="{320C179F-CCF0-4BCB-8B2C-1D4A67EE8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24" y="1479571"/>
            <a:ext cx="4350120" cy="469295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F26682-16FD-506F-19AE-3E82005FAC25}"/>
              </a:ext>
            </a:extLst>
          </p:cNvPr>
          <p:cNvSpPr txBox="1"/>
          <p:nvPr/>
        </p:nvSpPr>
        <p:spPr>
          <a:xfrm>
            <a:off x="965947" y="1479571"/>
            <a:ext cx="6044454" cy="46929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trỗ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2CD32F-E47F-2F06-3C13-2594E8979F27}"/>
              </a:ext>
            </a:extLst>
          </p:cNvPr>
          <p:cNvSpPr txBox="1"/>
          <p:nvPr/>
        </p:nvSpPr>
        <p:spPr>
          <a:xfrm>
            <a:off x="708213" y="305757"/>
            <a:ext cx="6589058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(?).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2.8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F28D26-2EA1-EEC5-C8E9-1562D110E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013" y="511945"/>
            <a:ext cx="4240091" cy="3488888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BD5019-32D8-F213-ECD1-2079A58FDADE}"/>
              </a:ext>
            </a:extLst>
          </p:cNvPr>
          <p:cNvSpPr txBox="1"/>
          <p:nvPr/>
        </p:nvSpPr>
        <p:spPr>
          <a:xfrm>
            <a:off x="708213" y="1473987"/>
            <a:ext cx="6096000" cy="252684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2.8a: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2.8b: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2.8c: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2.8d: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vãi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69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C1105E-17F3-DAF0-842F-86567B7F32A4}"/>
              </a:ext>
            </a:extLst>
          </p:cNvPr>
          <p:cNvSpPr txBox="1"/>
          <p:nvPr/>
        </p:nvSpPr>
        <p:spPr>
          <a:xfrm>
            <a:off x="672354" y="202399"/>
            <a:ext cx="11017621" cy="14526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(x)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2.3.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0C339C-B449-BA73-A209-761AF4383881}"/>
              </a:ext>
            </a:extLst>
          </p:cNvPr>
          <p:cNvSpPr txBox="1"/>
          <p:nvPr/>
        </p:nvSpPr>
        <p:spPr>
          <a:xfrm>
            <a:off x="1622610" y="1881699"/>
            <a:ext cx="9242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2.3. So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AA9245A-08AC-CCD9-12A4-A31066586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55370"/>
              </p:ext>
            </p:extLst>
          </p:nvPr>
        </p:nvGraphicFramePr>
        <p:xfrm>
          <a:off x="672354" y="2477132"/>
          <a:ext cx="11017621" cy="4109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384">
                  <a:extLst>
                    <a:ext uri="{9D8B030D-6E8A-4147-A177-3AD203B41FA5}">
                      <a16:colId xmlns:a16="http://schemas.microsoft.com/office/drawing/2014/main" xmlns="" val="240300845"/>
                    </a:ext>
                  </a:extLst>
                </a:gridCol>
                <a:gridCol w="1401182">
                  <a:extLst>
                    <a:ext uri="{9D8B030D-6E8A-4147-A177-3AD203B41FA5}">
                      <a16:colId xmlns:a16="http://schemas.microsoft.com/office/drawing/2014/main" xmlns="" val="1583464053"/>
                    </a:ext>
                  </a:extLst>
                </a:gridCol>
                <a:gridCol w="1315395">
                  <a:extLst>
                    <a:ext uri="{9D8B030D-6E8A-4147-A177-3AD203B41FA5}">
                      <a16:colId xmlns:a16="http://schemas.microsoft.com/office/drawing/2014/main" xmlns="" val="3261844605"/>
                    </a:ext>
                  </a:extLst>
                </a:gridCol>
                <a:gridCol w="1420245">
                  <a:extLst>
                    <a:ext uri="{9D8B030D-6E8A-4147-A177-3AD203B41FA5}">
                      <a16:colId xmlns:a16="http://schemas.microsoft.com/office/drawing/2014/main" xmlns="" val="2486062928"/>
                    </a:ext>
                  </a:extLst>
                </a:gridCol>
                <a:gridCol w="1420245">
                  <a:extLst>
                    <a:ext uri="{9D8B030D-6E8A-4147-A177-3AD203B41FA5}">
                      <a16:colId xmlns:a16="http://schemas.microsoft.com/office/drawing/2014/main" xmlns="" val="1170428120"/>
                    </a:ext>
                  </a:extLst>
                </a:gridCol>
                <a:gridCol w="1372585">
                  <a:extLst>
                    <a:ext uri="{9D8B030D-6E8A-4147-A177-3AD203B41FA5}">
                      <a16:colId xmlns:a16="http://schemas.microsoft.com/office/drawing/2014/main" xmlns="" val="1168738584"/>
                    </a:ext>
                  </a:extLst>
                </a:gridCol>
                <a:gridCol w="1372585">
                  <a:extLst>
                    <a:ext uri="{9D8B030D-6E8A-4147-A177-3AD203B41FA5}">
                      <a16:colId xmlns:a16="http://schemas.microsoft.com/office/drawing/2014/main" xmlns="" val="687246312"/>
                    </a:ext>
                  </a:extLst>
                </a:gridCol>
              </a:tblGrid>
              <a:tr h="95078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 cụ lao động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8518087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 tạp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77665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vãi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2526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 theo hốc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31085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 theo hàng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2994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 phun qua lá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255168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E31AFD-2CFD-9BB9-38B8-B348353D1C85}"/>
              </a:ext>
            </a:extLst>
          </p:cNvPr>
          <p:cNvSpPr txBox="1"/>
          <p:nvPr/>
        </p:nvSpPr>
        <p:spPr>
          <a:xfrm>
            <a:off x="3742759" y="4635968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2E7E33-6F30-7113-CA82-F4E7476A8A70}"/>
              </a:ext>
            </a:extLst>
          </p:cNvPr>
          <p:cNvSpPr txBox="1"/>
          <p:nvPr/>
        </p:nvSpPr>
        <p:spPr>
          <a:xfrm>
            <a:off x="5239865" y="5085418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B10D421-BB28-C9B3-8C76-BABE8D86E27F}"/>
              </a:ext>
            </a:extLst>
          </p:cNvPr>
          <p:cNvSpPr txBox="1"/>
          <p:nvPr/>
        </p:nvSpPr>
        <p:spPr>
          <a:xfrm>
            <a:off x="5239865" y="5494656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445AC1-6D3C-2715-6A01-643090D4C220}"/>
              </a:ext>
            </a:extLst>
          </p:cNvPr>
          <p:cNvSpPr txBox="1"/>
          <p:nvPr/>
        </p:nvSpPr>
        <p:spPr>
          <a:xfrm>
            <a:off x="5239865" y="5950428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DC04CAC-6E20-9D15-1467-D072ECE6AA5F}"/>
              </a:ext>
            </a:extLst>
          </p:cNvPr>
          <p:cNvSpPr txBox="1"/>
          <p:nvPr/>
        </p:nvSpPr>
        <p:spPr>
          <a:xfrm>
            <a:off x="6459064" y="4635968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F4B9112-4253-02B3-85D4-33D0CD5EC166}"/>
              </a:ext>
            </a:extLst>
          </p:cNvPr>
          <p:cNvSpPr txBox="1"/>
          <p:nvPr/>
        </p:nvSpPr>
        <p:spPr>
          <a:xfrm>
            <a:off x="7956170" y="5085418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3BAFE2-A4DC-B0A7-1267-7C4333EF06FD}"/>
              </a:ext>
            </a:extLst>
          </p:cNvPr>
          <p:cNvSpPr txBox="1"/>
          <p:nvPr/>
        </p:nvSpPr>
        <p:spPr>
          <a:xfrm>
            <a:off x="7956170" y="5481816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2BC1E-9715-D0D5-FA59-7F03F6A1735B}"/>
              </a:ext>
            </a:extLst>
          </p:cNvPr>
          <p:cNvSpPr txBox="1"/>
          <p:nvPr/>
        </p:nvSpPr>
        <p:spPr>
          <a:xfrm>
            <a:off x="7956169" y="5982624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92457F2-5DAE-11BC-E4D9-61465D6F4954}"/>
              </a:ext>
            </a:extLst>
          </p:cNvPr>
          <p:cNvSpPr txBox="1"/>
          <p:nvPr/>
        </p:nvSpPr>
        <p:spPr>
          <a:xfrm>
            <a:off x="9231401" y="4635968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1B20B1F-6170-A24D-322F-3374A9E46842}"/>
              </a:ext>
            </a:extLst>
          </p:cNvPr>
          <p:cNvSpPr txBox="1"/>
          <p:nvPr/>
        </p:nvSpPr>
        <p:spPr>
          <a:xfrm>
            <a:off x="9231401" y="5085418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48BCA27-9E2C-4F6C-7EC6-3B6D8B1EACBA}"/>
              </a:ext>
            </a:extLst>
          </p:cNvPr>
          <p:cNvSpPr txBox="1"/>
          <p:nvPr/>
        </p:nvSpPr>
        <p:spPr>
          <a:xfrm>
            <a:off x="9231400" y="5534868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33CD32-7E22-E00B-0854-987A44EED1B0}"/>
              </a:ext>
            </a:extLst>
          </p:cNvPr>
          <p:cNvSpPr txBox="1"/>
          <p:nvPr/>
        </p:nvSpPr>
        <p:spPr>
          <a:xfrm>
            <a:off x="10672473" y="5973250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000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C48E91-9586-5B27-BEE3-7A6F920C52EC}"/>
              </a:ext>
            </a:extLst>
          </p:cNvPr>
          <p:cNvSpPr txBox="1"/>
          <p:nvPr/>
        </p:nvSpPr>
        <p:spPr>
          <a:xfrm>
            <a:off x="672352" y="301011"/>
            <a:ext cx="6858002" cy="191366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2.9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9645D9-016F-0AB3-848E-50ACB2FE2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612" y="301011"/>
            <a:ext cx="3890681" cy="4233920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C7C43-2011-836D-7911-3E3B0F615837}"/>
              </a:ext>
            </a:extLst>
          </p:cNvPr>
          <p:cNvSpPr txBox="1"/>
          <p:nvPr/>
        </p:nvSpPr>
        <p:spPr>
          <a:xfrm>
            <a:off x="672351" y="2321825"/>
            <a:ext cx="6858001" cy="2213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2.9a: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2.9b: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2.9c: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2.9d: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F5B464-E03F-EF83-40AF-DC0668097058}"/>
              </a:ext>
            </a:extLst>
          </p:cNvPr>
          <p:cNvSpPr txBox="1"/>
          <p:nvPr/>
        </p:nvSpPr>
        <p:spPr>
          <a:xfrm>
            <a:off x="2590800" y="232182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B5FC4A-D627-6969-15D2-E1A4AE9797CF}"/>
              </a:ext>
            </a:extLst>
          </p:cNvPr>
          <p:cNvSpPr txBox="1"/>
          <p:nvPr/>
        </p:nvSpPr>
        <p:spPr>
          <a:xfrm>
            <a:off x="2590800" y="2845045"/>
            <a:ext cx="60960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68F364-4BF3-6862-454C-BD590CF5398F}"/>
              </a:ext>
            </a:extLst>
          </p:cNvPr>
          <p:cNvSpPr txBox="1"/>
          <p:nvPr/>
        </p:nvSpPr>
        <p:spPr>
          <a:xfrm>
            <a:off x="2590800" y="342837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AF25E67-0867-9874-0ACF-5DABD06FA50D}"/>
              </a:ext>
            </a:extLst>
          </p:cNvPr>
          <p:cNvSpPr txBox="1"/>
          <p:nvPr/>
        </p:nvSpPr>
        <p:spPr>
          <a:xfrm>
            <a:off x="2590800" y="404224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rãnh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FBB815-2414-72F8-0EAB-17EFFDABA859}"/>
              </a:ext>
            </a:extLst>
          </p:cNvPr>
          <p:cNvSpPr txBox="1"/>
          <p:nvPr/>
        </p:nvSpPr>
        <p:spPr>
          <a:xfrm>
            <a:off x="672351" y="4885765"/>
            <a:ext cx="10999696" cy="181588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70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1D0E28-76D3-7CAE-DB07-71163FE634F5}"/>
              </a:ext>
            </a:extLst>
          </p:cNvPr>
          <p:cNvSpPr txBox="1"/>
          <p:nvPr/>
        </p:nvSpPr>
        <p:spPr>
          <a:xfrm>
            <a:off x="833718" y="345834"/>
            <a:ext cx="10847294" cy="991618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2.4.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67EAE2-274D-58F4-8BE8-52611C8B2204}"/>
              </a:ext>
            </a:extLst>
          </p:cNvPr>
          <p:cNvSpPr txBox="1"/>
          <p:nvPr/>
        </p:nvSpPr>
        <p:spPr>
          <a:xfrm>
            <a:off x="2805953" y="1565562"/>
            <a:ext cx="609600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2.4.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0ECEE42B-0561-B396-A575-6B314A4E4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61652"/>
              </p:ext>
            </p:extLst>
          </p:nvPr>
        </p:nvGraphicFramePr>
        <p:xfrm>
          <a:off x="905436" y="2324266"/>
          <a:ext cx="10847294" cy="2739390"/>
        </p:xfrm>
        <a:graphic>
          <a:graphicData uri="http://schemas.openxmlformats.org/drawingml/2006/table">
            <a:tbl>
              <a:tblPr firstRow="1" firstCol="1" bandRow="1"/>
              <a:tblGrid>
                <a:gridCol w="1150272">
                  <a:extLst>
                    <a:ext uri="{9D8B030D-6E8A-4147-A177-3AD203B41FA5}">
                      <a16:colId xmlns:a16="http://schemas.microsoft.com/office/drawing/2014/main" xmlns="" val="2392889920"/>
                    </a:ext>
                  </a:extLst>
                </a:gridCol>
                <a:gridCol w="2783493">
                  <a:extLst>
                    <a:ext uri="{9D8B030D-6E8A-4147-A177-3AD203B41FA5}">
                      <a16:colId xmlns:a16="http://schemas.microsoft.com/office/drawing/2014/main" xmlns="" val="3359129367"/>
                    </a:ext>
                  </a:extLst>
                </a:gridCol>
                <a:gridCol w="6913529">
                  <a:extLst>
                    <a:ext uri="{9D8B030D-6E8A-4147-A177-3AD203B41FA5}">
                      <a16:colId xmlns:a16="http://schemas.microsoft.com/office/drawing/2014/main" xmlns="" val="32021013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 cây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tưới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1445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Chè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5999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3868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Rau cải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6421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Khoai lang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4711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 phong lan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148603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EF3F42-1C43-6A0E-828B-EE78D91A7C6B}"/>
              </a:ext>
            </a:extLst>
          </p:cNvPr>
          <p:cNvSpPr txBox="1"/>
          <p:nvPr/>
        </p:nvSpPr>
        <p:spPr>
          <a:xfrm>
            <a:off x="5334000" y="2734236"/>
            <a:ext cx="239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05777C-5225-12EC-6562-C19D46709BF4}"/>
              </a:ext>
            </a:extLst>
          </p:cNvPr>
          <p:cNvSpPr txBox="1"/>
          <p:nvPr/>
        </p:nvSpPr>
        <p:spPr>
          <a:xfrm>
            <a:off x="5334000" y="3167390"/>
            <a:ext cx="239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2892C8-0686-3BE0-58BB-39D029AB0C3F}"/>
              </a:ext>
            </a:extLst>
          </p:cNvPr>
          <p:cNvSpPr txBox="1"/>
          <p:nvPr/>
        </p:nvSpPr>
        <p:spPr>
          <a:xfrm>
            <a:off x="5334000" y="3600544"/>
            <a:ext cx="239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D7890BB-42DE-79F2-E416-EC512BA41A31}"/>
              </a:ext>
            </a:extLst>
          </p:cNvPr>
          <p:cNvSpPr txBox="1"/>
          <p:nvPr/>
        </p:nvSpPr>
        <p:spPr>
          <a:xfrm>
            <a:off x="5334000" y="4033698"/>
            <a:ext cx="239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rãnh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38D0E75-F1EE-3CA1-088E-6A45D8FAA612}"/>
              </a:ext>
            </a:extLst>
          </p:cNvPr>
          <p:cNvSpPr txBox="1"/>
          <p:nvPr/>
        </p:nvSpPr>
        <p:spPr>
          <a:xfrm>
            <a:off x="5334000" y="4415814"/>
            <a:ext cx="239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7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16675" y="4314967"/>
            <a:ext cx="382137" cy="354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3028" y="3018429"/>
            <a:ext cx="382137" cy="354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96836" y="1746913"/>
            <a:ext cx="382137" cy="354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9809" y="832513"/>
            <a:ext cx="108363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Câu 1.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Trồng trọt cung cấp nguyên liệu cho: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Công nghiệp chế biến thực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Dược phẩm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Mĩ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Cả 3 đáp án trên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Căn cứ để phân loại cây trồng ở Việt Nam là: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Theo mục đích sử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Theo thời gian sinh trưởng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Cả A và B đều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Cả A và B đều sai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Việt Nam có phương thức trồng trọt phổ biến nào?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Trồng ngoài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Trồng trong nhà có mái che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Cả A và B đều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Cả A và B đều sai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2890" y="327546"/>
            <a:ext cx="754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 HÃY CHỌN ĐÁP ÁN 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4A54F1-0553-CCC7-CDCE-04CB352B0D90}"/>
              </a:ext>
            </a:extLst>
          </p:cNvPr>
          <p:cNvSpPr txBox="1"/>
          <p:nvPr/>
        </p:nvSpPr>
        <p:spPr>
          <a:xfrm>
            <a:off x="977153" y="499618"/>
            <a:ext cx="10363200" cy="9916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/16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3E677F-1EBA-7227-B9EB-E184E278B18D}"/>
              </a:ext>
            </a:extLst>
          </p:cNvPr>
          <p:cNvSpPr txBox="1"/>
          <p:nvPr/>
        </p:nvSpPr>
        <p:spPr>
          <a:xfrm>
            <a:off x="977152" y="4591661"/>
            <a:ext cx="10363200" cy="530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EDBD77-CB7B-0027-DBF3-45CACE268424}"/>
              </a:ext>
            </a:extLst>
          </p:cNvPr>
          <p:cNvSpPr txBox="1"/>
          <p:nvPr/>
        </p:nvSpPr>
        <p:spPr>
          <a:xfrm>
            <a:off x="977153" y="2150790"/>
            <a:ext cx="10363200" cy="224676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41D615-5972-7E05-7CA7-40642D27EE70}"/>
              </a:ext>
            </a:extLst>
          </p:cNvPr>
          <p:cNvSpPr txBox="1"/>
          <p:nvPr/>
        </p:nvSpPr>
        <p:spPr>
          <a:xfrm>
            <a:off x="977152" y="1542638"/>
            <a:ext cx="10363201" cy="530594"/>
          </a:xfrm>
          <a:prstGeom prst="rect">
            <a:avLst/>
          </a:prstGeom>
          <a:noFill/>
          <a:ln w="38100">
            <a:solidFill>
              <a:srgbClr val="660033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94E6BC-D958-C9E7-21CD-ABD191A30CDA}"/>
              </a:ext>
            </a:extLst>
          </p:cNvPr>
          <p:cNvSpPr txBox="1"/>
          <p:nvPr/>
        </p:nvSpPr>
        <p:spPr>
          <a:xfrm>
            <a:off x="977152" y="5315362"/>
            <a:ext cx="103632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xen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7F00C0-688D-ECBE-D71B-28A17D05987C}"/>
              </a:ext>
            </a:extLst>
          </p:cNvPr>
          <p:cNvSpPr txBox="1"/>
          <p:nvPr/>
        </p:nvSpPr>
        <p:spPr>
          <a:xfrm>
            <a:off x="475128" y="94754"/>
            <a:ext cx="11528613" cy="9916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(TBVTV),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8ED302-7082-924E-BB83-B8946A4D2173}"/>
              </a:ext>
            </a:extLst>
          </p:cNvPr>
          <p:cNvSpPr txBox="1"/>
          <p:nvPr/>
        </p:nvSpPr>
        <p:spPr>
          <a:xfrm>
            <a:off x="475128" y="2227934"/>
            <a:ext cx="7611035" cy="1913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/17,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9C1F6FC-D900-900A-E75C-A146D25CA4DF}"/>
              </a:ext>
            </a:extLst>
          </p:cNvPr>
          <p:cNvSpPr txBox="1"/>
          <p:nvPr/>
        </p:nvSpPr>
        <p:spPr>
          <a:xfrm>
            <a:off x="475128" y="1148857"/>
            <a:ext cx="11528613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A4E67D7-FD74-8D00-3E3C-F7B7DBACB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705" y="2227934"/>
            <a:ext cx="3738283" cy="448235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16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95AAA7-9C29-0308-1133-07378DBE659B}"/>
              </a:ext>
            </a:extLst>
          </p:cNvPr>
          <p:cNvSpPr txBox="1"/>
          <p:nvPr/>
        </p:nvSpPr>
        <p:spPr>
          <a:xfrm>
            <a:off x="627527" y="175017"/>
            <a:ext cx="7611035" cy="1258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2.10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/17,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7F243F-DD14-4365-6640-6787E1C70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964" y="175017"/>
            <a:ext cx="3657601" cy="448235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58EC72-DD88-992F-49DB-7F9AA51F0FD4}"/>
              </a:ext>
            </a:extLst>
          </p:cNvPr>
          <p:cNvSpPr txBox="1"/>
          <p:nvPr/>
        </p:nvSpPr>
        <p:spPr>
          <a:xfrm>
            <a:off x="636496" y="1582340"/>
            <a:ext cx="7611035" cy="369331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2.10 a: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rệp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2.10 b: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2.10 d: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2.10 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2.10 g: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Bẫy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rệp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2.10 e: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D77553-7C72-D5E1-9087-329E8D502A4D}"/>
              </a:ext>
            </a:extLst>
          </p:cNvPr>
          <p:cNvSpPr txBox="1"/>
          <p:nvPr/>
        </p:nvSpPr>
        <p:spPr>
          <a:xfrm>
            <a:off x="627527" y="5390321"/>
            <a:ext cx="11313458" cy="129266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B04514E-1BA9-5FD6-0810-685DF7DA344E}"/>
              </a:ext>
            </a:extLst>
          </p:cNvPr>
          <p:cNvCxnSpPr>
            <a:cxnSpLocks/>
          </p:cNvCxnSpPr>
          <p:nvPr/>
        </p:nvCxnSpPr>
        <p:spPr>
          <a:xfrm>
            <a:off x="8390964" y="5710517"/>
            <a:ext cx="618565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13F1E44-9DEE-AFB8-0752-CC62E1FA48B8}"/>
              </a:ext>
            </a:extLst>
          </p:cNvPr>
          <p:cNvCxnSpPr>
            <a:cxnSpLocks/>
          </p:cNvCxnSpPr>
          <p:nvPr/>
        </p:nvCxnSpPr>
        <p:spPr>
          <a:xfrm>
            <a:off x="1335741" y="6075917"/>
            <a:ext cx="618565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353E93C-C24E-80D7-96B5-2EA0FEEBF2C8}"/>
              </a:ext>
            </a:extLst>
          </p:cNvPr>
          <p:cNvCxnSpPr>
            <a:cxnSpLocks/>
          </p:cNvCxnSpPr>
          <p:nvPr/>
        </p:nvCxnSpPr>
        <p:spPr>
          <a:xfrm>
            <a:off x="4948517" y="6075917"/>
            <a:ext cx="618565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42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321E20-4AEA-CAA5-404D-885104B38086}"/>
              </a:ext>
            </a:extLst>
          </p:cNvPr>
          <p:cNvSpPr txBox="1"/>
          <p:nvPr/>
        </p:nvSpPr>
        <p:spPr>
          <a:xfrm>
            <a:off x="663384" y="4709196"/>
            <a:ext cx="11152097" cy="991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Sau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EEAC69-CBC7-8836-AFDF-5755DDF2DA07}"/>
              </a:ext>
            </a:extLst>
          </p:cNvPr>
          <p:cNvSpPr txBox="1"/>
          <p:nvPr/>
        </p:nvSpPr>
        <p:spPr>
          <a:xfrm>
            <a:off x="663386" y="243473"/>
            <a:ext cx="6786283" cy="1905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660033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089C32-A938-8946-F607-11C94BEF4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612" y="242266"/>
            <a:ext cx="4096870" cy="431011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FAF83F7-185C-07CF-6E64-10812FF91C28}"/>
              </a:ext>
            </a:extLst>
          </p:cNvPr>
          <p:cNvSpPr txBox="1"/>
          <p:nvPr/>
        </p:nvSpPr>
        <p:spPr>
          <a:xfrm>
            <a:off x="663385" y="2305615"/>
            <a:ext cx="6786283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7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D62F26-09F0-B0FE-3F17-53DC5BC3C07E}"/>
              </a:ext>
            </a:extLst>
          </p:cNvPr>
          <p:cNvSpPr txBox="1"/>
          <p:nvPr/>
        </p:nvSpPr>
        <p:spPr>
          <a:xfrm>
            <a:off x="609595" y="1559423"/>
            <a:ext cx="11152097" cy="397031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61C276-FD8B-16A3-4311-D9CEBCFE7B04}"/>
              </a:ext>
            </a:extLst>
          </p:cNvPr>
          <p:cNvSpPr txBox="1"/>
          <p:nvPr/>
        </p:nvSpPr>
        <p:spPr>
          <a:xfrm>
            <a:off x="609595" y="298560"/>
            <a:ext cx="11152097" cy="991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Sau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0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00E66B-24E7-47C9-8FC3-E0AE84EA53C6}"/>
              </a:ext>
            </a:extLst>
          </p:cNvPr>
          <p:cNvSpPr txBox="1"/>
          <p:nvPr/>
        </p:nvSpPr>
        <p:spPr>
          <a:xfrm>
            <a:off x="663386" y="1193295"/>
            <a:ext cx="10641106" cy="2067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xốp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rễ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5317F6-EC80-6966-BBCB-95BCA5109702}"/>
              </a:ext>
            </a:extLst>
          </p:cNvPr>
          <p:cNvSpPr txBox="1"/>
          <p:nvPr/>
        </p:nvSpPr>
        <p:spPr>
          <a:xfrm>
            <a:off x="663385" y="639675"/>
            <a:ext cx="10641106" cy="530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E7CF41-413E-7BC2-8506-40C0BB7464A9}"/>
              </a:ext>
            </a:extLst>
          </p:cNvPr>
          <p:cNvSpPr txBox="1"/>
          <p:nvPr/>
        </p:nvSpPr>
        <p:spPr>
          <a:xfrm>
            <a:off x="663386" y="3404436"/>
            <a:ext cx="10641106" cy="530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042691-5D9D-51DD-11AB-CFF97DDF992F}"/>
              </a:ext>
            </a:extLst>
          </p:cNvPr>
          <p:cNvSpPr txBox="1"/>
          <p:nvPr/>
        </p:nvSpPr>
        <p:spPr>
          <a:xfrm>
            <a:off x="663387" y="4078617"/>
            <a:ext cx="10641105" cy="9916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088BED-6A08-837B-07BD-F22E74474807}"/>
              </a:ext>
            </a:extLst>
          </p:cNvPr>
          <p:cNvSpPr txBox="1"/>
          <p:nvPr/>
        </p:nvSpPr>
        <p:spPr>
          <a:xfrm>
            <a:off x="663385" y="5213822"/>
            <a:ext cx="10641106" cy="530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4988FE-4B9A-93C8-90B0-F84845E0D3C2}"/>
              </a:ext>
            </a:extLst>
          </p:cNvPr>
          <p:cNvSpPr txBox="1"/>
          <p:nvPr/>
        </p:nvSpPr>
        <p:spPr>
          <a:xfrm>
            <a:off x="663385" y="5848296"/>
            <a:ext cx="1064110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7CCE8E-32E8-D724-29D3-26A376C0AB0C}"/>
              </a:ext>
            </a:extLst>
          </p:cNvPr>
          <p:cNvSpPr txBox="1"/>
          <p:nvPr/>
        </p:nvSpPr>
        <p:spPr>
          <a:xfrm>
            <a:off x="663385" y="55597"/>
            <a:ext cx="10641104" cy="522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CÁC BƯỚC TRONG QUY TRÌNH TRỒNG TRỌT</a:t>
            </a:r>
          </a:p>
        </p:txBody>
      </p:sp>
    </p:spTree>
    <p:extLst>
      <p:ext uri="{BB962C8B-B14F-4D97-AF65-F5344CB8AC3E}">
        <p14:creationId xmlns:p14="http://schemas.microsoft.com/office/powerpoint/2010/main" val="178032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AEDAA9-BDB4-998E-40A7-C10B88315B0F}"/>
              </a:ext>
            </a:extLst>
          </p:cNvPr>
          <p:cNvSpPr txBox="1"/>
          <p:nvPr/>
        </p:nvSpPr>
        <p:spPr>
          <a:xfrm>
            <a:off x="815789" y="202927"/>
            <a:ext cx="10901082" cy="5305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Thu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024EFE-FBB8-D6C9-AD84-9761D3CD3866}"/>
              </a:ext>
            </a:extLst>
          </p:cNvPr>
          <p:cNvSpPr txBox="1"/>
          <p:nvPr/>
        </p:nvSpPr>
        <p:spPr>
          <a:xfrm>
            <a:off x="815789" y="818087"/>
            <a:ext cx="10901082" cy="5305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E7726E-168B-29CB-816D-06915621BDA0}"/>
              </a:ext>
            </a:extLst>
          </p:cNvPr>
          <p:cNvSpPr txBox="1"/>
          <p:nvPr/>
        </p:nvSpPr>
        <p:spPr>
          <a:xfrm>
            <a:off x="815787" y="3934271"/>
            <a:ext cx="10901081" cy="53059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8FDAA0-A761-29FA-8AA4-9A786EEDCCBD}"/>
              </a:ext>
            </a:extLst>
          </p:cNvPr>
          <p:cNvSpPr txBox="1"/>
          <p:nvPr/>
        </p:nvSpPr>
        <p:spPr>
          <a:xfrm>
            <a:off x="815787" y="1509449"/>
            <a:ext cx="10901082" cy="99161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2222E2-BA54-E363-B5E8-10F217964F1C}"/>
              </a:ext>
            </a:extLst>
          </p:cNvPr>
          <p:cNvSpPr txBox="1"/>
          <p:nvPr/>
        </p:nvSpPr>
        <p:spPr>
          <a:xfrm>
            <a:off x="815786" y="2697319"/>
            <a:ext cx="10901082" cy="95410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8BC31D0-AF9E-2786-3FA7-CD0377F01C21}"/>
              </a:ext>
            </a:extLst>
          </p:cNvPr>
          <p:cNvSpPr txBox="1"/>
          <p:nvPr/>
        </p:nvSpPr>
        <p:spPr>
          <a:xfrm>
            <a:off x="815786" y="4738454"/>
            <a:ext cx="10901081" cy="5232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57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D95B96-EC4A-7420-A7BB-132C9F1BDF83}"/>
              </a:ext>
            </a:extLst>
          </p:cNvPr>
          <p:cNvSpPr txBox="1"/>
          <p:nvPr/>
        </p:nvSpPr>
        <p:spPr>
          <a:xfrm>
            <a:off x="416157" y="77518"/>
            <a:ext cx="6714564" cy="688361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(?1).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2.11,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2.11a: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2.11b: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2.11c: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2.11d: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2.11e: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2.11g: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(?2).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431C27-4DE1-6731-FA63-C49000279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351" y="77518"/>
            <a:ext cx="4619625" cy="467677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257CCF-AD11-D535-3C1F-D66B0DF3D0C7}"/>
              </a:ext>
            </a:extLst>
          </p:cNvPr>
          <p:cNvSpPr txBox="1"/>
          <p:nvPr/>
        </p:nvSpPr>
        <p:spPr>
          <a:xfrm>
            <a:off x="2389865" y="2595581"/>
            <a:ext cx="2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FBB173-EB94-00D2-1E23-2FFFEA5E5CCC}"/>
              </a:ext>
            </a:extLst>
          </p:cNvPr>
          <p:cNvSpPr txBox="1"/>
          <p:nvPr/>
        </p:nvSpPr>
        <p:spPr>
          <a:xfrm>
            <a:off x="2389865" y="3170692"/>
            <a:ext cx="245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AFB338-C2A0-CB33-EC70-36B25588BB39}"/>
              </a:ext>
            </a:extLst>
          </p:cNvPr>
          <p:cNvSpPr txBox="1"/>
          <p:nvPr/>
        </p:nvSpPr>
        <p:spPr>
          <a:xfrm>
            <a:off x="2469776" y="3707879"/>
            <a:ext cx="260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87EFA7-9DF7-2898-DEA1-E512F360F448}"/>
              </a:ext>
            </a:extLst>
          </p:cNvPr>
          <p:cNvSpPr txBox="1"/>
          <p:nvPr/>
        </p:nvSpPr>
        <p:spPr>
          <a:xfrm>
            <a:off x="2469776" y="4245066"/>
            <a:ext cx="260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A09262-D8DF-DE7A-5C95-465F7809F3C3}"/>
              </a:ext>
            </a:extLst>
          </p:cNvPr>
          <p:cNvSpPr txBox="1"/>
          <p:nvPr/>
        </p:nvSpPr>
        <p:spPr>
          <a:xfrm>
            <a:off x="2469776" y="4782253"/>
            <a:ext cx="260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1742967-095E-9BA1-F54B-5727CFF4F336}"/>
              </a:ext>
            </a:extLst>
          </p:cNvPr>
          <p:cNvSpPr txBox="1"/>
          <p:nvPr/>
        </p:nvSpPr>
        <p:spPr>
          <a:xfrm>
            <a:off x="2469775" y="5375254"/>
            <a:ext cx="260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9450648-D0ED-AD6D-DED5-4F6224162085}"/>
              </a:ext>
            </a:extLst>
          </p:cNvPr>
          <p:cNvSpPr txBox="1"/>
          <p:nvPr/>
        </p:nvSpPr>
        <p:spPr>
          <a:xfrm>
            <a:off x="7300351" y="5042118"/>
            <a:ext cx="4797520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160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00E66B-24E7-47C9-8FC3-E0AE84EA53C6}"/>
              </a:ext>
            </a:extLst>
          </p:cNvPr>
          <p:cNvSpPr txBox="1"/>
          <p:nvPr/>
        </p:nvSpPr>
        <p:spPr>
          <a:xfrm>
            <a:off x="663386" y="1193295"/>
            <a:ext cx="10641106" cy="2067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xốp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rễ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5317F6-EC80-6966-BBCB-95BCA5109702}"/>
              </a:ext>
            </a:extLst>
          </p:cNvPr>
          <p:cNvSpPr txBox="1"/>
          <p:nvPr/>
        </p:nvSpPr>
        <p:spPr>
          <a:xfrm>
            <a:off x="663385" y="639675"/>
            <a:ext cx="10641106" cy="530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E7CF41-413E-7BC2-8506-40C0BB7464A9}"/>
              </a:ext>
            </a:extLst>
          </p:cNvPr>
          <p:cNvSpPr txBox="1"/>
          <p:nvPr/>
        </p:nvSpPr>
        <p:spPr>
          <a:xfrm>
            <a:off x="663386" y="3404436"/>
            <a:ext cx="10641106" cy="530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042691-5D9D-51DD-11AB-CFF97DDF992F}"/>
              </a:ext>
            </a:extLst>
          </p:cNvPr>
          <p:cNvSpPr txBox="1"/>
          <p:nvPr/>
        </p:nvSpPr>
        <p:spPr>
          <a:xfrm>
            <a:off x="663387" y="4078617"/>
            <a:ext cx="10641105" cy="9916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088BED-6A08-837B-07BD-F22E74474807}"/>
              </a:ext>
            </a:extLst>
          </p:cNvPr>
          <p:cNvSpPr txBox="1"/>
          <p:nvPr/>
        </p:nvSpPr>
        <p:spPr>
          <a:xfrm>
            <a:off x="663385" y="5213822"/>
            <a:ext cx="10641106" cy="530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4988FE-4B9A-93C8-90B0-F84845E0D3C2}"/>
              </a:ext>
            </a:extLst>
          </p:cNvPr>
          <p:cNvSpPr txBox="1"/>
          <p:nvPr/>
        </p:nvSpPr>
        <p:spPr>
          <a:xfrm>
            <a:off x="663385" y="5848296"/>
            <a:ext cx="1064110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7CCE8E-32E8-D724-29D3-26A376C0AB0C}"/>
              </a:ext>
            </a:extLst>
          </p:cNvPr>
          <p:cNvSpPr txBox="1"/>
          <p:nvPr/>
        </p:nvSpPr>
        <p:spPr>
          <a:xfrm>
            <a:off x="663385" y="55597"/>
            <a:ext cx="10641104" cy="522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CÁC BƯỚC TRONG QUY TRÌNH TRỒNG TRỌT</a:t>
            </a:r>
          </a:p>
        </p:txBody>
      </p:sp>
    </p:spTree>
    <p:extLst>
      <p:ext uri="{BB962C8B-B14F-4D97-AF65-F5344CB8AC3E}">
        <p14:creationId xmlns:p14="http://schemas.microsoft.com/office/powerpoint/2010/main" val="830374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F111B7-6AA3-9DC8-CCFB-6C1FF4A18EB5}"/>
              </a:ext>
            </a:extLst>
          </p:cNvPr>
          <p:cNvSpPr txBox="1"/>
          <p:nvPr/>
        </p:nvSpPr>
        <p:spPr>
          <a:xfrm>
            <a:off x="815789" y="202927"/>
            <a:ext cx="10901082" cy="5305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Thu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D02AA9-6529-C2AA-4AA7-4BC78F890614}"/>
              </a:ext>
            </a:extLst>
          </p:cNvPr>
          <p:cNvSpPr txBox="1"/>
          <p:nvPr/>
        </p:nvSpPr>
        <p:spPr>
          <a:xfrm>
            <a:off x="815787" y="927949"/>
            <a:ext cx="1090108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cẩn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thẩn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D777E4-479D-AD32-4C89-459CF8145B85}"/>
              </a:ext>
            </a:extLst>
          </p:cNvPr>
          <p:cNvSpPr txBox="1"/>
          <p:nvPr/>
        </p:nvSpPr>
        <p:spPr>
          <a:xfrm>
            <a:off x="815788" y="1555950"/>
            <a:ext cx="10901080" cy="991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LẬP KẾ HOẠCH, TÍNH TOÁN CHI PHÍ CHO VIỆC TRỒNG VÀ CHĂM SÓC CÂY RAU CẢI XANH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7CFE87-A21B-205D-92C5-75C724DEE471}"/>
              </a:ext>
            </a:extLst>
          </p:cNvPr>
          <p:cNvSpPr txBox="1"/>
          <p:nvPr/>
        </p:nvSpPr>
        <p:spPr>
          <a:xfrm>
            <a:off x="815788" y="2652349"/>
            <a:ext cx="10901080" cy="391228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18, 19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(?1).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(?2).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(?3).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(?4).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(?5).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(?6).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4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00752" y="4804011"/>
            <a:ext cx="382137" cy="354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55344" y="3957850"/>
            <a:ext cx="382137" cy="354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28048" y="2183640"/>
            <a:ext cx="382137" cy="43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0752" y="450376"/>
            <a:ext cx="1035865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Câu 4: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Vai trò nào sau đây không phải của trồng trọt?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Cung cấp lương thực, thực phẩm cho con người; cung cấp thức ăn cho vật nuôi.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B. Cung cấp nguyên liệu cho công nghiệp.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Cung cấp nguồn phân bón và sức kéo.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D. Cung cấp sản phẩm cho xuất khẩu.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Đâu không phải ưu điểm của trồng trọt ngoài trời là: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Đơn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Dễ thực hiện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Tránh tác động của sâu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Thực hiện trên diện tích lớn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Trong các nhóm cây sau, nhóm nào thuộc loại cây lương thực?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Lúa, khoai, sắn (khoai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mì)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Cà phê, cao su, hồ tiêu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Cà phê, đậu tương, vừng (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mè)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Mía, ca cao, chè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4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B35AB2-BF89-5E1A-15DB-29499BC4410C}"/>
              </a:ext>
            </a:extLst>
          </p:cNvPr>
          <p:cNvSpPr txBox="1"/>
          <p:nvPr/>
        </p:nvSpPr>
        <p:spPr>
          <a:xfrm>
            <a:off x="735106" y="477688"/>
            <a:ext cx="10927976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(?1).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1A3964-770E-FFFC-59BB-C3956395F8C1}"/>
              </a:ext>
            </a:extLst>
          </p:cNvPr>
          <p:cNvSpPr txBox="1"/>
          <p:nvPr/>
        </p:nvSpPr>
        <p:spPr>
          <a:xfrm>
            <a:off x="735105" y="1174375"/>
            <a:ext cx="10927975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9 - 10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7207D8-CBCB-B6A6-A7C2-B1F0B7C1368E}"/>
              </a:ext>
            </a:extLst>
          </p:cNvPr>
          <p:cNvSpPr txBox="1"/>
          <p:nvPr/>
        </p:nvSpPr>
        <p:spPr>
          <a:xfrm>
            <a:off x="735105" y="2325704"/>
            <a:ext cx="10927976" cy="530594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(?2).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C63406-9435-27DD-58C6-6B6D7EB3723F}"/>
              </a:ext>
            </a:extLst>
          </p:cNvPr>
          <p:cNvSpPr txBox="1"/>
          <p:nvPr/>
        </p:nvSpPr>
        <p:spPr>
          <a:xfrm>
            <a:off x="735105" y="3053520"/>
            <a:ext cx="10927975" cy="95410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 đất nào thích hợp trồng cây rau cải xanh: là đất tơi xốp, thoát nước tốt như đất cát pha, đất thịt nhẹ hoặc đất chuyên dụng trồng rau.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D06380-9479-F174-6803-EF7B83252030}"/>
              </a:ext>
            </a:extLst>
          </p:cNvPr>
          <p:cNvSpPr txBox="1"/>
          <p:nvPr/>
        </p:nvSpPr>
        <p:spPr>
          <a:xfrm>
            <a:off x="735105" y="4224227"/>
            <a:ext cx="10927976" cy="53059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(?3).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6B41A6-EB7C-406B-C4E4-B0DD7138CA76}"/>
              </a:ext>
            </a:extLst>
          </p:cNvPr>
          <p:cNvSpPr txBox="1"/>
          <p:nvPr/>
        </p:nvSpPr>
        <p:spPr>
          <a:xfrm>
            <a:off x="735105" y="5018095"/>
            <a:ext cx="10927975" cy="13849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suốt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0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AD5CAD-F4C9-668E-90C3-855EA9884048}"/>
              </a:ext>
            </a:extLst>
          </p:cNvPr>
          <p:cNvSpPr txBox="1"/>
          <p:nvPr/>
        </p:nvSpPr>
        <p:spPr>
          <a:xfrm>
            <a:off x="739588" y="279756"/>
            <a:ext cx="10927976" cy="53059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(?4).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699823-816B-E9A0-CB20-0EC7B3CCDBFC}"/>
              </a:ext>
            </a:extLst>
          </p:cNvPr>
          <p:cNvSpPr txBox="1"/>
          <p:nvPr/>
        </p:nvSpPr>
        <p:spPr>
          <a:xfrm>
            <a:off x="739589" y="1037765"/>
            <a:ext cx="10927975" cy="954107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A32528-4EDD-DFD3-CDFB-A60F3579958B}"/>
              </a:ext>
            </a:extLst>
          </p:cNvPr>
          <p:cNvSpPr txBox="1"/>
          <p:nvPr/>
        </p:nvSpPr>
        <p:spPr>
          <a:xfrm>
            <a:off x="739588" y="2219287"/>
            <a:ext cx="10927976" cy="53059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(?5).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9C723D-2CC0-5908-B91C-C24C79D70A8A}"/>
              </a:ext>
            </a:extLst>
          </p:cNvPr>
          <p:cNvSpPr txBox="1"/>
          <p:nvPr/>
        </p:nvSpPr>
        <p:spPr>
          <a:xfrm>
            <a:off x="739589" y="3072753"/>
            <a:ext cx="10927975" cy="95410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9FC3B5-D711-A550-A6B7-9E5E2001C662}"/>
              </a:ext>
            </a:extLst>
          </p:cNvPr>
          <p:cNvSpPr txBox="1"/>
          <p:nvPr/>
        </p:nvSpPr>
        <p:spPr>
          <a:xfrm>
            <a:off x="739588" y="4236346"/>
            <a:ext cx="10927976" cy="53059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(?6).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FAF08E-E1E5-D899-A7C6-0370CF0F4996}"/>
              </a:ext>
            </a:extLst>
          </p:cNvPr>
          <p:cNvSpPr txBox="1"/>
          <p:nvPr/>
        </p:nvSpPr>
        <p:spPr>
          <a:xfrm>
            <a:off x="739588" y="5036271"/>
            <a:ext cx="10927975" cy="1384995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rễ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4EBF75-B49C-3926-BBD6-AA1866C63714}"/>
              </a:ext>
            </a:extLst>
          </p:cNvPr>
          <p:cNvSpPr txBox="1"/>
          <p:nvPr/>
        </p:nvSpPr>
        <p:spPr>
          <a:xfrm>
            <a:off x="555812" y="274116"/>
            <a:ext cx="11178988" cy="9916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m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xốp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C886FF3-E290-6206-7F35-B0CACB86D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7926"/>
              </p:ext>
            </p:extLst>
          </p:nvPr>
        </p:nvGraphicFramePr>
        <p:xfrm>
          <a:off x="555812" y="3271022"/>
          <a:ext cx="11178988" cy="3652520"/>
        </p:xfrm>
        <a:graphic>
          <a:graphicData uri="http://schemas.openxmlformats.org/drawingml/2006/table">
            <a:tbl>
              <a:tblPr firstRow="1" firstCol="1" bandRow="1"/>
              <a:tblGrid>
                <a:gridCol w="636494">
                  <a:extLst>
                    <a:ext uri="{9D8B030D-6E8A-4147-A177-3AD203B41FA5}">
                      <a16:colId xmlns:a16="http://schemas.microsoft.com/office/drawing/2014/main" xmlns="" val="1719157330"/>
                    </a:ext>
                  </a:extLst>
                </a:gridCol>
                <a:gridCol w="3334870">
                  <a:extLst>
                    <a:ext uri="{9D8B030D-6E8A-4147-A177-3AD203B41FA5}">
                      <a16:colId xmlns:a16="http://schemas.microsoft.com/office/drawing/2014/main" xmlns="" val="746337476"/>
                    </a:ext>
                  </a:extLst>
                </a:gridCol>
                <a:gridCol w="1617517">
                  <a:extLst>
                    <a:ext uri="{9D8B030D-6E8A-4147-A177-3AD203B41FA5}">
                      <a16:colId xmlns:a16="http://schemas.microsoft.com/office/drawing/2014/main" xmlns="" val="3803227987"/>
                    </a:ext>
                  </a:extLst>
                </a:gridCol>
                <a:gridCol w="1863369">
                  <a:extLst>
                    <a:ext uri="{9D8B030D-6E8A-4147-A177-3AD203B41FA5}">
                      <a16:colId xmlns:a16="http://schemas.microsoft.com/office/drawing/2014/main" xmlns="" val="771221273"/>
                    </a:ext>
                  </a:extLst>
                </a:gridCol>
                <a:gridCol w="1863369">
                  <a:extLst>
                    <a:ext uri="{9D8B030D-6E8A-4147-A177-3AD203B41FA5}">
                      <a16:colId xmlns:a16="http://schemas.microsoft.com/office/drawing/2014/main" xmlns="" val="2347889758"/>
                    </a:ext>
                  </a:extLst>
                </a:gridCol>
                <a:gridCol w="1863369">
                  <a:extLst>
                    <a:ext uri="{9D8B030D-6E8A-4147-A177-3AD203B41FA5}">
                      <a16:colId xmlns:a16="http://schemas.microsoft.com/office/drawing/2014/main" xmlns="" val="2783042664"/>
                    </a:ext>
                  </a:extLst>
                </a:gridCol>
              </a:tblGrid>
              <a:tr h="2642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Đơn giá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(đồng)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 tiền (đồng)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2407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2970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7805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7774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9580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110728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9010160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33A4CCF9-9F11-49D3-42A3-DE5BD5209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56437"/>
              </p:ext>
            </p:extLst>
          </p:nvPr>
        </p:nvGraphicFramePr>
        <p:xfrm>
          <a:off x="555813" y="1472702"/>
          <a:ext cx="11178988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78988">
                  <a:extLst>
                    <a:ext uri="{9D8B030D-6E8A-4147-A177-3AD203B41FA5}">
                      <a16:colId xmlns:a16="http://schemas.microsoft.com/office/drawing/2014/main" xmlns="" val="3717787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LỚP: ……………………                                         NHÓM: ………………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HỌC TẬP SỐ 5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sgk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19,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 m</a:t>
                      </a:r>
                      <a:r>
                        <a:rPr lang="en-US" sz="2800" b="1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thùng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xốp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92536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715D97-AE6E-9928-8823-0FEE61A6A300}"/>
              </a:ext>
            </a:extLst>
          </p:cNvPr>
          <p:cNvSpPr txBox="1"/>
          <p:nvPr/>
        </p:nvSpPr>
        <p:spPr>
          <a:xfrm>
            <a:off x="1739153" y="4087907"/>
            <a:ext cx="188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22C34B-FF62-E0DC-337E-E804F495434D}"/>
              </a:ext>
            </a:extLst>
          </p:cNvPr>
          <p:cNvSpPr txBox="1"/>
          <p:nvPr/>
        </p:nvSpPr>
        <p:spPr>
          <a:xfrm>
            <a:off x="1739152" y="4524709"/>
            <a:ext cx="2348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93C7BB-2F23-2686-CBF3-42CB83F18CC1}"/>
              </a:ext>
            </a:extLst>
          </p:cNvPr>
          <p:cNvSpPr txBox="1"/>
          <p:nvPr/>
        </p:nvSpPr>
        <p:spPr>
          <a:xfrm>
            <a:off x="1604681" y="4946816"/>
            <a:ext cx="2348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3C0706-98B2-58EE-79E2-D6747D5B899C}"/>
              </a:ext>
            </a:extLst>
          </p:cNvPr>
          <p:cNvSpPr txBox="1"/>
          <p:nvPr/>
        </p:nvSpPr>
        <p:spPr>
          <a:xfrm>
            <a:off x="1093694" y="5447438"/>
            <a:ext cx="3765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49D03B-BA35-BDB3-E81D-3442E793FF81}"/>
              </a:ext>
            </a:extLst>
          </p:cNvPr>
          <p:cNvSpPr txBox="1"/>
          <p:nvPr/>
        </p:nvSpPr>
        <p:spPr>
          <a:xfrm>
            <a:off x="1335742" y="5844983"/>
            <a:ext cx="2348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A0237E-B053-1FBD-1AE1-C319896CDCDA}"/>
              </a:ext>
            </a:extLst>
          </p:cNvPr>
          <p:cNvSpPr txBox="1"/>
          <p:nvPr/>
        </p:nvSpPr>
        <p:spPr>
          <a:xfrm>
            <a:off x="6403039" y="4106586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073C4A-4E19-4D8B-1790-DB97B99B6FB0}"/>
              </a:ext>
            </a:extLst>
          </p:cNvPr>
          <p:cNvSpPr txBox="1"/>
          <p:nvPr/>
        </p:nvSpPr>
        <p:spPr>
          <a:xfrm>
            <a:off x="6420967" y="4611127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CC98B51-11BC-389D-608A-9D1FF6E6CA5B}"/>
              </a:ext>
            </a:extLst>
          </p:cNvPr>
          <p:cNvSpPr txBox="1"/>
          <p:nvPr/>
        </p:nvSpPr>
        <p:spPr>
          <a:xfrm>
            <a:off x="6420967" y="4984222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E8E1F74-4074-7C86-E7FE-C24335ABE839}"/>
              </a:ext>
            </a:extLst>
          </p:cNvPr>
          <p:cNvSpPr txBox="1"/>
          <p:nvPr/>
        </p:nvSpPr>
        <p:spPr>
          <a:xfrm>
            <a:off x="6420967" y="5506462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8AC3C96-FF2E-01E7-4190-770D4E8EDDDE}"/>
              </a:ext>
            </a:extLst>
          </p:cNvPr>
          <p:cNvSpPr txBox="1"/>
          <p:nvPr/>
        </p:nvSpPr>
        <p:spPr>
          <a:xfrm>
            <a:off x="4628032" y="5462459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3690F9-CBDA-D643-BB7D-24833788E699}"/>
              </a:ext>
            </a:extLst>
          </p:cNvPr>
          <p:cNvSpPr txBox="1"/>
          <p:nvPr/>
        </p:nvSpPr>
        <p:spPr>
          <a:xfrm>
            <a:off x="4606735" y="5010636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E7B0AE8-740C-8F3C-EC12-B1BA8190DE1D}"/>
              </a:ext>
            </a:extLst>
          </p:cNvPr>
          <p:cNvSpPr txBox="1"/>
          <p:nvPr/>
        </p:nvSpPr>
        <p:spPr>
          <a:xfrm>
            <a:off x="4645959" y="4519762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35FB23F-4B9E-E73D-F5D6-B522EA9A1E94}"/>
              </a:ext>
            </a:extLst>
          </p:cNvPr>
          <p:cNvSpPr txBox="1"/>
          <p:nvPr/>
        </p:nvSpPr>
        <p:spPr>
          <a:xfrm>
            <a:off x="4628032" y="4087907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C242310-C5DB-600C-7AE4-DFB081D6D0FC}"/>
              </a:ext>
            </a:extLst>
          </p:cNvPr>
          <p:cNvSpPr txBox="1"/>
          <p:nvPr/>
        </p:nvSpPr>
        <p:spPr>
          <a:xfrm>
            <a:off x="8393209" y="5859347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FCBDD3-9426-102E-32E4-0E6881D6A487}"/>
              </a:ext>
            </a:extLst>
          </p:cNvPr>
          <p:cNvSpPr txBox="1"/>
          <p:nvPr/>
        </p:nvSpPr>
        <p:spPr>
          <a:xfrm>
            <a:off x="8406655" y="5488621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5A3EE1D-32EF-CEC5-32F3-1F05232B6960}"/>
              </a:ext>
            </a:extLst>
          </p:cNvPr>
          <p:cNvSpPr txBox="1"/>
          <p:nvPr/>
        </p:nvSpPr>
        <p:spPr>
          <a:xfrm>
            <a:off x="8235199" y="4965401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CF8C0C7-483D-4462-48FC-5F9510032AB5}"/>
              </a:ext>
            </a:extLst>
          </p:cNvPr>
          <p:cNvSpPr txBox="1"/>
          <p:nvPr/>
        </p:nvSpPr>
        <p:spPr>
          <a:xfrm>
            <a:off x="8320927" y="4519762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29AFB34-AC38-51B4-4CE7-AF5F4C535430}"/>
              </a:ext>
            </a:extLst>
          </p:cNvPr>
          <p:cNvSpPr txBox="1"/>
          <p:nvPr/>
        </p:nvSpPr>
        <p:spPr>
          <a:xfrm>
            <a:off x="8406655" y="4175357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AA07562-EC16-C4EF-4B92-4F225E7624AA}"/>
              </a:ext>
            </a:extLst>
          </p:cNvPr>
          <p:cNvSpPr txBox="1"/>
          <p:nvPr/>
        </p:nvSpPr>
        <p:spPr>
          <a:xfrm>
            <a:off x="10070727" y="4127132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8E38A20-7992-74F0-88D3-241776AD44F9}"/>
              </a:ext>
            </a:extLst>
          </p:cNvPr>
          <p:cNvSpPr txBox="1"/>
          <p:nvPr/>
        </p:nvSpPr>
        <p:spPr>
          <a:xfrm>
            <a:off x="10069607" y="4519762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133A54C-296D-620B-E101-5161D0953166}"/>
              </a:ext>
            </a:extLst>
          </p:cNvPr>
          <p:cNvSpPr txBox="1"/>
          <p:nvPr/>
        </p:nvSpPr>
        <p:spPr>
          <a:xfrm>
            <a:off x="10049431" y="4996151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1 440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C26E74D-622D-9A9C-FB36-B70042465DFC}"/>
              </a:ext>
            </a:extLst>
          </p:cNvPr>
          <p:cNvSpPr txBox="1"/>
          <p:nvPr/>
        </p:nvSpPr>
        <p:spPr>
          <a:xfrm>
            <a:off x="10058392" y="5519371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16E823C-3BD3-BA3B-2424-37874332FF8C}"/>
              </a:ext>
            </a:extLst>
          </p:cNvPr>
          <p:cNvSpPr txBox="1"/>
          <p:nvPr/>
        </p:nvSpPr>
        <p:spPr>
          <a:xfrm>
            <a:off x="10058392" y="5844983"/>
            <a:ext cx="116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02F59EC-E106-FD64-B288-8954D473E887}"/>
              </a:ext>
            </a:extLst>
          </p:cNvPr>
          <p:cNvSpPr txBox="1"/>
          <p:nvPr/>
        </p:nvSpPr>
        <p:spPr>
          <a:xfrm>
            <a:off x="10069606" y="6382655"/>
            <a:ext cx="156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126 440</a:t>
            </a:r>
          </a:p>
        </p:txBody>
      </p:sp>
    </p:spTree>
    <p:extLst>
      <p:ext uri="{BB962C8B-B14F-4D97-AF65-F5344CB8AC3E}">
        <p14:creationId xmlns:p14="http://schemas.microsoft.com/office/powerpoint/2010/main" val="16607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F111B7-6AA3-9DC8-CCFB-6C1FF4A18EB5}"/>
              </a:ext>
            </a:extLst>
          </p:cNvPr>
          <p:cNvSpPr txBox="1"/>
          <p:nvPr/>
        </p:nvSpPr>
        <p:spPr>
          <a:xfrm>
            <a:off x="815789" y="202927"/>
            <a:ext cx="10901082" cy="5305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Thu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D02AA9-6529-C2AA-4AA7-4BC78F890614}"/>
              </a:ext>
            </a:extLst>
          </p:cNvPr>
          <p:cNvSpPr txBox="1"/>
          <p:nvPr/>
        </p:nvSpPr>
        <p:spPr>
          <a:xfrm>
            <a:off x="815787" y="927949"/>
            <a:ext cx="1090108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cẩn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thẩn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D777E4-479D-AD32-4C89-459CF8145B85}"/>
              </a:ext>
            </a:extLst>
          </p:cNvPr>
          <p:cNvSpPr txBox="1"/>
          <p:nvPr/>
        </p:nvSpPr>
        <p:spPr>
          <a:xfrm>
            <a:off x="815788" y="1555950"/>
            <a:ext cx="10901080" cy="991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LẬP KẾ HOẠCH, TÍNH TOÁN CHI PHÍ CHO VIỆC TRỒNG VÀ CHĂM SÓC CÂY RAU CẢI XANH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7CFE87-A21B-205D-92C5-75C724DEE471}"/>
              </a:ext>
            </a:extLst>
          </p:cNvPr>
          <p:cNvSpPr txBox="1"/>
          <p:nvPr/>
        </p:nvSpPr>
        <p:spPr>
          <a:xfrm>
            <a:off x="815788" y="2652349"/>
            <a:ext cx="10901080" cy="2291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99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5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999AF2-AC2F-0577-07E0-2256CE721291}"/>
              </a:ext>
            </a:extLst>
          </p:cNvPr>
          <p:cNvSpPr txBox="1"/>
          <p:nvPr/>
        </p:nvSpPr>
        <p:spPr>
          <a:xfrm>
            <a:off x="672353" y="251777"/>
            <a:ext cx="10945906" cy="530594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450215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LUYỆN TẬP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294AE4-6E5A-944A-2501-5914CECE65E7}"/>
              </a:ext>
            </a:extLst>
          </p:cNvPr>
          <p:cNvSpPr txBox="1"/>
          <p:nvPr/>
        </p:nvSpPr>
        <p:spPr>
          <a:xfrm>
            <a:off x="672353" y="884245"/>
            <a:ext cx="10945906" cy="5305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indent="10858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CF463D-ED0F-1815-FF8C-995E023369DE}"/>
              </a:ext>
            </a:extLst>
          </p:cNvPr>
          <p:cNvSpPr txBox="1"/>
          <p:nvPr/>
        </p:nvSpPr>
        <p:spPr>
          <a:xfrm>
            <a:off x="672353" y="1516713"/>
            <a:ext cx="1003150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0858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84670A-5148-8E8D-B3CB-DD46FFC20183}"/>
              </a:ext>
            </a:extLst>
          </p:cNvPr>
          <p:cNvSpPr txBox="1"/>
          <p:nvPr/>
        </p:nvSpPr>
        <p:spPr>
          <a:xfrm>
            <a:off x="761999" y="2238828"/>
            <a:ext cx="10856260" cy="2785058"/>
          </a:xfrm>
          <a:prstGeom prst="rect">
            <a:avLst/>
          </a:prstGeom>
          <a:noFill/>
          <a:ln w="38100"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Thu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Thu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869E00D-EC13-89B5-1B5E-CDAB3B7CC75E}"/>
              </a:ext>
            </a:extLst>
          </p:cNvPr>
          <p:cNvSpPr/>
          <p:nvPr/>
        </p:nvSpPr>
        <p:spPr>
          <a:xfrm>
            <a:off x="761999" y="3429000"/>
            <a:ext cx="475129" cy="4437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999AF2-AC2F-0577-07E0-2256CE721291}"/>
              </a:ext>
            </a:extLst>
          </p:cNvPr>
          <p:cNvSpPr txBox="1"/>
          <p:nvPr/>
        </p:nvSpPr>
        <p:spPr>
          <a:xfrm>
            <a:off x="672353" y="251777"/>
            <a:ext cx="10945906" cy="530594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450215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LUYỆN TẬP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294AE4-6E5A-944A-2501-5914CECE65E7}"/>
              </a:ext>
            </a:extLst>
          </p:cNvPr>
          <p:cNvSpPr txBox="1"/>
          <p:nvPr/>
        </p:nvSpPr>
        <p:spPr>
          <a:xfrm>
            <a:off x="672353" y="884245"/>
            <a:ext cx="10945906" cy="5305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indent="10858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CF463D-ED0F-1815-FF8C-995E023369DE}"/>
              </a:ext>
            </a:extLst>
          </p:cNvPr>
          <p:cNvSpPr txBox="1"/>
          <p:nvPr/>
        </p:nvSpPr>
        <p:spPr>
          <a:xfrm>
            <a:off x="672353" y="1516713"/>
            <a:ext cx="1003150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0858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84670A-5148-8E8D-B3CB-DD46FFC20183}"/>
              </a:ext>
            </a:extLst>
          </p:cNvPr>
          <p:cNvSpPr txBox="1"/>
          <p:nvPr/>
        </p:nvSpPr>
        <p:spPr>
          <a:xfrm>
            <a:off x="761999" y="2238828"/>
            <a:ext cx="10856260" cy="2246769"/>
          </a:xfrm>
          <a:prstGeom prst="rect">
            <a:avLst/>
          </a:prstGeom>
          <a:noFill/>
          <a:ln w="38100"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869E00D-EC13-89B5-1B5E-CDAB3B7CC75E}"/>
              </a:ext>
            </a:extLst>
          </p:cNvPr>
          <p:cNvSpPr/>
          <p:nvPr/>
        </p:nvSpPr>
        <p:spPr>
          <a:xfrm>
            <a:off x="761999" y="4041844"/>
            <a:ext cx="475129" cy="4437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DED439-D234-3D27-1A54-FCC41C5CDB04}"/>
              </a:ext>
            </a:extLst>
          </p:cNvPr>
          <p:cNvSpPr txBox="1"/>
          <p:nvPr/>
        </p:nvSpPr>
        <p:spPr>
          <a:xfrm>
            <a:off x="761998" y="4852435"/>
            <a:ext cx="10856259" cy="165782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mía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                            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                             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24574A9-3568-A4C4-7CD6-5B0E289C0DA7}"/>
              </a:ext>
            </a:extLst>
          </p:cNvPr>
          <p:cNvSpPr/>
          <p:nvPr/>
        </p:nvSpPr>
        <p:spPr>
          <a:xfrm>
            <a:off x="761998" y="5459471"/>
            <a:ext cx="475129" cy="4437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9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999AF2-AC2F-0577-07E0-2256CE721291}"/>
              </a:ext>
            </a:extLst>
          </p:cNvPr>
          <p:cNvSpPr txBox="1"/>
          <p:nvPr/>
        </p:nvSpPr>
        <p:spPr>
          <a:xfrm>
            <a:off x="672353" y="251777"/>
            <a:ext cx="10945906" cy="530594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450215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LUYỆN TẬP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294AE4-6E5A-944A-2501-5914CECE65E7}"/>
              </a:ext>
            </a:extLst>
          </p:cNvPr>
          <p:cNvSpPr txBox="1"/>
          <p:nvPr/>
        </p:nvSpPr>
        <p:spPr>
          <a:xfrm>
            <a:off x="672353" y="884245"/>
            <a:ext cx="10945906" cy="5305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indent="10858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CF463D-ED0F-1815-FF8C-995E023369DE}"/>
              </a:ext>
            </a:extLst>
          </p:cNvPr>
          <p:cNvSpPr txBox="1"/>
          <p:nvPr/>
        </p:nvSpPr>
        <p:spPr>
          <a:xfrm>
            <a:off x="672353" y="1516713"/>
            <a:ext cx="1003150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0858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84670A-5148-8E8D-B3CB-DD46FFC20183}"/>
              </a:ext>
            </a:extLst>
          </p:cNvPr>
          <p:cNvSpPr txBox="1"/>
          <p:nvPr/>
        </p:nvSpPr>
        <p:spPr>
          <a:xfrm>
            <a:off x="761999" y="2238828"/>
            <a:ext cx="10856260" cy="1815882"/>
          </a:xfrm>
          <a:prstGeom prst="rect">
            <a:avLst/>
          </a:prstGeom>
          <a:noFill/>
          <a:ln w="38100"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1.                                              B. 2.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3.                                              D. 4.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869E00D-EC13-89B5-1B5E-CDAB3B7CC75E}"/>
              </a:ext>
            </a:extLst>
          </p:cNvPr>
          <p:cNvSpPr/>
          <p:nvPr/>
        </p:nvSpPr>
        <p:spPr>
          <a:xfrm>
            <a:off x="5522258" y="3610957"/>
            <a:ext cx="475129" cy="4437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1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999AF2-AC2F-0577-07E0-2256CE721291}"/>
              </a:ext>
            </a:extLst>
          </p:cNvPr>
          <p:cNvSpPr txBox="1"/>
          <p:nvPr/>
        </p:nvSpPr>
        <p:spPr>
          <a:xfrm>
            <a:off x="672353" y="251777"/>
            <a:ext cx="10945906" cy="530594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450215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LUYỆN TẬP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294AE4-6E5A-944A-2501-5914CECE65E7}"/>
              </a:ext>
            </a:extLst>
          </p:cNvPr>
          <p:cNvSpPr txBox="1"/>
          <p:nvPr/>
        </p:nvSpPr>
        <p:spPr>
          <a:xfrm>
            <a:off x="672353" y="884245"/>
            <a:ext cx="10945906" cy="5305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indent="10858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CF463D-ED0F-1815-FF8C-995E023369DE}"/>
              </a:ext>
            </a:extLst>
          </p:cNvPr>
          <p:cNvSpPr txBox="1"/>
          <p:nvPr/>
        </p:nvSpPr>
        <p:spPr>
          <a:xfrm>
            <a:off x="672353" y="1516713"/>
            <a:ext cx="1003150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0858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84670A-5148-8E8D-B3CB-DD46FFC20183}"/>
              </a:ext>
            </a:extLst>
          </p:cNvPr>
          <p:cNvSpPr txBox="1"/>
          <p:nvPr/>
        </p:nvSpPr>
        <p:spPr>
          <a:xfrm>
            <a:off x="761999" y="2238828"/>
            <a:ext cx="10856260" cy="4168129"/>
          </a:xfrm>
          <a:prstGeom prst="rect">
            <a:avLst/>
          </a:prstGeom>
          <a:noFill/>
          <a:ln w="38100"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869E00D-EC13-89B5-1B5E-CDAB3B7CC75E}"/>
              </a:ext>
            </a:extLst>
          </p:cNvPr>
          <p:cNvSpPr/>
          <p:nvPr/>
        </p:nvSpPr>
        <p:spPr>
          <a:xfrm>
            <a:off x="761999" y="3358209"/>
            <a:ext cx="475129" cy="4437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9D8AAF-C7E7-93E2-AAB5-A1F39FD0C674}"/>
              </a:ext>
            </a:extLst>
          </p:cNvPr>
          <p:cNvSpPr txBox="1"/>
          <p:nvPr/>
        </p:nvSpPr>
        <p:spPr>
          <a:xfrm>
            <a:off x="681317" y="274116"/>
            <a:ext cx="10972799" cy="991618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phổ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4978AEF-3AD2-E1EF-E229-000A0AA3A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35126"/>
              </p:ext>
            </p:extLst>
          </p:nvPr>
        </p:nvGraphicFramePr>
        <p:xfrm>
          <a:off x="681317" y="1605392"/>
          <a:ext cx="10972798" cy="2282825"/>
        </p:xfrm>
        <a:graphic>
          <a:graphicData uri="http://schemas.openxmlformats.org/drawingml/2006/table">
            <a:tbl>
              <a:tblPr firstRow="1" firstCol="1" bandRow="1"/>
              <a:tblGrid>
                <a:gridCol w="3656944">
                  <a:extLst>
                    <a:ext uri="{9D8B030D-6E8A-4147-A177-3AD203B41FA5}">
                      <a16:colId xmlns:a16="http://schemas.microsoft.com/office/drawing/2014/main" xmlns="" val="2995799266"/>
                    </a:ext>
                  </a:extLst>
                </a:gridCol>
                <a:gridCol w="3656944">
                  <a:extLst>
                    <a:ext uri="{9D8B030D-6E8A-4147-A177-3AD203B41FA5}">
                      <a16:colId xmlns:a16="http://schemas.microsoft.com/office/drawing/2014/main" xmlns="" val="1229761445"/>
                    </a:ext>
                  </a:extLst>
                </a:gridCol>
                <a:gridCol w="3658910">
                  <a:extLst>
                    <a:ext uri="{9D8B030D-6E8A-4147-A177-3AD203B41FA5}">
                      <a16:colId xmlns:a16="http://schemas.microsoft.com/office/drawing/2014/main" xmlns="" val="25454339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Cột B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9444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Hái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8890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phê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Cắt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2807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 Lạc (đậu phộng)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Đào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5349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Nhổ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673931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7BF81F-C68B-72EA-2EDD-27904CE35DD1}"/>
              </a:ext>
            </a:extLst>
          </p:cNvPr>
          <p:cNvSpPr txBox="1"/>
          <p:nvPr/>
        </p:nvSpPr>
        <p:spPr>
          <a:xfrm>
            <a:off x="9108141" y="2032728"/>
            <a:ext cx="1156447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1 - b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39FC06C-EE06-FF17-B488-7FBEC75631BF}"/>
              </a:ext>
            </a:extLst>
          </p:cNvPr>
          <p:cNvSpPr txBox="1"/>
          <p:nvPr/>
        </p:nvSpPr>
        <p:spPr>
          <a:xfrm>
            <a:off x="9224683" y="2452353"/>
            <a:ext cx="923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2 - 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216AFF-1476-88AD-2804-79156715751D}"/>
              </a:ext>
            </a:extLst>
          </p:cNvPr>
          <p:cNvSpPr txBox="1"/>
          <p:nvPr/>
        </p:nvSpPr>
        <p:spPr>
          <a:xfrm>
            <a:off x="9224683" y="2852320"/>
            <a:ext cx="1156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2E42ED-2CD7-4F1D-A62A-870444AF0499}"/>
              </a:ext>
            </a:extLst>
          </p:cNvPr>
          <p:cNvSpPr txBox="1"/>
          <p:nvPr/>
        </p:nvSpPr>
        <p:spPr>
          <a:xfrm>
            <a:off x="9224683" y="3300610"/>
            <a:ext cx="1156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c</a:t>
            </a:r>
          </a:p>
        </p:txBody>
      </p:sp>
    </p:spTree>
    <p:extLst>
      <p:ext uri="{BB962C8B-B14F-4D97-AF65-F5344CB8AC3E}">
        <p14:creationId xmlns:p14="http://schemas.microsoft.com/office/powerpoint/2010/main" val="12742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96C5C8-594F-9509-443F-562413D84ECD}"/>
              </a:ext>
            </a:extLst>
          </p:cNvPr>
          <p:cNvSpPr txBox="1"/>
          <p:nvPr/>
        </p:nvSpPr>
        <p:spPr>
          <a:xfrm>
            <a:off x="999566" y="1494346"/>
            <a:ext cx="10511118" cy="2677656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Tỉa, dặm cây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cỏ, vun xới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Kiểm tra giống cây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Bón phân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Tưới nước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trừ sâu, bệnh hại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xmlns="" id="{30CFBF3F-46FC-EC01-43B9-DE337F688CCF}"/>
              </a:ext>
            </a:extLst>
          </p:cNvPr>
          <p:cNvSpPr txBox="1"/>
          <p:nvPr/>
        </p:nvSpPr>
        <p:spPr>
          <a:xfrm>
            <a:off x="1721224" y="1604681"/>
            <a:ext cx="454959" cy="41237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845052F5-D5F9-473A-E059-AF3A902D1710}"/>
              </a:ext>
            </a:extLst>
          </p:cNvPr>
          <p:cNvSpPr txBox="1"/>
          <p:nvPr/>
        </p:nvSpPr>
        <p:spPr>
          <a:xfrm>
            <a:off x="1721223" y="2833174"/>
            <a:ext cx="454959" cy="42997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17D83F40-E03A-9FB5-D10B-A11F5A25FEE2}"/>
              </a:ext>
            </a:extLst>
          </p:cNvPr>
          <p:cNvSpPr txBox="1"/>
          <p:nvPr/>
        </p:nvSpPr>
        <p:spPr>
          <a:xfrm>
            <a:off x="1721223" y="3258951"/>
            <a:ext cx="454959" cy="44127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6B68DC35-5BB5-0E23-8C7E-CE306F75922F}"/>
              </a:ext>
            </a:extLst>
          </p:cNvPr>
          <p:cNvSpPr txBox="1"/>
          <p:nvPr/>
        </p:nvSpPr>
        <p:spPr>
          <a:xfrm>
            <a:off x="1721223" y="3667221"/>
            <a:ext cx="454959" cy="41237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xmlns="" id="{6345A3E2-6785-7567-C86B-F2966FE2DAE3}"/>
              </a:ext>
            </a:extLst>
          </p:cNvPr>
          <p:cNvSpPr txBox="1"/>
          <p:nvPr/>
        </p:nvSpPr>
        <p:spPr>
          <a:xfrm>
            <a:off x="1721222" y="2001720"/>
            <a:ext cx="454959" cy="41237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13D7A02D-C9AE-3B5C-1F7E-F92CA5D59F73}"/>
              </a:ext>
            </a:extLst>
          </p:cNvPr>
          <p:cNvSpPr txBox="1"/>
          <p:nvPr/>
        </p:nvSpPr>
        <p:spPr>
          <a:xfrm>
            <a:off x="1721223" y="2414097"/>
            <a:ext cx="454959" cy="41237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2952D6D-7E6A-FBCC-39D2-7F885B9801E0}"/>
              </a:ext>
            </a:extLst>
          </p:cNvPr>
          <p:cNvSpPr txBox="1"/>
          <p:nvPr/>
        </p:nvSpPr>
        <p:spPr>
          <a:xfrm>
            <a:off x="999566" y="452054"/>
            <a:ext cx="10511118" cy="95410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7. Hãy đánh dấu (x) vào ô trống trước các công việc chăm sóc cây trồng.</a:t>
            </a:r>
          </a:p>
        </p:txBody>
      </p:sp>
    </p:spTree>
    <p:extLst>
      <p:ext uri="{BB962C8B-B14F-4D97-AF65-F5344CB8AC3E}">
        <p14:creationId xmlns:p14="http://schemas.microsoft.com/office/powerpoint/2010/main" val="29320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127845" y="1924334"/>
            <a:ext cx="382137" cy="354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5342" y="982638"/>
            <a:ext cx="1034500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Ưu điểm của trồng trọt trong nhà có mái che là: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Ít bị sâu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Chủ động trong chăm sóc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Sản xuất rau, quả trái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Cả 3 đáp án trên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511BF1-21F6-BCF1-B188-582022FF2559}"/>
              </a:ext>
            </a:extLst>
          </p:cNvPr>
          <p:cNvSpPr txBox="1"/>
          <p:nvPr/>
        </p:nvSpPr>
        <p:spPr>
          <a:xfrm>
            <a:off x="986118" y="569952"/>
            <a:ext cx="10515599" cy="99161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8.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(x)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36E7B7-B55B-8F99-BDB6-7E2E6DD23FC9}"/>
              </a:ext>
            </a:extLst>
          </p:cNvPr>
          <p:cNvSpPr txBox="1"/>
          <p:nvPr/>
        </p:nvSpPr>
        <p:spPr>
          <a:xfrm>
            <a:off x="986118" y="1943144"/>
            <a:ext cx="10515598" cy="2677656"/>
          </a:xfrm>
          <a:prstGeom prst="rect">
            <a:avLst/>
          </a:prstGeom>
          <a:noFill/>
          <a:ln w="38100"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  <a:r>
              <a:rPr lang="en-US" dirty="0"/>
              <a:t>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đồ bảo hộ (Quần, áo, kính, găng tay, …) khi phun thuốc cho cây trồng.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Sử dụng thuốc bảo vệ thực vật với liều lượng và nồng độ cao để diệt sâu hại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Thu gom bao bì thuốc bảo vệ thực vật về đúng nơi quy định.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Sử dụng gang tay khi chăm sóc, bắt sâu cho cây trồng.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xmlns="" id="{DE474CAA-AC2A-17EF-6F7B-C72D85CDC9F4}"/>
              </a:ext>
            </a:extLst>
          </p:cNvPr>
          <p:cNvSpPr txBox="1"/>
          <p:nvPr/>
        </p:nvSpPr>
        <p:spPr>
          <a:xfrm>
            <a:off x="1126191" y="2052916"/>
            <a:ext cx="454959" cy="41237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2703F2AF-F1E2-0BD1-69CC-E063040894CF}"/>
              </a:ext>
            </a:extLst>
          </p:cNvPr>
          <p:cNvSpPr txBox="1"/>
          <p:nvPr/>
        </p:nvSpPr>
        <p:spPr>
          <a:xfrm>
            <a:off x="1126190" y="2924481"/>
            <a:ext cx="454959" cy="41237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70616D6B-7112-CA62-B838-B16100691D40}"/>
              </a:ext>
            </a:extLst>
          </p:cNvPr>
          <p:cNvSpPr txBox="1"/>
          <p:nvPr/>
        </p:nvSpPr>
        <p:spPr>
          <a:xfrm>
            <a:off x="1126189" y="3772640"/>
            <a:ext cx="454959" cy="41237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D6D38775-C3C5-84CB-2D48-31014A846C3F}"/>
              </a:ext>
            </a:extLst>
          </p:cNvPr>
          <p:cNvSpPr txBox="1"/>
          <p:nvPr/>
        </p:nvSpPr>
        <p:spPr>
          <a:xfrm>
            <a:off x="1126188" y="4208422"/>
            <a:ext cx="454959" cy="41237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75C5C6-F9AF-BE73-0805-256CEB702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5" y="2633662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3E211E-E105-E60E-CE87-2CBF4C6C4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25" y="409433"/>
            <a:ext cx="8447964" cy="5631309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26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49A16EA-BE42-63E0-9EA3-9CC38B898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572531"/>
              </p:ext>
            </p:extLst>
          </p:nvPr>
        </p:nvGraphicFramePr>
        <p:xfrm>
          <a:off x="739588" y="168932"/>
          <a:ext cx="10815916" cy="4539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979">
                  <a:extLst>
                    <a:ext uri="{9D8B030D-6E8A-4147-A177-3AD203B41FA5}">
                      <a16:colId xmlns:a16="http://schemas.microsoft.com/office/drawing/2014/main" xmlns="" val="340194503"/>
                    </a:ext>
                  </a:extLst>
                </a:gridCol>
                <a:gridCol w="2703979">
                  <a:extLst>
                    <a:ext uri="{9D8B030D-6E8A-4147-A177-3AD203B41FA5}">
                      <a16:colId xmlns:a16="http://schemas.microsoft.com/office/drawing/2014/main" xmlns="" val="2146425229"/>
                    </a:ext>
                  </a:extLst>
                </a:gridCol>
                <a:gridCol w="2703979">
                  <a:extLst>
                    <a:ext uri="{9D8B030D-6E8A-4147-A177-3AD203B41FA5}">
                      <a16:colId xmlns:a16="http://schemas.microsoft.com/office/drawing/2014/main" xmlns="" val="386590155"/>
                    </a:ext>
                  </a:extLst>
                </a:gridCol>
                <a:gridCol w="2703979">
                  <a:extLst>
                    <a:ext uri="{9D8B030D-6E8A-4147-A177-3AD203B41FA5}">
                      <a16:colId xmlns:a16="http://schemas.microsoft.com/office/drawing/2014/main" xmlns="" val="2739306961"/>
                    </a:ext>
                  </a:extLst>
                </a:gridCol>
              </a:tblGrid>
              <a:tr h="2029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2758061"/>
                  </a:ext>
                </a:extLst>
              </a:tr>
              <a:tr h="2510607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15433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723A14-5EF1-A3C3-35B0-9AD08A8CB258}"/>
              </a:ext>
            </a:extLst>
          </p:cNvPr>
          <p:cNvSpPr txBox="1"/>
          <p:nvPr/>
        </p:nvSpPr>
        <p:spPr>
          <a:xfrm>
            <a:off x="739588" y="4708660"/>
            <a:ext cx="10815916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777C39-B192-2807-F693-FC615E46FE6B}"/>
              </a:ext>
            </a:extLst>
          </p:cNvPr>
          <p:cNvSpPr txBox="1"/>
          <p:nvPr/>
        </p:nvSpPr>
        <p:spPr>
          <a:xfrm>
            <a:off x="739588" y="2149340"/>
            <a:ext cx="27431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…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533560-5718-9B12-0C8B-FF16015FF50E}"/>
              </a:ext>
            </a:extLst>
          </p:cNvPr>
          <p:cNvSpPr txBox="1"/>
          <p:nvPr/>
        </p:nvSpPr>
        <p:spPr>
          <a:xfrm>
            <a:off x="3482786" y="2149339"/>
            <a:ext cx="27431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,… 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658E98-63D6-8129-B044-C7E8DB6BD211}"/>
              </a:ext>
            </a:extLst>
          </p:cNvPr>
          <p:cNvSpPr txBox="1"/>
          <p:nvPr/>
        </p:nvSpPr>
        <p:spPr>
          <a:xfrm>
            <a:off x="6147546" y="2156113"/>
            <a:ext cx="26490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… 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CB5AB8-7B50-A4CF-62D5-A61C318B0BB7}"/>
              </a:ext>
            </a:extLst>
          </p:cNvPr>
          <p:cNvSpPr txBox="1"/>
          <p:nvPr/>
        </p:nvSpPr>
        <p:spPr>
          <a:xfrm>
            <a:off x="8860489" y="2156113"/>
            <a:ext cx="268493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23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FEDDC4-E842-BD0A-9E78-EBD7BA9251F5}"/>
              </a:ext>
            </a:extLst>
          </p:cNvPr>
          <p:cNvSpPr txBox="1"/>
          <p:nvPr/>
        </p:nvSpPr>
        <p:spPr>
          <a:xfrm>
            <a:off x="3496235" y="573741"/>
            <a:ext cx="592567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QUY TRÌNH TRỒNG TRỌT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B9C1BC-34F9-21E0-29E1-B9B848A34B77}"/>
              </a:ext>
            </a:extLst>
          </p:cNvPr>
          <p:cNvSpPr txBox="1"/>
          <p:nvPr/>
        </p:nvSpPr>
        <p:spPr>
          <a:xfrm>
            <a:off x="1268506" y="2613843"/>
            <a:ext cx="2357717" cy="3288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GIỚI THIỆU CHUNG VỀ QUY TRÌNH TRỒNG TRỌT</a:t>
            </a:r>
          </a:p>
          <a:p>
            <a:pPr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de-D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2E01C5-B6AA-F18D-B050-E4E6F4D8C734}"/>
              </a:ext>
            </a:extLst>
          </p:cNvPr>
          <p:cNvSpPr txBox="1"/>
          <p:nvPr/>
        </p:nvSpPr>
        <p:spPr>
          <a:xfrm>
            <a:off x="8561294" y="2599765"/>
            <a:ext cx="2357717" cy="32342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LẬP KẾ HOẠCH, TÍNH TOÁN CHI PHÍ CHO VIỆC TRỒNG VÀ CHĂM SÓC CÂY RAU CẢI XANH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7BB06E-61CB-90F6-0F3E-C5F933DD3E23}"/>
              </a:ext>
            </a:extLst>
          </p:cNvPr>
          <p:cNvSpPr txBox="1"/>
          <p:nvPr/>
        </p:nvSpPr>
        <p:spPr>
          <a:xfrm>
            <a:off x="4917141" y="2605023"/>
            <a:ext cx="2357717" cy="32887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CÁC BƯỚC TRONG QUY TRÌNH TRỒNG TRỌT</a:t>
            </a:r>
          </a:p>
          <a:p>
            <a:pPr marL="0" marR="0"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FF6A4E53-1485-5A19-0027-A086DD85A2C9}"/>
              </a:ext>
            </a:extLst>
          </p:cNvPr>
          <p:cNvCxnSpPr>
            <a:cxnSpLocks/>
            <a:stCxn id="4" idx="2"/>
            <a:endCxn id="2" idx="0"/>
          </p:cNvCxnSpPr>
          <p:nvPr/>
        </p:nvCxnSpPr>
        <p:spPr>
          <a:xfrm flipH="1">
            <a:off x="2447365" y="1096961"/>
            <a:ext cx="4011706" cy="15168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D214DFBA-DB9F-FE3A-3B54-B8436B901EFA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6459071" y="1096961"/>
            <a:ext cx="3281082" cy="15028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4AC96020-EA95-0A64-C9A4-4DDC60A671B9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6096000" y="1096961"/>
            <a:ext cx="363071" cy="15080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6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4D0F76-69FE-C0D1-0030-5F9B39EE3BD8}"/>
              </a:ext>
            </a:extLst>
          </p:cNvPr>
          <p:cNvSpPr txBox="1"/>
          <p:nvPr/>
        </p:nvSpPr>
        <p:spPr>
          <a:xfrm>
            <a:off x="824752" y="391185"/>
            <a:ext cx="8498541" cy="4680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GIỚI THIỆU CHUNG VỀ QUY TRÌNH TRỒNG TRỌT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412A1D-D590-74D4-0D0D-697C9F0C1E34}"/>
              </a:ext>
            </a:extLst>
          </p:cNvPr>
          <p:cNvSpPr txBox="1"/>
          <p:nvPr/>
        </p:nvSpPr>
        <p:spPr>
          <a:xfrm>
            <a:off x="824752" y="1231852"/>
            <a:ext cx="4661648" cy="2090316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                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85FECC-1DEA-28C7-7895-70A6C3990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789" y="1231852"/>
            <a:ext cx="4661646" cy="411081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51ABC9-0B69-A139-0E4B-CB2D2DAD6DEA}"/>
              </a:ext>
            </a:extLst>
          </p:cNvPr>
          <p:cNvSpPr txBox="1"/>
          <p:nvPr/>
        </p:nvSpPr>
        <p:spPr>
          <a:xfrm>
            <a:off x="824742" y="5834358"/>
            <a:ext cx="4661646" cy="9916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718581-9AA1-CD7B-3C44-9C9D4D7EDDBA}"/>
              </a:ext>
            </a:extLst>
          </p:cNvPr>
          <p:cNvSpPr txBox="1"/>
          <p:nvPr/>
        </p:nvSpPr>
        <p:spPr>
          <a:xfrm>
            <a:off x="824742" y="3840561"/>
            <a:ext cx="4661649" cy="1913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5DE88C-0A48-B871-FD3B-1DE6C419108F}"/>
              </a:ext>
            </a:extLst>
          </p:cNvPr>
          <p:cNvSpPr txBox="1"/>
          <p:nvPr/>
        </p:nvSpPr>
        <p:spPr>
          <a:xfrm>
            <a:off x="6006354" y="5496212"/>
            <a:ext cx="608703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Chăm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sóc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Tỉa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dặm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vun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tưới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tiêu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4808</Words>
  <Application>Microsoft Office PowerPoint</Application>
  <PresentationFormat>Custom</PresentationFormat>
  <Paragraphs>555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176</cp:revision>
  <dcterms:created xsi:type="dcterms:W3CDTF">2022-08-06T08:15:39Z</dcterms:created>
  <dcterms:modified xsi:type="dcterms:W3CDTF">2023-09-28T03:19:59Z</dcterms:modified>
</cp:coreProperties>
</file>