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CBD4CB-BCB2-471E-B83E-52D0BB1691CD}" v="1" dt="2021-11-17T12:37:56.58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0" y="44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uong Vu" userId="0a4eaf10660ed78a" providerId="LiveId" clId="{CBCBD4CB-BCB2-471E-B83E-52D0BB1691CD}"/>
    <pc:docChg chg="modSld">
      <pc:chgData name="Duong Vu" userId="0a4eaf10660ed78a" providerId="LiveId" clId="{CBCBD4CB-BCB2-471E-B83E-52D0BB1691CD}" dt="2021-11-17T12:37:56.580" v="0"/>
      <pc:docMkLst>
        <pc:docMk/>
      </pc:docMkLst>
      <pc:sldChg chg="modSp">
        <pc:chgData name="Duong Vu" userId="0a4eaf10660ed78a" providerId="LiveId" clId="{CBCBD4CB-BCB2-471E-B83E-52D0BB1691CD}" dt="2021-11-17T12:37:56.580" v="0"/>
        <pc:sldMkLst>
          <pc:docMk/>
          <pc:sldMk cId="3640057004" sldId="266"/>
        </pc:sldMkLst>
        <pc:graphicFrameChg chg="mod">
          <ac:chgData name="Duong Vu" userId="0a4eaf10660ed78a" providerId="LiveId" clId="{CBCBD4CB-BCB2-471E-B83E-52D0BB1691CD}" dt="2021-11-17T12:37:56.580" v="0"/>
          <ac:graphicFrameMkLst>
            <pc:docMk/>
            <pc:sldMk cId="3640057004" sldId="266"/>
            <ac:graphicFrameMk id="6" creationId="{00000000-0000-0000-0000-000000000000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20086-C611-4D2F-8D2C-0D53A4A1D54D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E78AC-0ABF-41AC-B3CC-C96A5386B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467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20086-C611-4D2F-8D2C-0D53A4A1D54D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E78AC-0ABF-41AC-B3CC-C96A5386B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76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20086-C611-4D2F-8D2C-0D53A4A1D54D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E78AC-0ABF-41AC-B3CC-C96A5386B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852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20086-C611-4D2F-8D2C-0D53A4A1D54D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E78AC-0ABF-41AC-B3CC-C96A5386B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397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20086-C611-4D2F-8D2C-0D53A4A1D54D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E78AC-0ABF-41AC-B3CC-C96A5386B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77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20086-C611-4D2F-8D2C-0D53A4A1D54D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E78AC-0ABF-41AC-B3CC-C96A5386B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326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20086-C611-4D2F-8D2C-0D53A4A1D54D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E78AC-0ABF-41AC-B3CC-C96A5386B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004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20086-C611-4D2F-8D2C-0D53A4A1D54D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E78AC-0ABF-41AC-B3CC-C96A5386B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916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20086-C611-4D2F-8D2C-0D53A4A1D54D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E78AC-0ABF-41AC-B3CC-C96A5386B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742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20086-C611-4D2F-8D2C-0D53A4A1D54D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E78AC-0ABF-41AC-B3CC-C96A5386B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256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20086-C611-4D2F-8D2C-0D53A4A1D54D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E78AC-0ABF-41AC-B3CC-C96A5386B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302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B20086-C611-4D2F-8D2C-0D53A4A1D54D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1E78AC-0ABF-41AC-B3CC-C96A5386B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180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Trường</a:t>
            </a:r>
            <a:r>
              <a:rPr lang="en-US" dirty="0"/>
              <a:t> </a:t>
            </a:r>
            <a:r>
              <a:rPr lang="en-US" dirty="0" err="1"/>
              <a:t>hợp</a:t>
            </a:r>
            <a:r>
              <a:rPr lang="en-US" dirty="0"/>
              <a:t> </a:t>
            </a:r>
            <a:r>
              <a:rPr lang="en-US" dirty="0" err="1"/>
              <a:t>bằng</a:t>
            </a:r>
            <a:r>
              <a:rPr lang="en-US" dirty="0"/>
              <a:t> </a:t>
            </a:r>
            <a:r>
              <a:rPr lang="en-US" dirty="0" err="1"/>
              <a:t>nhau</a:t>
            </a:r>
            <a:r>
              <a:rPr lang="en-US" dirty="0"/>
              <a:t> </a:t>
            </a:r>
            <a:r>
              <a:rPr lang="en-US" dirty="0" err="1"/>
              <a:t>thứ</a:t>
            </a:r>
            <a:r>
              <a:rPr lang="en-US" dirty="0"/>
              <a:t> </a:t>
            </a:r>
            <a:r>
              <a:rPr lang="en-US" dirty="0" err="1"/>
              <a:t>nhất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tam </a:t>
            </a:r>
            <a:r>
              <a:rPr lang="en-US" dirty="0" err="1"/>
              <a:t>giác</a:t>
            </a:r>
            <a:r>
              <a:rPr lang="en-US" dirty="0"/>
              <a:t> </a:t>
            </a:r>
            <a:r>
              <a:rPr lang="en-US" dirty="0" err="1"/>
              <a:t>cạnh</a:t>
            </a:r>
            <a:r>
              <a:rPr lang="en-US" dirty="0"/>
              <a:t> </a:t>
            </a:r>
            <a:r>
              <a:rPr lang="en-US" dirty="0" err="1"/>
              <a:t>cạnh</a:t>
            </a:r>
            <a:r>
              <a:rPr lang="en-US" dirty="0"/>
              <a:t> </a:t>
            </a:r>
            <a:r>
              <a:rPr lang="en-US" dirty="0" err="1"/>
              <a:t>canh</a:t>
            </a:r>
            <a:r>
              <a:rPr lang="en-US" dirty="0"/>
              <a:t> (</a:t>
            </a:r>
            <a:r>
              <a:rPr lang="en-US" dirty="0" err="1"/>
              <a:t>c.c.c</a:t>
            </a:r>
            <a:r>
              <a:rPr lang="en-US" dirty="0"/>
              <a:t>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Giáo</a:t>
            </a:r>
            <a:r>
              <a:rPr lang="en-US" dirty="0"/>
              <a:t> </a:t>
            </a:r>
            <a:r>
              <a:rPr lang="en-US" dirty="0" err="1"/>
              <a:t>viên</a:t>
            </a:r>
            <a:r>
              <a:rPr lang="en-US" dirty="0"/>
              <a:t>: </a:t>
            </a:r>
            <a:r>
              <a:rPr lang="en-US" dirty="0" err="1"/>
              <a:t>Nguyễn</a:t>
            </a:r>
            <a:r>
              <a:rPr lang="en-US" dirty="0"/>
              <a:t> </a:t>
            </a:r>
            <a:r>
              <a:rPr lang="en-US" dirty="0" err="1"/>
              <a:t>Thị</a:t>
            </a:r>
            <a:r>
              <a:rPr lang="en-US" dirty="0"/>
              <a:t> </a:t>
            </a:r>
            <a:r>
              <a:rPr lang="en-US" dirty="0" err="1"/>
              <a:t>Lê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2910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66" y="339502"/>
            <a:ext cx="8719757" cy="4628255"/>
          </a:xfrm>
        </p:spPr>
      </p:pic>
    </p:spTree>
    <p:extLst>
      <p:ext uri="{BB962C8B-B14F-4D97-AF65-F5344CB8AC3E}">
        <p14:creationId xmlns:p14="http://schemas.microsoft.com/office/powerpoint/2010/main" val="21633888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745" t="21874" r="2708" b="9812"/>
          <a:stretch/>
        </p:blipFill>
        <p:spPr>
          <a:xfrm>
            <a:off x="611560" y="555526"/>
            <a:ext cx="3061185" cy="3888056"/>
          </a:xfrm>
        </p:spPr>
      </p:pic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6" name="Content Placeholder 5"/>
              <p:cNvGraphicFramePr>
                <a:graphicFrameLocks noGrp="1"/>
              </p:cNvGraphicFramePr>
              <p:nvPr>
                <p:ph sz="half" idx="2"/>
                <p:extLst>
                  <p:ext uri="{D42A27DB-BD31-4B8C-83A1-F6EECF244321}">
                    <p14:modId xmlns:p14="http://schemas.microsoft.com/office/powerpoint/2010/main" val="1475952982"/>
                  </p:ext>
                </p:extLst>
              </p:nvPr>
            </p:nvGraphicFramePr>
            <p:xfrm>
              <a:off x="3923928" y="1131590"/>
              <a:ext cx="4824536" cy="1224136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855204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969332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7200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GT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Cho </a:t>
                          </a:r>
                          <a:r>
                            <a:rPr lang="en-US" dirty="0">
                              <a:sym typeface="Symbol"/>
                            </a:rPr>
                            <a:t> AMB </a:t>
                          </a:r>
                          <a:r>
                            <a:rPr lang="en-US" dirty="0" err="1">
                              <a:sym typeface="Symbol"/>
                            </a:rPr>
                            <a:t>và</a:t>
                          </a:r>
                          <a:r>
                            <a:rPr lang="en-US" dirty="0">
                              <a:sym typeface="Symbol"/>
                            </a:rPr>
                            <a:t>  ANB </a:t>
                          </a:r>
                          <a:br>
                            <a:rPr lang="en-US" dirty="0">
                              <a:sym typeface="Symbol"/>
                            </a:rPr>
                          </a:br>
                          <a:r>
                            <a:rPr lang="en-US" dirty="0" err="1">
                              <a:sym typeface="Symbol"/>
                            </a:rPr>
                            <a:t>có</a:t>
                          </a:r>
                          <a:r>
                            <a:rPr lang="en-US" baseline="0" dirty="0">
                              <a:sym typeface="Symbol"/>
                            </a:rPr>
                            <a:t> MA = MB; NA = NB</a:t>
                          </a:r>
                          <a:endParaRPr lang="en-US" dirty="0">
                            <a:latin typeface="Cambria Math" pitchFamily="18" charset="0"/>
                            <a:ea typeface="Cambria Math" pitchFamily="18" charset="0"/>
                            <a:sym typeface="Symbol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0405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KL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c/m</a:t>
                          </a:r>
                          <a:r>
                            <a:rPr lang="en-US" baseline="0" dirty="0"/>
                            <a:t>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̂"/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mtClean="0">
                                      <a:latin typeface="Cambria Math" panose="02040503050406030204" pitchFamily="18" charset="0"/>
                                    </a:rPr>
                                    <m:t>𝐴𝑀𝑁</m:t>
                                  </m:r>
                                </m:e>
                              </m:acc>
                              <m:r>
                                <a:rPr lang="en-US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acc>
                                <m:accPr>
                                  <m:chr m:val="̂"/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mtClean="0">
                                      <a:latin typeface="Cambria Math" panose="02040503050406030204" pitchFamily="18" charset="0"/>
                                    </a:rPr>
                                    <m:t>𝐵𝑀𝑁</m:t>
                                  </m:r>
                                </m:e>
                              </m:acc>
                            </m:oMath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6" name="Content Placeholder 5"/>
              <p:cNvGraphicFramePr>
                <a:graphicFrameLocks noGrp="1"/>
              </p:cNvGraphicFramePr>
              <p:nvPr>
                <p:ph sz="half" idx="2"/>
                <p:extLst>
                  <p:ext uri="{D42A27DB-BD31-4B8C-83A1-F6EECF244321}">
                    <p14:modId xmlns:p14="http://schemas.microsoft.com/office/powerpoint/2010/main" val="1475952982"/>
                  </p:ext>
                </p:extLst>
              </p:nvPr>
            </p:nvGraphicFramePr>
            <p:xfrm>
              <a:off x="3923928" y="1131590"/>
              <a:ext cx="4824536" cy="1224136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855204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969332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7200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GT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Cho </a:t>
                          </a:r>
                          <a:r>
                            <a:rPr lang="en-US" dirty="0">
                              <a:sym typeface="Symbol"/>
                            </a:rPr>
                            <a:t> AMB </a:t>
                          </a:r>
                          <a:r>
                            <a:rPr lang="en-US" dirty="0" err="1">
                              <a:sym typeface="Symbol"/>
                            </a:rPr>
                            <a:t>và</a:t>
                          </a:r>
                          <a:r>
                            <a:rPr lang="en-US" dirty="0">
                              <a:sym typeface="Symbol"/>
                            </a:rPr>
                            <a:t>  ANB </a:t>
                          </a:r>
                          <a:br>
                            <a:rPr lang="en-US" dirty="0">
                              <a:sym typeface="Symbol"/>
                            </a:rPr>
                          </a:br>
                          <a:r>
                            <a:rPr lang="en-US" dirty="0" err="1">
                              <a:sym typeface="Symbol"/>
                            </a:rPr>
                            <a:t>có</a:t>
                          </a:r>
                          <a:r>
                            <a:rPr lang="en-US" baseline="0" dirty="0">
                              <a:sym typeface="Symbol"/>
                            </a:rPr>
                            <a:t> MA = MB; NA = NB</a:t>
                          </a:r>
                          <a:endParaRPr lang="en-US" dirty="0">
                            <a:latin typeface="Cambria Math" pitchFamily="18" charset="0"/>
                            <a:ea typeface="Cambria Math" pitchFamily="18" charset="0"/>
                            <a:sym typeface="Symbol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0405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KL</a:t>
                          </a:r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endParaRPr lang="vi-VN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3"/>
                          <a:stretch>
                            <a:fillRect l="-21626" t="-151807" r="-153" b="-602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640057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345"/>
          <a:stretch/>
        </p:blipFill>
        <p:spPr>
          <a:xfrm>
            <a:off x="2838" y="51470"/>
            <a:ext cx="4896544" cy="1940254"/>
          </a:xfr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11" t="89705" r="61391"/>
          <a:stretch/>
        </p:blipFill>
        <p:spPr>
          <a:xfrm>
            <a:off x="224824" y="2214779"/>
            <a:ext cx="2690192" cy="44818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34" t="53481" r="44749" b="19275"/>
          <a:stretch/>
        </p:blipFill>
        <p:spPr>
          <a:xfrm>
            <a:off x="251520" y="2723322"/>
            <a:ext cx="4028661" cy="118606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52" t="41730" r="47981" b="47975"/>
          <a:stretch/>
        </p:blipFill>
        <p:spPr>
          <a:xfrm>
            <a:off x="247677" y="3795886"/>
            <a:ext cx="3770243" cy="44818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96" t="80727" r="37316" b="8315"/>
          <a:stretch/>
        </p:blipFill>
        <p:spPr>
          <a:xfrm>
            <a:off x="274373" y="4299942"/>
            <a:ext cx="4625009" cy="477079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67815" y="2000950"/>
            <a:ext cx="28574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Giải</a:t>
            </a:r>
            <a:r>
              <a:rPr lang="en-US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800828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về</a:t>
            </a:r>
            <a:r>
              <a:rPr lang="en-US" dirty="0"/>
              <a:t> </a:t>
            </a:r>
            <a:r>
              <a:rPr lang="en-US" dirty="0" err="1"/>
              <a:t>nhà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Bài</a:t>
            </a:r>
            <a:r>
              <a:rPr lang="en-US" dirty="0"/>
              <a:t> 19/114 (SGK)</a:t>
            </a:r>
          </a:p>
        </p:txBody>
      </p:sp>
    </p:spTree>
    <p:extLst>
      <p:ext uri="{BB962C8B-B14F-4D97-AF65-F5344CB8AC3E}">
        <p14:creationId xmlns:p14="http://schemas.microsoft.com/office/powerpoint/2010/main" val="3592538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709587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Vẽ</a:t>
            </a:r>
            <a:r>
              <a:rPr lang="en-US" dirty="0"/>
              <a:t> tam </a:t>
            </a:r>
            <a:r>
              <a:rPr lang="en-US" dirty="0" err="1"/>
              <a:t>giác</a:t>
            </a:r>
            <a:r>
              <a:rPr lang="en-US" dirty="0"/>
              <a:t> </a:t>
            </a:r>
            <a:r>
              <a:rPr lang="en-US" dirty="0" err="1"/>
              <a:t>biết</a:t>
            </a:r>
            <a:r>
              <a:rPr lang="en-US" dirty="0"/>
              <a:t> 3 </a:t>
            </a:r>
            <a:r>
              <a:rPr lang="en-US" dirty="0" err="1"/>
              <a:t>cạnh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2"/>
            <a:ext cx="5194920" cy="4047901"/>
          </a:xfrm>
        </p:spPr>
        <p:txBody>
          <a:bodyPr>
            <a:normAutofit/>
          </a:bodyPr>
          <a:lstStyle/>
          <a:p>
            <a:r>
              <a:rPr lang="en-US" sz="2200" dirty="0" err="1">
                <a:latin typeface="Cambria Math" pitchFamily="18" charset="0"/>
                <a:ea typeface="Cambria Math" pitchFamily="18" charset="0"/>
              </a:rPr>
              <a:t>Vẽ</a:t>
            </a:r>
            <a:r>
              <a:rPr lang="en-US" sz="2200" dirty="0">
                <a:latin typeface="Cambria Math" pitchFamily="18" charset="0"/>
                <a:ea typeface="Cambria Math" pitchFamily="18" charset="0"/>
              </a:rPr>
              <a:t> tam </a:t>
            </a:r>
            <a:r>
              <a:rPr lang="en-US" sz="2200" dirty="0" err="1">
                <a:latin typeface="Cambria Math" pitchFamily="18" charset="0"/>
                <a:ea typeface="Cambria Math" pitchFamily="18" charset="0"/>
              </a:rPr>
              <a:t>giác</a:t>
            </a:r>
            <a:r>
              <a:rPr lang="en-US" sz="2200" dirty="0">
                <a:latin typeface="Cambria Math" pitchFamily="18" charset="0"/>
                <a:ea typeface="Cambria Math" pitchFamily="18" charset="0"/>
              </a:rPr>
              <a:t> ABC, </a:t>
            </a:r>
            <a:br>
              <a:rPr lang="en-US" sz="2200" dirty="0">
                <a:latin typeface="Cambria Math" pitchFamily="18" charset="0"/>
                <a:ea typeface="Cambria Math" pitchFamily="18" charset="0"/>
              </a:rPr>
            </a:br>
            <a:r>
              <a:rPr lang="en-US" sz="2200" dirty="0" err="1">
                <a:latin typeface="Cambria Math" pitchFamily="18" charset="0"/>
                <a:ea typeface="Cambria Math" pitchFamily="18" charset="0"/>
              </a:rPr>
              <a:t>biết</a:t>
            </a:r>
            <a:r>
              <a:rPr lang="en-US" sz="2200" dirty="0">
                <a:latin typeface="Cambria Math" pitchFamily="18" charset="0"/>
                <a:ea typeface="Cambria Math" pitchFamily="18" charset="0"/>
              </a:rPr>
              <a:t> AB = 2cm, BC = 4 cm, AC=3 cm</a:t>
            </a:r>
          </a:p>
          <a:p>
            <a:r>
              <a:rPr lang="en-US" sz="2400" dirty="0" err="1">
                <a:latin typeface="Cambria Math" pitchFamily="18" charset="0"/>
                <a:ea typeface="Cambria Math" pitchFamily="18" charset="0"/>
              </a:rPr>
              <a:t>Giải</a:t>
            </a:r>
            <a:r>
              <a:rPr lang="en-US" sz="2400" dirty="0">
                <a:latin typeface="Cambria Math" pitchFamily="18" charset="0"/>
                <a:ea typeface="Cambria Math" pitchFamily="18" charset="0"/>
              </a:rPr>
              <a:t>:</a:t>
            </a:r>
          </a:p>
          <a:p>
            <a:pPr lvl="1"/>
            <a:r>
              <a:rPr lang="en-US" sz="2000" dirty="0" err="1">
                <a:latin typeface="Cambria Math" pitchFamily="18" charset="0"/>
                <a:ea typeface="Cambria Math" pitchFamily="18" charset="0"/>
              </a:rPr>
              <a:t>Vẽ</a:t>
            </a:r>
            <a:r>
              <a:rPr lang="en-US" sz="20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000" dirty="0" err="1">
                <a:latin typeface="Cambria Math" pitchFamily="18" charset="0"/>
                <a:ea typeface="Cambria Math" pitchFamily="18" charset="0"/>
              </a:rPr>
              <a:t>đoạn</a:t>
            </a:r>
            <a:r>
              <a:rPr lang="en-US" sz="20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000" dirty="0" err="1">
                <a:latin typeface="Cambria Math" pitchFamily="18" charset="0"/>
                <a:ea typeface="Cambria Math" pitchFamily="18" charset="0"/>
              </a:rPr>
              <a:t>thẳng</a:t>
            </a:r>
            <a:r>
              <a:rPr lang="en-US" sz="2000" dirty="0">
                <a:latin typeface="Cambria Math" pitchFamily="18" charset="0"/>
                <a:ea typeface="Cambria Math" pitchFamily="18" charset="0"/>
              </a:rPr>
              <a:t> BC = 4cm</a:t>
            </a:r>
          </a:p>
          <a:p>
            <a:pPr lvl="1"/>
            <a:r>
              <a:rPr lang="en-US" sz="2000" dirty="0" err="1">
                <a:latin typeface="Cambria Math" pitchFamily="18" charset="0"/>
                <a:ea typeface="Cambria Math" pitchFamily="18" charset="0"/>
              </a:rPr>
              <a:t>Trên</a:t>
            </a:r>
            <a:r>
              <a:rPr lang="en-US" sz="20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000" dirty="0" err="1">
                <a:latin typeface="Cambria Math" pitchFamily="18" charset="0"/>
                <a:ea typeface="Cambria Math" pitchFamily="18" charset="0"/>
              </a:rPr>
              <a:t>cùng</a:t>
            </a:r>
            <a:r>
              <a:rPr lang="en-US" sz="20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000" dirty="0" err="1">
                <a:latin typeface="Cambria Math" pitchFamily="18" charset="0"/>
                <a:ea typeface="Cambria Math" pitchFamily="18" charset="0"/>
              </a:rPr>
              <a:t>một</a:t>
            </a:r>
            <a:r>
              <a:rPr lang="en-US" sz="20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000" dirty="0" err="1">
                <a:latin typeface="Cambria Math" pitchFamily="18" charset="0"/>
                <a:ea typeface="Cambria Math" pitchFamily="18" charset="0"/>
              </a:rPr>
              <a:t>nửa</a:t>
            </a:r>
            <a:r>
              <a:rPr lang="en-US" sz="20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000" dirty="0" err="1">
                <a:latin typeface="Cambria Math" pitchFamily="18" charset="0"/>
                <a:ea typeface="Cambria Math" pitchFamily="18" charset="0"/>
              </a:rPr>
              <a:t>mặt</a:t>
            </a:r>
            <a:r>
              <a:rPr lang="en-US" sz="20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000" dirty="0" err="1">
                <a:latin typeface="Cambria Math" pitchFamily="18" charset="0"/>
                <a:ea typeface="Cambria Math" pitchFamily="18" charset="0"/>
              </a:rPr>
              <a:t>phẳng</a:t>
            </a:r>
            <a:r>
              <a:rPr lang="en-US" sz="20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000" dirty="0" err="1">
                <a:latin typeface="Cambria Math" pitchFamily="18" charset="0"/>
                <a:ea typeface="Cambria Math" pitchFamily="18" charset="0"/>
              </a:rPr>
              <a:t>bờ</a:t>
            </a:r>
            <a:r>
              <a:rPr lang="en-US" sz="2000" dirty="0">
                <a:latin typeface="Cambria Math" pitchFamily="18" charset="0"/>
                <a:ea typeface="Cambria Math" pitchFamily="18" charset="0"/>
              </a:rPr>
              <a:t> BC, </a:t>
            </a:r>
            <a:r>
              <a:rPr lang="en-US" sz="2000" dirty="0" err="1">
                <a:latin typeface="Cambria Math" pitchFamily="18" charset="0"/>
                <a:ea typeface="Cambria Math" pitchFamily="18" charset="0"/>
              </a:rPr>
              <a:t>vẽ</a:t>
            </a:r>
            <a:r>
              <a:rPr lang="en-US" sz="20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000" dirty="0" err="1">
                <a:latin typeface="Cambria Math" pitchFamily="18" charset="0"/>
                <a:ea typeface="Cambria Math" pitchFamily="18" charset="0"/>
              </a:rPr>
              <a:t>cung</a:t>
            </a:r>
            <a:r>
              <a:rPr lang="en-US" sz="20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000" dirty="0" err="1">
                <a:latin typeface="Cambria Math" pitchFamily="18" charset="0"/>
                <a:ea typeface="Cambria Math" pitchFamily="18" charset="0"/>
              </a:rPr>
              <a:t>tròn</a:t>
            </a:r>
            <a:r>
              <a:rPr lang="en-US" sz="20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000" dirty="0" err="1">
                <a:latin typeface="Cambria Math" pitchFamily="18" charset="0"/>
                <a:ea typeface="Cambria Math" pitchFamily="18" charset="0"/>
              </a:rPr>
              <a:t>tâm</a:t>
            </a:r>
            <a:r>
              <a:rPr lang="en-US" sz="2000" dirty="0">
                <a:latin typeface="Cambria Math" pitchFamily="18" charset="0"/>
                <a:ea typeface="Cambria Math" pitchFamily="18" charset="0"/>
              </a:rPr>
              <a:t> B </a:t>
            </a:r>
            <a:r>
              <a:rPr lang="en-US" sz="2000" dirty="0" err="1">
                <a:latin typeface="Cambria Math" pitchFamily="18" charset="0"/>
                <a:ea typeface="Cambria Math" pitchFamily="18" charset="0"/>
              </a:rPr>
              <a:t>bán</a:t>
            </a:r>
            <a:r>
              <a:rPr lang="en-US" sz="20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000" dirty="0" err="1">
                <a:latin typeface="Cambria Math" pitchFamily="18" charset="0"/>
                <a:ea typeface="Cambria Math" pitchFamily="18" charset="0"/>
              </a:rPr>
              <a:t>kính</a:t>
            </a:r>
            <a:r>
              <a:rPr lang="en-US" sz="2000" dirty="0">
                <a:latin typeface="Cambria Math" pitchFamily="18" charset="0"/>
                <a:ea typeface="Cambria Math" pitchFamily="18" charset="0"/>
              </a:rPr>
              <a:t> 2cm </a:t>
            </a:r>
            <a:r>
              <a:rPr lang="en-US" sz="2000" dirty="0" err="1">
                <a:latin typeface="Cambria Math" pitchFamily="18" charset="0"/>
                <a:ea typeface="Cambria Math" pitchFamily="18" charset="0"/>
              </a:rPr>
              <a:t>và</a:t>
            </a:r>
            <a:r>
              <a:rPr lang="en-US" sz="20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000" dirty="0" err="1">
                <a:latin typeface="Cambria Math" pitchFamily="18" charset="0"/>
                <a:ea typeface="Cambria Math" pitchFamily="18" charset="0"/>
              </a:rPr>
              <a:t>cung</a:t>
            </a:r>
            <a:r>
              <a:rPr lang="en-US" sz="20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000" dirty="0" err="1">
                <a:latin typeface="Cambria Math" pitchFamily="18" charset="0"/>
                <a:ea typeface="Cambria Math" pitchFamily="18" charset="0"/>
              </a:rPr>
              <a:t>tròn</a:t>
            </a:r>
            <a:r>
              <a:rPr lang="en-US" sz="20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000" dirty="0" err="1">
                <a:latin typeface="Cambria Math" pitchFamily="18" charset="0"/>
                <a:ea typeface="Cambria Math" pitchFamily="18" charset="0"/>
              </a:rPr>
              <a:t>tâm</a:t>
            </a:r>
            <a:r>
              <a:rPr lang="en-US" sz="2000" dirty="0">
                <a:latin typeface="Cambria Math" pitchFamily="18" charset="0"/>
                <a:ea typeface="Cambria Math" pitchFamily="18" charset="0"/>
              </a:rPr>
              <a:t> C </a:t>
            </a:r>
            <a:r>
              <a:rPr lang="en-US" sz="2000" dirty="0" err="1">
                <a:latin typeface="Cambria Math" pitchFamily="18" charset="0"/>
                <a:ea typeface="Cambria Math" pitchFamily="18" charset="0"/>
              </a:rPr>
              <a:t>bán</a:t>
            </a:r>
            <a:r>
              <a:rPr lang="en-US" sz="20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000" dirty="0" err="1">
                <a:latin typeface="Cambria Math" pitchFamily="18" charset="0"/>
                <a:ea typeface="Cambria Math" pitchFamily="18" charset="0"/>
              </a:rPr>
              <a:t>kính</a:t>
            </a:r>
            <a:r>
              <a:rPr lang="en-US" sz="2000" dirty="0">
                <a:latin typeface="Cambria Math" pitchFamily="18" charset="0"/>
                <a:ea typeface="Cambria Math" pitchFamily="18" charset="0"/>
              </a:rPr>
              <a:t> 3 cm.</a:t>
            </a:r>
          </a:p>
          <a:p>
            <a:pPr lvl="1"/>
            <a:r>
              <a:rPr lang="en-US" sz="2000" dirty="0" err="1">
                <a:latin typeface="Cambria Math" pitchFamily="18" charset="0"/>
                <a:ea typeface="Cambria Math" pitchFamily="18" charset="0"/>
              </a:rPr>
              <a:t>Hai</a:t>
            </a:r>
            <a:r>
              <a:rPr lang="en-US" sz="20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000" dirty="0" err="1">
                <a:latin typeface="Cambria Math" pitchFamily="18" charset="0"/>
                <a:ea typeface="Cambria Math" pitchFamily="18" charset="0"/>
              </a:rPr>
              <a:t>cung</a:t>
            </a:r>
            <a:r>
              <a:rPr lang="en-US" sz="20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000" dirty="0" err="1">
                <a:latin typeface="Cambria Math" pitchFamily="18" charset="0"/>
                <a:ea typeface="Cambria Math" pitchFamily="18" charset="0"/>
              </a:rPr>
              <a:t>tròn</a:t>
            </a:r>
            <a:r>
              <a:rPr lang="en-US" sz="20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000" dirty="0" err="1">
                <a:latin typeface="Cambria Math" pitchFamily="18" charset="0"/>
                <a:ea typeface="Cambria Math" pitchFamily="18" charset="0"/>
              </a:rPr>
              <a:t>trên</a:t>
            </a:r>
            <a:r>
              <a:rPr lang="en-US" sz="20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000" dirty="0" err="1">
                <a:latin typeface="Cambria Math" pitchFamily="18" charset="0"/>
                <a:ea typeface="Cambria Math" pitchFamily="18" charset="0"/>
              </a:rPr>
              <a:t>cắt</a:t>
            </a:r>
            <a:r>
              <a:rPr lang="en-US" sz="20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000" dirty="0" err="1">
                <a:latin typeface="Cambria Math" pitchFamily="18" charset="0"/>
                <a:ea typeface="Cambria Math" pitchFamily="18" charset="0"/>
              </a:rPr>
              <a:t>nhau</a:t>
            </a:r>
            <a:r>
              <a:rPr lang="en-US" sz="20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000" dirty="0" err="1">
                <a:latin typeface="Cambria Math" pitchFamily="18" charset="0"/>
                <a:ea typeface="Cambria Math" pitchFamily="18" charset="0"/>
              </a:rPr>
              <a:t>tại</a:t>
            </a:r>
            <a:r>
              <a:rPr lang="en-US" sz="2000" dirty="0">
                <a:latin typeface="Cambria Math" pitchFamily="18" charset="0"/>
                <a:ea typeface="Cambria Math" pitchFamily="18" charset="0"/>
              </a:rPr>
              <a:t> A.</a:t>
            </a:r>
          </a:p>
          <a:p>
            <a:pPr lvl="1"/>
            <a:r>
              <a:rPr lang="en-US" sz="2000" dirty="0" err="1">
                <a:latin typeface="Cambria Math" pitchFamily="18" charset="0"/>
                <a:ea typeface="Cambria Math" pitchFamily="18" charset="0"/>
              </a:rPr>
              <a:t>Vẽ</a:t>
            </a:r>
            <a:r>
              <a:rPr lang="en-US" sz="20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000" dirty="0" err="1">
                <a:latin typeface="Cambria Math" pitchFamily="18" charset="0"/>
                <a:ea typeface="Cambria Math" pitchFamily="18" charset="0"/>
              </a:rPr>
              <a:t>các</a:t>
            </a:r>
            <a:r>
              <a:rPr lang="en-US" sz="20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000" dirty="0" err="1">
                <a:latin typeface="Cambria Math" pitchFamily="18" charset="0"/>
                <a:ea typeface="Cambria Math" pitchFamily="18" charset="0"/>
              </a:rPr>
              <a:t>đoạn</a:t>
            </a:r>
            <a:r>
              <a:rPr lang="en-US" sz="20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000" dirty="0" err="1">
                <a:latin typeface="Cambria Math" pitchFamily="18" charset="0"/>
                <a:ea typeface="Cambria Math" pitchFamily="18" charset="0"/>
              </a:rPr>
              <a:t>thẳng</a:t>
            </a:r>
            <a:r>
              <a:rPr lang="en-US" sz="2000" dirty="0">
                <a:latin typeface="Cambria Math" pitchFamily="18" charset="0"/>
                <a:ea typeface="Cambria Math" pitchFamily="18" charset="0"/>
              </a:rPr>
              <a:t> AB </a:t>
            </a:r>
            <a:r>
              <a:rPr lang="en-US" sz="2000" dirty="0" err="1">
                <a:latin typeface="Cambria Math" pitchFamily="18" charset="0"/>
                <a:ea typeface="Cambria Math" pitchFamily="18" charset="0"/>
              </a:rPr>
              <a:t>và</a:t>
            </a:r>
            <a:r>
              <a:rPr lang="en-US" sz="2000" dirty="0">
                <a:latin typeface="Cambria Math" pitchFamily="18" charset="0"/>
                <a:ea typeface="Cambria Math" pitchFamily="18" charset="0"/>
              </a:rPr>
              <a:t> AC, ta </a:t>
            </a:r>
            <a:r>
              <a:rPr lang="en-US" sz="2000" dirty="0" err="1">
                <a:latin typeface="Cambria Math" pitchFamily="18" charset="0"/>
                <a:ea typeface="Cambria Math" pitchFamily="18" charset="0"/>
              </a:rPr>
              <a:t>được</a:t>
            </a:r>
            <a:r>
              <a:rPr lang="en-US" sz="2000" dirty="0">
                <a:latin typeface="Cambria Math" pitchFamily="18" charset="0"/>
                <a:ea typeface="Cambria Math" pitchFamily="18" charset="0"/>
              </a:rPr>
              <a:t> tam </a:t>
            </a:r>
            <a:r>
              <a:rPr lang="en-US" sz="2000" dirty="0" err="1">
                <a:latin typeface="Cambria Math" pitchFamily="18" charset="0"/>
                <a:ea typeface="Cambria Math" pitchFamily="18" charset="0"/>
              </a:rPr>
              <a:t>giác</a:t>
            </a:r>
            <a:r>
              <a:rPr lang="en-US" sz="2000" dirty="0">
                <a:latin typeface="Cambria Math" pitchFamily="18" charset="0"/>
                <a:ea typeface="Cambria Math" pitchFamily="18" charset="0"/>
              </a:rPr>
              <a:t> ABC</a:t>
            </a:r>
          </a:p>
        </p:txBody>
      </p:sp>
      <p:sp>
        <p:nvSpPr>
          <p:cNvPr id="7" name="Arc 6"/>
          <p:cNvSpPr/>
          <p:nvPr/>
        </p:nvSpPr>
        <p:spPr>
          <a:xfrm rot="947756">
            <a:off x="6243973" y="2205766"/>
            <a:ext cx="972108" cy="972108"/>
          </a:xfrm>
          <a:prstGeom prst="arc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c 7"/>
          <p:cNvSpPr/>
          <p:nvPr/>
        </p:nvSpPr>
        <p:spPr>
          <a:xfrm rot="15118465">
            <a:off x="6929726" y="2079217"/>
            <a:ext cx="972108" cy="972108"/>
          </a:xfrm>
          <a:prstGeom prst="arc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6302965" y="3016968"/>
            <a:ext cx="1809600" cy="274862"/>
            <a:chOff x="6302965" y="3016968"/>
            <a:chExt cx="1809600" cy="274862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6444208" y="3075806"/>
              <a:ext cx="1584176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6302965" y="3030220"/>
              <a:ext cx="144016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/>
                <a:t>B</a:t>
              </a:r>
              <a:endParaRPr lang="en-US" b="1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7968549" y="3016968"/>
              <a:ext cx="144016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/>
                <a:t>C</a:t>
              </a:r>
              <a:endParaRPr lang="en-US" b="1" dirty="0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6915506" y="2048694"/>
            <a:ext cx="720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A</a:t>
            </a:r>
            <a:endParaRPr lang="en-US" b="1" dirty="0"/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6446981" y="2325693"/>
            <a:ext cx="540533" cy="75011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014018" y="2305815"/>
            <a:ext cx="1014366" cy="7699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955968" y="3054896"/>
            <a:ext cx="44761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4 cm</a:t>
            </a:r>
            <a:endParaRPr lang="en-US" sz="1600" dirty="0"/>
          </a:p>
        </p:txBody>
      </p:sp>
      <p:sp>
        <p:nvSpPr>
          <p:cNvPr id="20" name="TextBox 19"/>
          <p:cNvSpPr txBox="1"/>
          <p:nvPr/>
        </p:nvSpPr>
        <p:spPr>
          <a:xfrm>
            <a:off x="6366270" y="2573791"/>
            <a:ext cx="44761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2 cm</a:t>
            </a:r>
            <a:endParaRPr lang="en-US" sz="1600" dirty="0"/>
          </a:p>
        </p:txBody>
      </p:sp>
      <p:sp>
        <p:nvSpPr>
          <p:cNvPr id="21" name="TextBox 20"/>
          <p:cNvSpPr txBox="1"/>
          <p:nvPr/>
        </p:nvSpPr>
        <p:spPr>
          <a:xfrm>
            <a:off x="7520938" y="2553351"/>
            <a:ext cx="44761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3 cm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832345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7" grpId="0" animBg="1"/>
      <p:bldP spid="8" grpId="0" animBg="1"/>
      <p:bldP spid="12" grpId="0"/>
      <p:bldP spid="19" grpId="0"/>
      <p:bldP spid="20" grpId="0"/>
      <p:bldP spid="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329"/>
            <a:ext cx="8229600" cy="857250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2. </a:t>
            </a:r>
            <a:r>
              <a:rPr lang="en-US" sz="3600" b="1" dirty="0" err="1"/>
              <a:t>Trường</a:t>
            </a:r>
            <a:r>
              <a:rPr lang="en-US" sz="3600" b="1" dirty="0"/>
              <a:t> </a:t>
            </a:r>
            <a:r>
              <a:rPr lang="en-US" sz="3600" b="1" dirty="0" err="1"/>
              <a:t>hợp</a:t>
            </a:r>
            <a:r>
              <a:rPr lang="en-US" sz="3600" b="1" dirty="0"/>
              <a:t> </a:t>
            </a:r>
            <a:r>
              <a:rPr lang="en-US" sz="3600" b="1" dirty="0" err="1"/>
              <a:t>bằng</a:t>
            </a:r>
            <a:r>
              <a:rPr lang="en-US" sz="3600" b="1" dirty="0"/>
              <a:t> </a:t>
            </a:r>
            <a:r>
              <a:rPr lang="en-US" sz="3600" b="1" dirty="0" err="1"/>
              <a:t>nhau</a:t>
            </a:r>
            <a:r>
              <a:rPr lang="en-US" sz="3600" b="1" dirty="0"/>
              <a:t> </a:t>
            </a:r>
            <a:r>
              <a:rPr lang="en-US" sz="3600" b="1" dirty="0" err="1"/>
              <a:t>cạnh</a:t>
            </a:r>
            <a:r>
              <a:rPr lang="en-US" sz="3600" b="1" dirty="0"/>
              <a:t> – </a:t>
            </a:r>
            <a:r>
              <a:rPr lang="en-US" sz="3600" b="1" dirty="0" err="1"/>
              <a:t>cạnh</a:t>
            </a:r>
            <a:r>
              <a:rPr lang="en-US" sz="3600" b="1" dirty="0"/>
              <a:t> – </a:t>
            </a:r>
            <a:r>
              <a:rPr lang="en-US" sz="3600" b="1" dirty="0" err="1"/>
              <a:t>cạnh</a:t>
            </a:r>
            <a:endParaRPr lang="en-US" sz="3600" b="1" dirty="0"/>
          </a:p>
        </p:txBody>
      </p:sp>
      <p:sp>
        <p:nvSpPr>
          <p:cNvPr id="6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186808" cy="3039790"/>
          </a:xfrm>
        </p:spPr>
        <p:txBody>
          <a:bodyPr>
            <a:normAutofit fontScale="85000" lnSpcReduction="10000"/>
          </a:bodyPr>
          <a:lstStyle/>
          <a:p>
            <a:r>
              <a:rPr lang="en-US" sz="1800" dirty="0">
                <a:latin typeface="Cambria Math" pitchFamily="18" charset="0"/>
                <a:ea typeface="Cambria Math" pitchFamily="18" charset="0"/>
              </a:rPr>
              <a:t>?1. </a:t>
            </a:r>
            <a:r>
              <a:rPr lang="en-US" sz="1800" dirty="0" err="1">
                <a:latin typeface="Cambria Math" pitchFamily="18" charset="0"/>
                <a:ea typeface="Cambria Math" pitchFamily="18" charset="0"/>
              </a:rPr>
              <a:t>Vẽ</a:t>
            </a:r>
            <a:r>
              <a:rPr lang="en-US" sz="18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1800" dirty="0" err="1">
                <a:latin typeface="Cambria Math" pitchFamily="18" charset="0"/>
                <a:ea typeface="Cambria Math" pitchFamily="18" charset="0"/>
              </a:rPr>
              <a:t>thêm</a:t>
            </a:r>
            <a:r>
              <a:rPr lang="en-US" sz="1800" dirty="0">
                <a:latin typeface="Cambria Math" pitchFamily="18" charset="0"/>
                <a:ea typeface="Cambria Math" pitchFamily="18" charset="0"/>
              </a:rPr>
              <a:t> tam </a:t>
            </a:r>
            <a:r>
              <a:rPr lang="en-US" sz="1800" dirty="0" err="1">
                <a:latin typeface="Cambria Math" pitchFamily="18" charset="0"/>
                <a:ea typeface="Cambria Math" pitchFamily="18" charset="0"/>
              </a:rPr>
              <a:t>giác</a:t>
            </a:r>
            <a:r>
              <a:rPr lang="en-US" sz="1800" dirty="0">
                <a:latin typeface="Cambria Math" pitchFamily="18" charset="0"/>
                <a:ea typeface="Cambria Math" pitchFamily="18" charset="0"/>
              </a:rPr>
              <a:t> A’B’C’, </a:t>
            </a:r>
            <a:br>
              <a:rPr lang="en-US" sz="1800" dirty="0">
                <a:latin typeface="Cambria Math" pitchFamily="18" charset="0"/>
                <a:ea typeface="Cambria Math" pitchFamily="18" charset="0"/>
              </a:rPr>
            </a:br>
            <a:r>
              <a:rPr lang="en-US" sz="1800" dirty="0" err="1">
                <a:latin typeface="Cambria Math" pitchFamily="18" charset="0"/>
                <a:ea typeface="Cambria Math" pitchFamily="18" charset="0"/>
              </a:rPr>
              <a:t>có</a:t>
            </a:r>
            <a:r>
              <a:rPr lang="en-US" sz="1800" dirty="0">
                <a:latin typeface="Cambria Math" pitchFamily="18" charset="0"/>
                <a:ea typeface="Cambria Math" pitchFamily="18" charset="0"/>
              </a:rPr>
              <a:t> A’B’ = 2cm, B’C’ = 4 cm, A’C’=3 cm. </a:t>
            </a:r>
            <a:r>
              <a:rPr lang="en-US" sz="1800" dirty="0" err="1">
                <a:latin typeface="Cambria Math" pitchFamily="18" charset="0"/>
                <a:ea typeface="Cambria Math" pitchFamily="18" charset="0"/>
              </a:rPr>
              <a:t>Hãy</a:t>
            </a:r>
            <a:r>
              <a:rPr lang="en-US" sz="1800" dirty="0">
                <a:latin typeface="Cambria Math" pitchFamily="18" charset="0"/>
                <a:ea typeface="Cambria Math" pitchFamily="18" charset="0"/>
              </a:rPr>
              <a:t> so </a:t>
            </a:r>
            <a:r>
              <a:rPr lang="en-US" sz="1800" dirty="0" err="1">
                <a:latin typeface="Cambria Math" pitchFamily="18" charset="0"/>
                <a:ea typeface="Cambria Math" pitchFamily="18" charset="0"/>
              </a:rPr>
              <a:t>sánh</a:t>
            </a:r>
            <a:r>
              <a:rPr lang="en-US" sz="18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1800" dirty="0" err="1">
                <a:latin typeface="Cambria Math" pitchFamily="18" charset="0"/>
                <a:ea typeface="Cambria Math" pitchFamily="18" charset="0"/>
              </a:rPr>
              <a:t>các</a:t>
            </a:r>
            <a:r>
              <a:rPr lang="en-US" sz="18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1800" dirty="0" err="1">
                <a:latin typeface="Cambria Math" pitchFamily="18" charset="0"/>
                <a:ea typeface="Cambria Math" pitchFamily="18" charset="0"/>
              </a:rPr>
              <a:t>góc</a:t>
            </a:r>
            <a:r>
              <a:rPr lang="en-US" sz="18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1800" dirty="0" err="1">
                <a:latin typeface="Cambria Math" pitchFamily="18" charset="0"/>
                <a:ea typeface="Cambria Math" pitchFamily="18" charset="0"/>
              </a:rPr>
              <a:t>tương</a:t>
            </a:r>
            <a:r>
              <a:rPr lang="en-US" sz="18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1800" dirty="0" err="1">
                <a:latin typeface="Cambria Math" pitchFamily="18" charset="0"/>
                <a:ea typeface="Cambria Math" pitchFamily="18" charset="0"/>
              </a:rPr>
              <a:t>ứng</a:t>
            </a:r>
            <a:r>
              <a:rPr lang="en-US" sz="18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1800" dirty="0" err="1">
                <a:latin typeface="Cambria Math" pitchFamily="18" charset="0"/>
                <a:ea typeface="Cambria Math" pitchFamily="18" charset="0"/>
              </a:rPr>
              <a:t>của</a:t>
            </a:r>
            <a:r>
              <a:rPr lang="en-US" sz="1800" dirty="0">
                <a:latin typeface="Cambria Math" pitchFamily="18" charset="0"/>
                <a:ea typeface="Cambria Math" pitchFamily="18" charset="0"/>
              </a:rPr>
              <a:t> tam </a:t>
            </a:r>
            <a:r>
              <a:rPr lang="en-US" sz="1800" dirty="0" err="1">
                <a:latin typeface="Cambria Math" pitchFamily="18" charset="0"/>
                <a:ea typeface="Cambria Math" pitchFamily="18" charset="0"/>
              </a:rPr>
              <a:t>giác</a:t>
            </a:r>
            <a:r>
              <a:rPr lang="en-US" sz="1800" dirty="0">
                <a:latin typeface="Cambria Math" pitchFamily="18" charset="0"/>
                <a:ea typeface="Cambria Math" pitchFamily="18" charset="0"/>
              </a:rPr>
              <a:t> ABC ở </a:t>
            </a:r>
            <a:r>
              <a:rPr lang="en-US" sz="1800" dirty="0" err="1">
                <a:latin typeface="Cambria Math" pitchFamily="18" charset="0"/>
                <a:ea typeface="Cambria Math" pitchFamily="18" charset="0"/>
              </a:rPr>
              <a:t>bài</a:t>
            </a:r>
            <a:r>
              <a:rPr lang="en-US" sz="18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1800" dirty="0" err="1">
                <a:latin typeface="Cambria Math" pitchFamily="18" charset="0"/>
                <a:ea typeface="Cambria Math" pitchFamily="18" charset="0"/>
              </a:rPr>
              <a:t>tập</a:t>
            </a:r>
            <a:r>
              <a:rPr lang="en-US" sz="18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1800" dirty="0" err="1">
                <a:latin typeface="Cambria Math" pitchFamily="18" charset="0"/>
                <a:ea typeface="Cambria Math" pitchFamily="18" charset="0"/>
              </a:rPr>
              <a:t>trên</a:t>
            </a:r>
            <a:r>
              <a:rPr lang="en-US" sz="18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1800" dirty="0" err="1">
                <a:latin typeface="Cambria Math" pitchFamily="18" charset="0"/>
                <a:ea typeface="Cambria Math" pitchFamily="18" charset="0"/>
              </a:rPr>
              <a:t>và</a:t>
            </a:r>
            <a:r>
              <a:rPr lang="en-US" sz="1800" dirty="0">
                <a:latin typeface="Cambria Math" pitchFamily="18" charset="0"/>
                <a:ea typeface="Cambria Math" pitchFamily="18" charset="0"/>
              </a:rPr>
              <a:t> tam </a:t>
            </a:r>
            <a:r>
              <a:rPr lang="en-US" sz="1800" dirty="0" err="1">
                <a:latin typeface="Cambria Math" pitchFamily="18" charset="0"/>
                <a:ea typeface="Cambria Math" pitchFamily="18" charset="0"/>
              </a:rPr>
              <a:t>giác</a:t>
            </a:r>
            <a:r>
              <a:rPr lang="en-US" sz="1800" dirty="0">
                <a:latin typeface="Cambria Math" pitchFamily="18" charset="0"/>
                <a:ea typeface="Cambria Math" pitchFamily="18" charset="0"/>
              </a:rPr>
              <a:t> A’B’C’. </a:t>
            </a:r>
            <a:r>
              <a:rPr lang="en-US" sz="1800" dirty="0" err="1">
                <a:latin typeface="Cambria Math" pitchFamily="18" charset="0"/>
                <a:ea typeface="Cambria Math" pitchFamily="18" charset="0"/>
              </a:rPr>
              <a:t>Có</a:t>
            </a:r>
            <a:r>
              <a:rPr lang="en-US" sz="18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1800" dirty="0" err="1">
                <a:latin typeface="Cambria Math" pitchFamily="18" charset="0"/>
                <a:ea typeface="Cambria Math" pitchFamily="18" charset="0"/>
              </a:rPr>
              <a:t>nhận</a:t>
            </a:r>
            <a:r>
              <a:rPr lang="en-US" sz="18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1800" dirty="0" err="1">
                <a:latin typeface="Cambria Math" pitchFamily="18" charset="0"/>
                <a:ea typeface="Cambria Math" pitchFamily="18" charset="0"/>
              </a:rPr>
              <a:t>xét</a:t>
            </a:r>
            <a:r>
              <a:rPr lang="en-US" sz="18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1800" dirty="0" err="1">
                <a:latin typeface="Cambria Math" pitchFamily="18" charset="0"/>
                <a:ea typeface="Cambria Math" pitchFamily="18" charset="0"/>
              </a:rPr>
              <a:t>gì</a:t>
            </a:r>
            <a:r>
              <a:rPr lang="en-US" sz="18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1800" dirty="0" err="1">
                <a:latin typeface="Cambria Math" pitchFamily="18" charset="0"/>
                <a:ea typeface="Cambria Math" pitchFamily="18" charset="0"/>
              </a:rPr>
              <a:t>về</a:t>
            </a:r>
            <a:r>
              <a:rPr lang="en-US" sz="18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1800" dirty="0" err="1">
                <a:latin typeface="Cambria Math" pitchFamily="18" charset="0"/>
                <a:ea typeface="Cambria Math" pitchFamily="18" charset="0"/>
              </a:rPr>
              <a:t>hai</a:t>
            </a:r>
            <a:r>
              <a:rPr lang="en-US" sz="1800" dirty="0">
                <a:latin typeface="Cambria Math" pitchFamily="18" charset="0"/>
                <a:ea typeface="Cambria Math" pitchFamily="18" charset="0"/>
              </a:rPr>
              <a:t> tam </a:t>
            </a:r>
            <a:r>
              <a:rPr lang="en-US" sz="1800" dirty="0" err="1">
                <a:latin typeface="Cambria Math" pitchFamily="18" charset="0"/>
                <a:ea typeface="Cambria Math" pitchFamily="18" charset="0"/>
              </a:rPr>
              <a:t>giác</a:t>
            </a:r>
            <a:r>
              <a:rPr lang="en-US" sz="18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1800" dirty="0" err="1">
                <a:latin typeface="Cambria Math" pitchFamily="18" charset="0"/>
                <a:ea typeface="Cambria Math" pitchFamily="18" charset="0"/>
              </a:rPr>
              <a:t>trên</a:t>
            </a:r>
            <a:r>
              <a:rPr lang="en-US" sz="1800" dirty="0">
                <a:latin typeface="Cambria Math" pitchFamily="18" charset="0"/>
                <a:ea typeface="Cambria Math" pitchFamily="18" charset="0"/>
              </a:rPr>
              <a:t>?</a:t>
            </a:r>
          </a:p>
          <a:p>
            <a:r>
              <a:rPr lang="en-US" sz="1800" dirty="0" err="1">
                <a:latin typeface="Cambria Math" pitchFamily="18" charset="0"/>
                <a:ea typeface="Cambria Math" pitchFamily="18" charset="0"/>
              </a:rPr>
              <a:t>Giải</a:t>
            </a:r>
            <a:r>
              <a:rPr lang="en-US" sz="1800" dirty="0">
                <a:latin typeface="Cambria Math" pitchFamily="18" charset="0"/>
                <a:ea typeface="Cambria Math" pitchFamily="18" charset="0"/>
              </a:rPr>
              <a:t>:</a:t>
            </a:r>
          </a:p>
          <a:p>
            <a:pPr lvl="1"/>
            <a:r>
              <a:rPr lang="en-US" sz="1600" dirty="0" err="1">
                <a:latin typeface="Cambria Math" pitchFamily="18" charset="0"/>
                <a:ea typeface="Cambria Math" pitchFamily="18" charset="0"/>
              </a:rPr>
              <a:t>Vẽ</a:t>
            </a:r>
            <a:r>
              <a:rPr lang="en-US" sz="16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1600" dirty="0" err="1">
                <a:latin typeface="Cambria Math" pitchFamily="18" charset="0"/>
                <a:ea typeface="Cambria Math" pitchFamily="18" charset="0"/>
              </a:rPr>
              <a:t>đoạn</a:t>
            </a:r>
            <a:r>
              <a:rPr lang="en-US" sz="16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1600" dirty="0" err="1">
                <a:latin typeface="Cambria Math" pitchFamily="18" charset="0"/>
                <a:ea typeface="Cambria Math" pitchFamily="18" charset="0"/>
              </a:rPr>
              <a:t>thẳng</a:t>
            </a:r>
            <a:r>
              <a:rPr lang="en-US" sz="1600" dirty="0">
                <a:latin typeface="Cambria Math" pitchFamily="18" charset="0"/>
                <a:ea typeface="Cambria Math" pitchFamily="18" charset="0"/>
              </a:rPr>
              <a:t> B’C’ = 4cm</a:t>
            </a:r>
          </a:p>
          <a:p>
            <a:pPr lvl="1"/>
            <a:r>
              <a:rPr lang="en-US" sz="1600" dirty="0" err="1">
                <a:latin typeface="Cambria Math" pitchFamily="18" charset="0"/>
                <a:ea typeface="Cambria Math" pitchFamily="18" charset="0"/>
              </a:rPr>
              <a:t>Trên</a:t>
            </a:r>
            <a:r>
              <a:rPr lang="en-US" sz="16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1600" dirty="0" err="1">
                <a:latin typeface="Cambria Math" pitchFamily="18" charset="0"/>
                <a:ea typeface="Cambria Math" pitchFamily="18" charset="0"/>
              </a:rPr>
              <a:t>cùng</a:t>
            </a:r>
            <a:r>
              <a:rPr lang="en-US" sz="16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1600" dirty="0" err="1">
                <a:latin typeface="Cambria Math" pitchFamily="18" charset="0"/>
                <a:ea typeface="Cambria Math" pitchFamily="18" charset="0"/>
              </a:rPr>
              <a:t>một</a:t>
            </a:r>
            <a:r>
              <a:rPr lang="en-US" sz="16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1600" dirty="0" err="1">
                <a:latin typeface="Cambria Math" pitchFamily="18" charset="0"/>
                <a:ea typeface="Cambria Math" pitchFamily="18" charset="0"/>
              </a:rPr>
              <a:t>nửa</a:t>
            </a:r>
            <a:r>
              <a:rPr lang="en-US" sz="16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1600" dirty="0" err="1">
                <a:latin typeface="Cambria Math" pitchFamily="18" charset="0"/>
                <a:ea typeface="Cambria Math" pitchFamily="18" charset="0"/>
              </a:rPr>
              <a:t>mặt</a:t>
            </a:r>
            <a:r>
              <a:rPr lang="en-US" sz="16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1600" dirty="0" err="1">
                <a:latin typeface="Cambria Math" pitchFamily="18" charset="0"/>
                <a:ea typeface="Cambria Math" pitchFamily="18" charset="0"/>
              </a:rPr>
              <a:t>phẳng</a:t>
            </a:r>
            <a:r>
              <a:rPr lang="en-US" sz="16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1600" dirty="0" err="1">
                <a:latin typeface="Cambria Math" pitchFamily="18" charset="0"/>
                <a:ea typeface="Cambria Math" pitchFamily="18" charset="0"/>
              </a:rPr>
              <a:t>bờ</a:t>
            </a:r>
            <a:r>
              <a:rPr lang="en-US" sz="1600" dirty="0">
                <a:latin typeface="Cambria Math" pitchFamily="18" charset="0"/>
                <a:ea typeface="Cambria Math" pitchFamily="18" charset="0"/>
              </a:rPr>
              <a:t> B’C’, </a:t>
            </a:r>
            <a:r>
              <a:rPr lang="en-US" sz="1600" dirty="0" err="1">
                <a:latin typeface="Cambria Math" pitchFamily="18" charset="0"/>
                <a:ea typeface="Cambria Math" pitchFamily="18" charset="0"/>
              </a:rPr>
              <a:t>vẽ</a:t>
            </a:r>
            <a:r>
              <a:rPr lang="en-US" sz="16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1600" dirty="0" err="1">
                <a:latin typeface="Cambria Math" pitchFamily="18" charset="0"/>
                <a:ea typeface="Cambria Math" pitchFamily="18" charset="0"/>
              </a:rPr>
              <a:t>cung</a:t>
            </a:r>
            <a:r>
              <a:rPr lang="en-US" sz="16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1600" dirty="0" err="1">
                <a:latin typeface="Cambria Math" pitchFamily="18" charset="0"/>
                <a:ea typeface="Cambria Math" pitchFamily="18" charset="0"/>
              </a:rPr>
              <a:t>tròn</a:t>
            </a:r>
            <a:r>
              <a:rPr lang="en-US" sz="16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1600" dirty="0" err="1">
                <a:latin typeface="Cambria Math" pitchFamily="18" charset="0"/>
                <a:ea typeface="Cambria Math" pitchFamily="18" charset="0"/>
              </a:rPr>
              <a:t>tâm</a:t>
            </a:r>
            <a:r>
              <a:rPr lang="en-US" sz="1600" dirty="0">
                <a:latin typeface="Cambria Math" pitchFamily="18" charset="0"/>
                <a:ea typeface="Cambria Math" pitchFamily="18" charset="0"/>
              </a:rPr>
              <a:t> B’ </a:t>
            </a:r>
            <a:r>
              <a:rPr lang="en-US" sz="1600" dirty="0" err="1">
                <a:latin typeface="Cambria Math" pitchFamily="18" charset="0"/>
                <a:ea typeface="Cambria Math" pitchFamily="18" charset="0"/>
              </a:rPr>
              <a:t>bán</a:t>
            </a:r>
            <a:r>
              <a:rPr lang="en-US" sz="16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1600" dirty="0" err="1">
                <a:latin typeface="Cambria Math" pitchFamily="18" charset="0"/>
                <a:ea typeface="Cambria Math" pitchFamily="18" charset="0"/>
              </a:rPr>
              <a:t>kính</a:t>
            </a:r>
            <a:r>
              <a:rPr lang="en-US" sz="1600" dirty="0">
                <a:latin typeface="Cambria Math" pitchFamily="18" charset="0"/>
                <a:ea typeface="Cambria Math" pitchFamily="18" charset="0"/>
              </a:rPr>
              <a:t> 2cm </a:t>
            </a:r>
            <a:r>
              <a:rPr lang="en-US" sz="1600" dirty="0" err="1">
                <a:latin typeface="Cambria Math" pitchFamily="18" charset="0"/>
                <a:ea typeface="Cambria Math" pitchFamily="18" charset="0"/>
              </a:rPr>
              <a:t>và</a:t>
            </a:r>
            <a:r>
              <a:rPr lang="en-US" sz="16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1600" dirty="0" err="1">
                <a:latin typeface="Cambria Math" pitchFamily="18" charset="0"/>
                <a:ea typeface="Cambria Math" pitchFamily="18" charset="0"/>
              </a:rPr>
              <a:t>cung</a:t>
            </a:r>
            <a:r>
              <a:rPr lang="en-US" sz="16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1600" dirty="0" err="1">
                <a:latin typeface="Cambria Math" pitchFamily="18" charset="0"/>
                <a:ea typeface="Cambria Math" pitchFamily="18" charset="0"/>
              </a:rPr>
              <a:t>tròn</a:t>
            </a:r>
            <a:r>
              <a:rPr lang="en-US" sz="16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1600" dirty="0" err="1">
                <a:latin typeface="Cambria Math" pitchFamily="18" charset="0"/>
                <a:ea typeface="Cambria Math" pitchFamily="18" charset="0"/>
              </a:rPr>
              <a:t>tâm</a:t>
            </a:r>
            <a:r>
              <a:rPr lang="en-US" sz="1600" dirty="0">
                <a:latin typeface="Cambria Math" pitchFamily="18" charset="0"/>
                <a:ea typeface="Cambria Math" pitchFamily="18" charset="0"/>
              </a:rPr>
              <a:t> C’ </a:t>
            </a:r>
            <a:r>
              <a:rPr lang="en-US" sz="1600" dirty="0" err="1">
                <a:latin typeface="Cambria Math" pitchFamily="18" charset="0"/>
                <a:ea typeface="Cambria Math" pitchFamily="18" charset="0"/>
              </a:rPr>
              <a:t>bán</a:t>
            </a:r>
            <a:r>
              <a:rPr lang="en-US" sz="16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1600" dirty="0" err="1">
                <a:latin typeface="Cambria Math" pitchFamily="18" charset="0"/>
                <a:ea typeface="Cambria Math" pitchFamily="18" charset="0"/>
              </a:rPr>
              <a:t>kính</a:t>
            </a:r>
            <a:r>
              <a:rPr lang="en-US" sz="1600" dirty="0">
                <a:latin typeface="Cambria Math" pitchFamily="18" charset="0"/>
                <a:ea typeface="Cambria Math" pitchFamily="18" charset="0"/>
              </a:rPr>
              <a:t> 3 cm.</a:t>
            </a:r>
          </a:p>
          <a:p>
            <a:pPr lvl="1"/>
            <a:r>
              <a:rPr lang="en-US" sz="1600" dirty="0" err="1">
                <a:latin typeface="Cambria Math" pitchFamily="18" charset="0"/>
                <a:ea typeface="Cambria Math" pitchFamily="18" charset="0"/>
              </a:rPr>
              <a:t>Hai</a:t>
            </a:r>
            <a:r>
              <a:rPr lang="en-US" sz="16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1600" dirty="0" err="1">
                <a:latin typeface="Cambria Math" pitchFamily="18" charset="0"/>
                <a:ea typeface="Cambria Math" pitchFamily="18" charset="0"/>
              </a:rPr>
              <a:t>cung</a:t>
            </a:r>
            <a:r>
              <a:rPr lang="en-US" sz="16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1600" dirty="0" err="1">
                <a:latin typeface="Cambria Math" pitchFamily="18" charset="0"/>
                <a:ea typeface="Cambria Math" pitchFamily="18" charset="0"/>
              </a:rPr>
              <a:t>tròn</a:t>
            </a:r>
            <a:r>
              <a:rPr lang="en-US" sz="16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1600" dirty="0" err="1">
                <a:latin typeface="Cambria Math" pitchFamily="18" charset="0"/>
                <a:ea typeface="Cambria Math" pitchFamily="18" charset="0"/>
              </a:rPr>
              <a:t>trên</a:t>
            </a:r>
            <a:r>
              <a:rPr lang="en-US" sz="16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1600" dirty="0" err="1">
                <a:latin typeface="Cambria Math" pitchFamily="18" charset="0"/>
                <a:ea typeface="Cambria Math" pitchFamily="18" charset="0"/>
              </a:rPr>
              <a:t>cắt</a:t>
            </a:r>
            <a:r>
              <a:rPr lang="en-US" sz="16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1600" dirty="0" err="1">
                <a:latin typeface="Cambria Math" pitchFamily="18" charset="0"/>
                <a:ea typeface="Cambria Math" pitchFamily="18" charset="0"/>
              </a:rPr>
              <a:t>nhau</a:t>
            </a:r>
            <a:r>
              <a:rPr lang="en-US" sz="16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1600" dirty="0" err="1">
                <a:latin typeface="Cambria Math" pitchFamily="18" charset="0"/>
                <a:ea typeface="Cambria Math" pitchFamily="18" charset="0"/>
              </a:rPr>
              <a:t>tại</a:t>
            </a:r>
            <a:r>
              <a:rPr lang="en-US" sz="1600" dirty="0">
                <a:latin typeface="Cambria Math" pitchFamily="18" charset="0"/>
                <a:ea typeface="Cambria Math" pitchFamily="18" charset="0"/>
              </a:rPr>
              <a:t> A’.</a:t>
            </a:r>
          </a:p>
          <a:p>
            <a:pPr lvl="1"/>
            <a:r>
              <a:rPr lang="en-US" sz="1600" dirty="0" err="1">
                <a:latin typeface="Cambria Math" pitchFamily="18" charset="0"/>
                <a:ea typeface="Cambria Math" pitchFamily="18" charset="0"/>
              </a:rPr>
              <a:t>Vẽ</a:t>
            </a:r>
            <a:r>
              <a:rPr lang="en-US" sz="16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1600" dirty="0" err="1">
                <a:latin typeface="Cambria Math" pitchFamily="18" charset="0"/>
                <a:ea typeface="Cambria Math" pitchFamily="18" charset="0"/>
              </a:rPr>
              <a:t>các</a:t>
            </a:r>
            <a:r>
              <a:rPr lang="en-US" sz="16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1600" dirty="0" err="1">
                <a:latin typeface="Cambria Math" pitchFamily="18" charset="0"/>
                <a:ea typeface="Cambria Math" pitchFamily="18" charset="0"/>
              </a:rPr>
              <a:t>đoạn</a:t>
            </a:r>
            <a:r>
              <a:rPr lang="en-US" sz="16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1600" dirty="0" err="1">
                <a:latin typeface="Cambria Math" pitchFamily="18" charset="0"/>
                <a:ea typeface="Cambria Math" pitchFamily="18" charset="0"/>
              </a:rPr>
              <a:t>thẳng</a:t>
            </a:r>
            <a:r>
              <a:rPr lang="en-US" sz="1600" dirty="0">
                <a:latin typeface="Cambria Math" pitchFamily="18" charset="0"/>
                <a:ea typeface="Cambria Math" pitchFamily="18" charset="0"/>
              </a:rPr>
              <a:t> A’B’ </a:t>
            </a:r>
            <a:r>
              <a:rPr lang="en-US" sz="1600" dirty="0" err="1">
                <a:latin typeface="Cambria Math" pitchFamily="18" charset="0"/>
                <a:ea typeface="Cambria Math" pitchFamily="18" charset="0"/>
              </a:rPr>
              <a:t>và</a:t>
            </a:r>
            <a:r>
              <a:rPr lang="en-US" sz="1600" dirty="0">
                <a:latin typeface="Cambria Math" pitchFamily="18" charset="0"/>
                <a:ea typeface="Cambria Math" pitchFamily="18" charset="0"/>
              </a:rPr>
              <a:t> A’C’, ta </a:t>
            </a:r>
            <a:r>
              <a:rPr lang="en-US" sz="1600" dirty="0" err="1">
                <a:latin typeface="Cambria Math" pitchFamily="18" charset="0"/>
                <a:ea typeface="Cambria Math" pitchFamily="18" charset="0"/>
              </a:rPr>
              <a:t>được</a:t>
            </a:r>
            <a:r>
              <a:rPr lang="en-US" sz="1600" dirty="0">
                <a:latin typeface="Cambria Math" pitchFamily="18" charset="0"/>
                <a:ea typeface="Cambria Math" pitchFamily="18" charset="0"/>
              </a:rPr>
              <a:t> tam </a:t>
            </a:r>
            <a:r>
              <a:rPr lang="en-US" sz="1600" dirty="0" err="1">
                <a:latin typeface="Cambria Math" pitchFamily="18" charset="0"/>
                <a:ea typeface="Cambria Math" pitchFamily="18" charset="0"/>
              </a:rPr>
              <a:t>giác</a:t>
            </a:r>
            <a:r>
              <a:rPr lang="en-US" sz="1600" dirty="0">
                <a:latin typeface="Cambria Math" pitchFamily="18" charset="0"/>
                <a:ea typeface="Cambria Math" pitchFamily="18" charset="0"/>
              </a:rPr>
              <a:t> A’B’C’</a:t>
            </a:r>
          </a:p>
        </p:txBody>
      </p:sp>
      <p:sp>
        <p:nvSpPr>
          <p:cNvPr id="7" name="Arc 6"/>
          <p:cNvSpPr/>
          <p:nvPr/>
        </p:nvSpPr>
        <p:spPr>
          <a:xfrm rot="947756">
            <a:off x="6243973" y="2205766"/>
            <a:ext cx="972108" cy="972108"/>
          </a:xfrm>
          <a:prstGeom prst="arc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c 7"/>
          <p:cNvSpPr/>
          <p:nvPr/>
        </p:nvSpPr>
        <p:spPr>
          <a:xfrm rot="15118465">
            <a:off x="6929726" y="2079217"/>
            <a:ext cx="972108" cy="972108"/>
          </a:xfrm>
          <a:prstGeom prst="arc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6302964" y="3016968"/>
            <a:ext cx="1941444" cy="244084"/>
            <a:chOff x="6302964" y="3016968"/>
            <a:chExt cx="1941444" cy="244084"/>
          </a:xfrm>
        </p:grpSpPr>
        <p:cxnSp>
          <p:nvCxnSpPr>
            <p:cNvPr id="10" name="Straight Connector 9"/>
            <p:cNvCxnSpPr/>
            <p:nvPr/>
          </p:nvCxnSpPr>
          <p:spPr>
            <a:xfrm>
              <a:off x="6444208" y="3075806"/>
              <a:ext cx="1584176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6302964" y="3030220"/>
              <a:ext cx="287111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/>
                <a:t>B’</a:t>
              </a:r>
              <a:endParaRPr lang="en-US" sz="1200" b="1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968548" y="3016968"/>
              <a:ext cx="27586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/>
                <a:t>C’</a:t>
              </a:r>
              <a:endParaRPr lang="en-US" sz="1600" b="1" dirty="0"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6875382" y="2094861"/>
            <a:ext cx="41453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A’</a:t>
            </a:r>
            <a:endParaRPr lang="en-US" b="1" dirty="0"/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6446981" y="2325693"/>
            <a:ext cx="540533" cy="75011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014018" y="2305815"/>
            <a:ext cx="1014366" cy="7699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955968" y="3054896"/>
            <a:ext cx="44761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4 cm</a:t>
            </a:r>
            <a:endParaRPr lang="en-US" sz="1600" dirty="0"/>
          </a:p>
        </p:txBody>
      </p:sp>
      <p:sp>
        <p:nvSpPr>
          <p:cNvPr id="17" name="TextBox 16"/>
          <p:cNvSpPr txBox="1"/>
          <p:nvPr/>
        </p:nvSpPr>
        <p:spPr>
          <a:xfrm>
            <a:off x="6366270" y="2573791"/>
            <a:ext cx="44761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2 cm</a:t>
            </a:r>
            <a:endParaRPr lang="en-US" sz="1600" dirty="0"/>
          </a:p>
        </p:txBody>
      </p:sp>
      <p:sp>
        <p:nvSpPr>
          <p:cNvPr id="18" name="TextBox 17"/>
          <p:cNvSpPr txBox="1"/>
          <p:nvPr/>
        </p:nvSpPr>
        <p:spPr>
          <a:xfrm>
            <a:off x="7520938" y="2553351"/>
            <a:ext cx="44761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3 cm</a:t>
            </a:r>
            <a:endParaRPr lang="en-US" sz="1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539552" y="3753444"/>
                <a:ext cx="4176464" cy="4024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Nhận </a:t>
                </a:r>
                <a:r>
                  <a:rPr lang="en-US" dirty="0" err="1"/>
                  <a:t>xét</a:t>
                </a:r>
                <a:r>
                  <a:rPr lang="en-US" dirty="0"/>
                  <a:t>: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𝐴</m:t>
                        </m:r>
                      </m:e>
                    </m:acc>
                    <m:r>
                      <a:rPr lang="en-US" b="0" i="1" smtClean="0">
                        <a:latin typeface="Cambria Math"/>
                      </a:rPr>
                      <m:t>=</m:t>
                    </m:r>
                    <m:acc>
                      <m:accPr>
                        <m:chr m:val="̂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𝐴</m:t>
                        </m:r>
                        <m:r>
                          <a:rPr lang="en-US" b="0" i="1" smtClean="0">
                            <a:latin typeface="Cambria Math"/>
                          </a:rPr>
                          <m:t>′</m:t>
                        </m:r>
                      </m:e>
                    </m:acc>
                    <m:r>
                      <a:rPr lang="en-US" b="0" i="1" smtClean="0">
                        <a:latin typeface="Cambria Math"/>
                      </a:rPr>
                      <m:t>;</m:t>
                    </m:r>
                    <m:acc>
                      <m:accPr>
                        <m:chr m:val="̂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𝐵</m:t>
                        </m:r>
                      </m:e>
                    </m:acc>
                    <m:r>
                      <a:rPr lang="en-US" b="0" i="1" smtClean="0">
                        <a:latin typeface="Cambria Math"/>
                      </a:rPr>
                      <m:t>=</m:t>
                    </m:r>
                    <m:acc>
                      <m:accPr>
                        <m:chr m:val="̂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𝐵</m:t>
                        </m:r>
                        <m:r>
                          <a:rPr lang="en-US" b="0" i="1" smtClean="0">
                            <a:latin typeface="Cambria Math"/>
                          </a:rPr>
                          <m:t>′</m:t>
                        </m:r>
                      </m:e>
                    </m:acc>
                    <m:r>
                      <a:rPr lang="en-US" b="0" i="1" smtClean="0">
                        <a:latin typeface="Cambria Math"/>
                      </a:rPr>
                      <m:t>;</m:t>
                    </m:r>
                    <m:acc>
                      <m:accPr>
                        <m:chr m:val="̂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𝐶</m:t>
                        </m:r>
                      </m:e>
                    </m:acc>
                    <m:r>
                      <a:rPr lang="en-US" b="0" i="1" smtClean="0">
                        <a:latin typeface="Cambria Math"/>
                      </a:rPr>
                      <m:t>=</m:t>
                    </m:r>
                    <m:acc>
                      <m:accPr>
                        <m:chr m:val="̂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𝐶</m:t>
                        </m:r>
                        <m:r>
                          <a:rPr lang="en-US" b="0" i="1" smtClean="0">
                            <a:latin typeface="Cambria Math"/>
                          </a:rPr>
                          <m:t>′</m:t>
                        </m:r>
                      </m:e>
                    </m:acc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3753444"/>
                <a:ext cx="4176464" cy="402482"/>
              </a:xfrm>
              <a:prstGeom prst="rect">
                <a:avLst/>
              </a:prstGeom>
              <a:blipFill rotWithShape="1">
                <a:blip r:embed="rId2"/>
                <a:stretch>
                  <a:fillRect l="-1314" t="-3030" b="-227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395536" y="4299942"/>
            <a:ext cx="8352928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i="1" dirty="0" err="1"/>
              <a:t>Tính</a:t>
            </a:r>
            <a:r>
              <a:rPr lang="en-US" b="1" i="1" dirty="0"/>
              <a:t> </a:t>
            </a:r>
            <a:r>
              <a:rPr lang="en-US" b="1" i="1" dirty="0" err="1"/>
              <a:t>chất</a:t>
            </a:r>
            <a:r>
              <a:rPr lang="en-US" b="1" i="1" dirty="0"/>
              <a:t>: </a:t>
            </a:r>
            <a:r>
              <a:rPr lang="en-US" b="1" i="1" dirty="0" err="1"/>
              <a:t>Nếu</a:t>
            </a:r>
            <a:r>
              <a:rPr lang="en-US" b="1" i="1" dirty="0"/>
              <a:t> </a:t>
            </a:r>
            <a:r>
              <a:rPr lang="en-US" b="1" i="1" dirty="0" err="1"/>
              <a:t>ba</a:t>
            </a:r>
            <a:r>
              <a:rPr lang="en-US" b="1" i="1" dirty="0"/>
              <a:t> </a:t>
            </a:r>
            <a:r>
              <a:rPr lang="en-US" b="1" i="1" dirty="0" err="1"/>
              <a:t>cạnh</a:t>
            </a:r>
            <a:r>
              <a:rPr lang="en-US" b="1" i="1" dirty="0"/>
              <a:t> </a:t>
            </a:r>
            <a:r>
              <a:rPr lang="en-US" b="1" i="1" dirty="0" err="1"/>
              <a:t>của</a:t>
            </a:r>
            <a:r>
              <a:rPr lang="en-US" b="1" i="1" dirty="0"/>
              <a:t> </a:t>
            </a:r>
            <a:r>
              <a:rPr lang="en-US" b="1" i="1" dirty="0" err="1"/>
              <a:t>một</a:t>
            </a:r>
            <a:r>
              <a:rPr lang="en-US" b="1" i="1" dirty="0"/>
              <a:t> tam </a:t>
            </a:r>
            <a:r>
              <a:rPr lang="en-US" b="1" i="1" dirty="0" err="1"/>
              <a:t>giác</a:t>
            </a:r>
            <a:r>
              <a:rPr lang="en-US" b="1" i="1" dirty="0"/>
              <a:t> </a:t>
            </a:r>
            <a:r>
              <a:rPr lang="en-US" b="1" i="1" dirty="0" err="1"/>
              <a:t>này</a:t>
            </a:r>
            <a:r>
              <a:rPr lang="en-US" b="1" i="1" dirty="0"/>
              <a:t> </a:t>
            </a:r>
            <a:r>
              <a:rPr lang="en-US" b="1" i="1" dirty="0" err="1"/>
              <a:t>bằng</a:t>
            </a:r>
            <a:r>
              <a:rPr lang="en-US" b="1" i="1" dirty="0"/>
              <a:t> </a:t>
            </a:r>
            <a:r>
              <a:rPr lang="en-US" b="1" i="1" dirty="0" err="1"/>
              <a:t>ba</a:t>
            </a:r>
            <a:r>
              <a:rPr lang="en-US" b="1" i="1" dirty="0"/>
              <a:t> </a:t>
            </a:r>
            <a:r>
              <a:rPr lang="en-US" b="1" i="1" dirty="0" err="1"/>
              <a:t>cạnh</a:t>
            </a:r>
            <a:r>
              <a:rPr lang="en-US" b="1" i="1" dirty="0"/>
              <a:t> </a:t>
            </a:r>
            <a:r>
              <a:rPr lang="en-US" b="1" i="1" dirty="0" err="1"/>
              <a:t>của</a:t>
            </a:r>
            <a:r>
              <a:rPr lang="en-US" b="1" i="1" dirty="0"/>
              <a:t> tam </a:t>
            </a:r>
            <a:r>
              <a:rPr lang="en-US" b="1" i="1" dirty="0" err="1"/>
              <a:t>giác</a:t>
            </a:r>
            <a:r>
              <a:rPr lang="en-US" b="1" i="1" dirty="0"/>
              <a:t> </a:t>
            </a:r>
            <a:r>
              <a:rPr lang="en-US" b="1" i="1" dirty="0" err="1"/>
              <a:t>kia</a:t>
            </a:r>
            <a:r>
              <a:rPr lang="en-US" b="1" i="1" dirty="0"/>
              <a:t> </a:t>
            </a:r>
            <a:r>
              <a:rPr lang="en-US" b="1" i="1" dirty="0" err="1"/>
              <a:t>thì</a:t>
            </a:r>
            <a:r>
              <a:rPr lang="en-US" b="1" i="1" dirty="0"/>
              <a:t> </a:t>
            </a:r>
            <a:r>
              <a:rPr lang="en-US" b="1" i="1" dirty="0" err="1"/>
              <a:t>hai</a:t>
            </a:r>
            <a:r>
              <a:rPr lang="en-US" b="1" i="1" dirty="0"/>
              <a:t> tam </a:t>
            </a:r>
            <a:r>
              <a:rPr lang="en-US" b="1" i="1" dirty="0" err="1"/>
              <a:t>giác</a:t>
            </a:r>
            <a:r>
              <a:rPr lang="en-US" b="1" i="1" dirty="0"/>
              <a:t> </a:t>
            </a:r>
            <a:r>
              <a:rPr lang="en-US" b="1" i="1" dirty="0" err="1"/>
              <a:t>đó</a:t>
            </a:r>
            <a:r>
              <a:rPr lang="en-US" b="1" i="1" dirty="0"/>
              <a:t> </a:t>
            </a:r>
            <a:r>
              <a:rPr lang="en-US" b="1" i="1" dirty="0" err="1"/>
              <a:t>bằng</a:t>
            </a:r>
            <a:r>
              <a:rPr lang="en-US" b="1" i="1" dirty="0"/>
              <a:t> </a:t>
            </a:r>
            <a:r>
              <a:rPr lang="en-US" b="1" i="1" dirty="0" err="1"/>
              <a:t>nhau</a:t>
            </a:r>
            <a:r>
              <a:rPr lang="en-US" b="1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5160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  <p:bldP spid="7" grpId="0" animBg="1"/>
      <p:bldP spid="8" grpId="0" animBg="1"/>
      <p:bldP spid="13" grpId="0"/>
      <p:bldP spid="16" grpId="0"/>
      <p:bldP spid="17" grpId="0"/>
      <p:bldP spid="18" grpId="0"/>
      <p:bldP spid="19" grpId="0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467544" y="699542"/>
            <a:ext cx="8147248" cy="1296144"/>
          </a:xfrm>
        </p:spPr>
        <p:txBody>
          <a:bodyPr/>
          <a:lstStyle/>
          <a:p>
            <a:r>
              <a:rPr lang="en-US" dirty="0" err="1">
                <a:latin typeface="Cambria Math" pitchFamily="18" charset="0"/>
                <a:ea typeface="Cambria Math" pitchFamily="18" charset="0"/>
              </a:rPr>
              <a:t>Nếu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 ABC </a:t>
            </a:r>
            <a:r>
              <a:rPr lang="en-US" dirty="0" err="1">
                <a:latin typeface="Cambria Math" pitchFamily="18" charset="0"/>
                <a:ea typeface="Cambria Math" pitchFamily="18" charset="0"/>
                <a:sym typeface="Symbol"/>
              </a:rPr>
              <a:t>và</a:t>
            </a:r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  A’B’C’ </a:t>
            </a:r>
            <a:r>
              <a:rPr lang="en-US" dirty="0" err="1">
                <a:latin typeface="Cambria Math" pitchFamily="18" charset="0"/>
                <a:ea typeface="Cambria Math" pitchFamily="18" charset="0"/>
                <a:sym typeface="Symbol"/>
              </a:rPr>
              <a:t>có</a:t>
            </a:r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 AB = A’B’; AC=A’C’; BC=B’C’ </a:t>
            </a:r>
            <a:r>
              <a:rPr lang="en-US" dirty="0" err="1">
                <a:latin typeface="Cambria Math" pitchFamily="18" charset="0"/>
                <a:ea typeface="Cambria Math" pitchFamily="18" charset="0"/>
                <a:sym typeface="Symbol"/>
              </a:rPr>
              <a:t>thì</a:t>
            </a:r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  ABC =  A’B’C’ </a:t>
            </a:r>
            <a:endParaRPr lang="en-US" dirty="0">
              <a:latin typeface="Cambria Math" pitchFamily="18" charset="0"/>
              <a:ea typeface="Cambria Math" pitchFamily="18" charset="0"/>
            </a:endParaRPr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995686"/>
            <a:ext cx="7600229" cy="1690252"/>
          </a:xfrm>
        </p:spPr>
      </p:pic>
    </p:spTree>
    <p:extLst>
      <p:ext uri="{BB962C8B-B14F-4D97-AF65-F5344CB8AC3E}">
        <p14:creationId xmlns:p14="http://schemas.microsoft.com/office/powerpoint/2010/main" val="3546262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28" y="0"/>
            <a:ext cx="4038600" cy="2137310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251520" y="2597944"/>
                <a:ext cx="6264696" cy="2545556"/>
              </a:xfrm>
            </p:spPr>
            <p:txBody>
              <a:bodyPr>
                <a:normAutofit fontScale="70000" lnSpcReduction="20000"/>
              </a:bodyPr>
              <a:lstStyle/>
              <a:p>
                <a:pPr marL="0" indent="0">
                  <a:buNone/>
                </a:pPr>
                <a:r>
                  <a:rPr lang="en-US" dirty="0">
                    <a:latin typeface="Cambria Math" pitchFamily="18" charset="0"/>
                    <a:ea typeface="Cambria Math" pitchFamily="18" charset="0"/>
                  </a:rPr>
                  <a:t>Giải:</a:t>
                </a:r>
              </a:p>
              <a:p>
                <a:r>
                  <a:rPr lang="en-US" dirty="0" err="1">
                    <a:latin typeface="Cambria Math" pitchFamily="18" charset="0"/>
                    <a:ea typeface="Cambria Math" pitchFamily="18" charset="0"/>
                  </a:rPr>
                  <a:t>Xét</a:t>
                </a:r>
                <a:r>
                  <a:rPr lang="en-US" dirty="0">
                    <a:latin typeface="Cambria Math" pitchFamily="18" charset="0"/>
                    <a:ea typeface="Cambria Math" pitchFamily="18" charset="0"/>
                  </a:rPr>
                  <a:t> </a:t>
                </a:r>
                <a:r>
                  <a:rPr lang="en-US" dirty="0">
                    <a:latin typeface="Cambria Math" pitchFamily="18" charset="0"/>
                    <a:ea typeface="Cambria Math" pitchFamily="18" charset="0"/>
                    <a:sym typeface="Symbol"/>
                  </a:rPr>
                  <a:t> ACD </a:t>
                </a:r>
                <a:r>
                  <a:rPr lang="en-US" dirty="0" err="1">
                    <a:latin typeface="Cambria Math" pitchFamily="18" charset="0"/>
                    <a:ea typeface="Cambria Math" pitchFamily="18" charset="0"/>
                    <a:sym typeface="Symbol"/>
                  </a:rPr>
                  <a:t>và</a:t>
                </a:r>
                <a:r>
                  <a:rPr lang="en-US" dirty="0">
                    <a:latin typeface="Cambria Math" pitchFamily="18" charset="0"/>
                    <a:ea typeface="Cambria Math" pitchFamily="18" charset="0"/>
                    <a:sym typeface="Symbol"/>
                  </a:rPr>
                  <a:t>  BCD</a:t>
                </a:r>
              </a:p>
              <a:p>
                <a:r>
                  <a:rPr lang="en-US" dirty="0" err="1">
                    <a:latin typeface="Cambria Math" pitchFamily="18" charset="0"/>
                    <a:ea typeface="Cambria Math" pitchFamily="18" charset="0"/>
                    <a:sym typeface="Symbol"/>
                  </a:rPr>
                  <a:t>Có</a:t>
                </a:r>
                <a:r>
                  <a:rPr lang="en-US" dirty="0">
                    <a:latin typeface="Cambria Math" pitchFamily="18" charset="0"/>
                    <a:ea typeface="Cambria Math" pitchFamily="18" charset="0"/>
                    <a:sym typeface="Symbol"/>
                  </a:rPr>
                  <a:t> </a:t>
                </a:r>
              </a:p>
              <a:p>
                <a:pPr lvl="1"/>
                <a:r>
                  <a:rPr lang="en-US" sz="2800" dirty="0">
                    <a:latin typeface="Cambria Math" pitchFamily="18" charset="0"/>
                    <a:ea typeface="Cambria Math" pitchFamily="18" charset="0"/>
                    <a:sym typeface="Symbol"/>
                  </a:rPr>
                  <a:t>AC = BC</a:t>
                </a:r>
              </a:p>
              <a:p>
                <a:pPr lvl="1"/>
                <a:r>
                  <a:rPr lang="en-US" sz="2800" dirty="0">
                    <a:latin typeface="Cambria Math" pitchFamily="18" charset="0"/>
                    <a:ea typeface="Cambria Math" pitchFamily="18" charset="0"/>
                    <a:sym typeface="Symbol"/>
                  </a:rPr>
                  <a:t>AD = BD</a:t>
                </a:r>
              </a:p>
              <a:p>
                <a:pPr lvl="1"/>
                <a:r>
                  <a:rPr lang="en-US" sz="2800" dirty="0">
                    <a:latin typeface="Cambria Math" pitchFamily="18" charset="0"/>
                    <a:ea typeface="Cambria Math" pitchFamily="18" charset="0"/>
                    <a:sym typeface="Symbol"/>
                  </a:rPr>
                  <a:t>CD </a:t>
                </a:r>
                <a:r>
                  <a:rPr lang="en-US" sz="2800" dirty="0" err="1">
                    <a:latin typeface="Cambria Math" pitchFamily="18" charset="0"/>
                    <a:ea typeface="Cambria Math" pitchFamily="18" charset="0"/>
                    <a:sym typeface="Symbol"/>
                  </a:rPr>
                  <a:t>là</a:t>
                </a:r>
                <a:r>
                  <a:rPr lang="en-US" sz="2800" dirty="0">
                    <a:latin typeface="Cambria Math" pitchFamily="18" charset="0"/>
                    <a:ea typeface="Cambria Math" pitchFamily="18" charset="0"/>
                    <a:sym typeface="Symbol"/>
                  </a:rPr>
                  <a:t> </a:t>
                </a:r>
                <a:r>
                  <a:rPr lang="en-US" sz="2800" dirty="0" err="1">
                    <a:latin typeface="Cambria Math" pitchFamily="18" charset="0"/>
                    <a:ea typeface="Cambria Math" pitchFamily="18" charset="0"/>
                    <a:sym typeface="Symbol"/>
                  </a:rPr>
                  <a:t>cạnh</a:t>
                </a:r>
                <a:r>
                  <a:rPr lang="en-US" sz="2800" dirty="0">
                    <a:latin typeface="Cambria Math" pitchFamily="18" charset="0"/>
                    <a:ea typeface="Cambria Math" pitchFamily="18" charset="0"/>
                    <a:sym typeface="Symbol"/>
                  </a:rPr>
                  <a:t> </a:t>
                </a:r>
                <a:r>
                  <a:rPr lang="en-US" sz="2800" dirty="0" err="1">
                    <a:latin typeface="Cambria Math" pitchFamily="18" charset="0"/>
                    <a:ea typeface="Cambria Math" pitchFamily="18" charset="0"/>
                    <a:sym typeface="Symbol"/>
                  </a:rPr>
                  <a:t>chun</a:t>
                </a:r>
                <a:r>
                  <a:rPr lang="en-US" sz="2900" dirty="0" err="1">
                    <a:latin typeface="Cambria Math" pitchFamily="18" charset="0"/>
                    <a:ea typeface="Cambria Math" pitchFamily="18" charset="0"/>
                    <a:sym typeface="Symbol"/>
                  </a:rPr>
                  <a:t>g</a:t>
                </a:r>
                <a:endParaRPr lang="en-US" sz="2900" dirty="0">
                  <a:latin typeface="Cambria Math" pitchFamily="18" charset="0"/>
                  <a:ea typeface="Cambria Math" pitchFamily="18" charset="0"/>
                  <a:sym typeface="Symbol"/>
                </a:endParaRPr>
              </a:p>
              <a:p>
                <a:r>
                  <a:rPr lang="en-US" dirty="0" err="1">
                    <a:latin typeface="Cambria Math" pitchFamily="18" charset="0"/>
                    <a:ea typeface="Cambria Math" pitchFamily="18" charset="0"/>
                    <a:sym typeface="Symbol"/>
                  </a:rPr>
                  <a:t>Suy</a:t>
                </a:r>
                <a:r>
                  <a:rPr lang="en-US" dirty="0">
                    <a:latin typeface="Cambria Math" pitchFamily="18" charset="0"/>
                    <a:ea typeface="Cambria Math" pitchFamily="18" charset="0"/>
                    <a:sym typeface="Symbol"/>
                  </a:rPr>
                  <a:t> </a:t>
                </a:r>
                <a:r>
                  <a:rPr lang="en-US" dirty="0" err="1">
                    <a:latin typeface="Cambria Math" pitchFamily="18" charset="0"/>
                    <a:ea typeface="Cambria Math" pitchFamily="18" charset="0"/>
                    <a:sym typeface="Symbol"/>
                  </a:rPr>
                  <a:t>ra</a:t>
                </a:r>
                <a:r>
                  <a:rPr lang="en-US" dirty="0">
                    <a:latin typeface="Cambria Math" pitchFamily="18" charset="0"/>
                    <a:ea typeface="Cambria Math" pitchFamily="18" charset="0"/>
                    <a:sym typeface="Symbol"/>
                  </a:rPr>
                  <a:t> :  ACD =  BCD </a:t>
                </a:r>
              </a:p>
              <a:p>
                <a:r>
                  <a:rPr lang="en-US" dirty="0" err="1">
                    <a:latin typeface="Cambria Math" pitchFamily="18" charset="0"/>
                    <a:ea typeface="Cambria Math" pitchFamily="18" charset="0"/>
                    <a:sym typeface="Symbol"/>
                  </a:rPr>
                  <a:t>Nên</a:t>
                </a:r>
                <a:r>
                  <a:rPr lang="en-US" dirty="0">
                    <a:latin typeface="Cambria Math" pitchFamily="18" charset="0"/>
                    <a:ea typeface="Cambria Math" pitchFamily="18" charset="0"/>
                    <a:sym typeface="Symbol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 smtClean="0">
                            <a:latin typeface="Cambria Math" panose="02040503050406030204" pitchFamily="18" charset="0"/>
                            <a:ea typeface="Cambria Math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itchFamily="18" charset="0"/>
                          </a:rPr>
                          <m:t>𝐵</m:t>
                        </m:r>
                      </m:e>
                    </m:acc>
                    <m:r>
                      <a:rPr lang="en-US" b="0" i="1" smtClean="0">
                        <a:latin typeface="Cambria Math" pitchFamily="18" charset="0"/>
                        <a:ea typeface="Cambria Math" pitchFamily="18" charset="0"/>
                      </a:rPr>
                      <m:t>=</m:t>
                    </m:r>
                    <m:acc>
                      <m:accPr>
                        <m:chr m:val="̂"/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itchFamily="18" charset="0"/>
                          </a:rPr>
                          <m:t>𝐴</m:t>
                        </m:r>
                      </m:e>
                    </m:acc>
                    <m:r>
                      <a:rPr lang="en-US" b="0" i="1" smtClean="0">
                        <a:latin typeface="Cambria Math" pitchFamily="18" charset="0"/>
                        <a:ea typeface="Cambria Math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itchFamily="18" charset="0"/>
                          </a:rPr>
                          <m:t>120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itchFamily="18" charset="0"/>
                          </a:rPr>
                          <m:t>0</m:t>
                        </m:r>
                      </m:sup>
                    </m:sSup>
                    <m:r>
                      <a:rPr lang="en-US" b="0" i="1" smtClean="0">
                        <a:latin typeface="Cambria Math" pitchFamily="18" charset="0"/>
                        <a:ea typeface="Cambria Math" pitchFamily="18" charset="0"/>
                      </a:rPr>
                      <m:t>(</m:t>
                    </m:r>
                    <m:r>
                      <a:rPr lang="en-US" b="0" i="1" smtClean="0">
                        <a:latin typeface="Cambria Math" pitchFamily="18" charset="0"/>
                        <a:ea typeface="Cambria Math" pitchFamily="18" charset="0"/>
                      </a:rPr>
                      <m:t>𝐺</m:t>
                    </m:r>
                    <m:r>
                      <a:rPr lang="en-US" b="0" i="1" smtClean="0">
                        <a:latin typeface="Cambria Math" pitchFamily="18" charset="0"/>
                        <a:ea typeface="Cambria Math" pitchFamily="18" charset="0"/>
                      </a:rPr>
                      <m:t>ó</m:t>
                    </m:r>
                    <m:r>
                      <a:rPr lang="en-US" b="0" i="1" smtClean="0">
                        <a:latin typeface="Cambria Math" pitchFamily="18" charset="0"/>
                        <a:ea typeface="Cambria Math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itchFamily="18" charset="0"/>
                        <a:ea typeface="Cambria Math" pitchFamily="18" charset="0"/>
                      </a:rPr>
                      <m:t> </m:t>
                    </m:r>
                    <m:r>
                      <a:rPr lang="en-US" b="0" i="1" smtClean="0">
                        <a:latin typeface="Cambria Math" pitchFamily="18" charset="0"/>
                        <a:ea typeface="Cambria Math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itchFamily="18" charset="0"/>
                        <a:ea typeface="Cambria Math" pitchFamily="18" charset="0"/>
                      </a:rPr>
                      <m:t>ươ</m:t>
                    </m:r>
                    <m:r>
                      <a:rPr lang="en-US" b="0" i="1" smtClean="0">
                        <a:latin typeface="Cambria Math" pitchFamily="18" charset="0"/>
                        <a:ea typeface="Cambria Math" pitchFamily="18" charset="0"/>
                      </a:rPr>
                      <m:t>𝑛𝑔</m:t>
                    </m:r>
                    <m:r>
                      <a:rPr lang="en-US" b="0" i="1" smtClean="0">
                        <a:latin typeface="Cambria Math" pitchFamily="18" charset="0"/>
                        <a:ea typeface="Cambria Math" pitchFamily="18" charset="0"/>
                      </a:rPr>
                      <m:t> ứ</m:t>
                    </m:r>
                    <m:r>
                      <a:rPr lang="en-US" b="0" i="1" smtClean="0">
                        <a:latin typeface="Cambria Math" pitchFamily="18" charset="0"/>
                        <a:ea typeface="Cambria Math" pitchFamily="18" charset="0"/>
                      </a:rPr>
                      <m:t>𝑛𝑔</m:t>
                    </m:r>
                    <m:r>
                      <a:rPr lang="en-US" b="0" i="1" smtClean="0">
                        <a:latin typeface="Cambria Math" pitchFamily="18" charset="0"/>
                        <a:ea typeface="Cambria Math" pitchFamily="18" charset="0"/>
                      </a:rPr>
                      <m:t>)</m:t>
                    </m:r>
                  </m:oMath>
                </a14:m>
                <a:endParaRPr lang="en-US" dirty="0">
                  <a:latin typeface="Cambria Math" pitchFamily="18" charset="0"/>
                  <a:ea typeface="Cambria Math" pitchFamily="18" charset="0"/>
                </a:endParaRPr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251520" y="2597944"/>
                <a:ext cx="6264696" cy="2545556"/>
              </a:xfrm>
              <a:blipFill rotWithShape="1">
                <a:blip r:embed="rId3"/>
                <a:stretch>
                  <a:fillRect l="-973" t="-3589" b="-14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41485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vận</a:t>
            </a:r>
            <a:r>
              <a:rPr lang="en-US" dirty="0"/>
              <a:t> </a:t>
            </a:r>
            <a:r>
              <a:rPr lang="en-US" dirty="0" err="1"/>
              <a:t>dụng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059582"/>
            <a:ext cx="7992888" cy="3470595"/>
          </a:xfrm>
        </p:spPr>
      </p:pic>
    </p:spTree>
    <p:extLst>
      <p:ext uri="{BB962C8B-B14F-4D97-AF65-F5344CB8AC3E}">
        <p14:creationId xmlns:p14="http://schemas.microsoft.com/office/powerpoint/2010/main" val="27786153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06" t="8818" r="66202" b="1253"/>
          <a:stretch/>
        </p:blipFill>
        <p:spPr>
          <a:xfrm>
            <a:off x="1691680" y="771550"/>
            <a:ext cx="1944216" cy="2721902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/>
              <a:t>Giải</a:t>
            </a:r>
            <a:r>
              <a:rPr lang="en-US" dirty="0"/>
              <a:t>:</a:t>
            </a:r>
          </a:p>
          <a:p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 ABC </a:t>
            </a:r>
            <a:r>
              <a:rPr lang="en-US" dirty="0" err="1">
                <a:latin typeface="Cambria Math" pitchFamily="18" charset="0"/>
                <a:ea typeface="Cambria Math" pitchFamily="18" charset="0"/>
                <a:sym typeface="Symbol"/>
              </a:rPr>
              <a:t>và</a:t>
            </a:r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  ABD</a:t>
            </a:r>
          </a:p>
          <a:p>
            <a:r>
              <a:rPr lang="en-US" dirty="0" err="1">
                <a:latin typeface="Cambria Math" pitchFamily="18" charset="0"/>
                <a:ea typeface="Cambria Math" pitchFamily="18" charset="0"/>
                <a:sym typeface="Symbol"/>
              </a:rPr>
              <a:t>Có</a:t>
            </a:r>
            <a:endParaRPr lang="en-US" dirty="0">
              <a:latin typeface="Cambria Math" pitchFamily="18" charset="0"/>
              <a:ea typeface="Cambria Math" pitchFamily="18" charset="0"/>
              <a:sym typeface="Symbol"/>
            </a:endParaRPr>
          </a:p>
          <a:p>
            <a:pPr lvl="1"/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AC = AD (</a:t>
            </a:r>
            <a:r>
              <a:rPr lang="en-US" dirty="0" err="1">
                <a:latin typeface="Cambria Math" pitchFamily="18" charset="0"/>
                <a:ea typeface="Cambria Math" pitchFamily="18" charset="0"/>
                <a:sym typeface="Symbol"/>
              </a:rPr>
              <a:t>gt</a:t>
            </a:r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)</a:t>
            </a:r>
          </a:p>
          <a:p>
            <a:pPr lvl="1"/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BC = BD (</a:t>
            </a:r>
            <a:r>
              <a:rPr lang="en-US" dirty="0" err="1">
                <a:latin typeface="Cambria Math" pitchFamily="18" charset="0"/>
                <a:ea typeface="Cambria Math" pitchFamily="18" charset="0"/>
                <a:sym typeface="Symbol"/>
              </a:rPr>
              <a:t>gt</a:t>
            </a:r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)</a:t>
            </a:r>
          </a:p>
          <a:p>
            <a:pPr lvl="1"/>
            <a:r>
              <a:rPr lang="en-US" dirty="0" err="1">
                <a:latin typeface="Cambria Math" pitchFamily="18" charset="0"/>
                <a:ea typeface="Cambria Math" pitchFamily="18" charset="0"/>
                <a:sym typeface="Symbol"/>
              </a:rPr>
              <a:t>Cạnh</a:t>
            </a:r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 AB </a:t>
            </a:r>
            <a:r>
              <a:rPr lang="en-US" dirty="0" err="1">
                <a:latin typeface="Cambria Math" pitchFamily="18" charset="0"/>
                <a:ea typeface="Cambria Math" pitchFamily="18" charset="0"/>
                <a:sym typeface="Symbol"/>
              </a:rPr>
              <a:t>là</a:t>
            </a:r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 </a:t>
            </a:r>
            <a:r>
              <a:rPr lang="en-US" dirty="0" err="1">
                <a:latin typeface="Cambria Math" pitchFamily="18" charset="0"/>
                <a:ea typeface="Cambria Math" pitchFamily="18" charset="0"/>
                <a:sym typeface="Symbol"/>
              </a:rPr>
              <a:t>cạnh</a:t>
            </a:r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 </a:t>
            </a:r>
            <a:r>
              <a:rPr lang="en-US" dirty="0" err="1">
                <a:latin typeface="Cambria Math" pitchFamily="18" charset="0"/>
                <a:ea typeface="Cambria Math" pitchFamily="18" charset="0"/>
                <a:sym typeface="Symbol"/>
              </a:rPr>
              <a:t>chung</a:t>
            </a:r>
            <a:endParaRPr lang="en-US" dirty="0">
              <a:latin typeface="Cambria Math" pitchFamily="18" charset="0"/>
              <a:ea typeface="Cambria Math" pitchFamily="18" charset="0"/>
              <a:sym typeface="Symbol"/>
            </a:endParaRPr>
          </a:p>
          <a:p>
            <a:pPr marL="457200" lvl="1" indent="0">
              <a:buNone/>
            </a:pPr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  ABC =  ABD (</a:t>
            </a:r>
            <a:r>
              <a:rPr lang="en-US" dirty="0" err="1">
                <a:latin typeface="Cambria Math" pitchFamily="18" charset="0"/>
                <a:ea typeface="Cambria Math" pitchFamily="18" charset="0"/>
                <a:sym typeface="Symbol"/>
              </a:rPr>
              <a:t>c.c.c</a:t>
            </a:r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238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78" t="29738" r="33864"/>
          <a:stretch/>
        </p:blipFill>
        <p:spPr>
          <a:xfrm>
            <a:off x="1187624" y="1131590"/>
            <a:ext cx="2575113" cy="2579443"/>
          </a:xfrm>
        </p:spPr>
      </p:pic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/>
              <a:t>Giải</a:t>
            </a:r>
            <a:r>
              <a:rPr lang="en-US" dirty="0"/>
              <a:t>:</a:t>
            </a:r>
          </a:p>
          <a:p>
            <a:r>
              <a:rPr lang="en-US" dirty="0" err="1">
                <a:latin typeface="Cambria Math" pitchFamily="18" charset="0"/>
                <a:ea typeface="Cambria Math" pitchFamily="18" charset="0"/>
                <a:sym typeface="Symbol"/>
              </a:rPr>
              <a:t>Xét</a:t>
            </a:r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  MNQ </a:t>
            </a:r>
            <a:r>
              <a:rPr lang="en-US" dirty="0" err="1">
                <a:latin typeface="Cambria Math" pitchFamily="18" charset="0"/>
                <a:ea typeface="Cambria Math" pitchFamily="18" charset="0"/>
                <a:sym typeface="Symbol"/>
              </a:rPr>
              <a:t>và</a:t>
            </a:r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  QPM</a:t>
            </a:r>
          </a:p>
          <a:p>
            <a:r>
              <a:rPr lang="en-US" dirty="0" err="1">
                <a:latin typeface="Cambria Math" pitchFamily="18" charset="0"/>
                <a:ea typeface="Cambria Math" pitchFamily="18" charset="0"/>
                <a:sym typeface="Symbol"/>
              </a:rPr>
              <a:t>Có</a:t>
            </a:r>
            <a:endParaRPr lang="en-US" dirty="0">
              <a:latin typeface="Cambria Math" pitchFamily="18" charset="0"/>
              <a:ea typeface="Cambria Math" pitchFamily="18" charset="0"/>
              <a:sym typeface="Symbol"/>
            </a:endParaRPr>
          </a:p>
          <a:p>
            <a:pPr lvl="1"/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MN = QP (</a:t>
            </a:r>
            <a:r>
              <a:rPr lang="en-US" dirty="0" err="1">
                <a:latin typeface="Cambria Math" pitchFamily="18" charset="0"/>
                <a:ea typeface="Cambria Math" pitchFamily="18" charset="0"/>
                <a:sym typeface="Symbol"/>
              </a:rPr>
              <a:t>gt</a:t>
            </a:r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)</a:t>
            </a:r>
          </a:p>
          <a:p>
            <a:pPr lvl="1"/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NQ = PM (</a:t>
            </a:r>
            <a:r>
              <a:rPr lang="en-US" dirty="0" err="1">
                <a:latin typeface="Cambria Math" pitchFamily="18" charset="0"/>
                <a:ea typeface="Cambria Math" pitchFamily="18" charset="0"/>
                <a:sym typeface="Symbol"/>
              </a:rPr>
              <a:t>gt</a:t>
            </a:r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)</a:t>
            </a:r>
          </a:p>
          <a:p>
            <a:pPr lvl="1"/>
            <a:r>
              <a:rPr lang="en-US" dirty="0" err="1">
                <a:latin typeface="Cambria Math" pitchFamily="18" charset="0"/>
                <a:ea typeface="Cambria Math" pitchFamily="18" charset="0"/>
                <a:sym typeface="Symbol"/>
              </a:rPr>
              <a:t>Cạnh</a:t>
            </a:r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 MQ </a:t>
            </a:r>
            <a:r>
              <a:rPr lang="en-US" dirty="0" err="1">
                <a:latin typeface="Cambria Math" pitchFamily="18" charset="0"/>
                <a:ea typeface="Cambria Math" pitchFamily="18" charset="0"/>
                <a:sym typeface="Symbol"/>
              </a:rPr>
              <a:t>là</a:t>
            </a:r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 </a:t>
            </a:r>
            <a:r>
              <a:rPr lang="en-US" dirty="0" err="1">
                <a:latin typeface="Cambria Math" pitchFamily="18" charset="0"/>
                <a:ea typeface="Cambria Math" pitchFamily="18" charset="0"/>
                <a:sym typeface="Symbol"/>
              </a:rPr>
              <a:t>cạnh</a:t>
            </a:r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 </a:t>
            </a:r>
            <a:r>
              <a:rPr lang="en-US" dirty="0" err="1">
                <a:latin typeface="Cambria Math" pitchFamily="18" charset="0"/>
                <a:ea typeface="Cambria Math" pitchFamily="18" charset="0"/>
                <a:sym typeface="Symbol"/>
              </a:rPr>
              <a:t>chung</a:t>
            </a:r>
            <a:endParaRPr lang="en-US" dirty="0">
              <a:latin typeface="Cambria Math" pitchFamily="18" charset="0"/>
              <a:ea typeface="Cambria Math" pitchFamily="18" charset="0"/>
              <a:sym typeface="Symbol"/>
            </a:endParaRPr>
          </a:p>
          <a:p>
            <a:pPr marL="457200" lvl="1" indent="0">
              <a:buNone/>
            </a:pPr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  MNQ =  QPM (</a:t>
            </a:r>
            <a:r>
              <a:rPr lang="en-US" dirty="0" err="1">
                <a:latin typeface="Cambria Math" pitchFamily="18" charset="0"/>
                <a:ea typeface="Cambria Math" pitchFamily="18" charset="0"/>
                <a:sym typeface="Symbol"/>
              </a:rPr>
              <a:t>c.c.c</a:t>
            </a:r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8726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00" t="12417"/>
          <a:stretch/>
        </p:blipFill>
        <p:spPr>
          <a:xfrm>
            <a:off x="755576" y="915566"/>
            <a:ext cx="2863145" cy="3501028"/>
          </a:xfrm>
        </p:spPr>
      </p:pic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64277"/>
            <a:ext cx="4038600" cy="254555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/>
              <a:t>Giải</a:t>
            </a:r>
            <a:r>
              <a:rPr lang="en-US" dirty="0"/>
              <a:t>:</a:t>
            </a:r>
          </a:p>
          <a:p>
            <a:r>
              <a:rPr lang="en-US" dirty="0" err="1">
                <a:latin typeface="Cambria Math" pitchFamily="18" charset="0"/>
                <a:ea typeface="Cambria Math" pitchFamily="18" charset="0"/>
                <a:sym typeface="Symbol"/>
              </a:rPr>
              <a:t>Xét</a:t>
            </a:r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  EHI </a:t>
            </a:r>
            <a:r>
              <a:rPr lang="en-US" dirty="0" err="1">
                <a:latin typeface="Cambria Math" pitchFamily="18" charset="0"/>
                <a:ea typeface="Cambria Math" pitchFamily="18" charset="0"/>
                <a:sym typeface="Symbol"/>
              </a:rPr>
              <a:t>và</a:t>
            </a:r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  IKE</a:t>
            </a:r>
          </a:p>
          <a:p>
            <a:r>
              <a:rPr lang="en-US" dirty="0" err="1">
                <a:latin typeface="Cambria Math" pitchFamily="18" charset="0"/>
                <a:ea typeface="Cambria Math" pitchFamily="18" charset="0"/>
                <a:sym typeface="Symbol"/>
              </a:rPr>
              <a:t>Có</a:t>
            </a:r>
            <a:endParaRPr lang="en-US" dirty="0">
              <a:latin typeface="Cambria Math" pitchFamily="18" charset="0"/>
              <a:ea typeface="Cambria Math" pitchFamily="18" charset="0"/>
              <a:sym typeface="Symbol"/>
            </a:endParaRPr>
          </a:p>
          <a:p>
            <a:pPr lvl="1"/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EH = IK (</a:t>
            </a:r>
            <a:r>
              <a:rPr lang="en-US" dirty="0" err="1">
                <a:latin typeface="Cambria Math" pitchFamily="18" charset="0"/>
                <a:ea typeface="Cambria Math" pitchFamily="18" charset="0"/>
                <a:sym typeface="Symbol"/>
              </a:rPr>
              <a:t>gt</a:t>
            </a:r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)</a:t>
            </a:r>
          </a:p>
          <a:p>
            <a:pPr lvl="1"/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HI = KE (</a:t>
            </a:r>
            <a:r>
              <a:rPr lang="en-US" dirty="0" err="1">
                <a:latin typeface="Cambria Math" pitchFamily="18" charset="0"/>
                <a:ea typeface="Cambria Math" pitchFamily="18" charset="0"/>
                <a:sym typeface="Symbol"/>
              </a:rPr>
              <a:t>gt</a:t>
            </a:r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)</a:t>
            </a:r>
          </a:p>
          <a:p>
            <a:pPr lvl="1"/>
            <a:r>
              <a:rPr lang="en-US" dirty="0" err="1">
                <a:latin typeface="Cambria Math" pitchFamily="18" charset="0"/>
                <a:ea typeface="Cambria Math" pitchFamily="18" charset="0"/>
                <a:sym typeface="Symbol"/>
              </a:rPr>
              <a:t>Cạnh</a:t>
            </a:r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 EI </a:t>
            </a:r>
            <a:r>
              <a:rPr lang="en-US" dirty="0" err="1">
                <a:latin typeface="Cambria Math" pitchFamily="18" charset="0"/>
                <a:ea typeface="Cambria Math" pitchFamily="18" charset="0"/>
                <a:sym typeface="Symbol"/>
              </a:rPr>
              <a:t>là</a:t>
            </a:r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 </a:t>
            </a:r>
            <a:r>
              <a:rPr lang="en-US" dirty="0" err="1">
                <a:latin typeface="Cambria Math" pitchFamily="18" charset="0"/>
                <a:ea typeface="Cambria Math" pitchFamily="18" charset="0"/>
                <a:sym typeface="Symbol"/>
              </a:rPr>
              <a:t>cạnh</a:t>
            </a:r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 </a:t>
            </a:r>
            <a:r>
              <a:rPr lang="en-US" dirty="0" err="1">
                <a:latin typeface="Cambria Math" pitchFamily="18" charset="0"/>
                <a:ea typeface="Cambria Math" pitchFamily="18" charset="0"/>
                <a:sym typeface="Symbol"/>
              </a:rPr>
              <a:t>chung</a:t>
            </a:r>
            <a:endParaRPr lang="en-US" dirty="0">
              <a:latin typeface="Cambria Math" pitchFamily="18" charset="0"/>
              <a:ea typeface="Cambria Math" pitchFamily="18" charset="0"/>
              <a:sym typeface="Symbol"/>
            </a:endParaRPr>
          </a:p>
          <a:p>
            <a:pPr marL="457200" lvl="1" indent="0">
              <a:buNone/>
            </a:pPr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  EHI =  IKE (</a:t>
            </a:r>
            <a:r>
              <a:rPr lang="en-US" dirty="0" err="1">
                <a:latin typeface="Cambria Math" pitchFamily="18" charset="0"/>
                <a:ea typeface="Cambria Math" pitchFamily="18" charset="0"/>
                <a:sym typeface="Symbol"/>
              </a:rPr>
              <a:t>c.c.c</a:t>
            </a:r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)</a:t>
            </a:r>
          </a:p>
          <a:p>
            <a:endParaRPr lang="en-US" dirty="0"/>
          </a:p>
        </p:txBody>
      </p:sp>
      <p:sp>
        <p:nvSpPr>
          <p:cNvPr id="9" name="Content Placeholder 3"/>
          <p:cNvSpPr txBox="1">
            <a:spLocks/>
          </p:cNvSpPr>
          <p:nvPr/>
        </p:nvSpPr>
        <p:spPr>
          <a:xfrm>
            <a:off x="4625481" y="2715766"/>
            <a:ext cx="3869095" cy="236753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>
                <a:latin typeface="Cambria Math" pitchFamily="18" charset="0"/>
                <a:ea typeface="Cambria Math" pitchFamily="18" charset="0"/>
                <a:sym typeface="Symbol"/>
              </a:rPr>
              <a:t>Xét</a:t>
            </a:r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  HEK </a:t>
            </a:r>
            <a:r>
              <a:rPr lang="en-US" dirty="0" err="1">
                <a:latin typeface="Cambria Math" pitchFamily="18" charset="0"/>
                <a:ea typeface="Cambria Math" pitchFamily="18" charset="0"/>
                <a:sym typeface="Symbol"/>
              </a:rPr>
              <a:t>và</a:t>
            </a:r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  KIH</a:t>
            </a:r>
          </a:p>
          <a:p>
            <a:r>
              <a:rPr lang="en-US" dirty="0" err="1">
                <a:latin typeface="Cambria Math" pitchFamily="18" charset="0"/>
                <a:ea typeface="Cambria Math" pitchFamily="18" charset="0"/>
                <a:sym typeface="Symbol"/>
              </a:rPr>
              <a:t>Có</a:t>
            </a:r>
            <a:endParaRPr lang="en-US" dirty="0">
              <a:latin typeface="Cambria Math" pitchFamily="18" charset="0"/>
              <a:ea typeface="Cambria Math" pitchFamily="18" charset="0"/>
              <a:sym typeface="Symbol"/>
            </a:endParaRPr>
          </a:p>
          <a:p>
            <a:pPr lvl="1"/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HE = KI (</a:t>
            </a:r>
            <a:r>
              <a:rPr lang="en-US" dirty="0" err="1">
                <a:latin typeface="Cambria Math" pitchFamily="18" charset="0"/>
                <a:ea typeface="Cambria Math" pitchFamily="18" charset="0"/>
                <a:sym typeface="Symbol"/>
              </a:rPr>
              <a:t>gt</a:t>
            </a:r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)</a:t>
            </a:r>
          </a:p>
          <a:p>
            <a:pPr lvl="1"/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EK = IH (</a:t>
            </a:r>
            <a:r>
              <a:rPr lang="en-US" dirty="0" err="1">
                <a:latin typeface="Cambria Math" pitchFamily="18" charset="0"/>
                <a:ea typeface="Cambria Math" pitchFamily="18" charset="0"/>
                <a:sym typeface="Symbol"/>
              </a:rPr>
              <a:t>gt</a:t>
            </a:r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)</a:t>
            </a:r>
          </a:p>
          <a:p>
            <a:pPr lvl="1"/>
            <a:r>
              <a:rPr lang="en-US" dirty="0" err="1">
                <a:latin typeface="Cambria Math" pitchFamily="18" charset="0"/>
                <a:ea typeface="Cambria Math" pitchFamily="18" charset="0"/>
                <a:sym typeface="Symbol"/>
              </a:rPr>
              <a:t>Cạnh</a:t>
            </a:r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 HK </a:t>
            </a:r>
            <a:r>
              <a:rPr lang="en-US" dirty="0" err="1">
                <a:latin typeface="Cambria Math" pitchFamily="18" charset="0"/>
                <a:ea typeface="Cambria Math" pitchFamily="18" charset="0"/>
                <a:sym typeface="Symbol"/>
              </a:rPr>
              <a:t>là</a:t>
            </a:r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 </a:t>
            </a:r>
            <a:r>
              <a:rPr lang="en-US" dirty="0" err="1">
                <a:latin typeface="Cambria Math" pitchFamily="18" charset="0"/>
                <a:ea typeface="Cambria Math" pitchFamily="18" charset="0"/>
                <a:sym typeface="Symbol"/>
              </a:rPr>
              <a:t>cạnh</a:t>
            </a:r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 </a:t>
            </a:r>
            <a:r>
              <a:rPr lang="en-US" dirty="0" err="1">
                <a:latin typeface="Cambria Math" pitchFamily="18" charset="0"/>
                <a:ea typeface="Cambria Math" pitchFamily="18" charset="0"/>
                <a:sym typeface="Symbol"/>
              </a:rPr>
              <a:t>chung</a:t>
            </a:r>
            <a:endParaRPr lang="en-US" dirty="0">
              <a:latin typeface="Cambria Math" pitchFamily="18" charset="0"/>
              <a:ea typeface="Cambria Math" pitchFamily="18" charset="0"/>
              <a:sym typeface="Symbol"/>
            </a:endParaRPr>
          </a:p>
          <a:p>
            <a:pPr marL="457200" lvl="1" indent="0">
              <a:buFont typeface="Arial" pitchFamily="34" charset="0"/>
              <a:buNone/>
            </a:pPr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  HEK =  KIH (</a:t>
            </a:r>
            <a:r>
              <a:rPr lang="en-US" dirty="0" err="1">
                <a:latin typeface="Cambria Math" pitchFamily="18" charset="0"/>
                <a:ea typeface="Cambria Math" pitchFamily="18" charset="0"/>
                <a:sym typeface="Symbol"/>
              </a:rPr>
              <a:t>c.c.c</a:t>
            </a:r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3384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9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560</Words>
  <Application>Microsoft Office PowerPoint</Application>
  <PresentationFormat>Trình chiếu Trên màn hình (16:9)</PresentationFormat>
  <Paragraphs>74</Paragraphs>
  <Slides>13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4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13</vt:i4>
      </vt:variant>
    </vt:vector>
  </HeadingPairs>
  <TitlesOfParts>
    <vt:vector size="18" baseType="lpstr">
      <vt:lpstr>Arial</vt:lpstr>
      <vt:lpstr>Calibri</vt:lpstr>
      <vt:lpstr>Cambria Math</vt:lpstr>
      <vt:lpstr>Symbol</vt:lpstr>
      <vt:lpstr>Office Theme</vt:lpstr>
      <vt:lpstr>Trường hợp bằng nhau thứ nhất của tam giác cạnh cạnh canh (c.c.c)</vt:lpstr>
      <vt:lpstr>Vẽ tam giác biết 3 cạnh</vt:lpstr>
      <vt:lpstr>2. Trường hợp bằng nhau cạnh – cạnh – cạnh</vt:lpstr>
      <vt:lpstr>Bản trình bày PowerPoint</vt:lpstr>
      <vt:lpstr>Bản trình bày PowerPoint</vt:lpstr>
      <vt:lpstr>Bài tập vận dụng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Bài tập về nhà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Trường hợp bằng nhau thứ nhất của tam giác cạnh cạnh canh (c.c.c)</dc:title>
  <dc:creator>Admin</dc:creator>
  <cp:lastModifiedBy>Duong Vu</cp:lastModifiedBy>
  <cp:revision>7</cp:revision>
  <dcterms:created xsi:type="dcterms:W3CDTF">2021-11-17T08:10:22Z</dcterms:created>
  <dcterms:modified xsi:type="dcterms:W3CDTF">2021-11-17T12:38:23Z</dcterms:modified>
</cp:coreProperties>
</file>