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8" r:id="rId12"/>
    <p:sldId id="270" r:id="rId13"/>
    <p:sldId id="271" r:id="rId14"/>
    <p:sldId id="27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hông có Kiểu, Không có Lướ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7.wmf"/><Relationship Id="rId7" Type="http://schemas.openxmlformats.org/officeDocument/2006/relationships/image" Target="../media/image21.wmf"/><Relationship Id="rId2" Type="http://schemas.openxmlformats.org/officeDocument/2006/relationships/image" Target="../media/image16.wmf"/><Relationship Id="rId1" Type="http://schemas.openxmlformats.org/officeDocument/2006/relationships/image" Target="../media/image15.wmf"/><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E6D82601-C792-4FB5-8E86-FDE4A5949532}"/>
              </a:ext>
            </a:extLst>
          </p:cNvPr>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endParaRPr lang="en-US"/>
          </a:p>
        </p:txBody>
      </p:sp>
      <p:sp>
        <p:nvSpPr>
          <p:cNvPr id="3" name="Tiêu đề phụ 2">
            <a:extLst>
              <a:ext uri="{FF2B5EF4-FFF2-40B4-BE49-F238E27FC236}">
                <a16:creationId xmlns:a16="http://schemas.microsoft.com/office/drawing/2014/main" id="{DB20F329-73FF-4B8D-BBDB-9AEDFD1449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a:p>
        </p:txBody>
      </p:sp>
      <p:sp>
        <p:nvSpPr>
          <p:cNvPr id="4" name="Chỗ dành sẵn cho Ngày tháng 3">
            <a:extLst>
              <a:ext uri="{FF2B5EF4-FFF2-40B4-BE49-F238E27FC236}">
                <a16:creationId xmlns:a16="http://schemas.microsoft.com/office/drawing/2014/main" id="{DF82B5FE-0377-40D0-819B-C32BD551D30D}"/>
              </a:ext>
            </a:extLst>
          </p:cNvPr>
          <p:cNvSpPr>
            <a:spLocks noGrp="1"/>
          </p:cNvSpPr>
          <p:nvPr>
            <p:ph type="dt" sz="half" idx="10"/>
          </p:nvPr>
        </p:nvSpPr>
        <p:spPr/>
        <p:txBody>
          <a:bodyPr/>
          <a:lstStyle/>
          <a:p>
            <a:fld id="{0F26A5D5-614E-4854-9035-24B281BD9DFD}" type="datetimeFigureOut">
              <a:rPr lang="en-US" smtClean="0"/>
              <a:t>01/10/2022</a:t>
            </a:fld>
            <a:endParaRPr lang="en-US"/>
          </a:p>
        </p:txBody>
      </p:sp>
      <p:sp>
        <p:nvSpPr>
          <p:cNvPr id="5" name="Chỗ dành sẵn cho Chân trang 4">
            <a:extLst>
              <a:ext uri="{FF2B5EF4-FFF2-40B4-BE49-F238E27FC236}">
                <a16:creationId xmlns:a16="http://schemas.microsoft.com/office/drawing/2014/main" id="{172B32BE-B551-4F2A-9BB1-653916D11609}"/>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7E4AF70C-D56A-4B74-B68E-B24FBAEC4FFE}"/>
              </a:ext>
            </a:extLst>
          </p:cNvPr>
          <p:cNvSpPr>
            <a:spLocks noGrp="1"/>
          </p:cNvSpPr>
          <p:nvPr>
            <p:ph type="sldNum" sz="quarter" idx="12"/>
          </p:nvPr>
        </p:nvSpPr>
        <p:spPr/>
        <p:txBody>
          <a:bodyPr/>
          <a:lstStyle/>
          <a:p>
            <a:fld id="{244D5D6D-C108-4DE4-BB52-93684C25B29A}" type="slidenum">
              <a:rPr lang="en-US" smtClean="0"/>
              <a:t>‹#›</a:t>
            </a:fld>
            <a:endParaRPr lang="en-US"/>
          </a:p>
        </p:txBody>
      </p:sp>
    </p:spTree>
    <p:extLst>
      <p:ext uri="{BB962C8B-B14F-4D97-AF65-F5344CB8AC3E}">
        <p14:creationId xmlns:p14="http://schemas.microsoft.com/office/powerpoint/2010/main" val="3114437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5BE623EE-7E3B-4688-B9CA-3B81ED7798AE}"/>
              </a:ext>
            </a:extLst>
          </p:cNvPr>
          <p:cNvSpPr>
            <a:spLocks noGrp="1"/>
          </p:cNvSpPr>
          <p:nvPr>
            <p:ph type="title"/>
          </p:nvPr>
        </p:nvSpPr>
        <p:spPr/>
        <p:txBody>
          <a:bodyPr/>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35345770-9610-4B52-8F9F-9EFF359B7CFF}"/>
              </a:ext>
            </a:extLst>
          </p:cNvPr>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524176F0-7513-410B-869B-B72FCAEF3113}"/>
              </a:ext>
            </a:extLst>
          </p:cNvPr>
          <p:cNvSpPr>
            <a:spLocks noGrp="1"/>
          </p:cNvSpPr>
          <p:nvPr>
            <p:ph type="dt" sz="half" idx="10"/>
          </p:nvPr>
        </p:nvSpPr>
        <p:spPr/>
        <p:txBody>
          <a:bodyPr/>
          <a:lstStyle/>
          <a:p>
            <a:fld id="{0F26A5D5-614E-4854-9035-24B281BD9DFD}" type="datetimeFigureOut">
              <a:rPr lang="en-US" smtClean="0"/>
              <a:t>01/10/2022</a:t>
            </a:fld>
            <a:endParaRPr lang="en-US"/>
          </a:p>
        </p:txBody>
      </p:sp>
      <p:sp>
        <p:nvSpPr>
          <p:cNvPr id="5" name="Chỗ dành sẵn cho Chân trang 4">
            <a:extLst>
              <a:ext uri="{FF2B5EF4-FFF2-40B4-BE49-F238E27FC236}">
                <a16:creationId xmlns:a16="http://schemas.microsoft.com/office/drawing/2014/main" id="{BC055834-3151-4ADA-83E9-2A10B8530579}"/>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4A4D798B-DB59-423B-942B-0171757A1855}"/>
              </a:ext>
            </a:extLst>
          </p:cNvPr>
          <p:cNvSpPr>
            <a:spLocks noGrp="1"/>
          </p:cNvSpPr>
          <p:nvPr>
            <p:ph type="sldNum" sz="quarter" idx="12"/>
          </p:nvPr>
        </p:nvSpPr>
        <p:spPr/>
        <p:txBody>
          <a:bodyPr/>
          <a:lstStyle/>
          <a:p>
            <a:fld id="{244D5D6D-C108-4DE4-BB52-93684C25B29A}" type="slidenum">
              <a:rPr lang="en-US" smtClean="0"/>
              <a:t>‹#›</a:t>
            </a:fld>
            <a:endParaRPr lang="en-US"/>
          </a:p>
        </p:txBody>
      </p:sp>
    </p:spTree>
    <p:extLst>
      <p:ext uri="{BB962C8B-B14F-4D97-AF65-F5344CB8AC3E}">
        <p14:creationId xmlns:p14="http://schemas.microsoft.com/office/powerpoint/2010/main" val="1528558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a:extLst>
              <a:ext uri="{FF2B5EF4-FFF2-40B4-BE49-F238E27FC236}">
                <a16:creationId xmlns:a16="http://schemas.microsoft.com/office/drawing/2014/main" id="{956AA947-2F95-4CD3-BFFD-E2A9D3B39063}"/>
              </a:ext>
            </a:extLst>
          </p:cNvPr>
          <p:cNvSpPr>
            <a:spLocks noGrp="1"/>
          </p:cNvSpPr>
          <p:nvPr>
            <p:ph type="title" orient="vert"/>
          </p:nvPr>
        </p:nvSpPr>
        <p:spPr>
          <a:xfrm>
            <a:off x="8724900" y="365125"/>
            <a:ext cx="2628900" cy="5811838"/>
          </a:xfrm>
        </p:spPr>
        <p:txBody>
          <a:bodyPr vert="eaVert"/>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D4A034B0-0B8A-424B-8CCF-995610834AB9}"/>
              </a:ext>
            </a:extLst>
          </p:cNvPr>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4548C61D-EEE2-41DD-9662-DCCDAA5C5810}"/>
              </a:ext>
            </a:extLst>
          </p:cNvPr>
          <p:cNvSpPr>
            <a:spLocks noGrp="1"/>
          </p:cNvSpPr>
          <p:nvPr>
            <p:ph type="dt" sz="half" idx="10"/>
          </p:nvPr>
        </p:nvSpPr>
        <p:spPr/>
        <p:txBody>
          <a:bodyPr/>
          <a:lstStyle/>
          <a:p>
            <a:fld id="{0F26A5D5-614E-4854-9035-24B281BD9DFD}" type="datetimeFigureOut">
              <a:rPr lang="en-US" smtClean="0"/>
              <a:t>01/10/2022</a:t>
            </a:fld>
            <a:endParaRPr lang="en-US"/>
          </a:p>
        </p:txBody>
      </p:sp>
      <p:sp>
        <p:nvSpPr>
          <p:cNvPr id="5" name="Chỗ dành sẵn cho Chân trang 4">
            <a:extLst>
              <a:ext uri="{FF2B5EF4-FFF2-40B4-BE49-F238E27FC236}">
                <a16:creationId xmlns:a16="http://schemas.microsoft.com/office/drawing/2014/main" id="{878C7667-6A1D-4980-9460-ECE3509A080F}"/>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64C1091B-C15A-421E-8190-664BDF7CDC6F}"/>
              </a:ext>
            </a:extLst>
          </p:cNvPr>
          <p:cNvSpPr>
            <a:spLocks noGrp="1"/>
          </p:cNvSpPr>
          <p:nvPr>
            <p:ph type="sldNum" sz="quarter" idx="12"/>
          </p:nvPr>
        </p:nvSpPr>
        <p:spPr/>
        <p:txBody>
          <a:bodyPr/>
          <a:lstStyle/>
          <a:p>
            <a:fld id="{244D5D6D-C108-4DE4-BB52-93684C25B29A}" type="slidenum">
              <a:rPr lang="en-US" smtClean="0"/>
              <a:t>‹#›</a:t>
            </a:fld>
            <a:endParaRPr lang="en-US"/>
          </a:p>
        </p:txBody>
      </p:sp>
    </p:spTree>
    <p:extLst>
      <p:ext uri="{BB962C8B-B14F-4D97-AF65-F5344CB8AC3E}">
        <p14:creationId xmlns:p14="http://schemas.microsoft.com/office/powerpoint/2010/main" val="4193269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1B7ADCC-D583-42A8-AD4F-B11CA63B5060}"/>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FC183145-5B73-4D76-BA75-E753156A7052}"/>
              </a:ext>
            </a:extLst>
          </p:cNvPr>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382C0CE7-0F28-4DB4-9463-B9874815BFCE}"/>
              </a:ext>
            </a:extLst>
          </p:cNvPr>
          <p:cNvSpPr>
            <a:spLocks noGrp="1"/>
          </p:cNvSpPr>
          <p:nvPr>
            <p:ph type="dt" sz="half" idx="10"/>
          </p:nvPr>
        </p:nvSpPr>
        <p:spPr/>
        <p:txBody>
          <a:bodyPr/>
          <a:lstStyle/>
          <a:p>
            <a:fld id="{0F26A5D5-614E-4854-9035-24B281BD9DFD}" type="datetimeFigureOut">
              <a:rPr lang="en-US" smtClean="0"/>
              <a:t>01/10/2022</a:t>
            </a:fld>
            <a:endParaRPr lang="en-US"/>
          </a:p>
        </p:txBody>
      </p:sp>
      <p:sp>
        <p:nvSpPr>
          <p:cNvPr id="5" name="Chỗ dành sẵn cho Chân trang 4">
            <a:extLst>
              <a:ext uri="{FF2B5EF4-FFF2-40B4-BE49-F238E27FC236}">
                <a16:creationId xmlns:a16="http://schemas.microsoft.com/office/drawing/2014/main" id="{97C68246-ADAD-4FDD-85D1-5F170FA50B1C}"/>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C5A75664-A8EB-474B-B88B-8E082F992374}"/>
              </a:ext>
            </a:extLst>
          </p:cNvPr>
          <p:cNvSpPr>
            <a:spLocks noGrp="1"/>
          </p:cNvSpPr>
          <p:nvPr>
            <p:ph type="sldNum" sz="quarter" idx="12"/>
          </p:nvPr>
        </p:nvSpPr>
        <p:spPr/>
        <p:txBody>
          <a:bodyPr/>
          <a:lstStyle/>
          <a:p>
            <a:fld id="{244D5D6D-C108-4DE4-BB52-93684C25B29A}" type="slidenum">
              <a:rPr lang="en-US" smtClean="0"/>
              <a:t>‹#›</a:t>
            </a:fld>
            <a:endParaRPr lang="en-US"/>
          </a:p>
        </p:txBody>
      </p:sp>
    </p:spTree>
    <p:extLst>
      <p:ext uri="{BB962C8B-B14F-4D97-AF65-F5344CB8AC3E}">
        <p14:creationId xmlns:p14="http://schemas.microsoft.com/office/powerpoint/2010/main" val="2382227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C644C66C-0F13-4B7B-858B-1F55E75CEC32}"/>
              </a:ext>
            </a:extLst>
          </p:cNvPr>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B6529CA0-54E2-4D0D-B10F-46147E7E2D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a16="http://schemas.microsoft.com/office/drawing/2014/main" id="{5EBD0C1E-5523-43F8-960E-ACDCBCB25D10}"/>
              </a:ext>
            </a:extLst>
          </p:cNvPr>
          <p:cNvSpPr>
            <a:spLocks noGrp="1"/>
          </p:cNvSpPr>
          <p:nvPr>
            <p:ph type="dt" sz="half" idx="10"/>
          </p:nvPr>
        </p:nvSpPr>
        <p:spPr/>
        <p:txBody>
          <a:bodyPr/>
          <a:lstStyle/>
          <a:p>
            <a:fld id="{0F26A5D5-614E-4854-9035-24B281BD9DFD}" type="datetimeFigureOut">
              <a:rPr lang="en-US" smtClean="0"/>
              <a:t>01/10/2022</a:t>
            </a:fld>
            <a:endParaRPr lang="en-US"/>
          </a:p>
        </p:txBody>
      </p:sp>
      <p:sp>
        <p:nvSpPr>
          <p:cNvPr id="5" name="Chỗ dành sẵn cho Chân trang 4">
            <a:extLst>
              <a:ext uri="{FF2B5EF4-FFF2-40B4-BE49-F238E27FC236}">
                <a16:creationId xmlns:a16="http://schemas.microsoft.com/office/drawing/2014/main" id="{D3A568CE-A89F-4EAF-9A5D-F30F8CBE08F1}"/>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8B911663-D3A8-477B-B98C-E43147568B62}"/>
              </a:ext>
            </a:extLst>
          </p:cNvPr>
          <p:cNvSpPr>
            <a:spLocks noGrp="1"/>
          </p:cNvSpPr>
          <p:nvPr>
            <p:ph type="sldNum" sz="quarter" idx="12"/>
          </p:nvPr>
        </p:nvSpPr>
        <p:spPr/>
        <p:txBody>
          <a:bodyPr/>
          <a:lstStyle/>
          <a:p>
            <a:fld id="{244D5D6D-C108-4DE4-BB52-93684C25B29A}" type="slidenum">
              <a:rPr lang="en-US" smtClean="0"/>
              <a:t>‹#›</a:t>
            </a:fld>
            <a:endParaRPr lang="en-US"/>
          </a:p>
        </p:txBody>
      </p:sp>
    </p:spTree>
    <p:extLst>
      <p:ext uri="{BB962C8B-B14F-4D97-AF65-F5344CB8AC3E}">
        <p14:creationId xmlns:p14="http://schemas.microsoft.com/office/powerpoint/2010/main" val="901749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B9224ECE-36D1-419F-B559-1EADBE400F17}"/>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DEF49701-54D3-4A7C-A385-D542CCFAD741}"/>
              </a:ext>
            </a:extLst>
          </p:cNvPr>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ội dung 3">
            <a:extLst>
              <a:ext uri="{FF2B5EF4-FFF2-40B4-BE49-F238E27FC236}">
                <a16:creationId xmlns:a16="http://schemas.microsoft.com/office/drawing/2014/main" id="{FF19DD01-DDFA-442B-8E22-60BD57BC36A6}"/>
              </a:ext>
            </a:extLst>
          </p:cNvPr>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Ngày tháng 4">
            <a:extLst>
              <a:ext uri="{FF2B5EF4-FFF2-40B4-BE49-F238E27FC236}">
                <a16:creationId xmlns:a16="http://schemas.microsoft.com/office/drawing/2014/main" id="{FAC76EA0-3D8C-4F1B-BE75-E99967E54D8C}"/>
              </a:ext>
            </a:extLst>
          </p:cNvPr>
          <p:cNvSpPr>
            <a:spLocks noGrp="1"/>
          </p:cNvSpPr>
          <p:nvPr>
            <p:ph type="dt" sz="half" idx="10"/>
          </p:nvPr>
        </p:nvSpPr>
        <p:spPr/>
        <p:txBody>
          <a:bodyPr/>
          <a:lstStyle/>
          <a:p>
            <a:fld id="{0F26A5D5-614E-4854-9035-24B281BD9DFD}" type="datetimeFigureOut">
              <a:rPr lang="en-US" smtClean="0"/>
              <a:t>01/10/2022</a:t>
            </a:fld>
            <a:endParaRPr lang="en-US"/>
          </a:p>
        </p:txBody>
      </p:sp>
      <p:sp>
        <p:nvSpPr>
          <p:cNvPr id="6" name="Chỗ dành sẵn cho Chân trang 5">
            <a:extLst>
              <a:ext uri="{FF2B5EF4-FFF2-40B4-BE49-F238E27FC236}">
                <a16:creationId xmlns:a16="http://schemas.microsoft.com/office/drawing/2014/main" id="{9ABDB762-8C5E-4470-94BB-8C906267190B}"/>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0FE19FDF-FD2C-4AB2-AED6-37EFBA6E7C87}"/>
              </a:ext>
            </a:extLst>
          </p:cNvPr>
          <p:cNvSpPr>
            <a:spLocks noGrp="1"/>
          </p:cNvSpPr>
          <p:nvPr>
            <p:ph type="sldNum" sz="quarter" idx="12"/>
          </p:nvPr>
        </p:nvSpPr>
        <p:spPr/>
        <p:txBody>
          <a:bodyPr/>
          <a:lstStyle/>
          <a:p>
            <a:fld id="{244D5D6D-C108-4DE4-BB52-93684C25B29A}" type="slidenum">
              <a:rPr lang="en-US" smtClean="0"/>
              <a:t>‹#›</a:t>
            </a:fld>
            <a:endParaRPr lang="en-US"/>
          </a:p>
        </p:txBody>
      </p:sp>
    </p:spTree>
    <p:extLst>
      <p:ext uri="{BB962C8B-B14F-4D97-AF65-F5344CB8AC3E}">
        <p14:creationId xmlns:p14="http://schemas.microsoft.com/office/powerpoint/2010/main" val="1682241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CC4A6961-4521-41A8-9030-53959553CB8E}"/>
              </a:ext>
            </a:extLst>
          </p:cNvPr>
          <p:cNvSpPr>
            <a:spLocks noGrp="1"/>
          </p:cNvSpPr>
          <p:nvPr>
            <p:ph type="title"/>
          </p:nvPr>
        </p:nvSpPr>
        <p:spPr>
          <a:xfrm>
            <a:off x="839788" y="365125"/>
            <a:ext cx="10515600" cy="1325563"/>
          </a:xfrm>
        </p:spPr>
        <p:txBody>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8CDB40E5-637B-4A68-BED8-7863747CA0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hỗ dành sẵn cho Nội dung 3">
            <a:extLst>
              <a:ext uri="{FF2B5EF4-FFF2-40B4-BE49-F238E27FC236}">
                <a16:creationId xmlns:a16="http://schemas.microsoft.com/office/drawing/2014/main" id="{CDE02DB0-C1F4-4A84-8E67-53D68C88440D}"/>
              </a:ext>
            </a:extLst>
          </p:cNvPr>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Văn bản 4">
            <a:extLst>
              <a:ext uri="{FF2B5EF4-FFF2-40B4-BE49-F238E27FC236}">
                <a16:creationId xmlns:a16="http://schemas.microsoft.com/office/drawing/2014/main" id="{75E4AD54-6EBD-4FC3-B174-5AE551E553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hỗ dành sẵn cho Nội dung 5">
            <a:extLst>
              <a:ext uri="{FF2B5EF4-FFF2-40B4-BE49-F238E27FC236}">
                <a16:creationId xmlns:a16="http://schemas.microsoft.com/office/drawing/2014/main" id="{08F778D9-96DF-4DCB-9AFC-AEA472AEF73F}"/>
              </a:ext>
            </a:extLst>
          </p:cNvPr>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7" name="Chỗ dành sẵn cho Ngày tháng 6">
            <a:extLst>
              <a:ext uri="{FF2B5EF4-FFF2-40B4-BE49-F238E27FC236}">
                <a16:creationId xmlns:a16="http://schemas.microsoft.com/office/drawing/2014/main" id="{969360FC-7AEA-4ECE-97AF-AB7A686EB741}"/>
              </a:ext>
            </a:extLst>
          </p:cNvPr>
          <p:cNvSpPr>
            <a:spLocks noGrp="1"/>
          </p:cNvSpPr>
          <p:nvPr>
            <p:ph type="dt" sz="half" idx="10"/>
          </p:nvPr>
        </p:nvSpPr>
        <p:spPr/>
        <p:txBody>
          <a:bodyPr/>
          <a:lstStyle/>
          <a:p>
            <a:fld id="{0F26A5D5-614E-4854-9035-24B281BD9DFD}" type="datetimeFigureOut">
              <a:rPr lang="en-US" smtClean="0"/>
              <a:t>01/10/2022</a:t>
            </a:fld>
            <a:endParaRPr lang="en-US"/>
          </a:p>
        </p:txBody>
      </p:sp>
      <p:sp>
        <p:nvSpPr>
          <p:cNvPr id="8" name="Chỗ dành sẵn cho Chân trang 7">
            <a:extLst>
              <a:ext uri="{FF2B5EF4-FFF2-40B4-BE49-F238E27FC236}">
                <a16:creationId xmlns:a16="http://schemas.microsoft.com/office/drawing/2014/main" id="{5DD4BD25-FF70-4054-A87F-6080D16DF274}"/>
              </a:ext>
            </a:extLst>
          </p:cNvPr>
          <p:cNvSpPr>
            <a:spLocks noGrp="1"/>
          </p:cNvSpPr>
          <p:nvPr>
            <p:ph type="ftr" sz="quarter" idx="11"/>
          </p:nvPr>
        </p:nvSpPr>
        <p:spPr/>
        <p:txBody>
          <a:bodyPr/>
          <a:lstStyle/>
          <a:p>
            <a:endParaRPr lang="en-US"/>
          </a:p>
        </p:txBody>
      </p:sp>
      <p:sp>
        <p:nvSpPr>
          <p:cNvPr id="9" name="Chỗ dành sẵn cho Số hiệu Bản chiếu 8">
            <a:extLst>
              <a:ext uri="{FF2B5EF4-FFF2-40B4-BE49-F238E27FC236}">
                <a16:creationId xmlns:a16="http://schemas.microsoft.com/office/drawing/2014/main" id="{F34AE7EB-397E-4A6C-B2B7-82A24FBF4921}"/>
              </a:ext>
            </a:extLst>
          </p:cNvPr>
          <p:cNvSpPr>
            <a:spLocks noGrp="1"/>
          </p:cNvSpPr>
          <p:nvPr>
            <p:ph type="sldNum" sz="quarter" idx="12"/>
          </p:nvPr>
        </p:nvSpPr>
        <p:spPr/>
        <p:txBody>
          <a:bodyPr/>
          <a:lstStyle/>
          <a:p>
            <a:fld id="{244D5D6D-C108-4DE4-BB52-93684C25B29A}" type="slidenum">
              <a:rPr lang="en-US" smtClean="0"/>
              <a:t>‹#›</a:t>
            </a:fld>
            <a:endParaRPr lang="en-US"/>
          </a:p>
        </p:txBody>
      </p:sp>
    </p:spTree>
    <p:extLst>
      <p:ext uri="{BB962C8B-B14F-4D97-AF65-F5344CB8AC3E}">
        <p14:creationId xmlns:p14="http://schemas.microsoft.com/office/powerpoint/2010/main" val="413946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48657DC-324D-4F95-9147-F3CBA40E3131}"/>
              </a:ext>
            </a:extLst>
          </p:cNvPr>
          <p:cNvSpPr>
            <a:spLocks noGrp="1"/>
          </p:cNvSpPr>
          <p:nvPr>
            <p:ph type="title"/>
          </p:nvPr>
        </p:nvSpPr>
        <p:spPr/>
        <p:txBody>
          <a:bodyPr/>
          <a:lstStyle/>
          <a:p>
            <a:r>
              <a:rPr lang="vi-VN"/>
              <a:t>Bấm để sửa kiểu tiêu đề Bản cái</a:t>
            </a:r>
            <a:endParaRPr lang="en-US"/>
          </a:p>
        </p:txBody>
      </p:sp>
      <p:sp>
        <p:nvSpPr>
          <p:cNvPr id="3" name="Chỗ dành sẵn cho Ngày tháng 2">
            <a:extLst>
              <a:ext uri="{FF2B5EF4-FFF2-40B4-BE49-F238E27FC236}">
                <a16:creationId xmlns:a16="http://schemas.microsoft.com/office/drawing/2014/main" id="{722EBD78-DB4F-424E-BCB4-524B8D9A7650}"/>
              </a:ext>
            </a:extLst>
          </p:cNvPr>
          <p:cNvSpPr>
            <a:spLocks noGrp="1"/>
          </p:cNvSpPr>
          <p:nvPr>
            <p:ph type="dt" sz="half" idx="10"/>
          </p:nvPr>
        </p:nvSpPr>
        <p:spPr/>
        <p:txBody>
          <a:bodyPr/>
          <a:lstStyle/>
          <a:p>
            <a:fld id="{0F26A5D5-614E-4854-9035-24B281BD9DFD}" type="datetimeFigureOut">
              <a:rPr lang="en-US" smtClean="0"/>
              <a:t>01/10/2022</a:t>
            </a:fld>
            <a:endParaRPr lang="en-US"/>
          </a:p>
        </p:txBody>
      </p:sp>
      <p:sp>
        <p:nvSpPr>
          <p:cNvPr id="4" name="Chỗ dành sẵn cho Chân trang 3">
            <a:extLst>
              <a:ext uri="{FF2B5EF4-FFF2-40B4-BE49-F238E27FC236}">
                <a16:creationId xmlns:a16="http://schemas.microsoft.com/office/drawing/2014/main" id="{9DE66035-6B65-46D5-BF78-DF7442B6E549}"/>
              </a:ext>
            </a:extLst>
          </p:cNvPr>
          <p:cNvSpPr>
            <a:spLocks noGrp="1"/>
          </p:cNvSpPr>
          <p:nvPr>
            <p:ph type="ftr" sz="quarter" idx="11"/>
          </p:nvPr>
        </p:nvSpPr>
        <p:spPr/>
        <p:txBody>
          <a:bodyPr/>
          <a:lstStyle/>
          <a:p>
            <a:endParaRPr lang="en-US"/>
          </a:p>
        </p:txBody>
      </p:sp>
      <p:sp>
        <p:nvSpPr>
          <p:cNvPr id="5" name="Chỗ dành sẵn cho Số hiệu Bản chiếu 4">
            <a:extLst>
              <a:ext uri="{FF2B5EF4-FFF2-40B4-BE49-F238E27FC236}">
                <a16:creationId xmlns:a16="http://schemas.microsoft.com/office/drawing/2014/main" id="{4BB95CAC-7452-4200-A50F-4C3DDEBF2E8C}"/>
              </a:ext>
            </a:extLst>
          </p:cNvPr>
          <p:cNvSpPr>
            <a:spLocks noGrp="1"/>
          </p:cNvSpPr>
          <p:nvPr>
            <p:ph type="sldNum" sz="quarter" idx="12"/>
          </p:nvPr>
        </p:nvSpPr>
        <p:spPr/>
        <p:txBody>
          <a:bodyPr/>
          <a:lstStyle/>
          <a:p>
            <a:fld id="{244D5D6D-C108-4DE4-BB52-93684C25B29A}" type="slidenum">
              <a:rPr lang="en-US" smtClean="0"/>
              <a:t>‹#›</a:t>
            </a:fld>
            <a:endParaRPr lang="en-US"/>
          </a:p>
        </p:txBody>
      </p:sp>
    </p:spTree>
    <p:extLst>
      <p:ext uri="{BB962C8B-B14F-4D97-AF65-F5344CB8AC3E}">
        <p14:creationId xmlns:p14="http://schemas.microsoft.com/office/powerpoint/2010/main" val="3337555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a:extLst>
              <a:ext uri="{FF2B5EF4-FFF2-40B4-BE49-F238E27FC236}">
                <a16:creationId xmlns:a16="http://schemas.microsoft.com/office/drawing/2014/main" id="{226AAD24-1A18-40F6-ADF3-3D733FAAAB5A}"/>
              </a:ext>
            </a:extLst>
          </p:cNvPr>
          <p:cNvSpPr>
            <a:spLocks noGrp="1"/>
          </p:cNvSpPr>
          <p:nvPr>
            <p:ph type="dt" sz="half" idx="10"/>
          </p:nvPr>
        </p:nvSpPr>
        <p:spPr/>
        <p:txBody>
          <a:bodyPr/>
          <a:lstStyle/>
          <a:p>
            <a:fld id="{0F26A5D5-614E-4854-9035-24B281BD9DFD}" type="datetimeFigureOut">
              <a:rPr lang="en-US" smtClean="0"/>
              <a:t>01/10/2022</a:t>
            </a:fld>
            <a:endParaRPr lang="en-US"/>
          </a:p>
        </p:txBody>
      </p:sp>
      <p:sp>
        <p:nvSpPr>
          <p:cNvPr id="3" name="Chỗ dành sẵn cho Chân trang 2">
            <a:extLst>
              <a:ext uri="{FF2B5EF4-FFF2-40B4-BE49-F238E27FC236}">
                <a16:creationId xmlns:a16="http://schemas.microsoft.com/office/drawing/2014/main" id="{1188151D-BC75-49AA-BF3C-374876EA46CA}"/>
              </a:ext>
            </a:extLst>
          </p:cNvPr>
          <p:cNvSpPr>
            <a:spLocks noGrp="1"/>
          </p:cNvSpPr>
          <p:nvPr>
            <p:ph type="ftr" sz="quarter" idx="11"/>
          </p:nvPr>
        </p:nvSpPr>
        <p:spPr/>
        <p:txBody>
          <a:bodyPr/>
          <a:lstStyle/>
          <a:p>
            <a:endParaRPr lang="en-US"/>
          </a:p>
        </p:txBody>
      </p:sp>
      <p:sp>
        <p:nvSpPr>
          <p:cNvPr id="4" name="Chỗ dành sẵn cho Số hiệu Bản chiếu 3">
            <a:extLst>
              <a:ext uri="{FF2B5EF4-FFF2-40B4-BE49-F238E27FC236}">
                <a16:creationId xmlns:a16="http://schemas.microsoft.com/office/drawing/2014/main" id="{A2CF9B95-205A-4A27-AD77-0F8694475014}"/>
              </a:ext>
            </a:extLst>
          </p:cNvPr>
          <p:cNvSpPr>
            <a:spLocks noGrp="1"/>
          </p:cNvSpPr>
          <p:nvPr>
            <p:ph type="sldNum" sz="quarter" idx="12"/>
          </p:nvPr>
        </p:nvSpPr>
        <p:spPr/>
        <p:txBody>
          <a:bodyPr/>
          <a:lstStyle/>
          <a:p>
            <a:fld id="{244D5D6D-C108-4DE4-BB52-93684C25B29A}" type="slidenum">
              <a:rPr lang="en-US" smtClean="0"/>
              <a:t>‹#›</a:t>
            </a:fld>
            <a:endParaRPr lang="en-US"/>
          </a:p>
        </p:txBody>
      </p:sp>
    </p:spTree>
    <p:extLst>
      <p:ext uri="{BB962C8B-B14F-4D97-AF65-F5344CB8AC3E}">
        <p14:creationId xmlns:p14="http://schemas.microsoft.com/office/powerpoint/2010/main" val="4176869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78369A3A-030D-4871-8037-5CBF674EDED5}"/>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189A1799-E3AA-4092-A238-13452547D6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Văn bản 3">
            <a:extLst>
              <a:ext uri="{FF2B5EF4-FFF2-40B4-BE49-F238E27FC236}">
                <a16:creationId xmlns:a16="http://schemas.microsoft.com/office/drawing/2014/main" id="{A4476AC1-CC2C-48C8-B51D-92BA2D9A2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74332E7D-3BB9-4191-944C-7227A505C417}"/>
              </a:ext>
            </a:extLst>
          </p:cNvPr>
          <p:cNvSpPr>
            <a:spLocks noGrp="1"/>
          </p:cNvSpPr>
          <p:nvPr>
            <p:ph type="dt" sz="half" idx="10"/>
          </p:nvPr>
        </p:nvSpPr>
        <p:spPr/>
        <p:txBody>
          <a:bodyPr/>
          <a:lstStyle/>
          <a:p>
            <a:fld id="{0F26A5D5-614E-4854-9035-24B281BD9DFD}" type="datetimeFigureOut">
              <a:rPr lang="en-US" smtClean="0"/>
              <a:t>01/10/2022</a:t>
            </a:fld>
            <a:endParaRPr lang="en-US"/>
          </a:p>
        </p:txBody>
      </p:sp>
      <p:sp>
        <p:nvSpPr>
          <p:cNvPr id="6" name="Chỗ dành sẵn cho Chân trang 5">
            <a:extLst>
              <a:ext uri="{FF2B5EF4-FFF2-40B4-BE49-F238E27FC236}">
                <a16:creationId xmlns:a16="http://schemas.microsoft.com/office/drawing/2014/main" id="{B106EC87-CAF1-4D60-84C3-3B9128E1F49A}"/>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428DC2E6-179B-4F1A-A525-75B455269F2C}"/>
              </a:ext>
            </a:extLst>
          </p:cNvPr>
          <p:cNvSpPr>
            <a:spLocks noGrp="1"/>
          </p:cNvSpPr>
          <p:nvPr>
            <p:ph type="sldNum" sz="quarter" idx="12"/>
          </p:nvPr>
        </p:nvSpPr>
        <p:spPr/>
        <p:txBody>
          <a:bodyPr/>
          <a:lstStyle/>
          <a:p>
            <a:fld id="{244D5D6D-C108-4DE4-BB52-93684C25B29A}" type="slidenum">
              <a:rPr lang="en-US" smtClean="0"/>
              <a:t>‹#›</a:t>
            </a:fld>
            <a:endParaRPr lang="en-US"/>
          </a:p>
        </p:txBody>
      </p:sp>
    </p:spTree>
    <p:extLst>
      <p:ext uri="{BB962C8B-B14F-4D97-AF65-F5344CB8AC3E}">
        <p14:creationId xmlns:p14="http://schemas.microsoft.com/office/powerpoint/2010/main" val="216605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05BAD469-5C1E-400B-B876-043C0E49630F}"/>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Hình ảnh 2">
            <a:extLst>
              <a:ext uri="{FF2B5EF4-FFF2-40B4-BE49-F238E27FC236}">
                <a16:creationId xmlns:a16="http://schemas.microsoft.com/office/drawing/2014/main" id="{523AE497-37C9-4249-9B27-19A4D8802F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Chỗ dành sẵn cho Văn bản 3">
            <a:extLst>
              <a:ext uri="{FF2B5EF4-FFF2-40B4-BE49-F238E27FC236}">
                <a16:creationId xmlns:a16="http://schemas.microsoft.com/office/drawing/2014/main" id="{BD04FC04-AD62-4A1B-A3C6-A336935E56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057E97DB-AE88-4A01-AE9C-0180C20F2D7D}"/>
              </a:ext>
            </a:extLst>
          </p:cNvPr>
          <p:cNvSpPr>
            <a:spLocks noGrp="1"/>
          </p:cNvSpPr>
          <p:nvPr>
            <p:ph type="dt" sz="half" idx="10"/>
          </p:nvPr>
        </p:nvSpPr>
        <p:spPr/>
        <p:txBody>
          <a:bodyPr/>
          <a:lstStyle/>
          <a:p>
            <a:fld id="{0F26A5D5-614E-4854-9035-24B281BD9DFD}" type="datetimeFigureOut">
              <a:rPr lang="en-US" smtClean="0"/>
              <a:t>01/10/2022</a:t>
            </a:fld>
            <a:endParaRPr lang="en-US"/>
          </a:p>
        </p:txBody>
      </p:sp>
      <p:sp>
        <p:nvSpPr>
          <p:cNvPr id="6" name="Chỗ dành sẵn cho Chân trang 5">
            <a:extLst>
              <a:ext uri="{FF2B5EF4-FFF2-40B4-BE49-F238E27FC236}">
                <a16:creationId xmlns:a16="http://schemas.microsoft.com/office/drawing/2014/main" id="{9FE34AE0-6B58-4BE8-BE91-B4695890F6E4}"/>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B466EB3E-C32B-44EF-9276-36A2462A2ED2}"/>
              </a:ext>
            </a:extLst>
          </p:cNvPr>
          <p:cNvSpPr>
            <a:spLocks noGrp="1"/>
          </p:cNvSpPr>
          <p:nvPr>
            <p:ph type="sldNum" sz="quarter" idx="12"/>
          </p:nvPr>
        </p:nvSpPr>
        <p:spPr/>
        <p:txBody>
          <a:bodyPr/>
          <a:lstStyle/>
          <a:p>
            <a:fld id="{244D5D6D-C108-4DE4-BB52-93684C25B29A}" type="slidenum">
              <a:rPr lang="en-US" smtClean="0"/>
              <a:t>‹#›</a:t>
            </a:fld>
            <a:endParaRPr lang="en-US"/>
          </a:p>
        </p:txBody>
      </p:sp>
    </p:spTree>
    <p:extLst>
      <p:ext uri="{BB962C8B-B14F-4D97-AF65-F5344CB8AC3E}">
        <p14:creationId xmlns:p14="http://schemas.microsoft.com/office/powerpoint/2010/main" val="1807136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Tiêu đề 1">
            <a:extLst>
              <a:ext uri="{FF2B5EF4-FFF2-40B4-BE49-F238E27FC236}">
                <a16:creationId xmlns:a16="http://schemas.microsoft.com/office/drawing/2014/main" id="{02A36D42-D2F7-47BC-941D-09F6535596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1A240C51-8589-4A10-BE9E-1896A5C877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60A44494-2FE2-4F3C-A391-F80DC232A8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26A5D5-614E-4854-9035-24B281BD9DFD}" type="datetimeFigureOut">
              <a:rPr lang="en-US" smtClean="0"/>
              <a:t>01/10/2022</a:t>
            </a:fld>
            <a:endParaRPr lang="en-US"/>
          </a:p>
        </p:txBody>
      </p:sp>
      <p:sp>
        <p:nvSpPr>
          <p:cNvPr id="5" name="Chỗ dành sẵn cho Chân trang 4">
            <a:extLst>
              <a:ext uri="{FF2B5EF4-FFF2-40B4-BE49-F238E27FC236}">
                <a16:creationId xmlns:a16="http://schemas.microsoft.com/office/drawing/2014/main" id="{F4B11FC6-A257-4C08-A8E4-FF4E9A173A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Chỗ dành sẵn cho Số hiệu Bản chiếu 5">
            <a:extLst>
              <a:ext uri="{FF2B5EF4-FFF2-40B4-BE49-F238E27FC236}">
                <a16:creationId xmlns:a16="http://schemas.microsoft.com/office/drawing/2014/main" id="{5773E563-999D-4805-8041-B60A12AF81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4D5D6D-C108-4DE4-BB52-93684C25B29A}" type="slidenum">
              <a:rPr lang="en-US" smtClean="0"/>
              <a:t>‹#›</a:t>
            </a:fld>
            <a:endParaRPr lang="en-US"/>
          </a:p>
        </p:txBody>
      </p:sp>
    </p:spTree>
    <p:extLst>
      <p:ext uri="{BB962C8B-B14F-4D97-AF65-F5344CB8AC3E}">
        <p14:creationId xmlns:p14="http://schemas.microsoft.com/office/powerpoint/2010/main" val="2506420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oleObject" Target="../embeddings/oleObject6.bin"/><Relationship Id="rId18" Type="http://schemas.openxmlformats.org/officeDocument/2006/relationships/image" Target="../media/image23.png"/><Relationship Id="rId3" Type="http://schemas.openxmlformats.org/officeDocument/2006/relationships/oleObject" Target="../embeddings/oleObject1.bin"/><Relationship Id="rId21" Type="http://schemas.openxmlformats.org/officeDocument/2006/relationships/image" Target="../media/image26.png"/><Relationship Id="rId7" Type="http://schemas.openxmlformats.org/officeDocument/2006/relationships/oleObject" Target="../embeddings/oleObject3.bin"/><Relationship Id="rId12" Type="http://schemas.openxmlformats.org/officeDocument/2006/relationships/image" Target="../media/image19.wmf"/><Relationship Id="rId17" Type="http://schemas.openxmlformats.org/officeDocument/2006/relationships/image" Target="../media/image22.png"/><Relationship Id="rId2" Type="http://schemas.openxmlformats.org/officeDocument/2006/relationships/slideLayout" Target="../slideLayouts/slideLayout2.xml"/><Relationship Id="rId16" Type="http://schemas.openxmlformats.org/officeDocument/2006/relationships/image" Target="../media/image21.wmf"/><Relationship Id="rId20" Type="http://schemas.openxmlformats.org/officeDocument/2006/relationships/image" Target="../media/image25.png"/><Relationship Id="rId1" Type="http://schemas.openxmlformats.org/officeDocument/2006/relationships/vmlDrawing" Target="../drawings/vmlDrawing1.vml"/><Relationship Id="rId6" Type="http://schemas.openxmlformats.org/officeDocument/2006/relationships/image" Target="../media/image16.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18.wmf"/><Relationship Id="rId19" Type="http://schemas.openxmlformats.org/officeDocument/2006/relationships/image" Target="../media/image24.png"/><Relationship Id="rId4" Type="http://schemas.openxmlformats.org/officeDocument/2006/relationships/image" Target="../media/image15.wmf"/><Relationship Id="rId9" Type="http://schemas.openxmlformats.org/officeDocument/2006/relationships/oleObject" Target="../embeddings/oleObject4.bin"/><Relationship Id="rId14" Type="http://schemas.openxmlformats.org/officeDocument/2006/relationships/image" Target="../media/image20.wmf"/><Relationship Id="rId22" Type="http://schemas.openxmlformats.org/officeDocument/2006/relationships/image" Target="../media/image2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êu đề 1">
            <a:extLst>
              <a:ext uri="{FF2B5EF4-FFF2-40B4-BE49-F238E27FC236}">
                <a16:creationId xmlns:a16="http://schemas.microsoft.com/office/drawing/2014/main" id="{470D037A-0714-48FB-9ACB-A580BFCF286B}"/>
              </a:ext>
            </a:extLst>
          </p:cNvPr>
          <p:cNvSpPr>
            <a:spLocks noGrp="1"/>
          </p:cNvSpPr>
          <p:nvPr>
            <p:ph type="ctrTitle"/>
          </p:nvPr>
        </p:nvSpPr>
        <p:spPr>
          <a:xfrm>
            <a:off x="4038600" y="1939159"/>
            <a:ext cx="7644627" cy="2751086"/>
          </a:xfrm>
        </p:spPr>
        <p:txBody>
          <a:bodyPr>
            <a:normAutofit/>
          </a:bodyPr>
          <a:lstStyle/>
          <a:p>
            <a:pPr algn="r"/>
            <a:r>
              <a:rPr lang="en-US" dirty="0" err="1"/>
              <a:t>Chương</a:t>
            </a:r>
            <a:r>
              <a:rPr lang="en-US" dirty="0"/>
              <a:t> 3: </a:t>
            </a:r>
            <a:r>
              <a:rPr lang="en-US" dirty="0" err="1"/>
              <a:t>Thống</a:t>
            </a:r>
            <a:r>
              <a:rPr lang="en-US" dirty="0"/>
              <a:t> </a:t>
            </a:r>
            <a:r>
              <a:rPr lang="en-US" dirty="0" err="1"/>
              <a:t>kê</a:t>
            </a:r>
            <a:endParaRPr lang="en-US"/>
          </a:p>
        </p:txBody>
      </p:sp>
      <p:sp>
        <p:nvSpPr>
          <p:cNvPr id="3" name="Tiêu đề phụ 2">
            <a:extLst>
              <a:ext uri="{FF2B5EF4-FFF2-40B4-BE49-F238E27FC236}">
                <a16:creationId xmlns:a16="http://schemas.microsoft.com/office/drawing/2014/main" id="{971CB885-E7D0-439B-A1A1-BB4474D50692}"/>
              </a:ext>
            </a:extLst>
          </p:cNvPr>
          <p:cNvSpPr>
            <a:spLocks noGrp="1"/>
          </p:cNvSpPr>
          <p:nvPr>
            <p:ph type="subTitle" idx="1"/>
          </p:nvPr>
        </p:nvSpPr>
        <p:spPr>
          <a:xfrm>
            <a:off x="4038600" y="4782320"/>
            <a:ext cx="7644627" cy="1329443"/>
          </a:xfrm>
        </p:spPr>
        <p:txBody>
          <a:bodyPr>
            <a:normAutofit/>
          </a:bodyPr>
          <a:lstStyle/>
          <a:p>
            <a:pPr algn="r"/>
            <a:r>
              <a:rPr lang="en-US" dirty="0" err="1"/>
              <a:t>Giáo</a:t>
            </a:r>
            <a:r>
              <a:rPr lang="en-US" dirty="0"/>
              <a:t> </a:t>
            </a:r>
            <a:r>
              <a:rPr lang="en-US" dirty="0" err="1"/>
              <a:t>viên</a:t>
            </a:r>
            <a:r>
              <a:rPr lang="en-US" dirty="0"/>
              <a:t>: Nguyễn </a:t>
            </a:r>
            <a:r>
              <a:rPr lang="en-US" dirty="0" err="1"/>
              <a:t>Thị</a:t>
            </a:r>
            <a:r>
              <a:rPr lang="en-US" dirty="0"/>
              <a:t> Lê</a:t>
            </a:r>
            <a:endParaRPr lang="en-US"/>
          </a:p>
        </p:txBody>
      </p:sp>
    </p:spTree>
    <p:extLst>
      <p:ext uri="{BB962C8B-B14F-4D97-AF65-F5344CB8AC3E}">
        <p14:creationId xmlns:p14="http://schemas.microsoft.com/office/powerpoint/2010/main" val="994050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Hình ảnh 6" descr="Ảnh có chứa bàn&#10;&#10;Mô tả được tạo tự động">
            <a:extLst>
              <a:ext uri="{FF2B5EF4-FFF2-40B4-BE49-F238E27FC236}">
                <a16:creationId xmlns:a16="http://schemas.microsoft.com/office/drawing/2014/main" id="{294C3E5A-3F86-4ED1-9842-323F627FE726}"/>
              </a:ext>
            </a:extLst>
          </p:cNvPr>
          <p:cNvPicPr>
            <a:picLocks noChangeAspect="1"/>
          </p:cNvPicPr>
          <p:nvPr/>
        </p:nvPicPr>
        <p:blipFill rotWithShape="1">
          <a:blip r:embed="rId2">
            <a:extLst>
              <a:ext uri="{28A0092B-C50C-407E-A947-70E740481C1C}">
                <a14:useLocalDpi xmlns:a14="http://schemas.microsoft.com/office/drawing/2010/main" val="0"/>
              </a:ext>
            </a:extLst>
          </a:blip>
          <a:srcRect b="9861"/>
          <a:stretch/>
        </p:blipFill>
        <p:spPr>
          <a:xfrm>
            <a:off x="0" y="85725"/>
            <a:ext cx="5202924" cy="6181725"/>
          </a:xfrm>
          <a:prstGeom prst="rect">
            <a:avLst/>
          </a:prstGeom>
        </p:spPr>
      </p:pic>
      <p:pic>
        <p:nvPicPr>
          <p:cNvPr id="9" name="Hình ảnh 8" descr="Ảnh có chứa bàn&#10;&#10;Mô tả được tạo tự động">
            <a:extLst>
              <a:ext uri="{FF2B5EF4-FFF2-40B4-BE49-F238E27FC236}">
                <a16:creationId xmlns:a16="http://schemas.microsoft.com/office/drawing/2014/main" id="{76E78A53-F2D5-45D2-A9B2-67D8C15D624C}"/>
              </a:ext>
            </a:extLst>
          </p:cNvPr>
          <p:cNvPicPr>
            <a:picLocks noChangeAspect="1"/>
          </p:cNvPicPr>
          <p:nvPr/>
        </p:nvPicPr>
        <p:blipFill rotWithShape="1">
          <a:blip r:embed="rId2">
            <a:extLst>
              <a:ext uri="{28A0092B-C50C-407E-A947-70E740481C1C}">
                <a14:useLocalDpi xmlns:a14="http://schemas.microsoft.com/office/drawing/2010/main" val="0"/>
              </a:ext>
            </a:extLst>
          </a:blip>
          <a:srcRect t="92639" b="3611"/>
          <a:stretch/>
        </p:blipFill>
        <p:spPr>
          <a:xfrm>
            <a:off x="0" y="6267450"/>
            <a:ext cx="5202924" cy="257176"/>
          </a:xfrm>
          <a:prstGeom prst="rect">
            <a:avLst/>
          </a:prstGeom>
        </p:spPr>
      </p:pic>
      <p:sp>
        <p:nvSpPr>
          <p:cNvPr id="11" name="Hộp Văn bản 10">
            <a:extLst>
              <a:ext uri="{FF2B5EF4-FFF2-40B4-BE49-F238E27FC236}">
                <a16:creationId xmlns:a16="http://schemas.microsoft.com/office/drawing/2014/main" id="{2C8D6E83-6499-4264-BA59-1A5C5F9D2F57}"/>
              </a:ext>
            </a:extLst>
          </p:cNvPr>
          <p:cNvSpPr txBox="1"/>
          <p:nvPr/>
        </p:nvSpPr>
        <p:spPr>
          <a:xfrm>
            <a:off x="6711684" y="1835321"/>
            <a:ext cx="4983480" cy="369332"/>
          </a:xfrm>
          <a:prstGeom prst="rect">
            <a:avLst/>
          </a:prstGeom>
          <a:noFill/>
        </p:spPr>
        <p:txBody>
          <a:bodyPr wrap="square">
            <a:spAutoFit/>
          </a:bodyPr>
          <a:lstStyle/>
          <a:p>
            <a:pPr marL="0" marR="0">
              <a:spcBef>
                <a:spcPts val="0"/>
              </a:spcBef>
              <a:spcAft>
                <a:spcPts val="0"/>
              </a:spcAft>
            </a:pP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a) Dấu hiệu X: Thời gian chạy 50m của hs lớp 7</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13" name="Hộp Văn bản 12">
            <a:extLst>
              <a:ext uri="{FF2B5EF4-FFF2-40B4-BE49-F238E27FC236}">
                <a16:creationId xmlns:a16="http://schemas.microsoft.com/office/drawing/2014/main" id="{A7A089E3-623F-4368-9509-FFD0C3B34606}"/>
              </a:ext>
            </a:extLst>
          </p:cNvPr>
          <p:cNvSpPr txBox="1"/>
          <p:nvPr/>
        </p:nvSpPr>
        <p:spPr>
          <a:xfrm>
            <a:off x="6711684" y="2204653"/>
            <a:ext cx="2953418" cy="369332"/>
          </a:xfrm>
          <a:prstGeom prst="rect">
            <a:avLst/>
          </a:prstGeom>
          <a:noFill/>
        </p:spPr>
        <p:txBody>
          <a:bodyPr wrap="square">
            <a:spAutoFit/>
          </a:bodyPr>
          <a:lstStyle/>
          <a:p>
            <a:pPr marL="0" marR="0">
              <a:spcBef>
                <a:spcPts val="0"/>
              </a:spcBef>
              <a:spcAft>
                <a:spcPts val="0"/>
              </a:spcAft>
            </a:pP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b) Có tất cả 20 giá trị . N = 20</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15" name="Hộp Văn bản 14">
            <a:extLst>
              <a:ext uri="{FF2B5EF4-FFF2-40B4-BE49-F238E27FC236}">
                <a16:creationId xmlns:a16="http://schemas.microsoft.com/office/drawing/2014/main" id="{8759D329-9A49-41E4-AC94-6669A2E945E2}"/>
              </a:ext>
            </a:extLst>
          </p:cNvPr>
          <p:cNvSpPr txBox="1"/>
          <p:nvPr/>
        </p:nvSpPr>
        <p:spPr>
          <a:xfrm>
            <a:off x="6711684" y="2573985"/>
            <a:ext cx="4555974" cy="1200329"/>
          </a:xfrm>
          <a:prstGeom prst="rect">
            <a:avLst/>
          </a:prstGeom>
          <a:noFill/>
        </p:spPr>
        <p:txBody>
          <a:bodyPr wrap="square">
            <a:spAutoFit/>
          </a:bodyPr>
          <a:lstStyle/>
          <a:p>
            <a:pPr marL="0" marR="0">
              <a:spcBef>
                <a:spcPts val="0"/>
              </a:spcBef>
              <a:spcAft>
                <a:spcPts val="0"/>
              </a:spcAft>
            </a:pP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c) Có 5 giá trị khác nhau:</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a:p>
            <a:pPr marL="0" marR="0">
              <a:spcBef>
                <a:spcPts val="0"/>
              </a:spcBef>
              <a:spcAft>
                <a:spcPts val="0"/>
              </a:spcAft>
            </a:pP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1</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8,3 ; 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2</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8,4 ; 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3</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8,5 ; 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4</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8,7 ; 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5</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8,8</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a:p>
            <a:pPr marL="0" marR="0">
              <a:spcBef>
                <a:spcPts val="0"/>
              </a:spcBef>
              <a:spcAft>
                <a:spcPts val="0"/>
              </a:spcAft>
            </a:pP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Tần số tương ứng:</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a:p>
            <a:pPr marL="0" marR="0">
              <a:spcBef>
                <a:spcPts val="0"/>
              </a:spcBef>
              <a:spcAft>
                <a:spcPts val="0"/>
              </a:spcAft>
            </a:pP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n</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1</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2; n</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2</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3; n</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3</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8; n</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4</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5; n</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5</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2</a:t>
            </a:r>
            <a:endParaRPr lang="en-US" dirty="0"/>
          </a:p>
        </p:txBody>
      </p:sp>
      <p:sp>
        <p:nvSpPr>
          <p:cNvPr id="16" name="Hộp Văn bản 15">
            <a:extLst>
              <a:ext uri="{FF2B5EF4-FFF2-40B4-BE49-F238E27FC236}">
                <a16:creationId xmlns:a16="http://schemas.microsoft.com/office/drawing/2014/main" id="{3D2134DA-F57E-4BFE-B8F9-F066FE6E6D60}"/>
              </a:ext>
            </a:extLst>
          </p:cNvPr>
          <p:cNvSpPr txBox="1"/>
          <p:nvPr/>
        </p:nvSpPr>
        <p:spPr>
          <a:xfrm>
            <a:off x="6711684" y="1465989"/>
            <a:ext cx="1562976" cy="365760"/>
          </a:xfrm>
          <a:prstGeom prst="rect">
            <a:avLst/>
          </a:prstGeom>
          <a:noFill/>
        </p:spPr>
        <p:txBody>
          <a:bodyPr wrap="square" rtlCol="0">
            <a:spAutoFit/>
          </a:bodyPr>
          <a:lstStyle/>
          <a:p>
            <a:r>
              <a:rPr lang="en-US" dirty="0" err="1"/>
              <a:t>Giải</a:t>
            </a:r>
            <a:endParaRPr lang="en-US" dirty="0"/>
          </a:p>
        </p:txBody>
      </p:sp>
    </p:spTree>
    <p:extLst>
      <p:ext uri="{BB962C8B-B14F-4D97-AF65-F5344CB8AC3E}">
        <p14:creationId xmlns:p14="http://schemas.microsoft.com/office/powerpoint/2010/main" val="2372506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5" grpId="0"/>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Hình ảnh 6">
            <a:extLst>
              <a:ext uri="{FF2B5EF4-FFF2-40B4-BE49-F238E27FC236}">
                <a16:creationId xmlns:a16="http://schemas.microsoft.com/office/drawing/2014/main" id="{294C3E5A-3F86-4ED1-9842-323F627FE726}"/>
              </a:ext>
            </a:extLst>
          </p:cNvPr>
          <p:cNvPicPr>
            <a:picLocks noChangeAspect="1"/>
          </p:cNvPicPr>
          <p:nvPr/>
        </p:nvPicPr>
        <p:blipFill rotWithShape="1">
          <a:blip r:embed="rId2">
            <a:extLst>
              <a:ext uri="{28A0092B-C50C-407E-A947-70E740481C1C}">
                <a14:useLocalDpi xmlns:a14="http://schemas.microsoft.com/office/drawing/2010/main" val="0"/>
              </a:ext>
            </a:extLst>
          </a:blip>
          <a:srcRect t="-50" b="-5126"/>
          <a:stretch/>
        </p:blipFill>
        <p:spPr>
          <a:xfrm>
            <a:off x="0" y="0"/>
            <a:ext cx="4873846" cy="6960665"/>
          </a:xfrm>
          <a:prstGeom prst="rect">
            <a:avLst/>
          </a:prstGeom>
        </p:spPr>
      </p:pic>
      <p:sp>
        <p:nvSpPr>
          <p:cNvPr id="11" name="Hộp Văn bản 10">
            <a:extLst>
              <a:ext uri="{FF2B5EF4-FFF2-40B4-BE49-F238E27FC236}">
                <a16:creationId xmlns:a16="http://schemas.microsoft.com/office/drawing/2014/main" id="{2C8D6E83-6499-4264-BA59-1A5C5F9D2F57}"/>
              </a:ext>
            </a:extLst>
          </p:cNvPr>
          <p:cNvSpPr txBox="1"/>
          <p:nvPr/>
        </p:nvSpPr>
        <p:spPr>
          <a:xfrm>
            <a:off x="6711684" y="1835321"/>
            <a:ext cx="4983480" cy="369332"/>
          </a:xfrm>
          <a:prstGeom prst="rect">
            <a:avLst/>
          </a:prstGeom>
          <a:noFill/>
        </p:spPr>
        <p:txBody>
          <a:bodyPr wrap="square">
            <a:spAutoFit/>
          </a:bodyPr>
          <a:lstStyle/>
          <a:p>
            <a:pPr marL="0" marR="0">
              <a:spcBef>
                <a:spcPts val="0"/>
              </a:spcBef>
              <a:spcAft>
                <a:spcPts val="0"/>
              </a:spcAft>
            </a:pP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a) Dấu hiệu X: Thời gian chạy 50m của hs lớp 7</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13" name="Hộp Văn bản 12">
            <a:extLst>
              <a:ext uri="{FF2B5EF4-FFF2-40B4-BE49-F238E27FC236}">
                <a16:creationId xmlns:a16="http://schemas.microsoft.com/office/drawing/2014/main" id="{A7A089E3-623F-4368-9509-FFD0C3B34606}"/>
              </a:ext>
            </a:extLst>
          </p:cNvPr>
          <p:cNvSpPr txBox="1"/>
          <p:nvPr/>
        </p:nvSpPr>
        <p:spPr>
          <a:xfrm>
            <a:off x="6711684" y="2204653"/>
            <a:ext cx="2953418" cy="369332"/>
          </a:xfrm>
          <a:prstGeom prst="rect">
            <a:avLst/>
          </a:prstGeom>
          <a:noFill/>
        </p:spPr>
        <p:txBody>
          <a:bodyPr wrap="square">
            <a:spAutoFit/>
          </a:bodyPr>
          <a:lstStyle/>
          <a:p>
            <a:pPr marL="0" marR="0">
              <a:spcBef>
                <a:spcPts val="0"/>
              </a:spcBef>
              <a:spcAft>
                <a:spcPts val="0"/>
              </a:spcAft>
            </a:pP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b) Có tất cả 20 giá trị . N = 20</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15" name="Hộp Văn bản 14">
            <a:extLst>
              <a:ext uri="{FF2B5EF4-FFF2-40B4-BE49-F238E27FC236}">
                <a16:creationId xmlns:a16="http://schemas.microsoft.com/office/drawing/2014/main" id="{8759D329-9A49-41E4-AC94-6669A2E945E2}"/>
              </a:ext>
            </a:extLst>
          </p:cNvPr>
          <p:cNvSpPr txBox="1"/>
          <p:nvPr/>
        </p:nvSpPr>
        <p:spPr>
          <a:xfrm>
            <a:off x="6711684" y="2573985"/>
            <a:ext cx="4873846" cy="923330"/>
          </a:xfrm>
          <a:prstGeom prst="rect">
            <a:avLst/>
          </a:prstGeom>
          <a:noFill/>
        </p:spPr>
        <p:txBody>
          <a:bodyPr wrap="square">
            <a:spAutoFit/>
          </a:bodyPr>
          <a:lstStyle/>
          <a:p>
            <a:pPr marL="0" marR="0">
              <a:spcBef>
                <a:spcPts val="0"/>
              </a:spcBef>
              <a:spcAft>
                <a:spcPts val="0"/>
              </a:spcAft>
            </a:pP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c) Có 4 giá trị khác nhau: </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marL="0" marR="0">
              <a:spcBef>
                <a:spcPts val="0"/>
              </a:spcBef>
              <a:spcAft>
                <a:spcPts val="0"/>
              </a:spcAft>
            </a:pP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 1</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8,7 ; 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 2</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9,0; 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3</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9,2; 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4</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9,3; </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r>
              <a:rPr lang="nl-NL" sz="1800" dirty="0">
                <a:effectLst/>
                <a:latin typeface="Times New Roman" panose="02020603050405020304" pitchFamily="18" charset="0"/>
                <a:ea typeface="SimSun" panose="02010600030101010101" pitchFamily="2" charset="-122"/>
              </a:rPr>
              <a:t>Tần số tương ứng : n</a:t>
            </a:r>
            <a:r>
              <a:rPr lang="nl-NL" sz="1800" baseline="-25000" dirty="0">
                <a:effectLst/>
                <a:latin typeface="Times New Roman" panose="02020603050405020304" pitchFamily="18" charset="0"/>
                <a:ea typeface="SimSun" panose="02010600030101010101" pitchFamily="2" charset="-122"/>
              </a:rPr>
              <a:t>1</a:t>
            </a:r>
            <a:r>
              <a:rPr lang="nl-NL" sz="1800" dirty="0">
                <a:effectLst/>
                <a:latin typeface="Times New Roman" panose="02020603050405020304" pitchFamily="18" charset="0"/>
                <a:ea typeface="SimSun" panose="02010600030101010101" pitchFamily="2" charset="-122"/>
              </a:rPr>
              <a:t> = 3; n</a:t>
            </a:r>
            <a:r>
              <a:rPr lang="nl-NL" sz="1800" baseline="-25000" dirty="0">
                <a:effectLst/>
                <a:latin typeface="Times New Roman" panose="02020603050405020304" pitchFamily="18" charset="0"/>
                <a:ea typeface="SimSun" panose="02010600030101010101" pitchFamily="2" charset="-122"/>
              </a:rPr>
              <a:t>2</a:t>
            </a:r>
            <a:r>
              <a:rPr lang="nl-NL" sz="1800" dirty="0">
                <a:effectLst/>
                <a:latin typeface="Times New Roman" panose="02020603050405020304" pitchFamily="18" charset="0"/>
                <a:ea typeface="SimSun" panose="02010600030101010101" pitchFamily="2" charset="-122"/>
              </a:rPr>
              <a:t> = 5; n</a:t>
            </a:r>
            <a:r>
              <a:rPr lang="nl-NL" sz="1800" baseline="-25000" dirty="0">
                <a:effectLst/>
                <a:latin typeface="Times New Roman" panose="02020603050405020304" pitchFamily="18" charset="0"/>
                <a:ea typeface="SimSun" panose="02010600030101010101" pitchFamily="2" charset="-122"/>
              </a:rPr>
              <a:t>3</a:t>
            </a:r>
            <a:r>
              <a:rPr lang="nl-NL" sz="1800" dirty="0">
                <a:effectLst/>
                <a:latin typeface="Times New Roman" panose="02020603050405020304" pitchFamily="18" charset="0"/>
                <a:ea typeface="SimSun" panose="02010600030101010101" pitchFamily="2" charset="-122"/>
              </a:rPr>
              <a:t> = 7; n</a:t>
            </a:r>
            <a:r>
              <a:rPr lang="nl-NL" sz="1800" baseline="-25000" dirty="0">
                <a:effectLst/>
                <a:latin typeface="Times New Roman" panose="02020603050405020304" pitchFamily="18" charset="0"/>
                <a:ea typeface="SimSun" panose="02010600030101010101" pitchFamily="2" charset="-122"/>
              </a:rPr>
              <a:t>4</a:t>
            </a:r>
            <a:r>
              <a:rPr lang="nl-NL" sz="1800" dirty="0">
                <a:effectLst/>
                <a:latin typeface="Times New Roman" panose="02020603050405020304" pitchFamily="18" charset="0"/>
                <a:ea typeface="SimSun" panose="02010600030101010101" pitchFamily="2" charset="-122"/>
              </a:rPr>
              <a:t> = 5.</a:t>
            </a:r>
            <a:endParaRPr lang="en-US" dirty="0"/>
          </a:p>
        </p:txBody>
      </p:sp>
      <p:sp>
        <p:nvSpPr>
          <p:cNvPr id="16" name="Hộp Văn bản 15">
            <a:extLst>
              <a:ext uri="{FF2B5EF4-FFF2-40B4-BE49-F238E27FC236}">
                <a16:creationId xmlns:a16="http://schemas.microsoft.com/office/drawing/2014/main" id="{3D2134DA-F57E-4BFE-B8F9-F066FE6E6D60}"/>
              </a:ext>
            </a:extLst>
          </p:cNvPr>
          <p:cNvSpPr txBox="1"/>
          <p:nvPr/>
        </p:nvSpPr>
        <p:spPr>
          <a:xfrm>
            <a:off x="6711684" y="1283109"/>
            <a:ext cx="1562976" cy="365760"/>
          </a:xfrm>
          <a:prstGeom prst="rect">
            <a:avLst/>
          </a:prstGeom>
          <a:noFill/>
        </p:spPr>
        <p:txBody>
          <a:bodyPr wrap="square" rtlCol="0">
            <a:spAutoFit/>
          </a:bodyPr>
          <a:lstStyle/>
          <a:p>
            <a:r>
              <a:rPr lang="en-US" dirty="0" err="1"/>
              <a:t>Giải</a:t>
            </a:r>
            <a:endParaRPr lang="en-US" dirty="0"/>
          </a:p>
        </p:txBody>
      </p:sp>
    </p:spTree>
    <p:extLst>
      <p:ext uri="{BB962C8B-B14F-4D97-AF65-F5344CB8AC3E}">
        <p14:creationId xmlns:p14="http://schemas.microsoft.com/office/powerpoint/2010/main" val="598723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5" grpId="0"/>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14AFA42E-9A1B-4D30-9B1B-91091231099E}"/>
              </a:ext>
            </a:extLst>
          </p:cNvPr>
          <p:cNvSpPr>
            <a:spLocks noGrp="1"/>
          </p:cNvSpPr>
          <p:nvPr>
            <p:ph type="ctrTitle"/>
          </p:nvPr>
        </p:nvSpPr>
        <p:spPr/>
        <p:txBody>
          <a:bodyPr>
            <a:normAutofit fontScale="90000"/>
          </a:bodyPr>
          <a:lstStyle/>
          <a:p>
            <a:r>
              <a:rPr lang="en-US" dirty="0" err="1"/>
              <a:t>Luyện</a:t>
            </a:r>
            <a:r>
              <a:rPr lang="en-US" dirty="0"/>
              <a:t> </a:t>
            </a:r>
            <a:r>
              <a:rPr lang="en-US" dirty="0" err="1"/>
              <a:t>tập</a:t>
            </a:r>
            <a:r>
              <a:rPr lang="en-US" dirty="0"/>
              <a:t> </a:t>
            </a:r>
            <a:r>
              <a:rPr lang="en-US" dirty="0" err="1"/>
              <a:t>các</a:t>
            </a:r>
            <a:r>
              <a:rPr lang="en-US" dirty="0"/>
              <a:t> </a:t>
            </a:r>
            <a:r>
              <a:rPr lang="en-US" dirty="0" err="1"/>
              <a:t>trường</a:t>
            </a:r>
            <a:r>
              <a:rPr lang="en-US" dirty="0"/>
              <a:t> </a:t>
            </a:r>
            <a:r>
              <a:rPr lang="en-US" dirty="0" err="1"/>
              <a:t>hợp</a:t>
            </a:r>
            <a:r>
              <a:rPr lang="en-US" dirty="0"/>
              <a:t> </a:t>
            </a:r>
            <a:r>
              <a:rPr lang="en-US" dirty="0" err="1"/>
              <a:t>bằng</a:t>
            </a:r>
            <a:r>
              <a:rPr lang="en-US" dirty="0"/>
              <a:t> </a:t>
            </a:r>
            <a:r>
              <a:rPr lang="en-US" dirty="0" err="1"/>
              <a:t>nhau</a:t>
            </a:r>
            <a:r>
              <a:rPr lang="en-US" dirty="0"/>
              <a:t> </a:t>
            </a:r>
            <a:r>
              <a:rPr lang="en-US" dirty="0" err="1"/>
              <a:t>của</a:t>
            </a:r>
            <a:r>
              <a:rPr lang="en-US" dirty="0"/>
              <a:t> 2 tam </a:t>
            </a:r>
            <a:r>
              <a:rPr lang="en-US" dirty="0" err="1"/>
              <a:t>giác</a:t>
            </a:r>
            <a:r>
              <a:rPr lang="en-US" dirty="0"/>
              <a:t> </a:t>
            </a:r>
            <a:r>
              <a:rPr lang="en-US" dirty="0" err="1"/>
              <a:t>thường</a:t>
            </a:r>
            <a:endParaRPr lang="en-US" dirty="0"/>
          </a:p>
        </p:txBody>
      </p:sp>
      <p:sp>
        <p:nvSpPr>
          <p:cNvPr id="3" name="Tiêu đề phụ 2">
            <a:extLst>
              <a:ext uri="{FF2B5EF4-FFF2-40B4-BE49-F238E27FC236}">
                <a16:creationId xmlns:a16="http://schemas.microsoft.com/office/drawing/2014/main" id="{57642253-B4D2-46EC-B868-09C0A1BC8438}"/>
              </a:ext>
            </a:extLst>
          </p:cNvPr>
          <p:cNvSpPr>
            <a:spLocks noGrp="1"/>
          </p:cNvSpPr>
          <p:nvPr>
            <p:ph type="subTitle" idx="1"/>
          </p:nvPr>
        </p:nvSpPr>
        <p:spPr/>
        <p:txBody>
          <a:bodyPr/>
          <a:lstStyle/>
          <a:p>
            <a:r>
              <a:rPr lang="en-US" dirty="0" err="1"/>
              <a:t>Giáo</a:t>
            </a:r>
            <a:r>
              <a:rPr lang="en-US" dirty="0"/>
              <a:t> </a:t>
            </a:r>
            <a:r>
              <a:rPr lang="en-US" dirty="0" err="1"/>
              <a:t>viên</a:t>
            </a:r>
            <a:r>
              <a:rPr lang="en-US" dirty="0"/>
              <a:t>: Nguyễn </a:t>
            </a:r>
            <a:r>
              <a:rPr lang="en-US" dirty="0" err="1"/>
              <a:t>Thị</a:t>
            </a:r>
            <a:r>
              <a:rPr lang="en-US" dirty="0"/>
              <a:t> Lê</a:t>
            </a:r>
          </a:p>
        </p:txBody>
      </p:sp>
    </p:spTree>
    <p:extLst>
      <p:ext uri="{BB962C8B-B14F-4D97-AF65-F5344CB8AC3E}">
        <p14:creationId xmlns:p14="http://schemas.microsoft.com/office/powerpoint/2010/main" val="3002159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Bảng 3">
            <a:extLst>
              <a:ext uri="{FF2B5EF4-FFF2-40B4-BE49-F238E27FC236}">
                <a16:creationId xmlns:a16="http://schemas.microsoft.com/office/drawing/2014/main" id="{12F36512-5925-4B51-A897-0671C2901CCB}"/>
              </a:ext>
            </a:extLst>
          </p:cNvPr>
          <p:cNvGraphicFramePr>
            <a:graphicFrameLocks noGrp="1"/>
          </p:cNvGraphicFramePr>
          <p:nvPr>
            <p:extLst>
              <p:ext uri="{D42A27DB-BD31-4B8C-83A1-F6EECF244321}">
                <p14:modId xmlns:p14="http://schemas.microsoft.com/office/powerpoint/2010/main" val="660931915"/>
              </p:ext>
            </p:extLst>
          </p:nvPr>
        </p:nvGraphicFramePr>
        <p:xfrm>
          <a:off x="480060" y="1713360"/>
          <a:ext cx="2034540" cy="784289"/>
        </p:xfrm>
        <a:graphic>
          <a:graphicData uri="http://schemas.openxmlformats.org/drawingml/2006/table">
            <a:tbl>
              <a:tblPr firstRow="1" firstCol="1" lastRow="1" lastCol="1" bandRow="1" bandCol="1">
                <a:tableStyleId>{2D5ABB26-0587-4C30-8999-92F81FD0307C}</a:tableStyleId>
              </a:tblPr>
              <a:tblGrid>
                <a:gridCol w="535305">
                  <a:extLst>
                    <a:ext uri="{9D8B030D-6E8A-4147-A177-3AD203B41FA5}">
                      <a16:colId xmlns:a16="http://schemas.microsoft.com/office/drawing/2014/main" val="2696484968"/>
                    </a:ext>
                  </a:extLst>
                </a:gridCol>
                <a:gridCol w="1499235">
                  <a:extLst>
                    <a:ext uri="{9D8B030D-6E8A-4147-A177-3AD203B41FA5}">
                      <a16:colId xmlns:a16="http://schemas.microsoft.com/office/drawing/2014/main" val="1214571056"/>
                    </a:ext>
                  </a:extLst>
                </a:gridCol>
              </a:tblGrid>
              <a:tr h="0">
                <a:tc>
                  <a:txBody>
                    <a:bodyPr/>
                    <a:lstStyle/>
                    <a:p>
                      <a:pPr marL="0" marR="0" algn="just">
                        <a:lnSpc>
                          <a:spcPct val="130000"/>
                        </a:lnSpc>
                        <a:spcBef>
                          <a:spcPts val="0"/>
                        </a:spcBef>
                        <a:spcAft>
                          <a:spcPts val="0"/>
                        </a:spcAft>
                      </a:pPr>
                      <a:r>
                        <a:rPr lang="nl-NL" sz="1400">
                          <a:effectLst/>
                        </a:rPr>
                        <a:t>GT</a:t>
                      </a:r>
                      <a:endParaRPr lang="en-US" sz="1300">
                        <a:effectLst/>
                        <a:latin typeface="Times New Roman" panose="02020603050405020304" pitchFamily="18" charset="0"/>
                        <a:ea typeface="Calibri" panose="020F0502020204030204" pitchFamily="34" charset="0"/>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algn="just">
                        <a:lnSpc>
                          <a:spcPct val="130000"/>
                        </a:lnSpc>
                        <a:spcBef>
                          <a:spcPts val="0"/>
                        </a:spcBef>
                        <a:spcAft>
                          <a:spcPts val="0"/>
                        </a:spcAft>
                      </a:pPr>
                      <a:r>
                        <a:rPr lang="nl-NL" sz="1400" dirty="0">
                          <a:effectLst/>
                          <a:sym typeface="Symbol" panose="05050102010706020507" pitchFamily="18" charset="2"/>
                        </a:rPr>
                        <a:t></a:t>
                      </a:r>
                      <a:r>
                        <a:rPr lang="nl-NL" sz="1400" dirty="0">
                          <a:effectLst/>
                        </a:rPr>
                        <a:t>ABC, MB = MC</a:t>
                      </a:r>
                      <a:endParaRPr lang="en-US" sz="1300" dirty="0">
                        <a:effectLst/>
                      </a:endParaRPr>
                    </a:p>
                    <a:p>
                      <a:pPr marL="0" marR="0" algn="just">
                        <a:lnSpc>
                          <a:spcPct val="130000"/>
                        </a:lnSpc>
                        <a:spcBef>
                          <a:spcPts val="0"/>
                        </a:spcBef>
                        <a:spcAft>
                          <a:spcPts val="0"/>
                        </a:spcAft>
                      </a:pPr>
                      <a:r>
                        <a:rPr lang="nl-NL" sz="1400" dirty="0">
                          <a:effectLst/>
                        </a:rPr>
                        <a:t>BE </a:t>
                      </a:r>
                      <a:r>
                        <a:rPr lang="nl-NL" sz="1400" dirty="0">
                          <a:effectLst/>
                          <a:sym typeface="Symbol" panose="05050102010706020507" pitchFamily="18" charset="2"/>
                        </a:rPr>
                        <a:t></a:t>
                      </a:r>
                      <a:r>
                        <a:rPr lang="nl-NL" sz="1400" dirty="0">
                          <a:effectLst/>
                        </a:rPr>
                        <a:t> Ax , CF </a:t>
                      </a:r>
                      <a:r>
                        <a:rPr lang="nl-NL" sz="1400" dirty="0">
                          <a:effectLst/>
                          <a:sym typeface="Symbol" panose="05050102010706020507" pitchFamily="18" charset="2"/>
                        </a:rPr>
                        <a:t></a:t>
                      </a:r>
                      <a:r>
                        <a:rPr lang="nl-NL" sz="1400" dirty="0">
                          <a:effectLst/>
                        </a:rPr>
                        <a:t> Ax</a:t>
                      </a:r>
                      <a:endParaRPr lang="en-US" sz="13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19012578"/>
                  </a:ext>
                </a:extLst>
              </a:tr>
              <a:tr h="0">
                <a:tc>
                  <a:txBody>
                    <a:bodyPr/>
                    <a:lstStyle/>
                    <a:p>
                      <a:pPr marL="0" marR="0" algn="just">
                        <a:lnSpc>
                          <a:spcPct val="130000"/>
                        </a:lnSpc>
                        <a:spcBef>
                          <a:spcPts val="0"/>
                        </a:spcBef>
                        <a:spcAft>
                          <a:spcPts val="0"/>
                        </a:spcAft>
                      </a:pPr>
                      <a:r>
                        <a:rPr lang="nl-NL" sz="1400">
                          <a:effectLst/>
                        </a:rPr>
                        <a:t>KL</a:t>
                      </a:r>
                      <a:endParaRPr lang="en-US" sz="1300">
                        <a:effectLst/>
                        <a:latin typeface="Times New Roman" panose="02020603050405020304" pitchFamily="18" charset="0"/>
                        <a:ea typeface="Calibri" panose="020F0502020204030204" pitchFamily="34"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algn="just">
                        <a:lnSpc>
                          <a:spcPct val="130000"/>
                        </a:lnSpc>
                        <a:spcBef>
                          <a:spcPts val="0"/>
                        </a:spcBef>
                        <a:spcAft>
                          <a:spcPts val="0"/>
                        </a:spcAft>
                      </a:pPr>
                      <a:r>
                        <a:rPr lang="nl-NL" sz="1400" dirty="0">
                          <a:effectLst/>
                        </a:rPr>
                        <a:t>So sánh BE và CF</a:t>
                      </a:r>
                      <a:endParaRPr lang="en-US" sz="13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315299502"/>
                  </a:ext>
                </a:extLst>
              </a:tr>
            </a:tbl>
          </a:graphicData>
        </a:graphic>
      </p:graphicFrame>
      <p:pic>
        <p:nvPicPr>
          <p:cNvPr id="1044" name="Picture 20">
            <a:extLst>
              <a:ext uri="{FF2B5EF4-FFF2-40B4-BE49-F238E27FC236}">
                <a16:creationId xmlns:a16="http://schemas.microsoft.com/office/drawing/2014/main" id="{5A9AA63D-ACF9-41DE-9086-BE194B48D560}"/>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9005" y="3461527"/>
            <a:ext cx="1495425" cy="323850"/>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1">
            <a:extLst>
              <a:ext uri="{FF2B5EF4-FFF2-40B4-BE49-F238E27FC236}">
                <a16:creationId xmlns:a16="http://schemas.microsoft.com/office/drawing/2014/main" id="{28D9C011-5553-4E05-9767-08ADA2EA51AE}"/>
              </a:ext>
            </a:extLst>
          </p:cNvPr>
          <p:cNvSpPr>
            <a:spLocks noChangeArrowheads="1"/>
          </p:cNvSpPr>
          <p:nvPr/>
        </p:nvSpPr>
        <p:spPr bwMode="auto">
          <a:xfrm>
            <a:off x="321563" y="2970660"/>
            <a:ext cx="203454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en-US" sz="1400" b="0" i="0" u="sng"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Chứng minh</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en-US"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Xét </a:t>
            </a:r>
            <a:r>
              <a:rPr kumimoji="0" lang="nl-NL" altLang="en-US"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kumimoji="0" lang="nl-NL" altLang="en-US"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BEM và </a:t>
            </a:r>
            <a:r>
              <a:rPr kumimoji="0" lang="nl-NL" altLang="en-US"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kumimoji="0" lang="nl-NL" altLang="en-US"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CFM có:</a:t>
            </a:r>
            <a:endParaRPr kumimoji="0" lang="en-US" altLang="en-US" sz="800" b="0" i="0" u="none" strike="noStrike" cap="none" normalizeH="0" baseline="0" dirty="0">
              <a:ln>
                <a:noFill/>
              </a:ln>
              <a:solidFill>
                <a:schemeClr val="tx1"/>
              </a:solidFill>
              <a:effectLst/>
              <a:sym typeface="Symbol" panose="05050102010706020507" pitchFamily="18" charset="2"/>
            </a:endParaRPr>
          </a:p>
        </p:txBody>
      </p:sp>
      <p:sp>
        <p:nvSpPr>
          <p:cNvPr id="24" name="Rectangle 22">
            <a:extLst>
              <a:ext uri="{FF2B5EF4-FFF2-40B4-BE49-F238E27FC236}">
                <a16:creationId xmlns:a16="http://schemas.microsoft.com/office/drawing/2014/main" id="{AB175B78-A9DF-4558-8B87-0290A5D0AAE8}"/>
              </a:ext>
            </a:extLst>
          </p:cNvPr>
          <p:cNvSpPr>
            <a:spLocks noChangeArrowheads="1"/>
          </p:cNvSpPr>
          <p:nvPr/>
        </p:nvSpPr>
        <p:spPr bwMode="auto">
          <a:xfrm>
            <a:off x="321563" y="3793416"/>
            <a:ext cx="143408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nl-NL" altLang="en-US"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MB = MC (gt) , </a:t>
            </a:r>
            <a:endParaRPr kumimoji="0" lang="nl-NL" altLang="en-US" sz="1800" b="0" i="0" u="none" strike="noStrike" cap="none" normalizeH="0" baseline="0" dirty="0">
              <a:ln>
                <a:noFill/>
              </a:ln>
              <a:solidFill>
                <a:schemeClr val="tx1"/>
              </a:solidFill>
              <a:effectLst/>
              <a:latin typeface="Arial" panose="020B0604020202020204" pitchFamily="34" charset="0"/>
            </a:endParaRPr>
          </a:p>
        </p:txBody>
      </p:sp>
      <p:sp>
        <p:nvSpPr>
          <p:cNvPr id="25" name="Rectangle 23">
            <a:extLst>
              <a:ext uri="{FF2B5EF4-FFF2-40B4-BE49-F238E27FC236}">
                <a16:creationId xmlns:a16="http://schemas.microsoft.com/office/drawing/2014/main" id="{B60AF3D6-E8B3-46F6-BEA5-51494B362FC7}"/>
              </a:ext>
            </a:extLst>
          </p:cNvPr>
          <p:cNvSpPr>
            <a:spLocks noChangeArrowheads="1"/>
          </p:cNvSpPr>
          <p:nvPr/>
        </p:nvSpPr>
        <p:spPr bwMode="auto">
          <a:xfrm>
            <a:off x="329183" y="4114799"/>
            <a:ext cx="255422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en-US"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Nên </a:t>
            </a:r>
            <a:r>
              <a:rPr kumimoji="0" lang="nl-NL" altLang="en-US"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kumimoji="0" lang="nl-NL" altLang="en-US"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BEM = </a:t>
            </a:r>
            <a:r>
              <a:rPr kumimoji="0" lang="nl-NL" altLang="en-US"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kumimoji="0" lang="nl-NL" altLang="en-US"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CFM</a:t>
            </a:r>
            <a:r>
              <a:rPr kumimoji="0" lang="nl-NL" altLang="en-US"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  (g.c.g)</a:t>
            </a:r>
            <a:endParaRPr kumimoji="0" lang="en-US" altLang="en-US" sz="800" b="0" i="0" u="none" strike="noStrike" cap="none" normalizeH="0" baseline="0" dirty="0">
              <a:ln>
                <a:noFill/>
              </a:ln>
              <a:solidFill>
                <a:schemeClr val="tx1"/>
              </a:solidFill>
              <a:effectLst/>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endParaRPr>
          </a:p>
        </p:txBody>
      </p:sp>
      <p:sp>
        <p:nvSpPr>
          <p:cNvPr id="26" name="Rectangle 24">
            <a:extLst>
              <a:ext uri="{FF2B5EF4-FFF2-40B4-BE49-F238E27FC236}">
                <a16:creationId xmlns:a16="http://schemas.microsoft.com/office/drawing/2014/main" id="{27C787F9-2026-4ED8-985F-17B89E4D44F9}"/>
              </a:ext>
            </a:extLst>
          </p:cNvPr>
          <p:cNvSpPr>
            <a:spLocks noChangeArrowheads="1"/>
          </p:cNvSpPr>
          <p:nvPr/>
        </p:nvSpPr>
        <p:spPr bwMode="auto">
          <a:xfrm rot="10800000" flipV="1">
            <a:off x="321563" y="4376409"/>
            <a:ext cx="137464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nl-NL" altLang="en-US"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Suy ra BE = CF</a:t>
            </a:r>
            <a:endParaRPr kumimoji="0" lang="nl-NL" altLang="en-US" sz="1800" b="0" i="0" u="none" strike="noStrike" cap="none" normalizeH="0" baseline="0" dirty="0">
              <a:ln>
                <a:noFill/>
              </a:ln>
              <a:solidFill>
                <a:schemeClr val="tx1"/>
              </a:solidFill>
              <a:effectLst/>
              <a:latin typeface="Arial" panose="020B0604020202020204" pitchFamily="34" charset="0"/>
            </a:endParaRPr>
          </a:p>
        </p:txBody>
      </p:sp>
      <p:pic>
        <p:nvPicPr>
          <p:cNvPr id="28" name="Hình ảnh 27">
            <a:extLst>
              <a:ext uri="{FF2B5EF4-FFF2-40B4-BE49-F238E27FC236}">
                <a16:creationId xmlns:a16="http://schemas.microsoft.com/office/drawing/2014/main" id="{839B353F-B252-4FA3-B21A-5DFEADBBC9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6881" y="131875"/>
            <a:ext cx="10038896" cy="784289"/>
          </a:xfrm>
          <a:prstGeom prst="rect">
            <a:avLst/>
          </a:prstGeom>
        </p:spPr>
      </p:pic>
      <p:grpSp>
        <p:nvGrpSpPr>
          <p:cNvPr id="2" name="Nhóm 1">
            <a:extLst>
              <a:ext uri="{FF2B5EF4-FFF2-40B4-BE49-F238E27FC236}">
                <a16:creationId xmlns:a16="http://schemas.microsoft.com/office/drawing/2014/main" id="{194EFB09-39E9-4305-AD27-4383BE579A8F}"/>
              </a:ext>
            </a:extLst>
          </p:cNvPr>
          <p:cNvGrpSpPr/>
          <p:nvPr/>
        </p:nvGrpSpPr>
        <p:grpSpPr>
          <a:xfrm>
            <a:off x="1606295" y="3793416"/>
            <a:ext cx="2085595" cy="323850"/>
            <a:chOff x="1606295" y="3793416"/>
            <a:chExt cx="2085595" cy="323850"/>
          </a:xfrm>
        </p:grpSpPr>
        <p:pic>
          <p:nvPicPr>
            <p:cNvPr id="1043" name="Picture 19">
              <a:extLst>
                <a:ext uri="{FF2B5EF4-FFF2-40B4-BE49-F238E27FC236}">
                  <a16:creationId xmlns:a16="http://schemas.microsoft.com/office/drawing/2014/main" id="{2120ED5B-DEA2-4160-99FA-F78CA7B33DF0}"/>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06295" y="3793416"/>
              <a:ext cx="908305" cy="323850"/>
            </a:xfrm>
            <a:prstGeom prst="rect">
              <a:avLst/>
            </a:prstGeom>
            <a:noFill/>
            <a:extLst>
              <a:ext uri="{909E8E84-426E-40DD-AFC4-6F175D3DCCD1}">
                <a14:hiddenFill xmlns:a14="http://schemas.microsoft.com/office/drawing/2010/main">
                  <a:solidFill>
                    <a:srgbClr val="FFFFFF"/>
                  </a:solidFill>
                </a14:hiddenFill>
              </a:ext>
            </a:extLst>
          </p:spPr>
        </p:pic>
        <p:sp>
          <p:nvSpPr>
            <p:cNvPr id="32" name="Hộp Văn bản 31">
              <a:extLst>
                <a:ext uri="{FF2B5EF4-FFF2-40B4-BE49-F238E27FC236}">
                  <a16:creationId xmlns:a16="http://schemas.microsoft.com/office/drawing/2014/main" id="{FD6639B3-6D81-47C8-A7D0-ADE8082F7BBA}"/>
                </a:ext>
              </a:extLst>
            </p:cNvPr>
            <p:cNvSpPr txBox="1"/>
            <p:nvPr/>
          </p:nvSpPr>
          <p:spPr>
            <a:xfrm>
              <a:off x="2468880" y="3807022"/>
              <a:ext cx="1223010" cy="307777"/>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en-US"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(đối đỉnh)</a:t>
              </a:r>
              <a:endParaRPr kumimoji="0" lang="en-US" altLang="en-US" sz="800" b="0" i="0" u="none" strike="noStrike" cap="none" normalizeH="0" baseline="0" dirty="0">
                <a:ln>
                  <a:noFill/>
                </a:ln>
                <a:solidFill>
                  <a:schemeClr val="tx1"/>
                </a:solidFill>
                <a:effectLst/>
              </a:endParaRPr>
            </a:p>
          </p:txBody>
        </p:sp>
      </p:grpSp>
      <p:grpSp>
        <p:nvGrpSpPr>
          <p:cNvPr id="34" name="Nhóm 33">
            <a:extLst>
              <a:ext uri="{FF2B5EF4-FFF2-40B4-BE49-F238E27FC236}">
                <a16:creationId xmlns:a16="http://schemas.microsoft.com/office/drawing/2014/main" id="{AB8BA141-3E6C-4809-86BC-28A9864A5D6B}"/>
              </a:ext>
            </a:extLst>
          </p:cNvPr>
          <p:cNvGrpSpPr/>
          <p:nvPr/>
        </p:nvGrpSpPr>
        <p:grpSpPr>
          <a:xfrm>
            <a:off x="4700015" y="1315111"/>
            <a:ext cx="1847089" cy="1586501"/>
            <a:chOff x="4700015" y="1315111"/>
            <a:chExt cx="1847089" cy="1586501"/>
          </a:xfrm>
        </p:grpSpPr>
        <p:pic>
          <p:nvPicPr>
            <p:cNvPr id="31" name="Hình ảnh 30">
              <a:extLst>
                <a:ext uri="{FF2B5EF4-FFF2-40B4-BE49-F238E27FC236}">
                  <a16:creationId xmlns:a16="http://schemas.microsoft.com/office/drawing/2014/main" id="{0A120963-71C2-4098-B0ED-32351A04FCB6}"/>
                </a:ext>
              </a:extLst>
            </p:cNvPr>
            <p:cNvPicPr>
              <a:picLocks noChangeAspect="1"/>
            </p:cNvPicPr>
            <p:nvPr/>
          </p:nvPicPr>
          <p:blipFill rotWithShape="1">
            <a:blip r:embed="rId5">
              <a:extLst>
                <a:ext uri="{28A0092B-C50C-407E-A947-70E740481C1C}">
                  <a14:useLocalDpi xmlns:a14="http://schemas.microsoft.com/office/drawing/2010/main" val="0"/>
                </a:ext>
              </a:extLst>
            </a:blip>
            <a:srcRect l="7695" r="38446"/>
            <a:stretch/>
          </p:blipFill>
          <p:spPr>
            <a:xfrm>
              <a:off x="4700015" y="1315111"/>
              <a:ext cx="1847089" cy="1448002"/>
            </a:xfrm>
            <a:prstGeom prst="rect">
              <a:avLst/>
            </a:prstGeom>
          </p:spPr>
        </p:pic>
        <p:sp>
          <p:nvSpPr>
            <p:cNvPr id="33" name="Hộp Văn bản 32">
              <a:extLst>
                <a:ext uri="{FF2B5EF4-FFF2-40B4-BE49-F238E27FC236}">
                  <a16:creationId xmlns:a16="http://schemas.microsoft.com/office/drawing/2014/main" id="{9DB8E069-2F40-40C3-8932-4DA8E243FB93}"/>
                </a:ext>
              </a:extLst>
            </p:cNvPr>
            <p:cNvSpPr txBox="1"/>
            <p:nvPr/>
          </p:nvSpPr>
          <p:spPr>
            <a:xfrm>
              <a:off x="5689092" y="2624613"/>
              <a:ext cx="271272" cy="276999"/>
            </a:xfrm>
            <a:prstGeom prst="rect">
              <a:avLst/>
            </a:prstGeom>
            <a:noFill/>
          </p:spPr>
          <p:txBody>
            <a:bodyPr wrap="square" rtlCol="0">
              <a:spAutoFit/>
            </a:bodyPr>
            <a:lstStyle/>
            <a:p>
              <a:r>
                <a:rPr lang="en-US" sz="1200" dirty="0"/>
                <a:t>x</a:t>
              </a:r>
              <a:endParaRPr lang="en-US" dirty="0"/>
            </a:p>
          </p:txBody>
        </p:sp>
      </p:grpSp>
    </p:spTree>
    <p:extLst>
      <p:ext uri="{BB962C8B-B14F-4D97-AF65-F5344CB8AC3E}">
        <p14:creationId xmlns:p14="http://schemas.microsoft.com/office/powerpoint/2010/main" val="1285672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P spid="2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DD6C0DD2-102E-47E0-AA4D-43841DA8C2D4}"/>
              </a:ext>
            </a:extLst>
          </p:cNvPr>
          <p:cNvGrpSpPr>
            <a:grpSpLocks noChangeAspect="1"/>
          </p:cNvGrpSpPr>
          <p:nvPr/>
        </p:nvGrpSpPr>
        <p:grpSpPr bwMode="auto">
          <a:xfrm>
            <a:off x="5216970" y="810206"/>
            <a:ext cx="2409126" cy="1831797"/>
            <a:chOff x="1953" y="3265"/>
            <a:chExt cx="3078" cy="2340"/>
          </a:xfrm>
        </p:grpSpPr>
        <p:sp>
          <p:nvSpPr>
            <p:cNvPr id="5" name="AutoShape 3">
              <a:extLst>
                <a:ext uri="{FF2B5EF4-FFF2-40B4-BE49-F238E27FC236}">
                  <a16:creationId xmlns:a16="http://schemas.microsoft.com/office/drawing/2014/main" id="{A97B1202-B04D-48A9-977B-7CFC13A5E2F2}"/>
                </a:ext>
              </a:extLst>
            </p:cNvPr>
            <p:cNvSpPr>
              <a:spLocks noChangeAspect="1" noChangeArrowheads="1"/>
            </p:cNvSpPr>
            <p:nvPr/>
          </p:nvSpPr>
          <p:spPr bwMode="auto">
            <a:xfrm>
              <a:off x="1953" y="3265"/>
              <a:ext cx="3078" cy="2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4">
              <a:extLst>
                <a:ext uri="{FF2B5EF4-FFF2-40B4-BE49-F238E27FC236}">
                  <a16:creationId xmlns:a16="http://schemas.microsoft.com/office/drawing/2014/main" id="{24986D8F-77F3-4368-8732-3EA09872D7A9}"/>
                </a:ext>
              </a:extLst>
            </p:cNvPr>
            <p:cNvSpPr>
              <a:spLocks/>
            </p:cNvSpPr>
            <p:nvPr/>
          </p:nvSpPr>
          <p:spPr bwMode="auto">
            <a:xfrm>
              <a:off x="2454" y="3805"/>
              <a:ext cx="2337" cy="1260"/>
            </a:xfrm>
            <a:custGeom>
              <a:avLst/>
              <a:gdLst>
                <a:gd name="T0" fmla="*/ 2337 w 2337"/>
                <a:gd name="T1" fmla="*/ 1260 h 1260"/>
                <a:gd name="T2" fmla="*/ 0 w 2337"/>
                <a:gd name="T3" fmla="*/ 1260 h 1260"/>
                <a:gd name="T4" fmla="*/ 513 w 2337"/>
                <a:gd name="T5" fmla="*/ 0 h 1260"/>
                <a:gd name="T6" fmla="*/ 2337 w 2337"/>
                <a:gd name="T7" fmla="*/ 1260 h 1260"/>
              </a:gdLst>
              <a:ahLst/>
              <a:cxnLst>
                <a:cxn ang="0">
                  <a:pos x="T0" y="T1"/>
                </a:cxn>
                <a:cxn ang="0">
                  <a:pos x="T2" y="T3"/>
                </a:cxn>
                <a:cxn ang="0">
                  <a:pos x="T4" y="T5"/>
                </a:cxn>
                <a:cxn ang="0">
                  <a:pos x="T6" y="T7"/>
                </a:cxn>
              </a:cxnLst>
              <a:rect l="0" t="0" r="r" b="b"/>
              <a:pathLst>
                <a:path w="2337" h="1260">
                  <a:moveTo>
                    <a:pt x="2337" y="1260"/>
                  </a:moveTo>
                  <a:lnTo>
                    <a:pt x="0" y="1260"/>
                  </a:lnTo>
                  <a:lnTo>
                    <a:pt x="513" y="0"/>
                  </a:lnTo>
                  <a:lnTo>
                    <a:pt x="2337" y="1260"/>
                  </a:lnTo>
                  <a:close/>
                </a:path>
              </a:pathLst>
            </a:cu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Line 5">
              <a:extLst>
                <a:ext uri="{FF2B5EF4-FFF2-40B4-BE49-F238E27FC236}">
                  <a16:creationId xmlns:a16="http://schemas.microsoft.com/office/drawing/2014/main" id="{E8334F81-EAA0-4226-8585-C3B375ADC6AF}"/>
                </a:ext>
              </a:extLst>
            </p:cNvPr>
            <p:cNvSpPr>
              <a:spLocks noChangeShapeType="1"/>
            </p:cNvSpPr>
            <p:nvPr/>
          </p:nvSpPr>
          <p:spPr bwMode="auto">
            <a:xfrm flipV="1">
              <a:off x="2409" y="4525"/>
              <a:ext cx="741" cy="5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6">
              <a:extLst>
                <a:ext uri="{FF2B5EF4-FFF2-40B4-BE49-F238E27FC236}">
                  <a16:creationId xmlns:a16="http://schemas.microsoft.com/office/drawing/2014/main" id="{7E8539E1-90E7-4EFA-9EC4-563A48F3166F}"/>
                </a:ext>
              </a:extLst>
            </p:cNvPr>
            <p:cNvSpPr>
              <a:spLocks noChangeShapeType="1"/>
            </p:cNvSpPr>
            <p:nvPr/>
          </p:nvSpPr>
          <p:spPr bwMode="auto">
            <a:xfrm flipH="1" flipV="1">
              <a:off x="3093" y="4525"/>
              <a:ext cx="1653" cy="5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7">
              <a:extLst>
                <a:ext uri="{FF2B5EF4-FFF2-40B4-BE49-F238E27FC236}">
                  <a16:creationId xmlns:a16="http://schemas.microsoft.com/office/drawing/2014/main" id="{1E9B1AE8-BBEC-473C-865B-3057000D37D7}"/>
                </a:ext>
              </a:extLst>
            </p:cNvPr>
            <p:cNvSpPr>
              <a:spLocks noChangeShapeType="1"/>
            </p:cNvSpPr>
            <p:nvPr/>
          </p:nvSpPr>
          <p:spPr bwMode="auto">
            <a:xfrm>
              <a:off x="3135" y="4525"/>
              <a:ext cx="1" cy="5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8">
              <a:extLst>
                <a:ext uri="{FF2B5EF4-FFF2-40B4-BE49-F238E27FC236}">
                  <a16:creationId xmlns:a16="http://schemas.microsoft.com/office/drawing/2014/main" id="{B81A86BD-F73E-45CF-ACB1-47914C9CB812}"/>
                </a:ext>
              </a:extLst>
            </p:cNvPr>
            <p:cNvSpPr>
              <a:spLocks noChangeShapeType="1"/>
            </p:cNvSpPr>
            <p:nvPr/>
          </p:nvSpPr>
          <p:spPr bwMode="auto">
            <a:xfrm flipH="1" flipV="1">
              <a:off x="2679" y="4387"/>
              <a:ext cx="513"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Line 9">
              <a:extLst>
                <a:ext uri="{FF2B5EF4-FFF2-40B4-BE49-F238E27FC236}">
                  <a16:creationId xmlns:a16="http://schemas.microsoft.com/office/drawing/2014/main" id="{1FFE3ACA-948D-4CFE-ABAC-7C39532AAD7F}"/>
                </a:ext>
              </a:extLst>
            </p:cNvPr>
            <p:cNvSpPr>
              <a:spLocks noChangeShapeType="1"/>
            </p:cNvSpPr>
            <p:nvPr/>
          </p:nvSpPr>
          <p:spPr bwMode="auto">
            <a:xfrm flipV="1">
              <a:off x="3149" y="4165"/>
              <a:ext cx="243" cy="34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aphicFrame>
          <p:nvGraphicFramePr>
            <p:cNvPr id="12" name="Đối tượng 11">
              <a:extLst>
                <a:ext uri="{FF2B5EF4-FFF2-40B4-BE49-F238E27FC236}">
                  <a16:creationId xmlns:a16="http://schemas.microsoft.com/office/drawing/2014/main" id="{56374685-7532-46EE-A93C-AC9451F9C2D6}"/>
                </a:ext>
              </a:extLst>
            </p:cNvPr>
            <p:cNvGraphicFramePr>
              <a:graphicFrameLocks noChangeAspect="1"/>
            </p:cNvGraphicFramePr>
            <p:nvPr/>
          </p:nvGraphicFramePr>
          <p:xfrm>
            <a:off x="2238" y="5065"/>
            <a:ext cx="240" cy="255"/>
          </p:xfrm>
          <a:graphic>
            <a:graphicData uri="http://schemas.openxmlformats.org/presentationml/2006/ole">
              <mc:AlternateContent xmlns:mc="http://schemas.openxmlformats.org/markup-compatibility/2006">
                <mc:Choice xmlns:v="urn:schemas-microsoft-com:vml" Requires="v">
                  <p:oleObj spid="_x0000_s2129" r:id="rId3" imgW="152280" imgH="164880" progId="">
                    <p:embed/>
                  </p:oleObj>
                </mc:Choice>
                <mc:Fallback>
                  <p:oleObj r:id="rId3" imgW="152280" imgH="164880" progId="">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8" y="5065"/>
                          <a:ext cx="240" cy="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Đối tượng 12">
              <a:extLst>
                <a:ext uri="{FF2B5EF4-FFF2-40B4-BE49-F238E27FC236}">
                  <a16:creationId xmlns:a16="http://schemas.microsoft.com/office/drawing/2014/main" id="{06BE9DA7-AE92-4219-BB34-914ABFF0C311}"/>
                </a:ext>
              </a:extLst>
            </p:cNvPr>
            <p:cNvGraphicFramePr>
              <a:graphicFrameLocks noChangeAspect="1"/>
            </p:cNvGraphicFramePr>
            <p:nvPr/>
          </p:nvGraphicFramePr>
          <p:xfrm>
            <a:off x="2751" y="3456"/>
            <a:ext cx="240" cy="255"/>
          </p:xfrm>
          <a:graphic>
            <a:graphicData uri="http://schemas.openxmlformats.org/presentationml/2006/ole">
              <mc:AlternateContent xmlns:mc="http://schemas.openxmlformats.org/markup-compatibility/2006">
                <mc:Choice xmlns:v="urn:schemas-microsoft-com:vml" Requires="v">
                  <p:oleObj spid="_x0000_s2130" r:id="rId5" imgW="152280" imgH="164880" progId="">
                    <p:embed/>
                  </p:oleObj>
                </mc:Choice>
                <mc:Fallback>
                  <p:oleObj r:id="rId5" imgW="152280" imgH="164880" progId="">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51" y="3456"/>
                          <a:ext cx="240" cy="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Đối tượng 13">
              <a:extLst>
                <a:ext uri="{FF2B5EF4-FFF2-40B4-BE49-F238E27FC236}">
                  <a16:creationId xmlns:a16="http://schemas.microsoft.com/office/drawing/2014/main" id="{0AF45EBA-E11C-4500-A589-D5120E53F702}"/>
                </a:ext>
              </a:extLst>
            </p:cNvPr>
            <p:cNvGraphicFramePr>
              <a:graphicFrameLocks noChangeAspect="1"/>
            </p:cNvGraphicFramePr>
            <p:nvPr/>
          </p:nvGraphicFramePr>
          <p:xfrm>
            <a:off x="4575" y="5076"/>
            <a:ext cx="240" cy="274"/>
          </p:xfrm>
          <a:graphic>
            <a:graphicData uri="http://schemas.openxmlformats.org/presentationml/2006/ole">
              <mc:AlternateContent xmlns:mc="http://schemas.openxmlformats.org/markup-compatibility/2006">
                <mc:Choice xmlns:v="urn:schemas-microsoft-com:vml" Requires="v">
                  <p:oleObj spid="_x0000_s2131" r:id="rId7" imgW="152280" imgH="177480" progId="">
                    <p:embed/>
                  </p:oleObj>
                </mc:Choice>
                <mc:Fallback>
                  <p:oleObj r:id="rId7" imgW="152280" imgH="177480" progId="">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5" y="5076"/>
                          <a:ext cx="240" cy="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Đối tượng 14">
              <a:extLst>
                <a:ext uri="{FF2B5EF4-FFF2-40B4-BE49-F238E27FC236}">
                  <a16:creationId xmlns:a16="http://schemas.microsoft.com/office/drawing/2014/main" id="{CAEAF756-720E-4985-9B55-28F39A399311}"/>
                </a:ext>
              </a:extLst>
            </p:cNvPr>
            <p:cNvGraphicFramePr>
              <a:graphicFrameLocks noChangeAspect="1"/>
            </p:cNvGraphicFramePr>
            <p:nvPr/>
          </p:nvGraphicFramePr>
          <p:xfrm>
            <a:off x="3015" y="4236"/>
            <a:ext cx="200" cy="255"/>
          </p:xfrm>
          <a:graphic>
            <a:graphicData uri="http://schemas.openxmlformats.org/presentationml/2006/ole">
              <mc:AlternateContent xmlns:mc="http://schemas.openxmlformats.org/markup-compatibility/2006">
                <mc:Choice xmlns:v="urn:schemas-microsoft-com:vml" Requires="v">
                  <p:oleObj spid="_x0000_s2132" r:id="rId9" imgW="126720" imgH="164880" progId="">
                    <p:embed/>
                  </p:oleObj>
                </mc:Choice>
                <mc:Fallback>
                  <p:oleObj r:id="rId9" imgW="126720" imgH="164880" progId="">
                    <p:embed/>
                    <p:pic>
                      <p:nvPicPr>
                        <p:cNvPr id="0" name="Object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15" y="4236"/>
                          <a:ext cx="200" cy="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Đối tượng 15">
              <a:extLst>
                <a:ext uri="{FF2B5EF4-FFF2-40B4-BE49-F238E27FC236}">
                  <a16:creationId xmlns:a16="http://schemas.microsoft.com/office/drawing/2014/main" id="{609DEED5-4C7F-414C-A6C1-8CBCF18A8E73}"/>
                </a:ext>
              </a:extLst>
            </p:cNvPr>
            <p:cNvGraphicFramePr>
              <a:graphicFrameLocks noChangeAspect="1"/>
            </p:cNvGraphicFramePr>
            <p:nvPr/>
          </p:nvGraphicFramePr>
          <p:xfrm>
            <a:off x="3036" y="5076"/>
            <a:ext cx="240" cy="255"/>
          </p:xfrm>
          <a:graphic>
            <a:graphicData uri="http://schemas.openxmlformats.org/presentationml/2006/ole">
              <mc:AlternateContent xmlns:mc="http://schemas.openxmlformats.org/markup-compatibility/2006">
                <mc:Choice xmlns:v="urn:schemas-microsoft-com:vml" Requires="v">
                  <p:oleObj spid="_x0000_s2133" r:id="rId11" imgW="152280" imgH="164880" progId="">
                    <p:embed/>
                  </p:oleObj>
                </mc:Choice>
                <mc:Fallback>
                  <p:oleObj r:id="rId11" imgW="152280" imgH="164880" progId="">
                    <p:embed/>
                    <p:pic>
                      <p:nvPicPr>
                        <p:cNvPr id="0" name="Object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36" y="5076"/>
                          <a:ext cx="240" cy="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Đối tượng 16">
              <a:extLst>
                <a:ext uri="{FF2B5EF4-FFF2-40B4-BE49-F238E27FC236}">
                  <a16:creationId xmlns:a16="http://schemas.microsoft.com/office/drawing/2014/main" id="{F261C2CF-8DF7-4B91-805E-805764D5BC97}"/>
                </a:ext>
              </a:extLst>
            </p:cNvPr>
            <p:cNvGraphicFramePr>
              <a:graphicFrameLocks noChangeAspect="1"/>
            </p:cNvGraphicFramePr>
            <p:nvPr/>
          </p:nvGraphicFramePr>
          <p:xfrm>
            <a:off x="2370" y="4176"/>
            <a:ext cx="260" cy="255"/>
          </p:xfrm>
          <a:graphic>
            <a:graphicData uri="http://schemas.openxmlformats.org/presentationml/2006/ole">
              <mc:AlternateContent xmlns:mc="http://schemas.openxmlformats.org/markup-compatibility/2006">
                <mc:Choice xmlns:v="urn:schemas-microsoft-com:vml" Requires="v">
                  <p:oleObj spid="_x0000_s2134" r:id="rId13" imgW="164880" imgH="164880" progId="">
                    <p:embed/>
                  </p:oleObj>
                </mc:Choice>
                <mc:Fallback>
                  <p:oleObj r:id="rId13" imgW="164880" imgH="164880" progId="">
                    <p:embed/>
                    <p:pic>
                      <p:nvPicPr>
                        <p:cNvPr id="0" name="Object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70" y="4176"/>
                          <a:ext cx="260" cy="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 name="Đối tượng 17">
              <a:extLst>
                <a:ext uri="{FF2B5EF4-FFF2-40B4-BE49-F238E27FC236}">
                  <a16:creationId xmlns:a16="http://schemas.microsoft.com/office/drawing/2014/main" id="{8BCC2289-E4D6-4F3C-ABD7-139B2E688206}"/>
                </a:ext>
              </a:extLst>
            </p:cNvPr>
            <p:cNvGraphicFramePr>
              <a:graphicFrameLocks noChangeAspect="1"/>
            </p:cNvGraphicFramePr>
            <p:nvPr/>
          </p:nvGraphicFramePr>
          <p:xfrm>
            <a:off x="3378" y="3816"/>
            <a:ext cx="260" cy="255"/>
          </p:xfrm>
          <a:graphic>
            <a:graphicData uri="http://schemas.openxmlformats.org/presentationml/2006/ole">
              <mc:AlternateContent xmlns:mc="http://schemas.openxmlformats.org/markup-compatibility/2006">
                <mc:Choice xmlns:v="urn:schemas-microsoft-com:vml" Requires="v">
                  <p:oleObj spid="_x0000_s2135" r:id="rId15" imgW="164880" imgH="164880" progId="">
                    <p:embed/>
                  </p:oleObj>
                </mc:Choice>
                <mc:Fallback>
                  <p:oleObj r:id="rId15" imgW="164880" imgH="164880" progId="">
                    <p:embed/>
                    <p:pic>
                      <p:nvPicPr>
                        <p:cNvPr id="0" name="Object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378" y="3816"/>
                          <a:ext cx="260" cy="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pic>
        <p:nvPicPr>
          <p:cNvPr id="21" name="Hình ảnh 20" descr="Ảnh có chứa văn bản&#10;&#10;Mô tả được tạo tự động">
            <a:extLst>
              <a:ext uri="{FF2B5EF4-FFF2-40B4-BE49-F238E27FC236}">
                <a16:creationId xmlns:a16="http://schemas.microsoft.com/office/drawing/2014/main" id="{05BD1089-C951-4153-A66C-6A600317027E}"/>
              </a:ext>
            </a:extLst>
          </p:cNvPr>
          <p:cNvPicPr>
            <a:picLocks noChangeAspect="1"/>
          </p:cNvPicPr>
          <p:nvPr/>
        </p:nvPicPr>
        <p:blipFill rotWithShape="1">
          <a:blip r:embed="rId17">
            <a:extLst>
              <a:ext uri="{28A0092B-C50C-407E-A947-70E740481C1C}">
                <a14:useLocalDpi xmlns:a14="http://schemas.microsoft.com/office/drawing/2010/main" val="0"/>
              </a:ext>
            </a:extLst>
          </a:blip>
          <a:srcRect r="39684"/>
          <a:stretch/>
        </p:blipFill>
        <p:spPr>
          <a:xfrm>
            <a:off x="615999" y="1210036"/>
            <a:ext cx="2143225" cy="1514686"/>
          </a:xfrm>
          <a:prstGeom prst="rect">
            <a:avLst/>
          </a:prstGeom>
        </p:spPr>
      </p:pic>
      <p:sp>
        <p:nvSpPr>
          <p:cNvPr id="34" name="Hộp Văn bản 33">
            <a:extLst>
              <a:ext uri="{FF2B5EF4-FFF2-40B4-BE49-F238E27FC236}">
                <a16:creationId xmlns:a16="http://schemas.microsoft.com/office/drawing/2014/main" id="{6C1D7340-7885-4FBF-ADC6-056A885C2635}"/>
              </a:ext>
            </a:extLst>
          </p:cNvPr>
          <p:cNvSpPr txBox="1"/>
          <p:nvPr/>
        </p:nvSpPr>
        <p:spPr>
          <a:xfrm>
            <a:off x="256054" y="3366098"/>
            <a:ext cx="2386562" cy="379719"/>
          </a:xfrm>
          <a:prstGeom prst="rect">
            <a:avLst/>
          </a:prstGeom>
          <a:noFill/>
        </p:spPr>
        <p:txBody>
          <a:bodyPr wrap="square">
            <a:spAutoFit/>
          </a:bodyPr>
          <a:lstStyle/>
          <a:p>
            <a:pPr marL="0" marR="0" algn="just">
              <a:lnSpc>
                <a:spcPct val="130000"/>
              </a:lnSpc>
              <a:spcBef>
                <a:spcPts val="0"/>
              </a:spcBef>
              <a:spcAft>
                <a:spcPts val="0"/>
              </a:spcAft>
            </a:pPr>
            <a:r>
              <a:rPr lang="nl-NL" sz="1600" dirty="0">
                <a:effectLst/>
                <a:latin typeface="Times New Roman" panose="02020603050405020304" pitchFamily="18" charset="0"/>
                <a:ea typeface="Calibri" panose="020F0502020204030204" pitchFamily="34" charset="0"/>
              </a:rPr>
              <a:t>Xét </a:t>
            </a:r>
            <a:r>
              <a:rPr lang="nl-NL" sz="1600" dirty="0">
                <a:effectLst/>
                <a:latin typeface="Times New Roman" panose="02020603050405020304" pitchFamily="18" charset="0"/>
                <a:ea typeface="Calibri" panose="020F0502020204030204" pitchFamily="34" charset="0"/>
                <a:sym typeface="Symbol" panose="05050102010706020507" pitchFamily="18" charset="2"/>
              </a:rPr>
              <a:t></a:t>
            </a:r>
            <a:r>
              <a:rPr lang="nl-NL" sz="1600" dirty="0">
                <a:effectLst/>
                <a:latin typeface="Times New Roman" panose="02020603050405020304" pitchFamily="18" charset="0"/>
                <a:ea typeface="Calibri" panose="020F0502020204030204" pitchFamily="34" charset="0"/>
              </a:rPr>
              <a:t>BID và </a:t>
            </a:r>
            <a:r>
              <a:rPr lang="nl-NL" sz="1600" dirty="0">
                <a:effectLst/>
                <a:latin typeface="Times New Roman" panose="02020603050405020304" pitchFamily="18" charset="0"/>
                <a:ea typeface="Calibri" panose="020F0502020204030204" pitchFamily="34" charset="0"/>
                <a:sym typeface="Symbol" panose="05050102010706020507" pitchFamily="18" charset="2"/>
              </a:rPr>
              <a:t></a:t>
            </a:r>
            <a:r>
              <a:rPr lang="nl-NL" sz="1600" dirty="0">
                <a:effectLst/>
                <a:latin typeface="Times New Roman" panose="02020603050405020304" pitchFamily="18" charset="0"/>
                <a:ea typeface="Calibri" panose="020F0502020204030204" pitchFamily="34" charset="0"/>
              </a:rPr>
              <a:t>BIE có:</a:t>
            </a:r>
            <a:endParaRPr lang="en-US" sz="1600" dirty="0">
              <a:effectLst/>
              <a:latin typeface="Times New Roman" panose="02020603050405020304" pitchFamily="18" charset="0"/>
              <a:ea typeface="Calibri" panose="020F0502020204030204" pitchFamily="34" charset="0"/>
            </a:endParaRPr>
          </a:p>
        </p:txBody>
      </p:sp>
      <p:pic>
        <p:nvPicPr>
          <p:cNvPr id="2076" name="Picture 28">
            <a:extLst>
              <a:ext uri="{FF2B5EF4-FFF2-40B4-BE49-F238E27FC236}">
                <a16:creationId xmlns:a16="http://schemas.microsoft.com/office/drawing/2014/main" id="{812C5560-FC1F-46FC-B384-3DF238327593}"/>
              </a:ext>
            </a:extLst>
          </p:cNvPr>
          <p:cNvPicPr>
            <a:picLocks noChangeAspect="1" noChangeArrowheads="1"/>
          </p:cNvPicPr>
          <p:nvPr/>
        </p:nvPicPr>
        <p:blipFill>
          <a:blip r:embed="rId1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5061" y="3735430"/>
            <a:ext cx="1352550"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 name="Hộp Văn bản 36">
            <a:extLst>
              <a:ext uri="{FF2B5EF4-FFF2-40B4-BE49-F238E27FC236}">
                <a16:creationId xmlns:a16="http://schemas.microsoft.com/office/drawing/2014/main" id="{70AF113E-EA1D-4D20-9D2E-37B505A43E63}"/>
              </a:ext>
            </a:extLst>
          </p:cNvPr>
          <p:cNvSpPr txBox="1"/>
          <p:nvPr/>
        </p:nvSpPr>
        <p:spPr>
          <a:xfrm>
            <a:off x="256054" y="3966454"/>
            <a:ext cx="1024106" cy="338554"/>
          </a:xfrm>
          <a:prstGeom prst="rect">
            <a:avLst/>
          </a:prstGeom>
          <a:noFill/>
        </p:spPr>
        <p:txBody>
          <a:bodyPr wrap="square">
            <a:spAutoFit/>
          </a:bodyPr>
          <a:lstStyle/>
          <a:p>
            <a:r>
              <a:rPr lang="nl-NL" sz="1600" dirty="0">
                <a:effectLst/>
                <a:latin typeface="Times New Roman" panose="02020603050405020304" pitchFamily="18" charset="0"/>
                <a:ea typeface="Calibri" panose="020F0502020204030204" pitchFamily="34" charset="0"/>
              </a:rPr>
              <a:t>BI chung,</a:t>
            </a:r>
            <a:endParaRPr lang="en-US" sz="1600" dirty="0"/>
          </a:p>
        </p:txBody>
      </p:sp>
      <p:pic>
        <p:nvPicPr>
          <p:cNvPr id="2077" name="Picture 29">
            <a:extLst>
              <a:ext uri="{FF2B5EF4-FFF2-40B4-BE49-F238E27FC236}">
                <a16:creationId xmlns:a16="http://schemas.microsoft.com/office/drawing/2014/main" id="{76109473-96CD-4287-9160-1E9E02592E0E}"/>
              </a:ext>
            </a:extLst>
          </p:cNvPr>
          <p:cNvPicPr>
            <a:picLocks noChangeAspect="1" noChangeArrowheads="1"/>
          </p:cNvPicPr>
          <p:nvPr/>
        </p:nvPicPr>
        <p:blipFill>
          <a:blip r:embed="rId1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4441" y="4270392"/>
            <a:ext cx="847725"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Hộp Văn bản 39">
            <a:extLst>
              <a:ext uri="{FF2B5EF4-FFF2-40B4-BE49-F238E27FC236}">
                <a16:creationId xmlns:a16="http://schemas.microsoft.com/office/drawing/2014/main" id="{E87AFB2A-37F8-4AAC-BFD7-C6EDC5320A32}"/>
              </a:ext>
            </a:extLst>
          </p:cNvPr>
          <p:cNvSpPr txBox="1"/>
          <p:nvPr/>
        </p:nvSpPr>
        <p:spPr>
          <a:xfrm>
            <a:off x="146501" y="4485230"/>
            <a:ext cx="2496115" cy="338554"/>
          </a:xfrm>
          <a:prstGeom prst="rect">
            <a:avLst/>
          </a:prstGeom>
          <a:noFill/>
        </p:spPr>
        <p:txBody>
          <a:bodyPr wrap="square">
            <a:spAutoFit/>
          </a:bodyPr>
          <a:lstStyle/>
          <a:p>
            <a:r>
              <a:rPr lang="nl-NL" sz="1600" dirty="0">
                <a:effectLst/>
                <a:latin typeface="Times New Roman" panose="02020603050405020304" pitchFamily="18" charset="0"/>
                <a:ea typeface="Calibri" panose="020F0502020204030204" pitchFamily="34" charset="0"/>
              </a:rPr>
              <a:t>Do đó </a:t>
            </a:r>
            <a:r>
              <a:rPr lang="nl-NL" sz="1600" dirty="0">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nl-NL" sz="1600" dirty="0">
                <a:effectLst/>
                <a:latin typeface="Times New Roman" panose="02020603050405020304" pitchFamily="18" charset="0"/>
                <a:ea typeface="Calibri" panose="020F0502020204030204" pitchFamily="34" charset="0"/>
              </a:rPr>
              <a:t>BID = </a:t>
            </a:r>
            <a:r>
              <a:rPr lang="nl-NL" sz="1600" dirty="0">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nl-NL" sz="1600" dirty="0">
                <a:effectLst/>
                <a:latin typeface="Times New Roman" panose="02020603050405020304" pitchFamily="18" charset="0"/>
                <a:ea typeface="Calibri" panose="020F0502020204030204" pitchFamily="34" charset="0"/>
              </a:rPr>
              <a:t>BIE (g.c.g)</a:t>
            </a:r>
            <a:endParaRPr lang="en-US" sz="1600" dirty="0"/>
          </a:p>
        </p:txBody>
      </p:sp>
      <p:sp>
        <p:nvSpPr>
          <p:cNvPr id="42" name="Hộp Văn bản 41">
            <a:extLst>
              <a:ext uri="{FF2B5EF4-FFF2-40B4-BE49-F238E27FC236}">
                <a16:creationId xmlns:a16="http://schemas.microsoft.com/office/drawing/2014/main" id="{7025DA45-E917-4AFE-9695-04B1921A0619}"/>
              </a:ext>
            </a:extLst>
          </p:cNvPr>
          <p:cNvSpPr txBox="1"/>
          <p:nvPr/>
        </p:nvSpPr>
        <p:spPr>
          <a:xfrm>
            <a:off x="2561861" y="4443295"/>
            <a:ext cx="6094476" cy="380489"/>
          </a:xfrm>
          <a:prstGeom prst="rect">
            <a:avLst/>
          </a:prstGeom>
          <a:noFill/>
        </p:spPr>
        <p:txBody>
          <a:bodyPr wrap="square">
            <a:spAutoFit/>
          </a:bodyPr>
          <a:lstStyle/>
          <a:p>
            <a:pPr marL="0" marR="0" algn="just">
              <a:lnSpc>
                <a:spcPct val="130000"/>
              </a:lnSpc>
              <a:spcBef>
                <a:spcPts val="0"/>
              </a:spcBef>
              <a:spcAft>
                <a:spcPts val="0"/>
              </a:spcAft>
              <a:tabLst>
                <a:tab pos="457200" algn="l"/>
              </a:tabLst>
            </a:pPr>
            <a:r>
              <a:rPr lang="nl-NL" sz="1600" dirty="0">
                <a:effectLst/>
                <a:latin typeface="Times New Roman" panose="02020603050405020304" pitchFamily="18" charset="0"/>
                <a:ea typeface="Calibri" panose="020F0502020204030204" pitchFamily="34" charset="0"/>
              </a:rPr>
              <a:t>Suy ra ID = IE  (1)</a:t>
            </a:r>
            <a:endParaRPr lang="en-US" sz="1600" dirty="0">
              <a:effectLst/>
              <a:latin typeface="Times New Roman" panose="02020603050405020304" pitchFamily="18" charset="0"/>
              <a:ea typeface="Calibri" panose="020F0502020204030204" pitchFamily="34" charset="0"/>
            </a:endParaRPr>
          </a:p>
        </p:txBody>
      </p:sp>
      <p:sp>
        <p:nvSpPr>
          <p:cNvPr id="44" name="Hộp Văn bản 43">
            <a:extLst>
              <a:ext uri="{FF2B5EF4-FFF2-40B4-BE49-F238E27FC236}">
                <a16:creationId xmlns:a16="http://schemas.microsoft.com/office/drawing/2014/main" id="{0DE8A16D-AC5E-4474-94E3-FB9056F4C5A8}"/>
              </a:ext>
            </a:extLst>
          </p:cNvPr>
          <p:cNvSpPr txBox="1"/>
          <p:nvPr/>
        </p:nvSpPr>
        <p:spPr>
          <a:xfrm>
            <a:off x="220816" y="4875002"/>
            <a:ext cx="6094476" cy="415691"/>
          </a:xfrm>
          <a:prstGeom prst="rect">
            <a:avLst/>
          </a:prstGeom>
          <a:noFill/>
        </p:spPr>
        <p:txBody>
          <a:bodyPr wrap="square">
            <a:spAutoFit/>
          </a:bodyPr>
          <a:lstStyle/>
          <a:p>
            <a:pPr marL="0" marR="0" algn="just">
              <a:lnSpc>
                <a:spcPct val="130000"/>
              </a:lnSpc>
              <a:spcBef>
                <a:spcPts val="0"/>
              </a:spcBef>
              <a:spcAft>
                <a:spcPts val="0"/>
              </a:spcAft>
            </a:pPr>
            <a:r>
              <a:rPr lang="nl-NL" sz="1800" dirty="0">
                <a:effectLst/>
                <a:latin typeface="Times New Roman" panose="02020603050405020304" pitchFamily="18" charset="0"/>
                <a:ea typeface="Calibri" panose="020F0502020204030204" pitchFamily="34" charset="0"/>
              </a:rPr>
              <a:t>Xét </a:t>
            </a:r>
            <a:r>
              <a:rPr lang="nl-NL" sz="1800" dirty="0">
                <a:effectLst/>
                <a:latin typeface="Times New Roman" panose="02020603050405020304" pitchFamily="18" charset="0"/>
                <a:ea typeface="Calibri" panose="020F0502020204030204" pitchFamily="34" charset="0"/>
                <a:sym typeface="Symbol" panose="05050102010706020507" pitchFamily="18" charset="2"/>
              </a:rPr>
              <a:t></a:t>
            </a:r>
            <a:r>
              <a:rPr lang="nl-NL" sz="1800" dirty="0">
                <a:effectLst/>
                <a:latin typeface="Times New Roman" panose="02020603050405020304" pitchFamily="18" charset="0"/>
                <a:ea typeface="Calibri" panose="020F0502020204030204" pitchFamily="34" charset="0"/>
              </a:rPr>
              <a:t>CIE và </a:t>
            </a:r>
            <a:r>
              <a:rPr lang="nl-NL" sz="1800" dirty="0">
                <a:effectLst/>
                <a:latin typeface="Times New Roman" panose="02020603050405020304" pitchFamily="18" charset="0"/>
                <a:ea typeface="Calibri" panose="020F0502020204030204" pitchFamily="34" charset="0"/>
                <a:sym typeface="Symbol" panose="05050102010706020507" pitchFamily="18" charset="2"/>
              </a:rPr>
              <a:t></a:t>
            </a:r>
            <a:r>
              <a:rPr lang="nl-NL" sz="1800" dirty="0">
                <a:effectLst/>
                <a:latin typeface="Times New Roman" panose="02020603050405020304" pitchFamily="18" charset="0"/>
                <a:ea typeface="Calibri" panose="020F0502020204030204" pitchFamily="34" charset="0"/>
              </a:rPr>
              <a:t>CIF có:</a:t>
            </a:r>
            <a:endParaRPr lang="en-US" sz="1800" dirty="0">
              <a:effectLst/>
              <a:latin typeface="Times New Roman" panose="02020603050405020304" pitchFamily="18" charset="0"/>
              <a:ea typeface="Calibri" panose="020F0502020204030204" pitchFamily="34" charset="0"/>
            </a:endParaRPr>
          </a:p>
        </p:txBody>
      </p:sp>
      <p:pic>
        <p:nvPicPr>
          <p:cNvPr id="2078" name="Picture 30">
            <a:extLst>
              <a:ext uri="{FF2B5EF4-FFF2-40B4-BE49-F238E27FC236}">
                <a16:creationId xmlns:a16="http://schemas.microsoft.com/office/drawing/2014/main" id="{822DF125-A36C-402E-BDD7-E55F66F9DDE3}"/>
              </a:ext>
            </a:extLst>
          </p:cNvPr>
          <p:cNvPicPr>
            <a:picLocks noChangeAspect="1" noChangeArrowheads="1"/>
          </p:cNvPicPr>
          <p:nvPr/>
        </p:nvPicPr>
        <p:blipFill>
          <a:blip r:embed="rId20">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4441" y="5290693"/>
            <a:ext cx="132397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Hộp Văn bản 46">
            <a:extLst>
              <a:ext uri="{FF2B5EF4-FFF2-40B4-BE49-F238E27FC236}">
                <a16:creationId xmlns:a16="http://schemas.microsoft.com/office/drawing/2014/main" id="{BD459087-C5C3-4574-91E0-F712DFCED031}"/>
              </a:ext>
            </a:extLst>
          </p:cNvPr>
          <p:cNvSpPr txBox="1"/>
          <p:nvPr/>
        </p:nvSpPr>
        <p:spPr>
          <a:xfrm>
            <a:off x="220816" y="5563197"/>
            <a:ext cx="946763" cy="338554"/>
          </a:xfrm>
          <a:prstGeom prst="rect">
            <a:avLst/>
          </a:prstGeom>
          <a:noFill/>
        </p:spPr>
        <p:txBody>
          <a:bodyPr wrap="square">
            <a:spAutoFit/>
          </a:bodyPr>
          <a:lstStyle/>
          <a:p>
            <a:r>
              <a:rPr lang="nl-NL" sz="1600" dirty="0">
                <a:effectLst/>
                <a:latin typeface="Times New Roman" panose="02020603050405020304" pitchFamily="18" charset="0"/>
                <a:ea typeface="Calibri" panose="020F0502020204030204" pitchFamily="34" charset="0"/>
              </a:rPr>
              <a:t>CI chung</a:t>
            </a:r>
            <a:endParaRPr lang="en-US" sz="1600" dirty="0"/>
          </a:p>
        </p:txBody>
      </p:sp>
      <p:pic>
        <p:nvPicPr>
          <p:cNvPr id="2079" name="Picture 31">
            <a:extLst>
              <a:ext uri="{FF2B5EF4-FFF2-40B4-BE49-F238E27FC236}">
                <a16:creationId xmlns:a16="http://schemas.microsoft.com/office/drawing/2014/main" id="{01DF405A-8CB4-465C-9ECD-DB848A4726B3}"/>
              </a:ext>
            </a:extLst>
          </p:cNvPr>
          <p:cNvPicPr>
            <a:picLocks noChangeAspect="1" noChangeArrowheads="1"/>
          </p:cNvPicPr>
          <p:nvPr/>
        </p:nvPicPr>
        <p:blipFill>
          <a:blip r:embed="rId21">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6054" y="5889711"/>
            <a:ext cx="80962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 name="Hộp Văn bản 49">
            <a:extLst>
              <a:ext uri="{FF2B5EF4-FFF2-40B4-BE49-F238E27FC236}">
                <a16:creationId xmlns:a16="http://schemas.microsoft.com/office/drawing/2014/main" id="{646D0D30-096A-4FE8-A476-D8988E15E869}"/>
              </a:ext>
            </a:extLst>
          </p:cNvPr>
          <p:cNvSpPr txBox="1"/>
          <p:nvPr/>
        </p:nvSpPr>
        <p:spPr>
          <a:xfrm>
            <a:off x="182532" y="6160356"/>
            <a:ext cx="2891768" cy="379719"/>
          </a:xfrm>
          <a:prstGeom prst="rect">
            <a:avLst/>
          </a:prstGeom>
          <a:noFill/>
        </p:spPr>
        <p:txBody>
          <a:bodyPr wrap="square">
            <a:spAutoFit/>
          </a:bodyPr>
          <a:lstStyle/>
          <a:p>
            <a:pPr marL="0" marR="0" algn="just">
              <a:lnSpc>
                <a:spcPct val="130000"/>
              </a:lnSpc>
              <a:spcBef>
                <a:spcPts val="0"/>
              </a:spcBef>
              <a:spcAft>
                <a:spcPts val="0"/>
              </a:spcAft>
              <a:tabLst>
                <a:tab pos="457200" algn="l"/>
              </a:tabLst>
            </a:pPr>
            <a:r>
              <a:rPr lang="nl-NL" sz="1600" dirty="0">
                <a:effectLst/>
                <a:latin typeface="Times New Roman" panose="02020603050405020304" pitchFamily="18" charset="0"/>
                <a:ea typeface="Calibri" panose="020F0502020204030204" pitchFamily="34" charset="0"/>
              </a:rPr>
              <a:t>Do đó </a:t>
            </a:r>
            <a:r>
              <a:rPr lang="nl-NL" sz="1600" dirty="0">
                <a:effectLst/>
                <a:latin typeface="Times New Roman" panose="02020603050405020304" pitchFamily="18" charset="0"/>
                <a:ea typeface="Calibri" panose="020F0502020204030204" pitchFamily="34" charset="0"/>
                <a:sym typeface="Symbol" panose="05050102010706020507" pitchFamily="18" charset="2"/>
              </a:rPr>
              <a:t></a:t>
            </a:r>
            <a:r>
              <a:rPr lang="nl-NL" sz="1600" dirty="0">
                <a:effectLst/>
                <a:latin typeface="Times New Roman" panose="02020603050405020304" pitchFamily="18" charset="0"/>
                <a:ea typeface="Calibri" panose="020F0502020204030204" pitchFamily="34" charset="0"/>
              </a:rPr>
              <a:t>CIE = </a:t>
            </a:r>
            <a:r>
              <a:rPr lang="nl-NL" sz="1600" dirty="0">
                <a:effectLst/>
                <a:latin typeface="Times New Roman" panose="02020603050405020304" pitchFamily="18" charset="0"/>
                <a:ea typeface="Calibri" panose="020F0502020204030204" pitchFamily="34" charset="0"/>
                <a:sym typeface="Symbol" panose="05050102010706020507" pitchFamily="18" charset="2"/>
              </a:rPr>
              <a:t></a:t>
            </a:r>
            <a:r>
              <a:rPr lang="nl-NL" sz="1600" dirty="0">
                <a:effectLst/>
                <a:latin typeface="Times New Roman" panose="02020603050405020304" pitchFamily="18" charset="0"/>
                <a:ea typeface="Calibri" panose="020F0502020204030204" pitchFamily="34" charset="0"/>
              </a:rPr>
              <a:t>CIF (g.c.g)</a:t>
            </a:r>
            <a:endParaRPr lang="en-US" sz="1600" dirty="0">
              <a:effectLst/>
              <a:latin typeface="Times New Roman" panose="02020603050405020304" pitchFamily="18" charset="0"/>
              <a:ea typeface="Calibri" panose="020F0502020204030204" pitchFamily="34" charset="0"/>
            </a:endParaRPr>
          </a:p>
        </p:txBody>
      </p:sp>
      <p:sp>
        <p:nvSpPr>
          <p:cNvPr id="52" name="Hộp Văn bản 51">
            <a:extLst>
              <a:ext uri="{FF2B5EF4-FFF2-40B4-BE49-F238E27FC236}">
                <a16:creationId xmlns:a16="http://schemas.microsoft.com/office/drawing/2014/main" id="{A0605B6A-3BFB-4996-8087-7B221DF6D1CC}"/>
              </a:ext>
            </a:extLst>
          </p:cNvPr>
          <p:cNvSpPr txBox="1"/>
          <p:nvPr/>
        </p:nvSpPr>
        <p:spPr>
          <a:xfrm>
            <a:off x="2613030" y="6213561"/>
            <a:ext cx="2044657" cy="338554"/>
          </a:xfrm>
          <a:prstGeom prst="rect">
            <a:avLst/>
          </a:prstGeom>
          <a:noFill/>
        </p:spPr>
        <p:txBody>
          <a:bodyPr wrap="square">
            <a:spAutoFit/>
          </a:bodyPr>
          <a:lstStyle/>
          <a:p>
            <a:r>
              <a:rPr lang="nl-NL" sz="1600" dirty="0">
                <a:effectLst/>
                <a:latin typeface="Times New Roman" panose="02020603050405020304" pitchFamily="18" charset="0"/>
                <a:ea typeface="Calibri" panose="020F0502020204030204" pitchFamily="34" charset="0"/>
              </a:rPr>
              <a:t>Suy ra IE = IF  (2)</a:t>
            </a:r>
            <a:endParaRPr lang="en-US" sz="1600" dirty="0"/>
          </a:p>
        </p:txBody>
      </p:sp>
      <p:sp>
        <p:nvSpPr>
          <p:cNvPr id="54" name="Hộp Văn bản 53">
            <a:extLst>
              <a:ext uri="{FF2B5EF4-FFF2-40B4-BE49-F238E27FC236}">
                <a16:creationId xmlns:a16="http://schemas.microsoft.com/office/drawing/2014/main" id="{47E1478C-E2AE-4852-8187-0FC7115E5EDA}"/>
              </a:ext>
            </a:extLst>
          </p:cNvPr>
          <p:cNvSpPr txBox="1"/>
          <p:nvPr/>
        </p:nvSpPr>
        <p:spPr>
          <a:xfrm>
            <a:off x="190749" y="6502362"/>
            <a:ext cx="3283305" cy="338554"/>
          </a:xfrm>
          <a:prstGeom prst="rect">
            <a:avLst/>
          </a:prstGeom>
          <a:noFill/>
        </p:spPr>
        <p:txBody>
          <a:bodyPr wrap="square">
            <a:spAutoFit/>
          </a:bodyPr>
          <a:lstStyle/>
          <a:p>
            <a:r>
              <a:rPr lang="nl-NL" sz="1600" dirty="0">
                <a:effectLst/>
                <a:latin typeface="Times New Roman" panose="02020603050405020304" pitchFamily="18" charset="0"/>
                <a:ea typeface="Calibri" panose="020F0502020204030204" pitchFamily="34" charset="0"/>
              </a:rPr>
              <a:t>Từ (1) và (2) suy ra ID = IE = IF</a:t>
            </a:r>
            <a:endParaRPr lang="en-US" sz="1600" dirty="0"/>
          </a:p>
        </p:txBody>
      </p:sp>
      <p:pic>
        <p:nvPicPr>
          <p:cNvPr id="39" name="Hình ảnh 38">
            <a:extLst>
              <a:ext uri="{FF2B5EF4-FFF2-40B4-BE49-F238E27FC236}">
                <a16:creationId xmlns:a16="http://schemas.microsoft.com/office/drawing/2014/main" id="{F9367E15-87CC-4484-A2AE-F224900696A4}"/>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15622" y="-1"/>
            <a:ext cx="8438648" cy="898355"/>
          </a:xfrm>
          <a:prstGeom prst="rect">
            <a:avLst/>
          </a:prstGeom>
        </p:spPr>
      </p:pic>
      <p:sp>
        <p:nvSpPr>
          <p:cNvPr id="41" name="Hộp Văn bản 40">
            <a:extLst>
              <a:ext uri="{FF2B5EF4-FFF2-40B4-BE49-F238E27FC236}">
                <a16:creationId xmlns:a16="http://schemas.microsoft.com/office/drawing/2014/main" id="{BF9A1B38-317F-4FA7-A9FF-6ED8F7DC6BD0}"/>
              </a:ext>
            </a:extLst>
          </p:cNvPr>
          <p:cNvSpPr txBox="1"/>
          <p:nvPr/>
        </p:nvSpPr>
        <p:spPr>
          <a:xfrm>
            <a:off x="393192" y="3017520"/>
            <a:ext cx="1618488" cy="369332"/>
          </a:xfrm>
          <a:prstGeom prst="rect">
            <a:avLst/>
          </a:prstGeom>
          <a:noFill/>
        </p:spPr>
        <p:txBody>
          <a:bodyPr wrap="square" rtlCol="0">
            <a:spAutoFit/>
          </a:bodyPr>
          <a:lstStyle/>
          <a:p>
            <a:r>
              <a:rPr lang="en-US" dirty="0" err="1"/>
              <a:t>Giải</a:t>
            </a:r>
            <a:endParaRPr lang="en-US" dirty="0"/>
          </a:p>
        </p:txBody>
      </p:sp>
    </p:spTree>
    <p:extLst>
      <p:ext uri="{BB962C8B-B14F-4D97-AF65-F5344CB8AC3E}">
        <p14:creationId xmlns:p14="http://schemas.microsoft.com/office/powerpoint/2010/main" val="1534941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7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7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07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07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7" grpId="0"/>
      <p:bldP spid="40" grpId="0"/>
      <p:bldP spid="42" grpId="0"/>
      <p:bldP spid="44" grpId="0"/>
      <p:bldP spid="47" grpId="0"/>
      <p:bldP spid="50" grpId="0"/>
      <p:bldP spid="52" grpId="0"/>
      <p:bldP spid="54" grpId="0"/>
      <p:bldP spid="4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ECC814BF-059E-4C20-B599-C60B74B3472C}"/>
              </a:ext>
            </a:extLst>
          </p:cNvPr>
          <p:cNvSpPr>
            <a:spLocks noGrp="1"/>
          </p:cNvSpPr>
          <p:nvPr>
            <p:ph type="ctrTitle"/>
          </p:nvPr>
        </p:nvSpPr>
        <p:spPr>
          <a:xfrm>
            <a:off x="896112" y="1122363"/>
            <a:ext cx="10387584" cy="2387600"/>
          </a:xfrm>
        </p:spPr>
        <p:txBody>
          <a:bodyPr/>
          <a:lstStyle/>
          <a:p>
            <a:r>
              <a:rPr lang="en-US" dirty="0"/>
              <a:t>Thu </a:t>
            </a:r>
            <a:r>
              <a:rPr lang="en-US" dirty="0" err="1"/>
              <a:t>thập</a:t>
            </a:r>
            <a:r>
              <a:rPr lang="en-US" dirty="0"/>
              <a:t> </a:t>
            </a:r>
            <a:r>
              <a:rPr lang="en-US" dirty="0" err="1"/>
              <a:t>số</a:t>
            </a:r>
            <a:r>
              <a:rPr lang="en-US" dirty="0"/>
              <a:t> </a:t>
            </a:r>
            <a:r>
              <a:rPr lang="en-US" dirty="0" err="1"/>
              <a:t>liệu</a:t>
            </a:r>
            <a:r>
              <a:rPr lang="en-US" dirty="0"/>
              <a:t> </a:t>
            </a:r>
            <a:r>
              <a:rPr lang="en-US" dirty="0" err="1"/>
              <a:t>thống</a:t>
            </a:r>
            <a:r>
              <a:rPr lang="en-US" dirty="0"/>
              <a:t> </a:t>
            </a:r>
            <a:r>
              <a:rPr lang="en-US" dirty="0" err="1"/>
              <a:t>kê,tần</a:t>
            </a:r>
            <a:r>
              <a:rPr lang="en-US" dirty="0"/>
              <a:t> </a:t>
            </a:r>
            <a:r>
              <a:rPr lang="en-US" dirty="0" err="1"/>
              <a:t>số</a:t>
            </a:r>
            <a:endParaRPr lang="en-US" dirty="0"/>
          </a:p>
        </p:txBody>
      </p:sp>
    </p:spTree>
    <p:extLst>
      <p:ext uri="{BB962C8B-B14F-4D97-AF65-F5344CB8AC3E}">
        <p14:creationId xmlns:p14="http://schemas.microsoft.com/office/powerpoint/2010/main" val="196595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FF9B822F-893E-44C8-963C-64F50ACECB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639" y="347471"/>
            <a:ext cx="11100816" cy="18013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êu đề 1">
            <a:extLst>
              <a:ext uri="{FF2B5EF4-FFF2-40B4-BE49-F238E27FC236}">
                <a16:creationId xmlns:a16="http://schemas.microsoft.com/office/drawing/2014/main" id="{DBC63464-FAB8-4150-841D-902117CE45D4}"/>
              </a:ext>
            </a:extLst>
          </p:cNvPr>
          <p:cNvSpPr>
            <a:spLocks noGrp="1"/>
          </p:cNvSpPr>
          <p:nvPr>
            <p:ph type="title"/>
          </p:nvPr>
        </p:nvSpPr>
        <p:spPr>
          <a:xfrm>
            <a:off x="838200" y="585216"/>
            <a:ext cx="10515600" cy="1325563"/>
          </a:xfrm>
        </p:spPr>
        <p:txBody>
          <a:bodyPr>
            <a:normAutofit/>
          </a:bodyPr>
          <a:lstStyle/>
          <a:p>
            <a:r>
              <a:rPr lang="en-US" dirty="0">
                <a:solidFill>
                  <a:schemeClr val="bg1"/>
                </a:solidFill>
              </a:rPr>
              <a:t>Thu </a:t>
            </a:r>
            <a:r>
              <a:rPr lang="en-US" dirty="0" err="1">
                <a:solidFill>
                  <a:schemeClr val="bg1"/>
                </a:solidFill>
              </a:rPr>
              <a:t>thập</a:t>
            </a:r>
            <a:r>
              <a:rPr lang="en-US" dirty="0">
                <a:solidFill>
                  <a:schemeClr val="bg1"/>
                </a:solidFill>
              </a:rPr>
              <a:t> </a:t>
            </a:r>
            <a:r>
              <a:rPr lang="en-US" dirty="0" err="1">
                <a:solidFill>
                  <a:schemeClr val="bg1"/>
                </a:solidFill>
              </a:rPr>
              <a:t>số</a:t>
            </a:r>
            <a:r>
              <a:rPr lang="en-US" dirty="0">
                <a:solidFill>
                  <a:schemeClr val="bg1"/>
                </a:solidFill>
              </a:rPr>
              <a:t> </a:t>
            </a:r>
            <a:r>
              <a:rPr lang="en-US" dirty="0" err="1">
                <a:solidFill>
                  <a:schemeClr val="bg1"/>
                </a:solidFill>
              </a:rPr>
              <a:t>liệu</a:t>
            </a:r>
            <a:r>
              <a:rPr lang="en-US" dirty="0">
                <a:solidFill>
                  <a:schemeClr val="bg1"/>
                </a:solidFill>
              </a:rPr>
              <a:t>, </a:t>
            </a:r>
            <a:r>
              <a:rPr lang="en-US" dirty="0" err="1">
                <a:solidFill>
                  <a:schemeClr val="bg1"/>
                </a:solidFill>
              </a:rPr>
              <a:t>bảng</a:t>
            </a:r>
            <a:r>
              <a:rPr lang="en-US" dirty="0">
                <a:solidFill>
                  <a:schemeClr val="bg1"/>
                </a:solidFill>
              </a:rPr>
              <a:t> </a:t>
            </a:r>
            <a:r>
              <a:rPr lang="en-US" dirty="0" err="1">
                <a:solidFill>
                  <a:schemeClr val="bg1"/>
                </a:solidFill>
              </a:rPr>
              <a:t>số</a:t>
            </a:r>
            <a:r>
              <a:rPr lang="en-US" dirty="0">
                <a:solidFill>
                  <a:schemeClr val="bg1"/>
                </a:solidFill>
              </a:rPr>
              <a:t> </a:t>
            </a:r>
            <a:r>
              <a:rPr lang="en-US" dirty="0" err="1">
                <a:solidFill>
                  <a:schemeClr val="bg1"/>
                </a:solidFill>
              </a:rPr>
              <a:t>thống</a:t>
            </a:r>
            <a:r>
              <a:rPr lang="en-US" dirty="0">
                <a:solidFill>
                  <a:schemeClr val="bg1"/>
                </a:solidFill>
              </a:rPr>
              <a:t> </a:t>
            </a:r>
            <a:r>
              <a:rPr lang="en-US" dirty="0" err="1">
                <a:solidFill>
                  <a:schemeClr val="bg1"/>
                </a:solidFill>
              </a:rPr>
              <a:t>kê</a:t>
            </a:r>
            <a:r>
              <a:rPr lang="en-US" dirty="0">
                <a:solidFill>
                  <a:schemeClr val="bg1"/>
                </a:solidFill>
              </a:rPr>
              <a:t> ban </a:t>
            </a:r>
            <a:r>
              <a:rPr lang="en-US" dirty="0" err="1">
                <a:solidFill>
                  <a:schemeClr val="bg1"/>
                </a:solidFill>
              </a:rPr>
              <a:t>đầu</a:t>
            </a:r>
            <a:endParaRPr lang="en-US" dirty="0">
              <a:solidFill>
                <a:schemeClr val="bg1"/>
              </a:solidFill>
            </a:endParaRPr>
          </a:p>
        </p:txBody>
      </p:sp>
      <p:pic>
        <p:nvPicPr>
          <p:cNvPr id="5" name="Chỗ dành sẵn cho Nội dung 4" descr="Ảnh có chứa bàn&#10;&#10;Mô tả được tạo tự động">
            <a:extLst>
              <a:ext uri="{FF2B5EF4-FFF2-40B4-BE49-F238E27FC236}">
                <a16:creationId xmlns:a16="http://schemas.microsoft.com/office/drawing/2014/main" id="{A4D5115D-4FBF-4418-B628-F08172453FF4}"/>
              </a:ext>
            </a:extLst>
          </p:cNvPr>
          <p:cNvPicPr>
            <a:picLocks noChangeAspect="1"/>
          </p:cNvPicPr>
          <p:nvPr/>
        </p:nvPicPr>
        <p:blipFill rotWithShape="1">
          <a:blip r:embed="rId2">
            <a:extLst>
              <a:ext uri="{28A0092B-C50C-407E-A947-70E740481C1C}">
                <a14:useLocalDpi xmlns:a14="http://schemas.microsoft.com/office/drawing/2010/main" val="0"/>
              </a:ext>
            </a:extLst>
          </a:blip>
          <a:srcRect r="3" b="944"/>
          <a:stretch/>
        </p:blipFill>
        <p:spPr>
          <a:xfrm>
            <a:off x="841248" y="2516777"/>
            <a:ext cx="6236208" cy="3660185"/>
          </a:xfrm>
          <a:prstGeom prst="rect">
            <a:avLst/>
          </a:prstGeom>
        </p:spPr>
      </p:pic>
      <p:sp>
        <p:nvSpPr>
          <p:cNvPr id="9" name="Content Placeholder 8">
            <a:extLst>
              <a:ext uri="{FF2B5EF4-FFF2-40B4-BE49-F238E27FC236}">
                <a16:creationId xmlns:a16="http://schemas.microsoft.com/office/drawing/2014/main" id="{DBA3A24E-6386-485B-B88F-039F0F2E97B4}"/>
              </a:ext>
            </a:extLst>
          </p:cNvPr>
          <p:cNvSpPr>
            <a:spLocks noGrp="1"/>
          </p:cNvSpPr>
          <p:nvPr>
            <p:ph idx="1"/>
          </p:nvPr>
        </p:nvSpPr>
        <p:spPr>
          <a:xfrm>
            <a:off x="7546848" y="2516777"/>
            <a:ext cx="3803904" cy="3660185"/>
          </a:xfrm>
        </p:spPr>
        <p:txBody>
          <a:bodyPr anchor="ctr">
            <a:normAutofit/>
          </a:bodyPr>
          <a:lstStyle/>
          <a:p>
            <a:r>
              <a:rPr lang="en-US" sz="2200" dirty="0" err="1"/>
              <a:t>Việc</a:t>
            </a:r>
            <a:r>
              <a:rPr lang="en-US" sz="2200" dirty="0"/>
              <a:t> </a:t>
            </a:r>
            <a:r>
              <a:rPr lang="en-US" sz="2200" dirty="0" err="1"/>
              <a:t>làm</a:t>
            </a:r>
            <a:r>
              <a:rPr lang="en-US" sz="2200" dirty="0"/>
              <a:t> </a:t>
            </a:r>
            <a:r>
              <a:rPr lang="en-US" sz="2200" dirty="0" err="1"/>
              <a:t>trên</a:t>
            </a:r>
            <a:r>
              <a:rPr lang="en-US" sz="2200" dirty="0"/>
              <a:t> </a:t>
            </a:r>
            <a:r>
              <a:rPr lang="en-US" sz="2200" dirty="0" err="1"/>
              <a:t>của</a:t>
            </a:r>
            <a:r>
              <a:rPr lang="en-US" sz="2200" dirty="0"/>
              <a:t> </a:t>
            </a:r>
            <a:r>
              <a:rPr lang="en-US" sz="2200" dirty="0" err="1"/>
              <a:t>người</a:t>
            </a:r>
            <a:r>
              <a:rPr lang="en-US" sz="2200" dirty="0"/>
              <a:t> </a:t>
            </a:r>
            <a:r>
              <a:rPr lang="en-US" sz="2200" dirty="0" err="1"/>
              <a:t>điều</a:t>
            </a:r>
            <a:r>
              <a:rPr lang="en-US" sz="2200" dirty="0"/>
              <a:t> </a:t>
            </a:r>
            <a:r>
              <a:rPr lang="en-US" sz="2200" dirty="0" err="1"/>
              <a:t>tra</a:t>
            </a:r>
            <a:r>
              <a:rPr lang="en-US" sz="2200" dirty="0"/>
              <a:t> </a:t>
            </a:r>
            <a:r>
              <a:rPr lang="en-US" sz="2200" dirty="0" err="1"/>
              <a:t>là</a:t>
            </a:r>
            <a:r>
              <a:rPr lang="en-US" sz="2200" dirty="0"/>
              <a:t> </a:t>
            </a:r>
            <a:r>
              <a:rPr lang="en-US" sz="2200" i="1" dirty="0" err="1"/>
              <a:t>thu</a:t>
            </a:r>
            <a:r>
              <a:rPr lang="en-US" sz="2200" i="1" dirty="0"/>
              <a:t> </a:t>
            </a:r>
            <a:r>
              <a:rPr lang="en-US" sz="2200" i="1" dirty="0" err="1"/>
              <a:t>thập</a:t>
            </a:r>
            <a:r>
              <a:rPr lang="en-US" sz="2200" i="1" dirty="0"/>
              <a:t> </a:t>
            </a:r>
            <a:r>
              <a:rPr lang="en-US" sz="2200" i="1" dirty="0" err="1"/>
              <a:t>số</a:t>
            </a:r>
            <a:r>
              <a:rPr lang="en-US" sz="2200" i="1" dirty="0"/>
              <a:t> </a:t>
            </a:r>
            <a:r>
              <a:rPr lang="en-US" sz="2200" i="1" dirty="0" err="1"/>
              <a:t>liệu</a:t>
            </a:r>
            <a:r>
              <a:rPr lang="en-US" sz="2200" dirty="0"/>
              <a:t> </a:t>
            </a:r>
            <a:r>
              <a:rPr lang="en-US" sz="2200" dirty="0" err="1"/>
              <a:t>về</a:t>
            </a:r>
            <a:r>
              <a:rPr lang="en-US" sz="2200" dirty="0"/>
              <a:t> </a:t>
            </a:r>
            <a:r>
              <a:rPr lang="en-US" sz="2200" dirty="0" err="1"/>
              <a:t>vấn</a:t>
            </a:r>
            <a:r>
              <a:rPr lang="en-US" sz="2200" dirty="0"/>
              <a:t> </a:t>
            </a:r>
            <a:r>
              <a:rPr lang="en-US" sz="2200" dirty="0" err="1"/>
              <a:t>đề</a:t>
            </a:r>
            <a:r>
              <a:rPr lang="en-US" sz="2200" dirty="0"/>
              <a:t> </a:t>
            </a:r>
            <a:r>
              <a:rPr lang="en-US" sz="2200" dirty="0" err="1"/>
              <a:t>được</a:t>
            </a:r>
            <a:r>
              <a:rPr lang="en-US" sz="2200" dirty="0"/>
              <a:t> </a:t>
            </a:r>
            <a:r>
              <a:rPr lang="en-US" sz="2200" dirty="0" err="1"/>
              <a:t>quan</a:t>
            </a:r>
            <a:r>
              <a:rPr lang="en-US" sz="2200" dirty="0"/>
              <a:t> </a:t>
            </a:r>
            <a:r>
              <a:rPr lang="en-US" sz="2200" dirty="0" err="1"/>
              <a:t>tâm</a:t>
            </a:r>
            <a:r>
              <a:rPr lang="en-US" sz="2200" dirty="0"/>
              <a:t>. </a:t>
            </a:r>
            <a:r>
              <a:rPr lang="en-US" sz="2200" dirty="0" err="1"/>
              <a:t>Các</a:t>
            </a:r>
            <a:r>
              <a:rPr lang="en-US" sz="2200" dirty="0"/>
              <a:t> </a:t>
            </a:r>
            <a:r>
              <a:rPr lang="en-US" sz="2200" dirty="0" err="1"/>
              <a:t>số</a:t>
            </a:r>
            <a:r>
              <a:rPr lang="en-US" sz="2200" dirty="0"/>
              <a:t> </a:t>
            </a:r>
            <a:r>
              <a:rPr lang="en-US" sz="2200" dirty="0" err="1"/>
              <a:t>liệu</a:t>
            </a:r>
            <a:r>
              <a:rPr lang="en-US" sz="2200" dirty="0"/>
              <a:t> </a:t>
            </a:r>
            <a:r>
              <a:rPr lang="en-US" sz="2200" dirty="0" err="1"/>
              <a:t>trên</a:t>
            </a:r>
            <a:r>
              <a:rPr lang="en-US" sz="2200" dirty="0"/>
              <a:t> </a:t>
            </a:r>
            <a:r>
              <a:rPr lang="en-US" sz="2200" dirty="0" err="1"/>
              <a:t>được</a:t>
            </a:r>
            <a:r>
              <a:rPr lang="en-US" sz="2200" dirty="0"/>
              <a:t> </a:t>
            </a:r>
            <a:r>
              <a:rPr lang="en-US" sz="2200" dirty="0" err="1"/>
              <a:t>ghi</a:t>
            </a:r>
            <a:r>
              <a:rPr lang="en-US" sz="2200" dirty="0"/>
              <a:t> </a:t>
            </a:r>
            <a:r>
              <a:rPr lang="en-US" sz="2200" dirty="0" err="1"/>
              <a:t>lại</a:t>
            </a:r>
            <a:r>
              <a:rPr lang="en-US" sz="2200" dirty="0"/>
              <a:t> </a:t>
            </a:r>
            <a:r>
              <a:rPr lang="en-US" sz="2200" dirty="0" err="1"/>
              <a:t>trong</a:t>
            </a:r>
            <a:r>
              <a:rPr lang="en-US" sz="2200" dirty="0"/>
              <a:t> </a:t>
            </a:r>
            <a:r>
              <a:rPr lang="en-US" sz="2200" dirty="0" err="1"/>
              <a:t>một</a:t>
            </a:r>
            <a:r>
              <a:rPr lang="en-US" sz="2200" dirty="0"/>
              <a:t> </a:t>
            </a:r>
            <a:r>
              <a:rPr lang="en-US" sz="2200" dirty="0" err="1"/>
              <a:t>bảng</a:t>
            </a:r>
            <a:r>
              <a:rPr lang="en-US" sz="2200" dirty="0"/>
              <a:t>, </a:t>
            </a:r>
            <a:r>
              <a:rPr lang="en-US" sz="2200" dirty="0" err="1"/>
              <a:t>gọi</a:t>
            </a:r>
            <a:r>
              <a:rPr lang="en-US" sz="2200" dirty="0"/>
              <a:t> </a:t>
            </a:r>
            <a:r>
              <a:rPr lang="en-US" sz="2200" dirty="0" err="1"/>
              <a:t>là</a:t>
            </a:r>
            <a:r>
              <a:rPr lang="en-US" sz="2200" dirty="0"/>
              <a:t> </a:t>
            </a:r>
            <a:r>
              <a:rPr lang="en-US" sz="2200" i="1" dirty="0" err="1"/>
              <a:t>bảng</a:t>
            </a:r>
            <a:r>
              <a:rPr lang="en-US" sz="2200" i="1" dirty="0"/>
              <a:t> </a:t>
            </a:r>
            <a:r>
              <a:rPr lang="en-US" sz="2200" i="1" dirty="0" err="1"/>
              <a:t>số</a:t>
            </a:r>
            <a:r>
              <a:rPr lang="en-US" sz="2200" i="1" dirty="0"/>
              <a:t> </a:t>
            </a:r>
            <a:r>
              <a:rPr lang="en-US" sz="2200" i="1" dirty="0" err="1"/>
              <a:t>liệu</a:t>
            </a:r>
            <a:r>
              <a:rPr lang="en-US" sz="2200" i="1" dirty="0"/>
              <a:t> </a:t>
            </a:r>
            <a:r>
              <a:rPr lang="en-US" sz="2200" i="1" dirty="0" err="1"/>
              <a:t>thống</a:t>
            </a:r>
            <a:r>
              <a:rPr lang="en-US" sz="2200" i="1" dirty="0"/>
              <a:t> </a:t>
            </a:r>
            <a:r>
              <a:rPr lang="en-US" sz="2200" i="1" dirty="0" err="1"/>
              <a:t>kê</a:t>
            </a:r>
            <a:r>
              <a:rPr lang="en-US" sz="2200" i="1" dirty="0"/>
              <a:t> ban </a:t>
            </a:r>
            <a:r>
              <a:rPr lang="en-US" sz="2200" i="1" dirty="0" err="1"/>
              <a:t>đầu</a:t>
            </a:r>
            <a:r>
              <a:rPr lang="en-US" sz="2200" i="1" dirty="0"/>
              <a:t> </a:t>
            </a:r>
            <a:r>
              <a:rPr lang="en-US" sz="2200" dirty="0"/>
              <a:t>(</a:t>
            </a:r>
            <a:r>
              <a:rPr lang="en-US" sz="2200" dirty="0" err="1"/>
              <a:t>bảng</a:t>
            </a:r>
            <a:r>
              <a:rPr lang="en-US" sz="2200" dirty="0"/>
              <a:t> 1).</a:t>
            </a:r>
          </a:p>
        </p:txBody>
      </p:sp>
    </p:spTree>
    <p:extLst>
      <p:ext uri="{BB962C8B-B14F-4D97-AF65-F5344CB8AC3E}">
        <p14:creationId xmlns:p14="http://schemas.microsoft.com/office/powerpoint/2010/main" val="3228697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hỗ dành sẵn cho Nội dung 2">
            <a:extLst>
              <a:ext uri="{FF2B5EF4-FFF2-40B4-BE49-F238E27FC236}">
                <a16:creationId xmlns:a16="http://schemas.microsoft.com/office/drawing/2014/main" id="{E37FEDE4-6213-4D44-8F68-22AF48E530E0}"/>
              </a:ext>
            </a:extLst>
          </p:cNvPr>
          <p:cNvSpPr>
            <a:spLocks noGrp="1"/>
          </p:cNvSpPr>
          <p:nvPr>
            <p:ph idx="1"/>
          </p:nvPr>
        </p:nvSpPr>
        <p:spPr>
          <a:xfrm>
            <a:off x="838200" y="1825625"/>
            <a:ext cx="10515600" cy="1484503"/>
          </a:xfrm>
        </p:spPr>
        <p:txBody>
          <a:bodyPr/>
          <a:lstStyle/>
          <a:p>
            <a:r>
              <a:rPr lang="en-US" dirty="0" err="1"/>
              <a:t>Ví</a:t>
            </a:r>
            <a:r>
              <a:rPr lang="en-US" dirty="0"/>
              <a:t> </a:t>
            </a:r>
            <a:r>
              <a:rPr lang="en-US" dirty="0" err="1"/>
              <a:t>dụ</a:t>
            </a:r>
            <a:r>
              <a:rPr lang="en-US" dirty="0"/>
              <a:t>: </a:t>
            </a:r>
            <a:r>
              <a:rPr lang="en-US" dirty="0" err="1"/>
              <a:t>bảng</a:t>
            </a:r>
            <a:r>
              <a:rPr lang="en-US" dirty="0"/>
              <a:t> </a:t>
            </a:r>
            <a:r>
              <a:rPr lang="en-US" dirty="0" err="1"/>
              <a:t>điều</a:t>
            </a:r>
            <a:r>
              <a:rPr lang="en-US" dirty="0"/>
              <a:t> </a:t>
            </a:r>
            <a:r>
              <a:rPr lang="en-US" dirty="0" err="1"/>
              <a:t>tra</a:t>
            </a:r>
            <a:r>
              <a:rPr lang="en-US" dirty="0"/>
              <a:t> </a:t>
            </a:r>
            <a:r>
              <a:rPr lang="en-US" dirty="0" err="1"/>
              <a:t>dân</a:t>
            </a:r>
            <a:r>
              <a:rPr lang="en-US" dirty="0"/>
              <a:t> </a:t>
            </a:r>
            <a:r>
              <a:rPr lang="en-US" dirty="0" err="1"/>
              <a:t>số</a:t>
            </a:r>
            <a:r>
              <a:rPr lang="en-US" dirty="0"/>
              <a:t> </a:t>
            </a:r>
            <a:r>
              <a:rPr lang="en-US" dirty="0" err="1"/>
              <a:t>nước</a:t>
            </a:r>
            <a:r>
              <a:rPr lang="en-US" dirty="0"/>
              <a:t> ta </a:t>
            </a:r>
            <a:r>
              <a:rPr lang="en-US" dirty="0" err="1"/>
              <a:t>tại</a:t>
            </a:r>
            <a:r>
              <a:rPr lang="en-US" dirty="0"/>
              <a:t> </a:t>
            </a:r>
            <a:r>
              <a:rPr lang="en-US" dirty="0" err="1"/>
              <a:t>thời</a:t>
            </a:r>
            <a:r>
              <a:rPr lang="en-US" dirty="0"/>
              <a:t> </a:t>
            </a:r>
            <a:r>
              <a:rPr lang="en-US" dirty="0" err="1"/>
              <a:t>điểm</a:t>
            </a:r>
            <a:r>
              <a:rPr lang="en-US" dirty="0"/>
              <a:t> 1/4/1999 </a:t>
            </a:r>
            <a:r>
              <a:rPr lang="en-US" dirty="0" err="1"/>
              <a:t>phân</a:t>
            </a:r>
            <a:r>
              <a:rPr lang="en-US" dirty="0"/>
              <a:t> </a:t>
            </a:r>
            <a:r>
              <a:rPr lang="en-US" dirty="0" err="1"/>
              <a:t>theo</a:t>
            </a:r>
            <a:r>
              <a:rPr lang="en-US" dirty="0"/>
              <a:t> </a:t>
            </a:r>
            <a:r>
              <a:rPr lang="en-US" dirty="0" err="1"/>
              <a:t>giới</a:t>
            </a:r>
            <a:r>
              <a:rPr lang="en-US" dirty="0"/>
              <a:t> </a:t>
            </a:r>
            <a:r>
              <a:rPr lang="en-US" dirty="0" err="1"/>
              <a:t>tính</a:t>
            </a:r>
            <a:r>
              <a:rPr lang="en-US" dirty="0"/>
              <a:t>, </a:t>
            </a:r>
            <a:r>
              <a:rPr lang="en-US" dirty="0" err="1"/>
              <a:t>phân</a:t>
            </a:r>
            <a:r>
              <a:rPr lang="en-US" dirty="0"/>
              <a:t> </a:t>
            </a:r>
            <a:r>
              <a:rPr lang="en-US" dirty="0" err="1"/>
              <a:t>theo</a:t>
            </a:r>
            <a:r>
              <a:rPr lang="en-US" dirty="0"/>
              <a:t> </a:t>
            </a:r>
            <a:r>
              <a:rPr lang="en-US" dirty="0" err="1"/>
              <a:t>thị</a:t>
            </a:r>
            <a:r>
              <a:rPr lang="en-US" dirty="0"/>
              <a:t> </a:t>
            </a:r>
            <a:r>
              <a:rPr lang="en-US" dirty="0" err="1"/>
              <a:t>thành</a:t>
            </a:r>
            <a:r>
              <a:rPr lang="en-US" dirty="0"/>
              <a:t>, </a:t>
            </a:r>
            <a:r>
              <a:rPr lang="en-US" dirty="0" err="1"/>
              <a:t>nông</a:t>
            </a:r>
            <a:r>
              <a:rPr lang="en-US" dirty="0"/>
              <a:t> </a:t>
            </a:r>
            <a:r>
              <a:rPr lang="en-US" dirty="0" err="1"/>
              <a:t>thôn</a:t>
            </a:r>
            <a:r>
              <a:rPr lang="en-US" dirty="0"/>
              <a:t> </a:t>
            </a:r>
            <a:r>
              <a:rPr lang="en-US" dirty="0" err="1"/>
              <a:t>trong</a:t>
            </a:r>
            <a:r>
              <a:rPr lang="en-US" dirty="0"/>
              <a:t> </a:t>
            </a:r>
            <a:r>
              <a:rPr lang="en-US" dirty="0" err="1"/>
              <a:t>từng</a:t>
            </a:r>
            <a:r>
              <a:rPr lang="en-US" dirty="0"/>
              <a:t> </a:t>
            </a:r>
            <a:r>
              <a:rPr lang="en-US" dirty="0" err="1"/>
              <a:t>địa</a:t>
            </a:r>
            <a:r>
              <a:rPr lang="en-US" dirty="0"/>
              <a:t> </a:t>
            </a:r>
            <a:r>
              <a:rPr lang="en-US" dirty="0" err="1"/>
              <a:t>phương</a:t>
            </a:r>
            <a:r>
              <a:rPr lang="en-US" dirty="0"/>
              <a:t> (</a:t>
            </a:r>
            <a:r>
              <a:rPr lang="en-US" dirty="0" err="1"/>
              <a:t>đơn</a:t>
            </a:r>
            <a:r>
              <a:rPr lang="en-US" dirty="0"/>
              <a:t> </a:t>
            </a:r>
            <a:r>
              <a:rPr lang="en-US" dirty="0" err="1"/>
              <a:t>vị</a:t>
            </a:r>
            <a:r>
              <a:rPr lang="en-US" dirty="0"/>
              <a:t> </a:t>
            </a:r>
            <a:r>
              <a:rPr lang="en-US" dirty="0" err="1"/>
              <a:t>là</a:t>
            </a:r>
            <a:r>
              <a:rPr lang="en-US" dirty="0"/>
              <a:t> </a:t>
            </a:r>
            <a:r>
              <a:rPr lang="en-US" dirty="0" err="1"/>
              <a:t>nghìn</a:t>
            </a:r>
            <a:r>
              <a:rPr lang="en-US" dirty="0"/>
              <a:t> </a:t>
            </a:r>
            <a:r>
              <a:rPr lang="en-US" dirty="0" err="1"/>
              <a:t>người</a:t>
            </a:r>
            <a:r>
              <a:rPr lang="en-US" dirty="0"/>
              <a:t>) (</a:t>
            </a:r>
            <a:r>
              <a:rPr lang="en-US" dirty="0" err="1"/>
              <a:t>trích</a:t>
            </a:r>
            <a:r>
              <a:rPr lang="en-US" dirty="0"/>
              <a:t> </a:t>
            </a:r>
            <a:r>
              <a:rPr lang="en-US" dirty="0" err="1"/>
              <a:t>theo</a:t>
            </a:r>
            <a:r>
              <a:rPr lang="en-US" dirty="0"/>
              <a:t> </a:t>
            </a:r>
            <a:r>
              <a:rPr lang="en-US" dirty="0" err="1"/>
              <a:t>tài</a:t>
            </a:r>
            <a:r>
              <a:rPr lang="en-US" dirty="0"/>
              <a:t> </a:t>
            </a:r>
            <a:r>
              <a:rPr lang="en-US" dirty="0" err="1"/>
              <a:t>liệu</a:t>
            </a:r>
            <a:r>
              <a:rPr lang="en-US" dirty="0"/>
              <a:t> </a:t>
            </a:r>
            <a:r>
              <a:rPr lang="en-US" dirty="0" err="1"/>
              <a:t>của</a:t>
            </a:r>
            <a:r>
              <a:rPr lang="en-US" dirty="0"/>
              <a:t> </a:t>
            </a:r>
            <a:r>
              <a:rPr lang="en-US" dirty="0" err="1"/>
              <a:t>Tổng</a:t>
            </a:r>
            <a:r>
              <a:rPr lang="en-US" dirty="0"/>
              <a:t> </a:t>
            </a:r>
            <a:r>
              <a:rPr lang="en-US" dirty="0" err="1"/>
              <a:t>cục</a:t>
            </a:r>
            <a:r>
              <a:rPr lang="en-US" dirty="0"/>
              <a:t> </a:t>
            </a:r>
            <a:r>
              <a:rPr lang="en-US" dirty="0" err="1"/>
              <a:t>Thống</a:t>
            </a:r>
            <a:r>
              <a:rPr lang="en-US" dirty="0"/>
              <a:t> </a:t>
            </a:r>
            <a:r>
              <a:rPr lang="en-US" dirty="0" err="1"/>
              <a:t>kê</a:t>
            </a:r>
            <a:r>
              <a:rPr lang="en-US" dirty="0"/>
              <a:t>(</a:t>
            </a:r>
            <a:r>
              <a:rPr lang="en-US" dirty="0" err="1"/>
              <a:t>bảng</a:t>
            </a:r>
            <a:r>
              <a:rPr lang="en-US" dirty="0"/>
              <a:t> 2)):</a:t>
            </a:r>
          </a:p>
        </p:txBody>
      </p:sp>
      <p:pic>
        <p:nvPicPr>
          <p:cNvPr id="5" name="Hình ảnh 4" descr="Ảnh có chứa bàn&#10;&#10;Mô tả được tạo tự động">
            <a:extLst>
              <a:ext uri="{FF2B5EF4-FFF2-40B4-BE49-F238E27FC236}">
                <a16:creationId xmlns:a16="http://schemas.microsoft.com/office/drawing/2014/main" id="{41A4BA8B-1D04-42B6-A491-724E0DF783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9308" y="3100389"/>
            <a:ext cx="5020376" cy="2705478"/>
          </a:xfrm>
          <a:prstGeom prst="rect">
            <a:avLst/>
          </a:prstGeom>
        </p:spPr>
      </p:pic>
    </p:spTree>
    <p:extLst>
      <p:ext uri="{BB962C8B-B14F-4D97-AF65-F5344CB8AC3E}">
        <p14:creationId xmlns:p14="http://schemas.microsoft.com/office/powerpoint/2010/main" val="3332093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2B0879B2-DAD9-40C0-AE39-FDA16F0F2650}"/>
              </a:ext>
            </a:extLst>
          </p:cNvPr>
          <p:cNvSpPr>
            <a:spLocks noGrp="1"/>
          </p:cNvSpPr>
          <p:nvPr>
            <p:ph type="title"/>
          </p:nvPr>
        </p:nvSpPr>
        <p:spPr/>
        <p:txBody>
          <a:bodyPr/>
          <a:lstStyle/>
          <a:p>
            <a:r>
              <a:rPr lang="en-US" dirty="0"/>
              <a:t>2. </a:t>
            </a:r>
            <a:r>
              <a:rPr lang="en-US" dirty="0" err="1"/>
              <a:t>Dấu</a:t>
            </a:r>
            <a:r>
              <a:rPr lang="en-US" dirty="0"/>
              <a:t> </a:t>
            </a:r>
            <a:r>
              <a:rPr lang="en-US" dirty="0" err="1"/>
              <a:t>hiệu</a:t>
            </a:r>
            <a:endParaRPr lang="en-US" dirty="0"/>
          </a:p>
        </p:txBody>
      </p:sp>
      <p:sp>
        <p:nvSpPr>
          <p:cNvPr id="3" name="Chỗ dành sẵn cho Nội dung 2">
            <a:extLst>
              <a:ext uri="{FF2B5EF4-FFF2-40B4-BE49-F238E27FC236}">
                <a16:creationId xmlns:a16="http://schemas.microsoft.com/office/drawing/2014/main" id="{501AEF36-74D5-4BFA-9724-C00A7BB44DD0}"/>
              </a:ext>
            </a:extLst>
          </p:cNvPr>
          <p:cNvSpPr>
            <a:spLocks noGrp="1"/>
          </p:cNvSpPr>
          <p:nvPr>
            <p:ph idx="1"/>
          </p:nvPr>
        </p:nvSpPr>
        <p:spPr>
          <a:xfrm>
            <a:off x="838200" y="1405001"/>
            <a:ext cx="10515600" cy="4351338"/>
          </a:xfrm>
        </p:spPr>
        <p:txBody>
          <a:bodyPr>
            <a:normAutofit fontScale="92500" lnSpcReduction="10000"/>
          </a:bodyPr>
          <a:lstStyle/>
          <a:p>
            <a:pPr marL="514350" indent="-514350">
              <a:buFont typeface="+mj-lt"/>
              <a:buAutoNum type="alphaLcParenR"/>
            </a:pPr>
            <a:r>
              <a:rPr lang="en-US" dirty="0" err="1"/>
              <a:t>Dấu</a:t>
            </a:r>
            <a:r>
              <a:rPr lang="en-US" dirty="0"/>
              <a:t> </a:t>
            </a:r>
            <a:r>
              <a:rPr lang="en-US" dirty="0" err="1"/>
              <a:t>hiệu</a:t>
            </a:r>
            <a:r>
              <a:rPr lang="en-US" dirty="0"/>
              <a:t>, </a:t>
            </a:r>
            <a:r>
              <a:rPr lang="en-US" dirty="0" err="1"/>
              <a:t>đơn</a:t>
            </a:r>
            <a:r>
              <a:rPr lang="en-US" dirty="0"/>
              <a:t> </a:t>
            </a:r>
            <a:r>
              <a:rPr lang="en-US" dirty="0" err="1"/>
              <a:t>vị</a:t>
            </a:r>
            <a:r>
              <a:rPr lang="en-US" dirty="0"/>
              <a:t> </a:t>
            </a:r>
            <a:r>
              <a:rPr lang="en-US" dirty="0" err="1"/>
              <a:t>điều</a:t>
            </a:r>
            <a:r>
              <a:rPr lang="en-US" dirty="0"/>
              <a:t> </a:t>
            </a:r>
            <a:r>
              <a:rPr lang="en-US" dirty="0" err="1"/>
              <a:t>tra</a:t>
            </a:r>
            <a:endParaRPr lang="en-US" dirty="0"/>
          </a:p>
          <a:p>
            <a:pPr lvl="1"/>
            <a:r>
              <a:rPr lang="en-US" i="1" dirty="0" err="1"/>
              <a:t>Nội</a:t>
            </a:r>
            <a:r>
              <a:rPr lang="en-US" i="1" dirty="0"/>
              <a:t> dung </a:t>
            </a:r>
            <a:r>
              <a:rPr lang="en-US" i="1" dirty="0" err="1"/>
              <a:t>điều</a:t>
            </a:r>
            <a:r>
              <a:rPr lang="en-US" i="1" dirty="0"/>
              <a:t> </a:t>
            </a:r>
            <a:r>
              <a:rPr lang="en-US" i="1" dirty="0" err="1"/>
              <a:t>tra</a:t>
            </a:r>
            <a:r>
              <a:rPr lang="en-US" i="1" dirty="0"/>
              <a:t> </a:t>
            </a:r>
            <a:r>
              <a:rPr lang="en-US" i="1" dirty="0" err="1"/>
              <a:t>trong</a:t>
            </a:r>
            <a:r>
              <a:rPr lang="en-US" i="1" dirty="0"/>
              <a:t> </a:t>
            </a:r>
            <a:r>
              <a:rPr lang="en-US" i="1" dirty="0" err="1"/>
              <a:t>bảng</a:t>
            </a:r>
            <a:r>
              <a:rPr lang="en-US" i="1" dirty="0"/>
              <a:t> 1 </a:t>
            </a:r>
            <a:r>
              <a:rPr lang="en-US" i="1" dirty="0" err="1"/>
              <a:t>là</a:t>
            </a:r>
            <a:r>
              <a:rPr lang="en-US" i="1" dirty="0"/>
              <a:t> </a:t>
            </a:r>
            <a:r>
              <a:rPr lang="en-US" i="1" dirty="0" err="1"/>
              <a:t>gì</a:t>
            </a:r>
            <a:r>
              <a:rPr lang="en-US" i="1" dirty="0"/>
              <a:t>?</a:t>
            </a:r>
          </a:p>
          <a:p>
            <a:pPr lvl="1"/>
            <a:r>
              <a:rPr lang="en-US" dirty="0" err="1"/>
              <a:t>Vấn</a:t>
            </a:r>
            <a:r>
              <a:rPr lang="en-US" dirty="0"/>
              <a:t> </a:t>
            </a:r>
            <a:r>
              <a:rPr lang="en-US" dirty="0" err="1"/>
              <a:t>đề</a:t>
            </a:r>
            <a:r>
              <a:rPr lang="en-US" dirty="0"/>
              <a:t> </a:t>
            </a:r>
            <a:r>
              <a:rPr lang="en-US" dirty="0" err="1"/>
              <a:t>được</a:t>
            </a:r>
            <a:r>
              <a:rPr lang="en-US" dirty="0"/>
              <a:t> </a:t>
            </a:r>
            <a:r>
              <a:rPr lang="en-US" dirty="0" err="1"/>
              <a:t>hiện</a:t>
            </a:r>
            <a:r>
              <a:rPr lang="en-US" dirty="0"/>
              <a:t> </a:t>
            </a:r>
            <a:r>
              <a:rPr lang="en-US" dirty="0" err="1"/>
              <a:t>tượng</a:t>
            </a:r>
            <a:r>
              <a:rPr lang="en-US" dirty="0"/>
              <a:t> </a:t>
            </a:r>
            <a:r>
              <a:rPr lang="en-US" dirty="0" err="1"/>
              <a:t>mà</a:t>
            </a:r>
            <a:r>
              <a:rPr lang="en-US" dirty="0"/>
              <a:t> </a:t>
            </a:r>
            <a:r>
              <a:rPr lang="en-US" dirty="0" err="1"/>
              <a:t>người</a:t>
            </a:r>
            <a:r>
              <a:rPr lang="en-US" dirty="0"/>
              <a:t> </a:t>
            </a:r>
            <a:r>
              <a:rPr lang="en-US" dirty="0" err="1"/>
              <a:t>điều</a:t>
            </a:r>
            <a:r>
              <a:rPr lang="en-US" dirty="0"/>
              <a:t> </a:t>
            </a:r>
            <a:r>
              <a:rPr lang="en-US" dirty="0" err="1"/>
              <a:t>tra</a:t>
            </a:r>
            <a:r>
              <a:rPr lang="en-US" dirty="0"/>
              <a:t> </a:t>
            </a:r>
            <a:r>
              <a:rPr lang="en-US" dirty="0" err="1"/>
              <a:t>quan</a:t>
            </a:r>
            <a:r>
              <a:rPr lang="en-US" dirty="0"/>
              <a:t> </a:t>
            </a:r>
            <a:r>
              <a:rPr lang="en-US" dirty="0" err="1"/>
              <a:t>tâm</a:t>
            </a:r>
            <a:r>
              <a:rPr lang="en-US" dirty="0"/>
              <a:t> </a:t>
            </a:r>
            <a:r>
              <a:rPr lang="en-US" dirty="0" err="1"/>
              <a:t>tiemf</a:t>
            </a:r>
            <a:r>
              <a:rPr lang="en-US" dirty="0"/>
              <a:t> </a:t>
            </a:r>
            <a:r>
              <a:rPr lang="en-US" dirty="0" err="1"/>
              <a:t>hiểu</a:t>
            </a:r>
            <a:r>
              <a:rPr lang="en-US" dirty="0"/>
              <a:t> </a:t>
            </a:r>
            <a:r>
              <a:rPr lang="en-US" dirty="0" err="1"/>
              <a:t>gọi</a:t>
            </a:r>
            <a:r>
              <a:rPr lang="en-US" dirty="0"/>
              <a:t> </a:t>
            </a:r>
            <a:r>
              <a:rPr lang="en-US" dirty="0" err="1"/>
              <a:t>là</a:t>
            </a:r>
            <a:r>
              <a:rPr lang="en-US" dirty="0"/>
              <a:t> </a:t>
            </a:r>
            <a:r>
              <a:rPr lang="en-US" i="1" dirty="0" err="1"/>
              <a:t>dấu</a:t>
            </a:r>
            <a:r>
              <a:rPr lang="en-US" i="1" dirty="0"/>
              <a:t> </a:t>
            </a:r>
            <a:r>
              <a:rPr lang="en-US" i="1" dirty="0" err="1"/>
              <a:t>hiệu</a:t>
            </a:r>
            <a:r>
              <a:rPr lang="en-US" dirty="0"/>
              <a:t> (</a:t>
            </a:r>
            <a:r>
              <a:rPr lang="en-US" dirty="0" err="1"/>
              <a:t>thường</a:t>
            </a:r>
            <a:r>
              <a:rPr lang="en-US" dirty="0"/>
              <a:t> </a:t>
            </a:r>
            <a:r>
              <a:rPr lang="en-US" dirty="0" err="1"/>
              <a:t>được</a:t>
            </a:r>
            <a:r>
              <a:rPr lang="en-US" dirty="0"/>
              <a:t> </a:t>
            </a:r>
            <a:r>
              <a:rPr lang="en-US" dirty="0" err="1"/>
              <a:t>kí</a:t>
            </a:r>
            <a:r>
              <a:rPr lang="en-US" dirty="0"/>
              <a:t> </a:t>
            </a:r>
            <a:r>
              <a:rPr lang="en-US" dirty="0" err="1"/>
              <a:t>hiệu</a:t>
            </a:r>
            <a:r>
              <a:rPr lang="en-US" dirty="0"/>
              <a:t> </a:t>
            </a:r>
            <a:r>
              <a:rPr lang="en-US" dirty="0" err="1"/>
              <a:t>bằng</a:t>
            </a:r>
            <a:r>
              <a:rPr lang="en-US" dirty="0"/>
              <a:t> </a:t>
            </a:r>
            <a:r>
              <a:rPr lang="en-US" dirty="0" err="1"/>
              <a:t>các</a:t>
            </a:r>
            <a:r>
              <a:rPr lang="en-US" dirty="0"/>
              <a:t> </a:t>
            </a:r>
            <a:r>
              <a:rPr lang="en-US" dirty="0" err="1"/>
              <a:t>chữ</a:t>
            </a:r>
            <a:r>
              <a:rPr lang="en-US" dirty="0"/>
              <a:t> in </a:t>
            </a:r>
            <a:r>
              <a:rPr lang="en-US" dirty="0" err="1"/>
              <a:t>hoa</a:t>
            </a:r>
            <a:r>
              <a:rPr lang="en-US" dirty="0"/>
              <a:t> X, Y, …).</a:t>
            </a:r>
          </a:p>
          <a:p>
            <a:pPr lvl="1"/>
            <a:r>
              <a:rPr lang="en-US" dirty="0" err="1"/>
              <a:t>Dấu</a:t>
            </a:r>
            <a:r>
              <a:rPr lang="en-US" dirty="0"/>
              <a:t> </a:t>
            </a:r>
            <a:r>
              <a:rPr lang="en-US" dirty="0" err="1"/>
              <a:t>hiệu</a:t>
            </a:r>
            <a:r>
              <a:rPr lang="en-US" dirty="0"/>
              <a:t> X ở </a:t>
            </a:r>
            <a:r>
              <a:rPr lang="en-US" dirty="0" err="1"/>
              <a:t>bảng</a:t>
            </a:r>
            <a:r>
              <a:rPr lang="en-US" dirty="0"/>
              <a:t> 1 </a:t>
            </a:r>
            <a:r>
              <a:rPr lang="en-US" dirty="0" err="1"/>
              <a:t>là</a:t>
            </a:r>
            <a:r>
              <a:rPr lang="en-US" dirty="0"/>
              <a:t> </a:t>
            </a:r>
            <a:r>
              <a:rPr lang="en-US" i="1" dirty="0" err="1"/>
              <a:t>số</a:t>
            </a:r>
            <a:r>
              <a:rPr lang="en-US" i="1" dirty="0"/>
              <a:t> </a:t>
            </a:r>
            <a:r>
              <a:rPr lang="en-US" i="1" dirty="0" err="1"/>
              <a:t>cây</a:t>
            </a:r>
            <a:r>
              <a:rPr lang="en-US" i="1" dirty="0"/>
              <a:t> </a:t>
            </a:r>
            <a:r>
              <a:rPr lang="en-US" i="1" dirty="0" err="1"/>
              <a:t>trồng</a:t>
            </a:r>
            <a:r>
              <a:rPr lang="en-US" i="1" dirty="0"/>
              <a:t> </a:t>
            </a:r>
            <a:r>
              <a:rPr lang="en-US" i="1" dirty="0" err="1"/>
              <a:t>được</a:t>
            </a:r>
            <a:r>
              <a:rPr lang="en-US" i="1" dirty="0"/>
              <a:t> </a:t>
            </a:r>
            <a:r>
              <a:rPr lang="en-US" i="1" dirty="0" err="1"/>
              <a:t>của</a:t>
            </a:r>
            <a:r>
              <a:rPr lang="en-US" i="1" dirty="0"/>
              <a:t> </a:t>
            </a:r>
            <a:r>
              <a:rPr lang="en-US" i="1" dirty="0" err="1"/>
              <a:t>mỗi</a:t>
            </a:r>
            <a:r>
              <a:rPr lang="en-US" i="1" dirty="0"/>
              <a:t> </a:t>
            </a:r>
            <a:r>
              <a:rPr lang="en-US" i="1" dirty="0" err="1"/>
              <a:t>lớp</a:t>
            </a:r>
            <a:r>
              <a:rPr lang="en-US" dirty="0"/>
              <a:t>, </a:t>
            </a:r>
            <a:r>
              <a:rPr lang="en-US" dirty="0" err="1"/>
              <a:t>còn</a:t>
            </a:r>
            <a:r>
              <a:rPr lang="en-US" dirty="0"/>
              <a:t> </a:t>
            </a:r>
            <a:r>
              <a:rPr lang="en-US" dirty="0" err="1"/>
              <a:t>mỗi</a:t>
            </a:r>
            <a:r>
              <a:rPr lang="en-US" dirty="0"/>
              <a:t> </a:t>
            </a:r>
            <a:r>
              <a:rPr lang="en-US" dirty="0" err="1"/>
              <a:t>lớp</a:t>
            </a:r>
            <a:r>
              <a:rPr lang="en-US" dirty="0"/>
              <a:t> </a:t>
            </a:r>
            <a:r>
              <a:rPr lang="en-US" dirty="0" err="1"/>
              <a:t>là</a:t>
            </a:r>
            <a:r>
              <a:rPr lang="en-US" dirty="0"/>
              <a:t> </a:t>
            </a:r>
            <a:r>
              <a:rPr lang="en-US" dirty="0" err="1"/>
              <a:t>một</a:t>
            </a:r>
            <a:r>
              <a:rPr lang="en-US" dirty="0"/>
              <a:t> </a:t>
            </a:r>
            <a:r>
              <a:rPr lang="en-US" i="1" dirty="0" err="1"/>
              <a:t>đơn</a:t>
            </a:r>
            <a:r>
              <a:rPr lang="en-US" i="1" dirty="0"/>
              <a:t> </a:t>
            </a:r>
            <a:r>
              <a:rPr lang="en-US" i="1" dirty="0" err="1"/>
              <a:t>vị</a:t>
            </a:r>
            <a:r>
              <a:rPr lang="en-US" i="1" dirty="0"/>
              <a:t> </a:t>
            </a:r>
            <a:r>
              <a:rPr lang="en-US" i="1" dirty="0" err="1"/>
              <a:t>điều</a:t>
            </a:r>
            <a:r>
              <a:rPr lang="en-US" i="1" dirty="0"/>
              <a:t> </a:t>
            </a:r>
            <a:r>
              <a:rPr lang="en-US" i="1" dirty="0" err="1"/>
              <a:t>tra</a:t>
            </a:r>
            <a:r>
              <a:rPr lang="en-US" i="1" dirty="0"/>
              <a:t>.</a:t>
            </a:r>
          </a:p>
          <a:p>
            <a:pPr lvl="1"/>
            <a:r>
              <a:rPr lang="en-US" dirty="0"/>
              <a:t>?3: </a:t>
            </a:r>
            <a:r>
              <a:rPr lang="en-US" dirty="0" err="1"/>
              <a:t>Trong</a:t>
            </a:r>
            <a:r>
              <a:rPr lang="en-US" dirty="0"/>
              <a:t> </a:t>
            </a:r>
            <a:r>
              <a:rPr lang="en-US" dirty="0" err="1"/>
              <a:t>bảng</a:t>
            </a:r>
            <a:r>
              <a:rPr lang="en-US" dirty="0"/>
              <a:t> 1 </a:t>
            </a:r>
            <a:r>
              <a:rPr lang="en-US" dirty="0" err="1"/>
              <a:t>có</a:t>
            </a:r>
            <a:r>
              <a:rPr lang="en-US" dirty="0"/>
              <a:t> bao </a:t>
            </a:r>
            <a:r>
              <a:rPr lang="en-US" dirty="0" err="1"/>
              <a:t>nhiêu</a:t>
            </a:r>
            <a:r>
              <a:rPr lang="en-US" dirty="0"/>
              <a:t> </a:t>
            </a:r>
            <a:r>
              <a:rPr lang="en-US" dirty="0" err="1"/>
              <a:t>đơn</a:t>
            </a:r>
            <a:r>
              <a:rPr lang="en-US" dirty="0"/>
              <a:t> </a:t>
            </a:r>
            <a:r>
              <a:rPr lang="en-US" dirty="0" err="1"/>
              <a:t>vị</a:t>
            </a:r>
            <a:r>
              <a:rPr lang="en-US" dirty="0"/>
              <a:t> </a:t>
            </a:r>
            <a:r>
              <a:rPr lang="en-US" dirty="0" err="1"/>
              <a:t>điều</a:t>
            </a:r>
            <a:r>
              <a:rPr lang="en-US" dirty="0"/>
              <a:t> </a:t>
            </a:r>
            <a:r>
              <a:rPr lang="en-US" dirty="0" err="1"/>
              <a:t>tra</a:t>
            </a:r>
            <a:r>
              <a:rPr lang="en-US" dirty="0"/>
              <a:t>?</a:t>
            </a:r>
          </a:p>
          <a:p>
            <a:pPr lvl="1"/>
            <a:r>
              <a:rPr lang="en-US" dirty="0" err="1"/>
              <a:t>Trong</a:t>
            </a:r>
            <a:r>
              <a:rPr lang="en-US" dirty="0"/>
              <a:t> </a:t>
            </a:r>
            <a:r>
              <a:rPr lang="en-US" dirty="0" err="1"/>
              <a:t>bảng</a:t>
            </a:r>
            <a:r>
              <a:rPr lang="en-US" dirty="0"/>
              <a:t> 1 </a:t>
            </a:r>
            <a:r>
              <a:rPr lang="en-US" dirty="0" err="1"/>
              <a:t>có</a:t>
            </a:r>
            <a:r>
              <a:rPr lang="en-US" dirty="0"/>
              <a:t> 20 </a:t>
            </a:r>
            <a:r>
              <a:rPr lang="en-US" dirty="0" err="1"/>
              <a:t>đơn</a:t>
            </a:r>
            <a:r>
              <a:rPr lang="en-US" dirty="0"/>
              <a:t> </a:t>
            </a:r>
            <a:r>
              <a:rPr lang="en-US" dirty="0" err="1"/>
              <a:t>vị</a:t>
            </a:r>
            <a:r>
              <a:rPr lang="en-US" dirty="0"/>
              <a:t> </a:t>
            </a:r>
            <a:r>
              <a:rPr lang="en-US" dirty="0" err="1"/>
              <a:t>điều</a:t>
            </a:r>
            <a:r>
              <a:rPr lang="en-US" dirty="0"/>
              <a:t> </a:t>
            </a:r>
            <a:r>
              <a:rPr lang="en-US" dirty="0" err="1"/>
              <a:t>tra</a:t>
            </a:r>
            <a:endParaRPr lang="en-US" dirty="0"/>
          </a:p>
          <a:p>
            <a:pPr marL="514350" indent="-514350">
              <a:buFont typeface="+mj-lt"/>
              <a:buAutoNum type="alphaLcParenR" startAt="2"/>
            </a:pPr>
            <a:r>
              <a:rPr lang="en-US" dirty="0" err="1"/>
              <a:t>Giá</a:t>
            </a:r>
            <a:r>
              <a:rPr lang="en-US" dirty="0"/>
              <a:t> </a:t>
            </a:r>
            <a:r>
              <a:rPr lang="en-US" dirty="0" err="1"/>
              <a:t>trị</a:t>
            </a:r>
            <a:r>
              <a:rPr lang="en-US" dirty="0"/>
              <a:t> </a:t>
            </a:r>
            <a:r>
              <a:rPr lang="en-US" dirty="0" err="1"/>
              <a:t>của</a:t>
            </a:r>
            <a:r>
              <a:rPr lang="en-US" dirty="0"/>
              <a:t> </a:t>
            </a:r>
            <a:r>
              <a:rPr lang="en-US" dirty="0" err="1"/>
              <a:t>đấu</a:t>
            </a:r>
            <a:r>
              <a:rPr lang="en-US" dirty="0"/>
              <a:t> </a:t>
            </a:r>
            <a:r>
              <a:rPr lang="en-US" dirty="0" err="1"/>
              <a:t>hiệu</a:t>
            </a:r>
            <a:r>
              <a:rPr lang="en-US" dirty="0"/>
              <a:t>, </a:t>
            </a:r>
            <a:r>
              <a:rPr lang="en-US" dirty="0" err="1"/>
              <a:t>dãy</a:t>
            </a:r>
            <a:r>
              <a:rPr lang="en-US" dirty="0"/>
              <a:t> </a:t>
            </a:r>
            <a:r>
              <a:rPr lang="en-US" dirty="0" err="1"/>
              <a:t>giá</a:t>
            </a:r>
            <a:r>
              <a:rPr lang="en-US" dirty="0"/>
              <a:t> </a:t>
            </a:r>
            <a:r>
              <a:rPr lang="en-US" dirty="0" err="1"/>
              <a:t>trị</a:t>
            </a:r>
            <a:r>
              <a:rPr lang="en-US" dirty="0"/>
              <a:t> </a:t>
            </a:r>
            <a:r>
              <a:rPr lang="en-US" dirty="0" err="1"/>
              <a:t>của</a:t>
            </a:r>
            <a:r>
              <a:rPr lang="en-US" dirty="0"/>
              <a:t> </a:t>
            </a:r>
            <a:r>
              <a:rPr lang="en-US" dirty="0" err="1"/>
              <a:t>dấu</a:t>
            </a:r>
            <a:r>
              <a:rPr lang="en-US" dirty="0"/>
              <a:t> </a:t>
            </a:r>
            <a:r>
              <a:rPr lang="en-US" dirty="0" err="1"/>
              <a:t>hiệu</a:t>
            </a:r>
            <a:endParaRPr lang="en-US" dirty="0"/>
          </a:p>
          <a:p>
            <a:pPr lvl="1"/>
            <a:r>
              <a:rPr lang="nl-NL" sz="1800" dirty="0">
                <a:effectLst/>
                <a:latin typeface="Times New Roman" panose="02020603050405020304" pitchFamily="18" charset="0"/>
                <a:ea typeface="SimSun" panose="02010600030101010101" pitchFamily="2" charset="-122"/>
                <a:cs typeface="Times New Roman" panose="02020603050405020304" pitchFamily="18" charset="0"/>
              </a:rPr>
              <a:t>Số liệu của mỗi đơn vị là 1 giá trị của dấu hiệu.</a:t>
            </a:r>
          </a:p>
          <a:p>
            <a:pPr lvl="1"/>
            <a:r>
              <a:rPr lang="nl-NL" sz="1800" dirty="0">
                <a:effectLst/>
                <a:latin typeface="Times New Roman" panose="02020603050405020304" pitchFamily="18" charset="0"/>
                <a:ea typeface="SimSun" panose="02010600030101010101" pitchFamily="2" charset="-122"/>
              </a:rPr>
              <a:t>N là số các giá trị của dấu hiệu</a:t>
            </a:r>
          </a:p>
          <a:p>
            <a:pPr lvl="1"/>
            <a:r>
              <a:rPr lang="nl-NL" sz="1800" dirty="0">
                <a:latin typeface="Times New Roman" panose="02020603050405020304" pitchFamily="18" charset="0"/>
                <a:ea typeface="SimSun" panose="02010600030101010101" pitchFamily="2" charset="-122"/>
                <a:cs typeface="Times New Roman" panose="02020603050405020304" pitchFamily="18" charset="0"/>
              </a:rPr>
              <a:t>Dấu hiệu X ở bảng 1 có tất cả bao nhiêu giá trị </a:t>
            </a:r>
          </a:p>
          <a:p>
            <a:pPr lvl="1"/>
            <a:r>
              <a:rPr lang="nl-NL" sz="1800" dirty="0">
                <a:effectLst/>
                <a:latin typeface="Times New Roman" panose="02020603050405020304" pitchFamily="18" charset="0"/>
                <a:ea typeface="SimSun" panose="02010600030101010101" pitchFamily="2" charset="-122"/>
              </a:rPr>
              <a:t>Ví dụ: Trong bảng 1: N = 20</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049465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18C21579-CB69-4DD3-93F5-E5844F8AA29D}"/>
              </a:ext>
            </a:extLst>
          </p:cNvPr>
          <p:cNvSpPr>
            <a:spLocks noGrp="1"/>
          </p:cNvSpPr>
          <p:nvPr>
            <p:ph type="title"/>
          </p:nvPr>
        </p:nvSpPr>
        <p:spPr>
          <a:xfrm>
            <a:off x="637032" y="147435"/>
            <a:ext cx="10515600" cy="722799"/>
          </a:xfrm>
        </p:spPr>
        <p:txBody>
          <a:bodyPr/>
          <a:lstStyle/>
          <a:p>
            <a:r>
              <a:rPr lang="en-US" dirty="0"/>
              <a:t>3. </a:t>
            </a:r>
            <a:r>
              <a:rPr lang="en-US" dirty="0" err="1"/>
              <a:t>Tần</a:t>
            </a:r>
            <a:r>
              <a:rPr lang="en-US" dirty="0"/>
              <a:t> </a:t>
            </a:r>
            <a:r>
              <a:rPr lang="en-US" dirty="0" err="1"/>
              <a:t>số</a:t>
            </a:r>
            <a:r>
              <a:rPr lang="en-US" dirty="0"/>
              <a:t> </a:t>
            </a:r>
            <a:r>
              <a:rPr lang="en-US" dirty="0" err="1"/>
              <a:t>của</a:t>
            </a:r>
            <a:r>
              <a:rPr lang="en-US" dirty="0"/>
              <a:t> </a:t>
            </a:r>
            <a:r>
              <a:rPr lang="en-US" dirty="0" err="1"/>
              <a:t>mỗi</a:t>
            </a:r>
            <a:r>
              <a:rPr lang="en-US" dirty="0"/>
              <a:t> </a:t>
            </a:r>
            <a:r>
              <a:rPr lang="en-US" dirty="0" err="1"/>
              <a:t>giá</a:t>
            </a:r>
            <a:r>
              <a:rPr lang="en-US" dirty="0"/>
              <a:t> </a:t>
            </a:r>
            <a:r>
              <a:rPr lang="en-US" dirty="0" err="1"/>
              <a:t>trị</a:t>
            </a:r>
            <a:endParaRPr lang="en-US" dirty="0"/>
          </a:p>
        </p:txBody>
      </p:sp>
      <p:sp>
        <p:nvSpPr>
          <p:cNvPr id="4" name="Hộp Văn bản 3">
            <a:extLst>
              <a:ext uri="{FF2B5EF4-FFF2-40B4-BE49-F238E27FC236}">
                <a16:creationId xmlns:a16="http://schemas.microsoft.com/office/drawing/2014/main" id="{3B0E3AF9-52D7-4CF5-A63D-24CE2578FCF0}"/>
              </a:ext>
            </a:extLst>
          </p:cNvPr>
          <p:cNvSpPr txBox="1"/>
          <p:nvPr/>
        </p:nvSpPr>
        <p:spPr>
          <a:xfrm>
            <a:off x="301752" y="2044138"/>
            <a:ext cx="4828032" cy="369332"/>
          </a:xfrm>
          <a:prstGeom prst="rect">
            <a:avLst/>
          </a:prstGeom>
          <a:noFill/>
        </p:spPr>
        <p:txBody>
          <a:bodyPr wrap="square" rtlCol="0">
            <a:spAutoFit/>
          </a:bodyPr>
          <a:lstStyle/>
          <a:p>
            <a:r>
              <a:rPr lang="nl-NL" sz="1800" dirty="0">
                <a:effectLst/>
                <a:latin typeface="Times New Roman" panose="02020603050405020304" pitchFamily="18" charset="0"/>
                <a:ea typeface="SimSun" panose="02010600030101010101" pitchFamily="2" charset="-122"/>
                <a:cs typeface="Times New Roman" panose="02020603050405020304" pitchFamily="18" charset="0"/>
              </a:rPr>
              <a:t>Có 4 số khác nhau là: 28, 30, 35, 50</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5" name="Hộp Văn bản 4">
            <a:extLst>
              <a:ext uri="{FF2B5EF4-FFF2-40B4-BE49-F238E27FC236}">
                <a16:creationId xmlns:a16="http://schemas.microsoft.com/office/drawing/2014/main" id="{479CBC82-C533-4CF2-ACAB-D55CD1D21520}"/>
              </a:ext>
            </a:extLst>
          </p:cNvPr>
          <p:cNvSpPr txBox="1"/>
          <p:nvPr/>
        </p:nvSpPr>
        <p:spPr>
          <a:xfrm>
            <a:off x="301752" y="1143723"/>
            <a:ext cx="10597896" cy="369332"/>
          </a:xfrm>
          <a:prstGeom prst="rect">
            <a:avLst/>
          </a:prstGeom>
          <a:noFill/>
        </p:spPr>
        <p:txBody>
          <a:bodyPr wrap="square" rtlCol="0">
            <a:spAutoFit/>
          </a:bodyPr>
          <a:lstStyle/>
          <a:p>
            <a:r>
              <a:rPr lang="nl-NL" sz="1800" b="1" dirty="0">
                <a:effectLst/>
                <a:latin typeface="Times New Roman" panose="02020603050405020304" pitchFamily="18" charset="0"/>
                <a:ea typeface="SimSun" panose="02010600030101010101" pitchFamily="2" charset="-122"/>
              </a:rPr>
              <a:t>?5</a:t>
            </a:r>
            <a:r>
              <a:rPr lang="nl-NL" sz="1800" dirty="0">
                <a:effectLst/>
                <a:latin typeface="Times New Roman" panose="02020603050405020304" pitchFamily="18" charset="0"/>
                <a:ea typeface="SimSun" panose="02010600030101010101" pitchFamily="2" charset="-122"/>
              </a:rPr>
              <a:t>: Quan sát bảng 1 có bao nhiêu số khác nhau trong cột số cây trồng được? Nêu cụ thể các số khác nhau đó</a:t>
            </a:r>
            <a:endParaRPr lang="en-US" dirty="0"/>
          </a:p>
        </p:txBody>
      </p:sp>
      <p:sp>
        <p:nvSpPr>
          <p:cNvPr id="6" name="Hộp Văn bản 5">
            <a:extLst>
              <a:ext uri="{FF2B5EF4-FFF2-40B4-BE49-F238E27FC236}">
                <a16:creationId xmlns:a16="http://schemas.microsoft.com/office/drawing/2014/main" id="{360205DC-054B-40EA-8CF8-F24823A7B9F9}"/>
              </a:ext>
            </a:extLst>
          </p:cNvPr>
          <p:cNvSpPr txBox="1"/>
          <p:nvPr/>
        </p:nvSpPr>
        <p:spPr>
          <a:xfrm>
            <a:off x="301752" y="1613487"/>
            <a:ext cx="3240024" cy="369332"/>
          </a:xfrm>
          <a:prstGeom prst="rect">
            <a:avLst/>
          </a:prstGeom>
          <a:noFill/>
        </p:spPr>
        <p:txBody>
          <a:bodyPr wrap="square" rtlCol="0">
            <a:spAutoFit/>
          </a:bodyPr>
          <a:lstStyle/>
          <a:p>
            <a:r>
              <a:rPr lang="en-US" dirty="0" err="1"/>
              <a:t>Giải</a:t>
            </a:r>
            <a:endParaRPr lang="en-US" dirty="0"/>
          </a:p>
        </p:txBody>
      </p:sp>
      <p:sp>
        <p:nvSpPr>
          <p:cNvPr id="7" name="Hộp Văn bản 6">
            <a:extLst>
              <a:ext uri="{FF2B5EF4-FFF2-40B4-BE49-F238E27FC236}">
                <a16:creationId xmlns:a16="http://schemas.microsoft.com/office/drawing/2014/main" id="{A5B40A04-7128-4784-B050-524E8F8DE3E8}"/>
              </a:ext>
            </a:extLst>
          </p:cNvPr>
          <p:cNvSpPr txBox="1"/>
          <p:nvPr/>
        </p:nvSpPr>
        <p:spPr>
          <a:xfrm>
            <a:off x="301752" y="2595309"/>
            <a:ext cx="10597896" cy="646331"/>
          </a:xfrm>
          <a:prstGeom prst="rect">
            <a:avLst/>
          </a:prstGeom>
          <a:noFill/>
        </p:spPr>
        <p:txBody>
          <a:bodyPr wrap="square" rtlCol="0">
            <a:spAutoFit/>
          </a:bodyPr>
          <a:lstStyle/>
          <a:p>
            <a:r>
              <a:rPr lang="nl-NL" sz="1800" b="1" dirty="0">
                <a:effectLst/>
                <a:latin typeface="Times New Roman" panose="02020603050405020304" pitchFamily="18" charset="0"/>
                <a:ea typeface="SimSun" panose="02010600030101010101" pitchFamily="2" charset="-122"/>
              </a:rPr>
              <a:t>?6</a:t>
            </a:r>
            <a:r>
              <a:rPr lang="nl-NL" sz="1800" dirty="0">
                <a:effectLst/>
                <a:latin typeface="Times New Roman" panose="02020603050405020304" pitchFamily="18" charset="0"/>
                <a:ea typeface="SimSun" panose="02010600030101010101" pitchFamily="2" charset="-122"/>
              </a:rPr>
              <a:t>: Quan sát bảng 1 Có bao nhiêu lớp (đơn vị) trồng được 30 cây (hay giá trị 30 xuất hiện bao nhiêu lần trong dãy giá trị của dấu hiệu X)? Hãy trả lời câu hỏi tương tự như vậy với các giá trị 28, 35, 50.</a:t>
            </a:r>
            <a:endParaRPr lang="en-US" dirty="0"/>
          </a:p>
        </p:txBody>
      </p:sp>
      <p:sp>
        <p:nvSpPr>
          <p:cNvPr id="8" name="Hộp Văn bản 7">
            <a:extLst>
              <a:ext uri="{FF2B5EF4-FFF2-40B4-BE49-F238E27FC236}">
                <a16:creationId xmlns:a16="http://schemas.microsoft.com/office/drawing/2014/main" id="{11108D07-29F9-4E5D-BF0F-C30045219EFC}"/>
              </a:ext>
            </a:extLst>
          </p:cNvPr>
          <p:cNvSpPr txBox="1"/>
          <p:nvPr/>
        </p:nvSpPr>
        <p:spPr>
          <a:xfrm>
            <a:off x="301752" y="3311058"/>
            <a:ext cx="3240024" cy="369332"/>
          </a:xfrm>
          <a:prstGeom prst="rect">
            <a:avLst/>
          </a:prstGeom>
          <a:noFill/>
        </p:spPr>
        <p:txBody>
          <a:bodyPr wrap="square" rtlCol="0">
            <a:spAutoFit/>
          </a:bodyPr>
          <a:lstStyle/>
          <a:p>
            <a:r>
              <a:rPr lang="en-US" dirty="0" err="1"/>
              <a:t>Giải</a:t>
            </a:r>
            <a:endParaRPr lang="en-US" dirty="0"/>
          </a:p>
        </p:txBody>
      </p:sp>
      <p:sp>
        <p:nvSpPr>
          <p:cNvPr id="9" name="Hộp Văn bản 8">
            <a:extLst>
              <a:ext uri="{FF2B5EF4-FFF2-40B4-BE49-F238E27FC236}">
                <a16:creationId xmlns:a16="http://schemas.microsoft.com/office/drawing/2014/main" id="{FAAB067C-FCF8-4E53-BC92-EAEBE7FC9D8A}"/>
              </a:ext>
            </a:extLst>
          </p:cNvPr>
          <p:cNvSpPr txBox="1"/>
          <p:nvPr/>
        </p:nvSpPr>
        <p:spPr>
          <a:xfrm>
            <a:off x="301752" y="3761798"/>
            <a:ext cx="4828032" cy="369332"/>
          </a:xfrm>
          <a:prstGeom prst="rect">
            <a:avLst/>
          </a:prstGeom>
          <a:noFill/>
        </p:spPr>
        <p:txBody>
          <a:bodyPr wrap="square" rtlCol="0">
            <a:spAutoFit/>
          </a:bodyPr>
          <a:lstStyle/>
          <a:p>
            <a:r>
              <a:rPr lang="nl-NL" sz="1800" dirty="0">
                <a:effectLst/>
                <a:latin typeface="Times New Roman" panose="02020603050405020304" pitchFamily="18" charset="0"/>
                <a:ea typeface="SimSun" panose="02010600030101010101" pitchFamily="2" charset="-122"/>
              </a:rPr>
              <a:t>có 8 lớp trồng được 30 cây</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10" name="Hộp Văn bản 9">
            <a:extLst>
              <a:ext uri="{FF2B5EF4-FFF2-40B4-BE49-F238E27FC236}">
                <a16:creationId xmlns:a16="http://schemas.microsoft.com/office/drawing/2014/main" id="{34D8696C-EDA0-426E-B57C-4F88309052F5}"/>
              </a:ext>
            </a:extLst>
          </p:cNvPr>
          <p:cNvSpPr txBox="1"/>
          <p:nvPr/>
        </p:nvSpPr>
        <p:spPr>
          <a:xfrm>
            <a:off x="301752" y="4131130"/>
            <a:ext cx="4828032" cy="369332"/>
          </a:xfrm>
          <a:prstGeom prst="rect">
            <a:avLst/>
          </a:prstGeom>
          <a:noFill/>
        </p:spPr>
        <p:txBody>
          <a:bodyPr wrap="square" rtlCol="0">
            <a:spAutoFit/>
          </a:bodyPr>
          <a:lstStyle/>
          <a:p>
            <a:r>
              <a:rPr lang="nl-NL" sz="1800" dirty="0">
                <a:effectLst/>
                <a:latin typeface="Times New Roman" panose="02020603050405020304" pitchFamily="18" charset="0"/>
                <a:ea typeface="SimSun" panose="02010600030101010101" pitchFamily="2" charset="-122"/>
              </a:rPr>
              <a:t>Có 2 lớp trồng được 28 cây</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11" name="Hộp Văn bản 10">
            <a:extLst>
              <a:ext uri="{FF2B5EF4-FFF2-40B4-BE49-F238E27FC236}">
                <a16:creationId xmlns:a16="http://schemas.microsoft.com/office/drawing/2014/main" id="{316D0005-F01D-4629-87EA-5EF62FB9AC71}"/>
              </a:ext>
            </a:extLst>
          </p:cNvPr>
          <p:cNvSpPr txBox="1"/>
          <p:nvPr/>
        </p:nvSpPr>
        <p:spPr>
          <a:xfrm>
            <a:off x="301752" y="4500462"/>
            <a:ext cx="4828032" cy="369332"/>
          </a:xfrm>
          <a:prstGeom prst="rect">
            <a:avLst/>
          </a:prstGeom>
          <a:noFill/>
        </p:spPr>
        <p:txBody>
          <a:bodyPr wrap="square" rtlCol="0">
            <a:spAutoFit/>
          </a:bodyPr>
          <a:lstStyle/>
          <a:p>
            <a:r>
              <a:rPr lang="nl-NL" sz="1800" dirty="0">
                <a:effectLst/>
                <a:latin typeface="Times New Roman" panose="02020603050405020304" pitchFamily="18" charset="0"/>
                <a:ea typeface="SimSun" panose="02010600030101010101" pitchFamily="2" charset="-122"/>
              </a:rPr>
              <a:t>Có 7 lớp trồng được 35 cây</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12" name="Hộp Văn bản 11">
            <a:extLst>
              <a:ext uri="{FF2B5EF4-FFF2-40B4-BE49-F238E27FC236}">
                <a16:creationId xmlns:a16="http://schemas.microsoft.com/office/drawing/2014/main" id="{0CB63A58-C0E7-42A7-8CBC-C03B6443033F}"/>
              </a:ext>
            </a:extLst>
          </p:cNvPr>
          <p:cNvSpPr txBox="1"/>
          <p:nvPr/>
        </p:nvSpPr>
        <p:spPr>
          <a:xfrm>
            <a:off x="301752" y="4855657"/>
            <a:ext cx="4828032" cy="369332"/>
          </a:xfrm>
          <a:prstGeom prst="rect">
            <a:avLst/>
          </a:prstGeom>
          <a:noFill/>
        </p:spPr>
        <p:txBody>
          <a:bodyPr wrap="square" rtlCol="0">
            <a:spAutoFit/>
          </a:bodyPr>
          <a:lstStyle/>
          <a:p>
            <a:r>
              <a:rPr lang="nl-NL" sz="1800" dirty="0">
                <a:effectLst/>
                <a:latin typeface="Times New Roman" panose="02020603050405020304" pitchFamily="18" charset="0"/>
                <a:ea typeface="SimSun" panose="02010600030101010101" pitchFamily="2" charset="-122"/>
              </a:rPr>
              <a:t>Có 3 lớp trồng được 50 cây</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13" name="Hộp Văn bản 12">
            <a:extLst>
              <a:ext uri="{FF2B5EF4-FFF2-40B4-BE49-F238E27FC236}">
                <a16:creationId xmlns:a16="http://schemas.microsoft.com/office/drawing/2014/main" id="{19DCA466-D555-4C61-AC4F-83F36AAB5CE1}"/>
              </a:ext>
            </a:extLst>
          </p:cNvPr>
          <p:cNvSpPr txBox="1"/>
          <p:nvPr/>
        </p:nvSpPr>
        <p:spPr>
          <a:xfrm>
            <a:off x="2519172" y="5504002"/>
            <a:ext cx="715365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nl-NL" sz="1800" dirty="0">
                <a:effectLst/>
                <a:latin typeface="Times New Roman" panose="02020603050405020304" pitchFamily="18" charset="0"/>
                <a:ea typeface="SimSun" panose="02010600030101010101" pitchFamily="2" charset="-122"/>
                <a:cs typeface="Times New Roman" panose="02020603050405020304" pitchFamily="18" charset="0"/>
              </a:rPr>
              <a:t>Tần số: Số lần xuất hiện của một giá trị trong dãy giá trị của dấu hiệu</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14" name="Hộp Văn bản 13">
            <a:extLst>
              <a:ext uri="{FF2B5EF4-FFF2-40B4-BE49-F238E27FC236}">
                <a16:creationId xmlns:a16="http://schemas.microsoft.com/office/drawing/2014/main" id="{EB67F6C9-354F-49D5-B5D9-AF1AE29FA577}"/>
              </a:ext>
            </a:extLst>
          </p:cNvPr>
          <p:cNvSpPr txBox="1"/>
          <p:nvPr/>
        </p:nvSpPr>
        <p:spPr>
          <a:xfrm>
            <a:off x="4201668" y="6024160"/>
            <a:ext cx="37886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nl-NL" sz="1800" dirty="0">
                <a:effectLst/>
                <a:latin typeface="Times New Roman" panose="02020603050405020304" pitchFamily="18" charset="0"/>
                <a:ea typeface="SimSun" panose="02010600030101010101" pitchFamily="2" charset="-122"/>
              </a:rPr>
              <a:t>Giá trị kí hiệu là x, tần số kí hiệu là n</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003905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8" grpId="0"/>
      <p:bldP spid="9" grpId="0"/>
      <p:bldP spid="10" grpId="0"/>
      <p:bldP spid="11" grpId="0"/>
      <p:bldP spid="12" grpId="0"/>
      <p:bldP spid="13"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68C8E1A1-DFD9-48B2-82E8-7F063D421BDE}"/>
              </a:ext>
            </a:extLst>
          </p:cNvPr>
          <p:cNvSpPr txBox="1"/>
          <p:nvPr/>
        </p:nvSpPr>
        <p:spPr>
          <a:xfrm>
            <a:off x="365760" y="494499"/>
            <a:ext cx="11658600" cy="369332"/>
          </a:xfrm>
          <a:prstGeom prst="rect">
            <a:avLst/>
          </a:prstGeom>
          <a:noFill/>
        </p:spPr>
        <p:txBody>
          <a:bodyPr wrap="square" rtlCol="0">
            <a:spAutoFit/>
          </a:bodyPr>
          <a:lstStyle/>
          <a:p>
            <a:r>
              <a:rPr lang="nl-NL" sz="1800" b="1" dirty="0">
                <a:effectLst/>
                <a:latin typeface="Times New Roman" panose="02020603050405020304" pitchFamily="18" charset="0"/>
                <a:ea typeface="SimSun" panose="02010600030101010101" pitchFamily="2" charset="-122"/>
              </a:rPr>
              <a:t>?7</a:t>
            </a:r>
            <a:r>
              <a:rPr lang="nl-NL" sz="1800" dirty="0">
                <a:effectLst/>
                <a:latin typeface="Times New Roman" panose="02020603050405020304" pitchFamily="18" charset="0"/>
                <a:ea typeface="SimSun" panose="02010600030101010101" pitchFamily="2" charset="-122"/>
              </a:rPr>
              <a:t>: Trong dãy giá trị của dấu hiệu ở bảng 1 có bao nhiêu giá trị khác nhau? Hãy viết các giá trị đó cùng tần số của chúng</a:t>
            </a:r>
            <a:endParaRPr lang="en-US" dirty="0"/>
          </a:p>
        </p:txBody>
      </p:sp>
      <p:sp>
        <p:nvSpPr>
          <p:cNvPr id="6" name="Hộp Văn bản 5">
            <a:extLst>
              <a:ext uri="{FF2B5EF4-FFF2-40B4-BE49-F238E27FC236}">
                <a16:creationId xmlns:a16="http://schemas.microsoft.com/office/drawing/2014/main" id="{F603E60F-C490-4E37-B65F-871DEA82FFF9}"/>
              </a:ext>
            </a:extLst>
          </p:cNvPr>
          <p:cNvSpPr txBox="1"/>
          <p:nvPr/>
        </p:nvSpPr>
        <p:spPr>
          <a:xfrm>
            <a:off x="706374" y="1306375"/>
            <a:ext cx="966978" cy="369332"/>
          </a:xfrm>
          <a:prstGeom prst="rect">
            <a:avLst/>
          </a:prstGeom>
          <a:noFill/>
        </p:spPr>
        <p:txBody>
          <a:bodyPr wrap="square">
            <a:spAutoFit/>
          </a:bodyPr>
          <a:lstStyle/>
          <a:p>
            <a:r>
              <a:rPr lang="nl-NL" sz="1800" dirty="0">
                <a:effectLst/>
                <a:latin typeface="Times New Roman" panose="02020603050405020304" pitchFamily="18" charset="0"/>
                <a:ea typeface="SimSun" panose="02010600030101010101" pitchFamily="2" charset="-122"/>
              </a:rPr>
              <a:t>x</a:t>
            </a:r>
            <a:r>
              <a:rPr lang="nl-NL" sz="1800" baseline="-25000" dirty="0">
                <a:effectLst/>
                <a:latin typeface="Times New Roman" panose="02020603050405020304" pitchFamily="18" charset="0"/>
                <a:ea typeface="SimSun" panose="02010600030101010101" pitchFamily="2" charset="-122"/>
              </a:rPr>
              <a:t>1</a:t>
            </a:r>
            <a:r>
              <a:rPr lang="nl-NL" sz="1800" dirty="0">
                <a:effectLst/>
                <a:latin typeface="Times New Roman" panose="02020603050405020304" pitchFamily="18" charset="0"/>
                <a:ea typeface="SimSun" panose="02010600030101010101" pitchFamily="2" charset="-122"/>
              </a:rPr>
              <a:t> =  28</a:t>
            </a:r>
            <a:endParaRPr lang="en-US" dirty="0"/>
          </a:p>
        </p:txBody>
      </p:sp>
      <p:sp>
        <p:nvSpPr>
          <p:cNvPr id="8" name="Hộp Văn bản 7">
            <a:extLst>
              <a:ext uri="{FF2B5EF4-FFF2-40B4-BE49-F238E27FC236}">
                <a16:creationId xmlns:a16="http://schemas.microsoft.com/office/drawing/2014/main" id="{B9CD08CF-B1CF-4229-A554-AD9EBC5B8ECB}"/>
              </a:ext>
            </a:extLst>
          </p:cNvPr>
          <p:cNvSpPr txBox="1"/>
          <p:nvPr/>
        </p:nvSpPr>
        <p:spPr>
          <a:xfrm>
            <a:off x="1673352" y="1314987"/>
            <a:ext cx="756666" cy="369332"/>
          </a:xfrm>
          <a:prstGeom prst="rect">
            <a:avLst/>
          </a:prstGeom>
          <a:noFill/>
        </p:spPr>
        <p:txBody>
          <a:bodyPr wrap="square">
            <a:spAutoFit/>
          </a:bodyPr>
          <a:lstStyle/>
          <a:p>
            <a:r>
              <a:rPr lang="nl-NL" sz="1800" dirty="0">
                <a:effectLst/>
                <a:latin typeface="Times New Roman" panose="02020603050405020304" pitchFamily="18" charset="0"/>
                <a:ea typeface="SimSun" panose="02010600030101010101" pitchFamily="2" charset="-122"/>
              </a:rPr>
              <a:t>n</a:t>
            </a:r>
            <a:r>
              <a:rPr lang="nl-NL" sz="1800" baseline="-25000" dirty="0">
                <a:effectLst/>
                <a:latin typeface="Times New Roman" panose="02020603050405020304" pitchFamily="18" charset="0"/>
                <a:ea typeface="SimSun" panose="02010600030101010101" pitchFamily="2" charset="-122"/>
              </a:rPr>
              <a:t>1</a:t>
            </a:r>
            <a:r>
              <a:rPr lang="nl-NL" sz="1800" dirty="0">
                <a:effectLst/>
                <a:latin typeface="Times New Roman" panose="02020603050405020304" pitchFamily="18" charset="0"/>
                <a:ea typeface="SimSun" panose="02010600030101010101" pitchFamily="2" charset="-122"/>
              </a:rPr>
              <a:t> = 2</a:t>
            </a:r>
            <a:endParaRPr lang="en-US" dirty="0"/>
          </a:p>
        </p:txBody>
      </p:sp>
      <p:sp>
        <p:nvSpPr>
          <p:cNvPr id="10" name="Hộp Văn bản 9">
            <a:extLst>
              <a:ext uri="{FF2B5EF4-FFF2-40B4-BE49-F238E27FC236}">
                <a16:creationId xmlns:a16="http://schemas.microsoft.com/office/drawing/2014/main" id="{8C8423D5-0F64-4779-9A15-A97E57036EC9}"/>
              </a:ext>
            </a:extLst>
          </p:cNvPr>
          <p:cNvSpPr txBox="1"/>
          <p:nvPr/>
        </p:nvSpPr>
        <p:spPr>
          <a:xfrm>
            <a:off x="706374" y="1692931"/>
            <a:ext cx="1003554" cy="369332"/>
          </a:xfrm>
          <a:prstGeom prst="rect">
            <a:avLst/>
          </a:prstGeom>
          <a:noFill/>
        </p:spPr>
        <p:txBody>
          <a:bodyPr wrap="square">
            <a:spAutoFit/>
          </a:bodyPr>
          <a:lstStyle/>
          <a:p>
            <a:r>
              <a:rPr lang="nl-NL" sz="1800" dirty="0">
                <a:effectLst/>
                <a:latin typeface="Times New Roman" panose="02020603050405020304" pitchFamily="18" charset="0"/>
                <a:ea typeface="SimSun" panose="02010600030101010101" pitchFamily="2" charset="-122"/>
              </a:rPr>
              <a:t>x</a:t>
            </a:r>
            <a:r>
              <a:rPr lang="nl-NL" sz="1800" baseline="-25000" dirty="0">
                <a:effectLst/>
                <a:latin typeface="Times New Roman" panose="02020603050405020304" pitchFamily="18" charset="0"/>
                <a:ea typeface="SimSun" panose="02010600030101010101" pitchFamily="2" charset="-122"/>
              </a:rPr>
              <a:t>2</a:t>
            </a:r>
            <a:r>
              <a:rPr lang="nl-NL" sz="1800" dirty="0">
                <a:effectLst/>
                <a:latin typeface="Times New Roman" panose="02020603050405020304" pitchFamily="18" charset="0"/>
                <a:ea typeface="SimSun" panose="02010600030101010101" pitchFamily="2" charset="-122"/>
              </a:rPr>
              <a:t> = 30 </a:t>
            </a:r>
            <a:endParaRPr lang="en-US" dirty="0"/>
          </a:p>
        </p:txBody>
      </p:sp>
      <p:sp>
        <p:nvSpPr>
          <p:cNvPr id="12" name="Hộp Văn bản 11">
            <a:extLst>
              <a:ext uri="{FF2B5EF4-FFF2-40B4-BE49-F238E27FC236}">
                <a16:creationId xmlns:a16="http://schemas.microsoft.com/office/drawing/2014/main" id="{CB6FFF86-D048-4B30-9F2E-96D37FB0D715}"/>
              </a:ext>
            </a:extLst>
          </p:cNvPr>
          <p:cNvSpPr txBox="1"/>
          <p:nvPr/>
        </p:nvSpPr>
        <p:spPr>
          <a:xfrm>
            <a:off x="1673352" y="1675707"/>
            <a:ext cx="756666" cy="369332"/>
          </a:xfrm>
          <a:prstGeom prst="rect">
            <a:avLst/>
          </a:prstGeom>
          <a:noFill/>
        </p:spPr>
        <p:txBody>
          <a:bodyPr wrap="square">
            <a:spAutoFit/>
          </a:bodyPr>
          <a:lstStyle/>
          <a:p>
            <a:r>
              <a:rPr lang="nl-NL" sz="1800" dirty="0">
                <a:effectLst/>
                <a:latin typeface="Times New Roman" panose="02020603050405020304" pitchFamily="18" charset="0"/>
                <a:ea typeface="SimSun" panose="02010600030101010101" pitchFamily="2" charset="-122"/>
              </a:rPr>
              <a:t>n</a:t>
            </a:r>
            <a:r>
              <a:rPr lang="nl-NL" sz="1800" baseline="-25000" dirty="0">
                <a:effectLst/>
                <a:latin typeface="Times New Roman" panose="02020603050405020304" pitchFamily="18" charset="0"/>
                <a:ea typeface="SimSun" panose="02010600030101010101" pitchFamily="2" charset="-122"/>
              </a:rPr>
              <a:t>2</a:t>
            </a:r>
            <a:r>
              <a:rPr lang="nl-NL" sz="1800" dirty="0">
                <a:effectLst/>
                <a:latin typeface="Times New Roman" panose="02020603050405020304" pitchFamily="18" charset="0"/>
                <a:ea typeface="SimSun" panose="02010600030101010101" pitchFamily="2" charset="-122"/>
              </a:rPr>
              <a:t> = 8 </a:t>
            </a:r>
            <a:endParaRPr lang="en-US" dirty="0"/>
          </a:p>
        </p:txBody>
      </p:sp>
      <p:sp>
        <p:nvSpPr>
          <p:cNvPr id="14" name="Hộp Văn bản 13">
            <a:extLst>
              <a:ext uri="{FF2B5EF4-FFF2-40B4-BE49-F238E27FC236}">
                <a16:creationId xmlns:a16="http://schemas.microsoft.com/office/drawing/2014/main" id="{C8B8AA50-B164-406A-B4CC-54CE12F756FC}"/>
              </a:ext>
            </a:extLst>
          </p:cNvPr>
          <p:cNvSpPr txBox="1"/>
          <p:nvPr/>
        </p:nvSpPr>
        <p:spPr>
          <a:xfrm>
            <a:off x="2800350" y="1321275"/>
            <a:ext cx="857250" cy="369332"/>
          </a:xfrm>
          <a:prstGeom prst="rect">
            <a:avLst/>
          </a:prstGeom>
          <a:noFill/>
        </p:spPr>
        <p:txBody>
          <a:bodyPr wrap="square">
            <a:spAutoFit/>
          </a:bodyPr>
          <a:lstStyle/>
          <a:p>
            <a:r>
              <a:rPr lang="nl-NL" sz="1800" dirty="0">
                <a:effectLst/>
                <a:latin typeface="Times New Roman" panose="02020603050405020304" pitchFamily="18" charset="0"/>
                <a:ea typeface="SimSun" panose="02010600030101010101" pitchFamily="2" charset="-122"/>
              </a:rPr>
              <a:t>x</a:t>
            </a:r>
            <a:r>
              <a:rPr lang="nl-NL" sz="1800" baseline="-25000" dirty="0">
                <a:effectLst/>
                <a:latin typeface="Times New Roman" panose="02020603050405020304" pitchFamily="18" charset="0"/>
                <a:ea typeface="SimSun" panose="02010600030101010101" pitchFamily="2" charset="-122"/>
              </a:rPr>
              <a:t>3</a:t>
            </a:r>
            <a:r>
              <a:rPr lang="nl-NL" sz="1800" dirty="0">
                <a:effectLst/>
                <a:latin typeface="Times New Roman" panose="02020603050405020304" pitchFamily="18" charset="0"/>
                <a:ea typeface="SimSun" panose="02010600030101010101" pitchFamily="2" charset="-122"/>
              </a:rPr>
              <a:t> = 35 </a:t>
            </a:r>
            <a:endParaRPr lang="en-US" dirty="0"/>
          </a:p>
        </p:txBody>
      </p:sp>
      <p:sp>
        <p:nvSpPr>
          <p:cNvPr id="16" name="Hộp Văn bản 15">
            <a:extLst>
              <a:ext uri="{FF2B5EF4-FFF2-40B4-BE49-F238E27FC236}">
                <a16:creationId xmlns:a16="http://schemas.microsoft.com/office/drawing/2014/main" id="{83B621D3-4528-4D75-A2D0-0DB7F1D762DC}"/>
              </a:ext>
            </a:extLst>
          </p:cNvPr>
          <p:cNvSpPr txBox="1"/>
          <p:nvPr/>
        </p:nvSpPr>
        <p:spPr>
          <a:xfrm>
            <a:off x="3735324" y="1293482"/>
            <a:ext cx="857250" cy="369332"/>
          </a:xfrm>
          <a:prstGeom prst="rect">
            <a:avLst/>
          </a:prstGeom>
          <a:noFill/>
        </p:spPr>
        <p:txBody>
          <a:bodyPr wrap="square">
            <a:spAutoFit/>
          </a:bodyPr>
          <a:lstStyle/>
          <a:p>
            <a:r>
              <a:rPr lang="nl-NL" sz="1800" dirty="0">
                <a:effectLst/>
                <a:latin typeface="Times New Roman" panose="02020603050405020304" pitchFamily="18" charset="0"/>
                <a:ea typeface="SimSun" panose="02010600030101010101" pitchFamily="2" charset="-122"/>
              </a:rPr>
              <a:t>n</a:t>
            </a:r>
            <a:r>
              <a:rPr lang="nl-NL" sz="1800" baseline="-25000" dirty="0">
                <a:effectLst/>
                <a:latin typeface="Times New Roman" panose="02020603050405020304" pitchFamily="18" charset="0"/>
                <a:ea typeface="SimSun" panose="02010600030101010101" pitchFamily="2" charset="-122"/>
              </a:rPr>
              <a:t>3</a:t>
            </a:r>
            <a:r>
              <a:rPr lang="nl-NL" sz="1800" dirty="0">
                <a:effectLst/>
                <a:latin typeface="Times New Roman" panose="02020603050405020304" pitchFamily="18" charset="0"/>
                <a:ea typeface="SimSun" panose="02010600030101010101" pitchFamily="2" charset="-122"/>
              </a:rPr>
              <a:t> = 7</a:t>
            </a:r>
            <a:endParaRPr lang="en-US" dirty="0"/>
          </a:p>
        </p:txBody>
      </p:sp>
      <p:sp>
        <p:nvSpPr>
          <p:cNvPr id="18" name="Hộp Văn bản 17">
            <a:extLst>
              <a:ext uri="{FF2B5EF4-FFF2-40B4-BE49-F238E27FC236}">
                <a16:creationId xmlns:a16="http://schemas.microsoft.com/office/drawing/2014/main" id="{0C52ABC8-9482-4265-8FD5-E68462B74248}"/>
              </a:ext>
            </a:extLst>
          </p:cNvPr>
          <p:cNvSpPr txBox="1"/>
          <p:nvPr/>
        </p:nvSpPr>
        <p:spPr>
          <a:xfrm>
            <a:off x="2800350" y="1690607"/>
            <a:ext cx="857250" cy="369332"/>
          </a:xfrm>
          <a:prstGeom prst="rect">
            <a:avLst/>
          </a:prstGeom>
          <a:noFill/>
        </p:spPr>
        <p:txBody>
          <a:bodyPr wrap="square">
            <a:spAutoFit/>
          </a:bodyPr>
          <a:lstStyle/>
          <a:p>
            <a:r>
              <a:rPr lang="nl-NL" sz="1800" dirty="0">
                <a:effectLst/>
                <a:latin typeface="Times New Roman" panose="02020603050405020304" pitchFamily="18" charset="0"/>
                <a:ea typeface="SimSun" panose="02010600030101010101" pitchFamily="2" charset="-122"/>
              </a:rPr>
              <a:t>x</a:t>
            </a:r>
            <a:r>
              <a:rPr lang="nl-NL" sz="1800" baseline="-25000" dirty="0">
                <a:effectLst/>
                <a:latin typeface="Times New Roman" panose="02020603050405020304" pitchFamily="18" charset="0"/>
                <a:ea typeface="SimSun" panose="02010600030101010101" pitchFamily="2" charset="-122"/>
              </a:rPr>
              <a:t>4</a:t>
            </a:r>
            <a:r>
              <a:rPr lang="nl-NL" sz="1800" dirty="0">
                <a:effectLst/>
                <a:latin typeface="Times New Roman" panose="02020603050405020304" pitchFamily="18" charset="0"/>
                <a:ea typeface="SimSun" panose="02010600030101010101" pitchFamily="2" charset="-122"/>
              </a:rPr>
              <a:t> = 50 </a:t>
            </a:r>
            <a:endParaRPr lang="en-US" dirty="0"/>
          </a:p>
        </p:txBody>
      </p:sp>
      <p:sp>
        <p:nvSpPr>
          <p:cNvPr id="20" name="Hộp Văn bản 19">
            <a:extLst>
              <a:ext uri="{FF2B5EF4-FFF2-40B4-BE49-F238E27FC236}">
                <a16:creationId xmlns:a16="http://schemas.microsoft.com/office/drawing/2014/main" id="{AD297B0F-9EF1-4CDC-92FC-ACA8975CDF01}"/>
              </a:ext>
            </a:extLst>
          </p:cNvPr>
          <p:cNvSpPr txBox="1"/>
          <p:nvPr/>
        </p:nvSpPr>
        <p:spPr>
          <a:xfrm>
            <a:off x="3717036" y="1641529"/>
            <a:ext cx="857250" cy="369332"/>
          </a:xfrm>
          <a:prstGeom prst="rect">
            <a:avLst/>
          </a:prstGeom>
          <a:noFill/>
        </p:spPr>
        <p:txBody>
          <a:bodyPr wrap="square">
            <a:spAutoFit/>
          </a:bodyPr>
          <a:lstStyle/>
          <a:p>
            <a:r>
              <a:rPr lang="nl-NL" sz="1800" dirty="0">
                <a:effectLst/>
                <a:latin typeface="Times New Roman" panose="02020603050405020304" pitchFamily="18" charset="0"/>
                <a:ea typeface="SimSun" panose="02010600030101010101" pitchFamily="2" charset="-122"/>
              </a:rPr>
              <a:t>n</a:t>
            </a:r>
            <a:r>
              <a:rPr lang="nl-NL" sz="1800" baseline="-25000" dirty="0">
                <a:effectLst/>
                <a:latin typeface="Times New Roman" panose="02020603050405020304" pitchFamily="18" charset="0"/>
                <a:ea typeface="SimSun" panose="02010600030101010101" pitchFamily="2" charset="-122"/>
              </a:rPr>
              <a:t>4</a:t>
            </a:r>
            <a:r>
              <a:rPr lang="nl-NL" sz="1800" dirty="0">
                <a:effectLst/>
                <a:latin typeface="Times New Roman" panose="02020603050405020304" pitchFamily="18" charset="0"/>
                <a:ea typeface="SimSun" panose="02010600030101010101" pitchFamily="2" charset="-122"/>
              </a:rPr>
              <a:t> = 3</a:t>
            </a:r>
            <a:endParaRPr lang="en-US" dirty="0"/>
          </a:p>
        </p:txBody>
      </p:sp>
      <p:sp>
        <p:nvSpPr>
          <p:cNvPr id="21" name="Hộp Văn bản 20">
            <a:extLst>
              <a:ext uri="{FF2B5EF4-FFF2-40B4-BE49-F238E27FC236}">
                <a16:creationId xmlns:a16="http://schemas.microsoft.com/office/drawing/2014/main" id="{5E5B0FE1-AE58-4168-898F-15FC2885475E}"/>
              </a:ext>
            </a:extLst>
          </p:cNvPr>
          <p:cNvSpPr txBox="1"/>
          <p:nvPr/>
        </p:nvSpPr>
        <p:spPr>
          <a:xfrm>
            <a:off x="706374" y="909116"/>
            <a:ext cx="3240024" cy="369332"/>
          </a:xfrm>
          <a:prstGeom prst="rect">
            <a:avLst/>
          </a:prstGeom>
          <a:noFill/>
        </p:spPr>
        <p:txBody>
          <a:bodyPr wrap="square" rtlCol="0">
            <a:spAutoFit/>
          </a:bodyPr>
          <a:lstStyle/>
          <a:p>
            <a:r>
              <a:rPr lang="en-US" dirty="0" err="1"/>
              <a:t>Giải</a:t>
            </a:r>
            <a:endParaRPr lang="en-US" dirty="0"/>
          </a:p>
        </p:txBody>
      </p:sp>
      <p:pic>
        <p:nvPicPr>
          <p:cNvPr id="23" name="Hình ảnh 22" descr="Ảnh có chứa văn bản&#10;&#10;Mô tả được tạo tự động">
            <a:extLst>
              <a:ext uri="{FF2B5EF4-FFF2-40B4-BE49-F238E27FC236}">
                <a16:creationId xmlns:a16="http://schemas.microsoft.com/office/drawing/2014/main" id="{CE194CF0-ED79-4C38-8AE9-3ED30D7DDB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08326" y="502971"/>
            <a:ext cx="6517386" cy="2379920"/>
          </a:xfrm>
          <a:prstGeom prst="rect">
            <a:avLst/>
          </a:prstGeom>
        </p:spPr>
      </p:pic>
      <p:pic>
        <p:nvPicPr>
          <p:cNvPr id="25" name="Hình ảnh 24" descr="Ảnh có chứa văn bản&#10;&#10;Mô tả được tạo tự động">
            <a:extLst>
              <a:ext uri="{FF2B5EF4-FFF2-40B4-BE49-F238E27FC236}">
                <a16:creationId xmlns:a16="http://schemas.microsoft.com/office/drawing/2014/main" id="{863DCCB4-BA5B-4AA5-93DE-FD67325A03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90050" y="3214804"/>
            <a:ext cx="5449060" cy="1495634"/>
          </a:xfrm>
          <a:prstGeom prst="rect">
            <a:avLst/>
          </a:prstGeom>
        </p:spPr>
      </p:pic>
      <p:pic>
        <p:nvPicPr>
          <p:cNvPr id="27" name="Hình ảnh 26">
            <a:extLst>
              <a:ext uri="{FF2B5EF4-FFF2-40B4-BE49-F238E27FC236}">
                <a16:creationId xmlns:a16="http://schemas.microsoft.com/office/drawing/2014/main" id="{4AD5AA90-42E2-440D-9405-62845661E85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90155" y="4867313"/>
            <a:ext cx="5048955" cy="600159"/>
          </a:xfrm>
          <a:prstGeom prst="rect">
            <a:avLst/>
          </a:prstGeom>
        </p:spPr>
      </p:pic>
      <p:pic>
        <p:nvPicPr>
          <p:cNvPr id="29" name="Hình ảnh 28" descr="Ảnh có chứa bàn&#10;&#10;Mô tả được tạo tự động">
            <a:extLst>
              <a:ext uri="{FF2B5EF4-FFF2-40B4-BE49-F238E27FC236}">
                <a16:creationId xmlns:a16="http://schemas.microsoft.com/office/drawing/2014/main" id="{31CF4FF5-FB99-4FD1-B8C6-AE92DE7FADA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99682" y="5624347"/>
            <a:ext cx="5039428" cy="1009791"/>
          </a:xfrm>
          <a:prstGeom prst="rect">
            <a:avLst/>
          </a:prstGeom>
        </p:spPr>
      </p:pic>
    </p:spTree>
    <p:extLst>
      <p:ext uri="{BB962C8B-B14F-4D97-AF65-F5344CB8AC3E}">
        <p14:creationId xmlns:p14="http://schemas.microsoft.com/office/powerpoint/2010/main" val="3277337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4"/>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21"/>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6"/>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8"/>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10"/>
                                        </p:tgtEl>
                                        <p:attrNameLst>
                                          <p:attrName>style.visibility</p:attrName>
                                        </p:attrNameLst>
                                      </p:cBhvr>
                                      <p:to>
                                        <p:strVal val="hidden"/>
                                      </p:to>
                                    </p:set>
                                  </p:childTnLst>
                                </p:cTn>
                              </p:par>
                              <p:par>
                                <p:cTn id="55" presetID="1" presetClass="exit" presetSubtype="0" fill="hold" grpId="1" nodeType="withEffect">
                                  <p:stCondLst>
                                    <p:cond delay="0"/>
                                  </p:stCondLst>
                                  <p:childTnLst>
                                    <p:set>
                                      <p:cBhvr>
                                        <p:cTn id="56" dur="1" fill="hold">
                                          <p:stCondLst>
                                            <p:cond delay="0"/>
                                          </p:stCondLst>
                                        </p:cTn>
                                        <p:tgtEl>
                                          <p:spTgt spid="12"/>
                                        </p:tgtEl>
                                        <p:attrNameLst>
                                          <p:attrName>style.visibility</p:attrName>
                                        </p:attrNameLst>
                                      </p:cBhvr>
                                      <p:to>
                                        <p:strVal val="hidden"/>
                                      </p:to>
                                    </p:set>
                                  </p:childTnLst>
                                </p:cTn>
                              </p:par>
                              <p:par>
                                <p:cTn id="57" presetID="1" presetClass="exit" presetSubtype="0" fill="hold" grpId="1" nodeType="withEffect">
                                  <p:stCondLst>
                                    <p:cond delay="0"/>
                                  </p:stCondLst>
                                  <p:childTnLst>
                                    <p:set>
                                      <p:cBhvr>
                                        <p:cTn id="58" dur="1" fill="hold">
                                          <p:stCondLst>
                                            <p:cond delay="0"/>
                                          </p:stCondLst>
                                        </p:cTn>
                                        <p:tgtEl>
                                          <p:spTgt spid="14"/>
                                        </p:tgtEl>
                                        <p:attrNameLst>
                                          <p:attrName>style.visibility</p:attrName>
                                        </p:attrNameLst>
                                      </p:cBhvr>
                                      <p:to>
                                        <p:strVal val="hidden"/>
                                      </p:to>
                                    </p:set>
                                  </p:childTnLst>
                                </p:cTn>
                              </p:par>
                              <p:par>
                                <p:cTn id="59" presetID="1" presetClass="exit" presetSubtype="0" fill="hold" grpId="1" nodeType="withEffect">
                                  <p:stCondLst>
                                    <p:cond delay="0"/>
                                  </p:stCondLst>
                                  <p:childTnLst>
                                    <p:set>
                                      <p:cBhvr>
                                        <p:cTn id="60" dur="1" fill="hold">
                                          <p:stCondLst>
                                            <p:cond delay="0"/>
                                          </p:stCondLst>
                                        </p:cTn>
                                        <p:tgtEl>
                                          <p:spTgt spid="16"/>
                                        </p:tgtEl>
                                        <p:attrNameLst>
                                          <p:attrName>style.visibility</p:attrName>
                                        </p:attrNameLst>
                                      </p:cBhvr>
                                      <p:to>
                                        <p:strVal val="hidden"/>
                                      </p:to>
                                    </p:set>
                                  </p:childTnLst>
                                </p:cTn>
                              </p:par>
                              <p:par>
                                <p:cTn id="61" presetID="1" presetClass="exit" presetSubtype="0" fill="hold" grpId="1" nodeType="withEffect">
                                  <p:stCondLst>
                                    <p:cond delay="0"/>
                                  </p:stCondLst>
                                  <p:childTnLst>
                                    <p:set>
                                      <p:cBhvr>
                                        <p:cTn id="62" dur="1" fill="hold">
                                          <p:stCondLst>
                                            <p:cond delay="0"/>
                                          </p:stCondLst>
                                        </p:cTn>
                                        <p:tgtEl>
                                          <p:spTgt spid="18"/>
                                        </p:tgtEl>
                                        <p:attrNameLst>
                                          <p:attrName>style.visibility</p:attrName>
                                        </p:attrNameLst>
                                      </p:cBhvr>
                                      <p:to>
                                        <p:strVal val="hidden"/>
                                      </p:to>
                                    </p:set>
                                  </p:childTnLst>
                                </p:cTn>
                              </p:par>
                              <p:par>
                                <p:cTn id="63" presetID="1" presetClass="exit" presetSubtype="0" fill="hold" grpId="1" nodeType="withEffect">
                                  <p:stCondLst>
                                    <p:cond delay="0"/>
                                  </p:stCondLst>
                                  <p:childTnLst>
                                    <p:set>
                                      <p:cBhvr>
                                        <p:cTn id="64" dur="1" fill="hold">
                                          <p:stCondLst>
                                            <p:cond delay="0"/>
                                          </p:stCondLst>
                                        </p:cTn>
                                        <p:tgtEl>
                                          <p:spTgt spid="20"/>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23"/>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25"/>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27"/>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6" grpId="0"/>
      <p:bldP spid="6" grpId="1"/>
      <p:bldP spid="8" grpId="0"/>
      <p:bldP spid="8" grpId="1"/>
      <p:bldP spid="10" grpId="0"/>
      <p:bldP spid="10" grpId="1"/>
      <p:bldP spid="12" grpId="0"/>
      <p:bldP spid="12" grpId="1"/>
      <p:bldP spid="14" grpId="0"/>
      <p:bldP spid="14" grpId="1"/>
      <p:bldP spid="16" grpId="0"/>
      <p:bldP spid="16" grpId="1"/>
      <p:bldP spid="18" grpId="0"/>
      <p:bldP spid="18" grpId="1"/>
      <p:bldP spid="20" grpId="0"/>
      <p:bldP spid="20" grpId="1"/>
      <p:bldP spid="21" grpId="0"/>
      <p:bldP spid="21"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Hình ảnh 6" descr="Ảnh có chứa văn bản, bàn&#10;&#10;Mô tả được tạo tự động">
            <a:extLst>
              <a:ext uri="{FF2B5EF4-FFF2-40B4-BE49-F238E27FC236}">
                <a16:creationId xmlns:a16="http://schemas.microsoft.com/office/drawing/2014/main" id="{EE5E99EB-3DCA-4C4D-A37A-90D36E791A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824" y="94521"/>
            <a:ext cx="5458587" cy="2257740"/>
          </a:xfrm>
          <a:prstGeom prst="rect">
            <a:avLst/>
          </a:prstGeom>
        </p:spPr>
      </p:pic>
      <p:sp>
        <p:nvSpPr>
          <p:cNvPr id="4" name="Hộp Văn bản 3">
            <a:extLst>
              <a:ext uri="{FF2B5EF4-FFF2-40B4-BE49-F238E27FC236}">
                <a16:creationId xmlns:a16="http://schemas.microsoft.com/office/drawing/2014/main" id="{2160EAC6-9132-4CE6-B97B-2FC48F7AC64E}"/>
              </a:ext>
            </a:extLst>
          </p:cNvPr>
          <p:cNvSpPr txBox="1"/>
          <p:nvPr/>
        </p:nvSpPr>
        <p:spPr>
          <a:xfrm>
            <a:off x="519876" y="3429000"/>
            <a:ext cx="6094476" cy="369332"/>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Dấu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hiệu</a:t>
            </a:r>
            <a:r>
              <a:rPr lang="en-US" dirty="0">
                <a:latin typeface="Times New Roman" panose="02020603050405020304" pitchFamily="18" charset="0"/>
                <a:cs typeface="Times New Roman" panose="02020603050405020304" pitchFamily="18" charset="0"/>
              </a:rPr>
              <a:t> X: </a:t>
            </a:r>
            <a:r>
              <a:rPr lang="en-US" dirty="0" err="1">
                <a:latin typeface="Times New Roman" panose="02020603050405020304" pitchFamily="18" charset="0"/>
                <a:cs typeface="Times New Roman" panose="02020603050405020304" pitchFamily="18" charset="0"/>
              </a:rPr>
              <a:t>Thời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N = 10</a:t>
            </a:r>
          </a:p>
        </p:txBody>
      </p:sp>
      <p:sp>
        <p:nvSpPr>
          <p:cNvPr id="6" name="Hộp Văn bản 5">
            <a:extLst>
              <a:ext uri="{FF2B5EF4-FFF2-40B4-BE49-F238E27FC236}">
                <a16:creationId xmlns:a16="http://schemas.microsoft.com/office/drawing/2014/main" id="{BE492C84-3E8C-4C30-B03E-5C492287C8FC}"/>
              </a:ext>
            </a:extLst>
          </p:cNvPr>
          <p:cNvSpPr txBox="1"/>
          <p:nvPr/>
        </p:nvSpPr>
        <p:spPr>
          <a:xfrm>
            <a:off x="519876" y="3798332"/>
            <a:ext cx="6094476" cy="369332"/>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b)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5 </a:t>
            </a:r>
            <a:r>
              <a:rPr lang="en-US" dirty="0" err="1">
                <a:latin typeface="Times New Roman" panose="02020603050405020304" pitchFamily="18" charset="0"/>
                <a:cs typeface="Times New Roman" panose="02020603050405020304" pitchFamily="18" charset="0"/>
              </a:rPr>
              <a:t>giá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nhau</a:t>
            </a:r>
            <a:endParaRPr lang="en-US" dirty="0">
              <a:latin typeface="Times New Roman" panose="02020603050405020304" pitchFamily="18" charset="0"/>
              <a:cs typeface="Times New Roman" panose="02020603050405020304" pitchFamily="18" charset="0"/>
            </a:endParaRPr>
          </a:p>
        </p:txBody>
      </p:sp>
      <p:sp>
        <p:nvSpPr>
          <p:cNvPr id="8" name="Hộp Văn bản 7">
            <a:extLst>
              <a:ext uri="{FF2B5EF4-FFF2-40B4-BE49-F238E27FC236}">
                <a16:creationId xmlns:a16="http://schemas.microsoft.com/office/drawing/2014/main" id="{2FBB288D-326E-4703-9CA4-04756BF88630}"/>
              </a:ext>
            </a:extLst>
          </p:cNvPr>
          <p:cNvSpPr txBox="1"/>
          <p:nvPr/>
        </p:nvSpPr>
        <p:spPr>
          <a:xfrm>
            <a:off x="519876" y="4167664"/>
            <a:ext cx="6094476" cy="1200329"/>
          </a:xfrm>
          <a:prstGeom prst="rect">
            <a:avLst/>
          </a:prstGeom>
          <a:noFill/>
        </p:spPr>
        <p:txBody>
          <a:bodyPr wrap="square">
            <a:spAutoFit/>
          </a:bodyPr>
          <a:lstStyle/>
          <a:p>
            <a:pPr marL="0" marR="0">
              <a:spcBef>
                <a:spcPts val="0"/>
              </a:spcBef>
              <a:spcAft>
                <a:spcPts val="0"/>
              </a:spcAft>
            </a:pP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c) các giá trị khác nhau là:</a:t>
            </a:r>
            <a:endParaRPr lang="en-US" sz="1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a:spcBef>
                <a:spcPts val="0"/>
              </a:spcBef>
              <a:spcAft>
                <a:spcPts val="0"/>
              </a:spcAft>
            </a:pP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1</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17   ;   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 2</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18   ;   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 3</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19   ;</a:t>
            </a:r>
            <a:endParaRPr lang="en-US" sz="1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a:spcBef>
                <a:spcPts val="0"/>
              </a:spcBef>
              <a:spcAft>
                <a:spcPts val="0"/>
              </a:spcAft>
            </a:pP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 4</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20   ;    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 5</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21</a:t>
            </a:r>
            <a:endParaRPr lang="en-US" sz="1200" dirty="0">
              <a:effectLst/>
              <a:latin typeface="Times New Roman" panose="02020603050405020304" pitchFamily="18" charset="0"/>
              <a:ea typeface="SimSun" panose="02010600030101010101" pitchFamily="2" charset="-122"/>
              <a:cs typeface="Times New Roman" panose="02020603050405020304" pitchFamily="18" charset="0"/>
            </a:endParaRPr>
          </a:p>
          <a:p>
            <a:r>
              <a:rPr lang="nl-NL" sz="1800" dirty="0">
                <a:effectLst/>
                <a:latin typeface="Times New Roman" panose="02020603050405020304" pitchFamily="18" charset="0"/>
                <a:ea typeface="SimSun" panose="02010600030101010101" pitchFamily="2" charset="-122"/>
                <a:cs typeface="Times New Roman" panose="02020603050405020304" pitchFamily="18" charset="0"/>
              </a:rPr>
              <a:t>Tần số tương ứng: n</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1</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1; n</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2</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3 ; n</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3</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3 ; n</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4</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2 ; n</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5</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1</a:t>
            </a:r>
            <a:endParaRPr lang="en-US" dirty="0">
              <a:latin typeface="Times New Roman" panose="02020603050405020304" pitchFamily="18" charset="0"/>
              <a:cs typeface="Times New Roman" panose="02020603050405020304" pitchFamily="18" charset="0"/>
            </a:endParaRPr>
          </a:p>
        </p:txBody>
      </p:sp>
      <p:sp>
        <p:nvSpPr>
          <p:cNvPr id="9" name="Hộp Văn bản 8">
            <a:extLst>
              <a:ext uri="{FF2B5EF4-FFF2-40B4-BE49-F238E27FC236}">
                <a16:creationId xmlns:a16="http://schemas.microsoft.com/office/drawing/2014/main" id="{A62B137D-7452-41FE-81D7-9E8183A88997}"/>
              </a:ext>
            </a:extLst>
          </p:cNvPr>
          <p:cNvSpPr txBox="1"/>
          <p:nvPr/>
        </p:nvSpPr>
        <p:spPr>
          <a:xfrm>
            <a:off x="519876" y="2936078"/>
            <a:ext cx="2359152" cy="369332"/>
          </a:xfrm>
          <a:prstGeom prst="rect">
            <a:avLst/>
          </a:prstGeom>
          <a:noFill/>
        </p:spPr>
        <p:txBody>
          <a:bodyPr wrap="square" rtlCol="0">
            <a:spAutoFit/>
          </a:bodyPr>
          <a:lstStyle/>
          <a:p>
            <a:r>
              <a:rPr lang="en-US" dirty="0" err="1"/>
              <a:t>Giải</a:t>
            </a:r>
            <a:endParaRPr lang="en-US" dirty="0"/>
          </a:p>
        </p:txBody>
      </p:sp>
    </p:spTree>
    <p:extLst>
      <p:ext uri="{BB962C8B-B14F-4D97-AF65-F5344CB8AC3E}">
        <p14:creationId xmlns:p14="http://schemas.microsoft.com/office/powerpoint/2010/main" val="1614505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descr="Ảnh có chứa bàn&#10;&#10;Mô tả được tạo tự động">
            <a:extLst>
              <a:ext uri="{FF2B5EF4-FFF2-40B4-BE49-F238E27FC236}">
                <a16:creationId xmlns:a16="http://schemas.microsoft.com/office/drawing/2014/main" id="{5210535F-7937-4368-A798-D918E7E23155}"/>
              </a:ext>
            </a:extLst>
          </p:cNvPr>
          <p:cNvPicPr>
            <a:picLocks noChangeAspect="1"/>
          </p:cNvPicPr>
          <p:nvPr/>
        </p:nvPicPr>
        <p:blipFill rotWithShape="1">
          <a:blip r:embed="rId2">
            <a:extLst>
              <a:ext uri="{28A0092B-C50C-407E-A947-70E740481C1C}">
                <a14:useLocalDpi xmlns:a14="http://schemas.microsoft.com/office/drawing/2010/main" val="0"/>
              </a:ext>
            </a:extLst>
          </a:blip>
          <a:srcRect b="19914"/>
          <a:stretch/>
        </p:blipFill>
        <p:spPr>
          <a:xfrm>
            <a:off x="0" y="1"/>
            <a:ext cx="5430008" cy="3776472"/>
          </a:xfrm>
          <a:prstGeom prst="rect">
            <a:avLst/>
          </a:prstGeom>
        </p:spPr>
      </p:pic>
      <p:sp>
        <p:nvSpPr>
          <p:cNvPr id="7" name="Hộp Văn bản 6">
            <a:extLst>
              <a:ext uri="{FF2B5EF4-FFF2-40B4-BE49-F238E27FC236}">
                <a16:creationId xmlns:a16="http://schemas.microsoft.com/office/drawing/2014/main" id="{2675B901-9E9C-4D22-BECB-CD84603D1836}"/>
              </a:ext>
            </a:extLst>
          </p:cNvPr>
          <p:cNvSpPr txBox="1"/>
          <p:nvPr/>
        </p:nvSpPr>
        <p:spPr>
          <a:xfrm>
            <a:off x="62484" y="4450664"/>
            <a:ext cx="6094476" cy="646331"/>
          </a:xfrm>
          <a:prstGeom prst="rect">
            <a:avLst/>
          </a:prstGeom>
          <a:noFill/>
        </p:spPr>
        <p:txBody>
          <a:bodyPr wrap="square">
            <a:spAutoFit/>
          </a:bodyPr>
          <a:lstStyle/>
          <a:p>
            <a:pPr marL="0" marR="0">
              <a:spcBef>
                <a:spcPts val="0"/>
              </a:spcBef>
              <a:spcAft>
                <a:spcPts val="0"/>
              </a:spcAft>
            </a:pP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a) Dấu hiệu: Khối lượng chè trong hộp</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a:p>
            <a:pPr marL="0" marR="0">
              <a:spcBef>
                <a:spcPts val="0"/>
              </a:spcBef>
              <a:spcAft>
                <a:spcPts val="0"/>
              </a:spcAft>
            </a:pPr>
            <a:r>
              <a:rPr lang="nl-NL" dirty="0">
                <a:latin typeface="Times New Roman" panose="02020603050405020304" pitchFamily="18" charset="0"/>
                <a:ea typeface="SimSun" panose="02010600030101010101" pitchFamily="2" charset="-122"/>
                <a:cs typeface="Times New Roman" panose="02020603050405020304" pitchFamily="18" charset="0"/>
              </a:rPr>
              <a:t>    </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Tổng số các giá trị là 30. N = 30</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9" name="Hộp Văn bản 8">
            <a:extLst>
              <a:ext uri="{FF2B5EF4-FFF2-40B4-BE49-F238E27FC236}">
                <a16:creationId xmlns:a16="http://schemas.microsoft.com/office/drawing/2014/main" id="{9839A196-0684-4B72-98B2-947ED921E21B}"/>
              </a:ext>
            </a:extLst>
          </p:cNvPr>
          <p:cNvSpPr txBox="1"/>
          <p:nvPr/>
        </p:nvSpPr>
        <p:spPr>
          <a:xfrm>
            <a:off x="62484" y="5096995"/>
            <a:ext cx="6822948" cy="369332"/>
          </a:xfrm>
          <a:prstGeom prst="rect">
            <a:avLst/>
          </a:prstGeom>
          <a:noFill/>
        </p:spPr>
        <p:txBody>
          <a:bodyPr wrap="square">
            <a:spAutoFit/>
          </a:bodyPr>
          <a:lstStyle/>
          <a:p>
            <a:pPr marL="0" marR="0">
              <a:spcBef>
                <a:spcPts val="0"/>
              </a:spcBef>
              <a:spcAft>
                <a:spcPts val="0"/>
              </a:spcAft>
            </a:pP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b) Số giá trị khác nhau là: 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1</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98; 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2</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99;</a:t>
            </a:r>
            <a:r>
              <a:rPr lang="en-US" sz="1200" dirty="0">
                <a:latin typeface="Calibri" panose="020F0502020204030204" pitchFamily="34" charset="0"/>
                <a:ea typeface="SimSun" panose="02010600030101010101" pitchFamily="2" charset="-122"/>
                <a:cs typeface="Times New Roman" panose="02020603050405020304" pitchFamily="18" charset="0"/>
              </a:rPr>
              <a:t> </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3</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100; 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4</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101; x</a:t>
            </a:r>
            <a:r>
              <a:rPr lang="nl-NL" sz="1800" baseline="-25000" dirty="0">
                <a:effectLst/>
                <a:latin typeface="Times New Roman" panose="02020603050405020304" pitchFamily="18" charset="0"/>
                <a:ea typeface="SimSun" panose="02010600030101010101" pitchFamily="2" charset="-122"/>
                <a:cs typeface="Times New Roman" panose="02020603050405020304" pitchFamily="18" charset="0"/>
              </a:rPr>
              <a:t>5</a:t>
            </a:r>
            <a:r>
              <a:rPr lang="nl-NL" sz="1800" dirty="0">
                <a:effectLst/>
                <a:latin typeface="Times New Roman" panose="02020603050405020304" pitchFamily="18" charset="0"/>
                <a:ea typeface="SimSun" panose="02010600030101010101" pitchFamily="2" charset="-122"/>
                <a:cs typeface="Times New Roman" panose="02020603050405020304" pitchFamily="18" charset="0"/>
              </a:rPr>
              <a:t> = 102.</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p:txBody>
      </p:sp>
      <p:pic>
        <p:nvPicPr>
          <p:cNvPr id="11" name="Hình ảnh 10" descr="Ảnh có chứa bàn&#10;&#10;Mô tả được tạo tự động">
            <a:extLst>
              <a:ext uri="{FF2B5EF4-FFF2-40B4-BE49-F238E27FC236}">
                <a16:creationId xmlns:a16="http://schemas.microsoft.com/office/drawing/2014/main" id="{359192DB-35C4-4C5E-8EC3-BE0404D3259E}"/>
              </a:ext>
            </a:extLst>
          </p:cNvPr>
          <p:cNvPicPr>
            <a:picLocks noChangeAspect="1"/>
          </p:cNvPicPr>
          <p:nvPr/>
        </p:nvPicPr>
        <p:blipFill rotWithShape="1">
          <a:blip r:embed="rId2">
            <a:extLst>
              <a:ext uri="{28A0092B-C50C-407E-A947-70E740481C1C}">
                <a14:useLocalDpi xmlns:a14="http://schemas.microsoft.com/office/drawing/2010/main" val="0"/>
              </a:ext>
            </a:extLst>
          </a:blip>
          <a:srcRect t="80419"/>
          <a:stretch/>
        </p:blipFill>
        <p:spPr>
          <a:xfrm>
            <a:off x="5430008" y="1484007"/>
            <a:ext cx="5430008" cy="923330"/>
          </a:xfrm>
          <a:prstGeom prst="rect">
            <a:avLst/>
          </a:prstGeom>
        </p:spPr>
      </p:pic>
      <p:sp>
        <p:nvSpPr>
          <p:cNvPr id="12" name="Hộp Văn bản 11">
            <a:extLst>
              <a:ext uri="{FF2B5EF4-FFF2-40B4-BE49-F238E27FC236}">
                <a16:creationId xmlns:a16="http://schemas.microsoft.com/office/drawing/2014/main" id="{884281E7-6FE6-4FA2-85D3-B9B2A4C9614B}"/>
              </a:ext>
            </a:extLst>
          </p:cNvPr>
          <p:cNvSpPr txBox="1"/>
          <p:nvPr/>
        </p:nvSpPr>
        <p:spPr>
          <a:xfrm>
            <a:off x="192024" y="3950208"/>
            <a:ext cx="4507992" cy="365760"/>
          </a:xfrm>
          <a:prstGeom prst="rect">
            <a:avLst/>
          </a:prstGeom>
          <a:noFill/>
        </p:spPr>
        <p:txBody>
          <a:bodyPr wrap="square" rtlCol="0">
            <a:spAutoFit/>
          </a:bodyPr>
          <a:lstStyle/>
          <a:p>
            <a:r>
              <a:rPr lang="en-US" dirty="0" err="1"/>
              <a:t>Giải</a:t>
            </a:r>
            <a:endParaRPr lang="en-US" dirty="0"/>
          </a:p>
        </p:txBody>
      </p:sp>
      <p:sp>
        <p:nvSpPr>
          <p:cNvPr id="14" name="Hộp Văn bản 13">
            <a:extLst>
              <a:ext uri="{FF2B5EF4-FFF2-40B4-BE49-F238E27FC236}">
                <a16:creationId xmlns:a16="http://schemas.microsoft.com/office/drawing/2014/main" id="{1DA64FE2-1979-45BB-9DC5-4AF97F8DC1EE}"/>
              </a:ext>
            </a:extLst>
          </p:cNvPr>
          <p:cNvSpPr txBox="1"/>
          <p:nvPr/>
        </p:nvSpPr>
        <p:spPr>
          <a:xfrm>
            <a:off x="62484" y="5586520"/>
            <a:ext cx="6094476" cy="369332"/>
          </a:xfrm>
          <a:prstGeom prst="rect">
            <a:avLst/>
          </a:prstGeom>
          <a:noFill/>
        </p:spPr>
        <p:txBody>
          <a:bodyPr wrap="square">
            <a:spAutoFit/>
          </a:bodyPr>
          <a:lstStyle/>
          <a:p>
            <a:r>
              <a:rPr lang="nl-NL" sz="1800" dirty="0">
                <a:effectLst/>
                <a:latin typeface="Times New Roman" panose="02020603050405020304" pitchFamily="18" charset="0"/>
                <a:ea typeface="SimSun" panose="02010600030101010101" pitchFamily="2" charset="-122"/>
              </a:rPr>
              <a:t>c) Tần số tương ứng là: n</a:t>
            </a:r>
            <a:r>
              <a:rPr lang="nl-NL" sz="1800" baseline="-25000" dirty="0">
                <a:effectLst/>
                <a:latin typeface="Times New Roman" panose="02020603050405020304" pitchFamily="18" charset="0"/>
                <a:ea typeface="SimSun" panose="02010600030101010101" pitchFamily="2" charset="-122"/>
              </a:rPr>
              <a:t>1</a:t>
            </a:r>
            <a:r>
              <a:rPr lang="nl-NL" sz="1800" dirty="0">
                <a:effectLst/>
                <a:latin typeface="Times New Roman" panose="02020603050405020304" pitchFamily="18" charset="0"/>
                <a:ea typeface="SimSun" panose="02010600030101010101" pitchFamily="2" charset="-122"/>
              </a:rPr>
              <a:t> = 3; n</a:t>
            </a:r>
            <a:r>
              <a:rPr lang="nl-NL" sz="1800" baseline="-25000" dirty="0">
                <a:effectLst/>
                <a:latin typeface="Times New Roman" panose="02020603050405020304" pitchFamily="18" charset="0"/>
                <a:ea typeface="SimSun" panose="02010600030101010101" pitchFamily="2" charset="-122"/>
              </a:rPr>
              <a:t>2</a:t>
            </a:r>
            <a:r>
              <a:rPr lang="nl-NL" sz="1800" dirty="0">
                <a:effectLst/>
                <a:latin typeface="Times New Roman" panose="02020603050405020304" pitchFamily="18" charset="0"/>
                <a:ea typeface="SimSun" panose="02010600030101010101" pitchFamily="2" charset="-122"/>
              </a:rPr>
              <a:t> = 4; n</a:t>
            </a:r>
            <a:r>
              <a:rPr lang="nl-NL" sz="1800" baseline="-25000" dirty="0">
                <a:effectLst/>
                <a:latin typeface="Times New Roman" panose="02020603050405020304" pitchFamily="18" charset="0"/>
                <a:ea typeface="SimSun" panose="02010600030101010101" pitchFamily="2" charset="-122"/>
              </a:rPr>
              <a:t>3</a:t>
            </a:r>
            <a:r>
              <a:rPr lang="nl-NL" sz="1800" dirty="0">
                <a:effectLst/>
                <a:latin typeface="Times New Roman" panose="02020603050405020304" pitchFamily="18" charset="0"/>
                <a:ea typeface="SimSun" panose="02010600030101010101" pitchFamily="2" charset="-122"/>
              </a:rPr>
              <a:t> = 16; n</a:t>
            </a:r>
            <a:r>
              <a:rPr lang="nl-NL" sz="1800" baseline="-25000" dirty="0">
                <a:effectLst/>
                <a:latin typeface="Times New Roman" panose="02020603050405020304" pitchFamily="18" charset="0"/>
                <a:ea typeface="SimSun" panose="02010600030101010101" pitchFamily="2" charset="-122"/>
              </a:rPr>
              <a:t>4</a:t>
            </a:r>
            <a:r>
              <a:rPr lang="nl-NL" sz="1800" dirty="0">
                <a:effectLst/>
                <a:latin typeface="Times New Roman" panose="02020603050405020304" pitchFamily="18" charset="0"/>
                <a:ea typeface="SimSun" panose="02010600030101010101" pitchFamily="2" charset="-122"/>
              </a:rPr>
              <a:t> = 4; n</a:t>
            </a:r>
            <a:r>
              <a:rPr lang="nl-NL" sz="1800" baseline="-25000" dirty="0">
                <a:effectLst/>
                <a:latin typeface="Times New Roman" panose="02020603050405020304" pitchFamily="18" charset="0"/>
                <a:ea typeface="SimSun" panose="02010600030101010101" pitchFamily="2" charset="-122"/>
              </a:rPr>
              <a:t>5</a:t>
            </a:r>
            <a:r>
              <a:rPr lang="nl-NL" sz="1800" dirty="0">
                <a:effectLst/>
                <a:latin typeface="Times New Roman" panose="02020603050405020304" pitchFamily="18" charset="0"/>
                <a:ea typeface="SimSun" panose="02010600030101010101" pitchFamily="2" charset="-122"/>
              </a:rPr>
              <a:t> = 3.</a:t>
            </a:r>
            <a:endParaRPr lang="en-US" dirty="0"/>
          </a:p>
        </p:txBody>
      </p:sp>
    </p:spTree>
    <p:extLst>
      <p:ext uri="{BB962C8B-B14F-4D97-AF65-F5344CB8AC3E}">
        <p14:creationId xmlns:p14="http://schemas.microsoft.com/office/powerpoint/2010/main" val="1603808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2" grpId="0"/>
      <p:bldP spid="14" grpId="0"/>
    </p:bldLst>
  </p:timing>
</p:sld>
</file>

<file path=ppt/theme/theme1.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985</Words>
  <Application>Microsoft Office PowerPoint</Application>
  <PresentationFormat>Màn hình rộng</PresentationFormat>
  <Paragraphs>89</Paragraphs>
  <Slides>14</Slides>
  <Notes>0</Notes>
  <HiddenSlides>0</HiddenSlides>
  <MMClips>0</MMClips>
  <ScaleCrop>false</ScaleCrop>
  <HeadingPairs>
    <vt:vector size="8" baseType="variant">
      <vt:variant>
        <vt:lpstr>Phông được Dùng</vt:lpstr>
      </vt:variant>
      <vt:variant>
        <vt:i4>5</vt:i4>
      </vt:variant>
      <vt:variant>
        <vt:lpstr>Chủ đề</vt:lpstr>
      </vt:variant>
      <vt:variant>
        <vt:i4>1</vt:i4>
      </vt:variant>
      <vt:variant>
        <vt:lpstr>Máy chủ nhúng OLE</vt:lpstr>
      </vt:variant>
      <vt:variant>
        <vt:i4>0</vt:i4>
      </vt:variant>
      <vt:variant>
        <vt:lpstr>Tiêu đề Bản chiếu</vt:lpstr>
      </vt:variant>
      <vt:variant>
        <vt:i4>14</vt:i4>
      </vt:variant>
    </vt:vector>
  </HeadingPairs>
  <TitlesOfParts>
    <vt:vector size="20" baseType="lpstr">
      <vt:lpstr>Arial</vt:lpstr>
      <vt:lpstr>Calibri</vt:lpstr>
      <vt:lpstr>Calibri Light</vt:lpstr>
      <vt:lpstr>Symbol</vt:lpstr>
      <vt:lpstr>Times New Roman</vt:lpstr>
      <vt:lpstr>Chủ đề Office</vt:lpstr>
      <vt:lpstr>Chương 3: Thống kê</vt:lpstr>
      <vt:lpstr>Thu thập số liệu thống kê,tần số</vt:lpstr>
      <vt:lpstr>Thu thập số liệu, bảng số thống kê ban đầu</vt:lpstr>
      <vt:lpstr>Bản trình bày PowerPoint</vt:lpstr>
      <vt:lpstr>2. Dấu hiệu</vt:lpstr>
      <vt:lpstr>3. Tần số của mỗi giá trị</vt:lpstr>
      <vt:lpstr>Bản trình bày PowerPoint</vt:lpstr>
      <vt:lpstr>Bản trình bày PowerPoint</vt:lpstr>
      <vt:lpstr>Bản trình bày PowerPoint</vt:lpstr>
      <vt:lpstr>Bản trình bày PowerPoint</vt:lpstr>
      <vt:lpstr>Bản trình bày PowerPoint</vt:lpstr>
      <vt:lpstr>Luyện tập các trường hợp bằng nhau của 2 tam giác thường</vt:lpstr>
      <vt:lpstr>Bản trình bày PowerPoint</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Chương 3: Thống kê</dc:title>
  <dc:creator>A22615 Vũ Nguyễn Thái Dương</dc:creator>
  <cp:lastModifiedBy>A22615 Vũ Nguyễn Thái Dương</cp:lastModifiedBy>
  <cp:revision>2</cp:revision>
  <dcterms:created xsi:type="dcterms:W3CDTF">2022-01-09T07:24:13Z</dcterms:created>
  <dcterms:modified xsi:type="dcterms:W3CDTF">2022-01-10T05:30:13Z</dcterms:modified>
</cp:coreProperties>
</file>