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05DC582-F81C-4B27-9DE4-ADC3E10EB329}" v="11" dt="2021-11-11T06:49:37.75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846" y="78"/>
      </p:cViewPr>
      <p:guideLst>
        <p:guide orient="horz" pos="162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uong Vu" userId="0a4eaf10660ed78a" providerId="LiveId" clId="{F05DC582-F81C-4B27-9DE4-ADC3E10EB329}"/>
    <pc:docChg chg="delSld modSld">
      <pc:chgData name="Duong Vu" userId="0a4eaf10660ed78a" providerId="LiveId" clId="{F05DC582-F81C-4B27-9DE4-ADC3E10EB329}" dt="2021-11-11T06:49:37.756" v="11" actId="20577"/>
      <pc:docMkLst>
        <pc:docMk/>
      </pc:docMkLst>
      <pc:sldChg chg="modSp">
        <pc:chgData name="Duong Vu" userId="0a4eaf10660ed78a" providerId="LiveId" clId="{F05DC582-F81C-4B27-9DE4-ADC3E10EB329}" dt="2021-11-11T06:49:37.756" v="11" actId="20577"/>
        <pc:sldMkLst>
          <pc:docMk/>
          <pc:sldMk cId="126591112" sldId="259"/>
        </pc:sldMkLst>
        <pc:spChg chg="mod">
          <ac:chgData name="Duong Vu" userId="0a4eaf10660ed78a" providerId="LiveId" clId="{F05DC582-F81C-4B27-9DE4-ADC3E10EB329}" dt="2021-11-11T06:49:16.930" v="7" actId="20577"/>
          <ac:spMkLst>
            <pc:docMk/>
            <pc:sldMk cId="126591112" sldId="259"/>
            <ac:spMk id="5" creationId="{00000000-0000-0000-0000-000000000000}"/>
          </ac:spMkLst>
        </pc:spChg>
        <pc:spChg chg="mod">
          <ac:chgData name="Duong Vu" userId="0a4eaf10660ed78a" providerId="LiveId" clId="{F05DC582-F81C-4B27-9DE4-ADC3E10EB329}" dt="2021-11-11T06:49:37.756" v="11" actId="20577"/>
          <ac:spMkLst>
            <pc:docMk/>
            <pc:sldMk cId="126591112" sldId="259"/>
            <ac:spMk id="6" creationId="{00000000-0000-0000-0000-000000000000}"/>
          </ac:spMkLst>
        </pc:spChg>
      </pc:sldChg>
      <pc:sldChg chg="modAnim">
        <pc:chgData name="Duong Vu" userId="0a4eaf10660ed78a" providerId="LiveId" clId="{F05DC582-F81C-4B27-9DE4-ADC3E10EB329}" dt="2021-11-10T13:02:47.716" v="3"/>
        <pc:sldMkLst>
          <pc:docMk/>
          <pc:sldMk cId="2892294699" sldId="263"/>
        </pc:sldMkLst>
      </pc:sldChg>
      <pc:sldChg chg="del">
        <pc:chgData name="Duong Vu" userId="0a4eaf10660ed78a" providerId="LiveId" clId="{F05DC582-F81C-4B27-9DE4-ADC3E10EB329}" dt="2021-11-10T13:01:36.967" v="0" actId="47"/>
        <pc:sldMkLst>
          <pc:docMk/>
          <pc:sldMk cId="1926729038" sldId="264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Freeform: Shape 9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5818" y="0"/>
            <a:ext cx="7472363" cy="51435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0"/>
            <a:ext cx="7461504" cy="51435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76300" y="1535239"/>
            <a:ext cx="7391398" cy="2073021"/>
          </a:xfrm>
        </p:spPr>
        <p:txBody>
          <a:bodyPr anchor="ctr">
            <a:normAutofit/>
          </a:bodyPr>
          <a:lstStyle/>
          <a:p>
            <a:r>
              <a:rPr lang="en-US" sz="5400" dirty="0">
                <a:latin typeface="Cambria Math" pitchFamily="18" charset="0"/>
                <a:ea typeface="Cambria Math" pitchFamily="18" charset="0"/>
              </a:rPr>
              <a:t>Hai tam </a:t>
            </a:r>
            <a:r>
              <a:rPr lang="en-US" sz="5400" dirty="0" err="1">
                <a:latin typeface="Cambria Math" pitchFamily="18" charset="0"/>
                <a:ea typeface="Cambria Math" pitchFamily="18" charset="0"/>
              </a:rPr>
              <a:t>giác</a:t>
            </a:r>
            <a:r>
              <a:rPr lang="en-US" sz="5400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5400" dirty="0" err="1">
                <a:latin typeface="Cambria Math" pitchFamily="18" charset="0"/>
                <a:ea typeface="Cambria Math" pitchFamily="18" charset="0"/>
              </a:rPr>
              <a:t>bằng</a:t>
            </a:r>
            <a:r>
              <a:rPr lang="en-US" sz="5400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5400" dirty="0" err="1">
                <a:latin typeface="Cambria Math" pitchFamily="18" charset="0"/>
                <a:ea typeface="Cambria Math" pitchFamily="18" charset="0"/>
              </a:rPr>
              <a:t>nhau</a:t>
            </a:r>
            <a:endParaRPr lang="en-US" sz="5400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5184" y="4233862"/>
            <a:ext cx="6193632" cy="473869"/>
          </a:xfrm>
        </p:spPr>
        <p:txBody>
          <a:bodyPr anchor="ctr">
            <a:normAutofit/>
          </a:bodyPr>
          <a:lstStyle/>
          <a:p>
            <a:r>
              <a:rPr lang="en-US" sz="2100">
                <a:latin typeface="Cambria Math" pitchFamily="18" charset="0"/>
                <a:ea typeface="Cambria Math" pitchFamily="18" charset="0"/>
              </a:rPr>
              <a:t>Giáo viên: Nguyễn Thị Lê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88920" y="4143589"/>
            <a:ext cx="3566160" cy="2057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688412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8950" y="1057275"/>
            <a:ext cx="5389563" cy="2038350"/>
          </a:xfrm>
        </p:spPr>
      </p:pic>
      <p:pic>
        <p:nvPicPr>
          <p:cNvPr id="5" name="Picture 4" descr="Ảnh có chứa văn bản&#10;&#10;Mô tả được tạo tự độ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8950" y="3143250"/>
            <a:ext cx="5389563" cy="9366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" y="1555772"/>
            <a:ext cx="2064265" cy="2031956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 w="174625" cmpd="thinThick">
            <a:solidFill>
              <a:schemeClr val="tx1">
                <a:lumMod val="85000"/>
                <a:lumOff val="1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0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Định nghĩa </a:t>
            </a:r>
          </a:p>
        </p:txBody>
      </p:sp>
    </p:spTree>
    <p:extLst>
      <p:ext uri="{BB962C8B-B14F-4D97-AF65-F5344CB8AC3E}">
        <p14:creationId xmlns:p14="http://schemas.microsoft.com/office/powerpoint/2010/main" val="1095541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93"/>
          <a:stretch/>
        </p:blipFill>
        <p:spPr>
          <a:xfrm>
            <a:off x="186199" y="374033"/>
            <a:ext cx="7985242" cy="1330028"/>
          </a:xfr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377"/>
          <a:stretch/>
        </p:blipFill>
        <p:spPr>
          <a:xfrm>
            <a:off x="171552" y="1632851"/>
            <a:ext cx="8270897" cy="75960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369"/>
          <a:stretch/>
        </p:blipFill>
        <p:spPr>
          <a:xfrm>
            <a:off x="186199" y="2419350"/>
            <a:ext cx="825625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400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14" y="0"/>
            <a:ext cx="6744786" cy="2876550"/>
          </a:xfrm>
        </p:spPr>
      </p:pic>
      <p:sp>
        <p:nvSpPr>
          <p:cNvPr id="5" name="TextBox 4"/>
          <p:cNvSpPr txBox="1"/>
          <p:nvPr/>
        </p:nvSpPr>
        <p:spPr>
          <a:xfrm>
            <a:off x="59426" y="3213526"/>
            <a:ext cx="281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mbria Math" pitchFamily="18" charset="0"/>
                <a:ea typeface="Cambria Math" pitchFamily="18" charset="0"/>
              </a:rPr>
              <a:t>a) </a:t>
            </a:r>
            <a:r>
              <a:rPr lang="en-US" dirty="0">
                <a:latin typeface="Cambria Math" pitchFamily="18" charset="0"/>
                <a:ea typeface="Cambria Math" pitchFamily="18" charset="0"/>
                <a:sym typeface="Symbol"/>
              </a:rPr>
              <a:t> ABC = MNP</a:t>
            </a:r>
            <a:endParaRPr lang="en-US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9426" y="3523386"/>
            <a:ext cx="336717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mbria Math" pitchFamily="18" charset="0"/>
                <a:ea typeface="Cambria Math" pitchFamily="18" charset="0"/>
                <a:sym typeface="Symbol"/>
              </a:rPr>
              <a:t>b) </a:t>
            </a:r>
          </a:p>
          <a:p>
            <a:pPr marL="285750" indent="-285750">
              <a:buFontTx/>
              <a:buChar char="-"/>
            </a:pPr>
            <a:r>
              <a:rPr lang="en-US" dirty="0" err="1">
                <a:latin typeface="Cambria Math" pitchFamily="18" charset="0"/>
                <a:ea typeface="Cambria Math" pitchFamily="18" charset="0"/>
                <a:sym typeface="Symbol"/>
              </a:rPr>
              <a:t>Đỉnh</a:t>
            </a:r>
            <a:r>
              <a:rPr lang="en-US" dirty="0">
                <a:latin typeface="Cambria Math" pitchFamily="18" charset="0"/>
                <a:ea typeface="Cambria Math" pitchFamily="18" charset="0"/>
                <a:sym typeface="Symbol"/>
              </a:rPr>
              <a:t> A </a:t>
            </a:r>
            <a:r>
              <a:rPr lang="en-US" dirty="0" err="1">
                <a:latin typeface="Cambria Math" pitchFamily="18" charset="0"/>
                <a:ea typeface="Cambria Math" pitchFamily="18" charset="0"/>
                <a:sym typeface="Symbol"/>
              </a:rPr>
              <a:t>tương</a:t>
            </a:r>
            <a:r>
              <a:rPr lang="en-US" dirty="0">
                <a:latin typeface="Cambria Math" pitchFamily="18" charset="0"/>
                <a:ea typeface="Cambria Math" pitchFamily="18" charset="0"/>
                <a:sym typeface="Symbol"/>
              </a:rPr>
              <a:t> </a:t>
            </a:r>
            <a:r>
              <a:rPr lang="en-US" dirty="0" err="1">
                <a:latin typeface="Cambria Math" pitchFamily="18" charset="0"/>
                <a:ea typeface="Cambria Math" pitchFamily="18" charset="0"/>
                <a:sym typeface="Symbol"/>
              </a:rPr>
              <a:t>ứng</a:t>
            </a:r>
            <a:r>
              <a:rPr lang="en-US" dirty="0">
                <a:latin typeface="Cambria Math" pitchFamily="18" charset="0"/>
                <a:ea typeface="Cambria Math" pitchFamily="18" charset="0"/>
                <a:sym typeface="Symbol"/>
              </a:rPr>
              <a:t> </a:t>
            </a:r>
            <a:r>
              <a:rPr lang="en-US" dirty="0" err="1">
                <a:latin typeface="Cambria Math" pitchFamily="18" charset="0"/>
                <a:ea typeface="Cambria Math" pitchFamily="18" charset="0"/>
                <a:sym typeface="Symbol"/>
              </a:rPr>
              <a:t>với</a:t>
            </a:r>
            <a:r>
              <a:rPr lang="en-US" dirty="0">
                <a:latin typeface="Cambria Math" pitchFamily="18" charset="0"/>
                <a:ea typeface="Cambria Math" pitchFamily="18" charset="0"/>
                <a:sym typeface="Symbol"/>
              </a:rPr>
              <a:t> </a:t>
            </a:r>
            <a:r>
              <a:rPr lang="en-US" dirty="0" err="1">
                <a:latin typeface="Cambria Math" pitchFamily="18" charset="0"/>
                <a:ea typeface="Cambria Math" pitchFamily="18" charset="0"/>
                <a:sym typeface="Symbol"/>
              </a:rPr>
              <a:t>đỉnh</a:t>
            </a:r>
            <a:r>
              <a:rPr lang="en-US" dirty="0">
                <a:latin typeface="Cambria Math" pitchFamily="18" charset="0"/>
                <a:ea typeface="Cambria Math" pitchFamily="18" charset="0"/>
                <a:sym typeface="Symbol"/>
              </a:rPr>
              <a:t> M</a:t>
            </a:r>
          </a:p>
          <a:p>
            <a:pPr marL="285750" indent="-285750">
              <a:buFontTx/>
              <a:buChar char="-"/>
            </a:pPr>
            <a:r>
              <a:rPr lang="en-US" dirty="0" err="1">
                <a:latin typeface="Cambria Math" pitchFamily="18" charset="0"/>
                <a:ea typeface="Cambria Math" pitchFamily="18" charset="0"/>
                <a:sym typeface="Symbol"/>
              </a:rPr>
              <a:t>Đỉnh</a:t>
            </a:r>
            <a:r>
              <a:rPr lang="en-US" dirty="0">
                <a:latin typeface="Cambria Math" pitchFamily="18" charset="0"/>
                <a:ea typeface="Cambria Math" pitchFamily="18" charset="0"/>
                <a:sym typeface="Symbol"/>
              </a:rPr>
              <a:t> C </a:t>
            </a:r>
            <a:r>
              <a:rPr lang="en-US" dirty="0" err="1">
                <a:latin typeface="Cambria Math" pitchFamily="18" charset="0"/>
                <a:ea typeface="Cambria Math" pitchFamily="18" charset="0"/>
                <a:sym typeface="Symbol"/>
              </a:rPr>
              <a:t>tương</a:t>
            </a:r>
            <a:r>
              <a:rPr lang="en-US" dirty="0">
                <a:latin typeface="Cambria Math" pitchFamily="18" charset="0"/>
                <a:ea typeface="Cambria Math" pitchFamily="18" charset="0"/>
                <a:sym typeface="Symbol"/>
              </a:rPr>
              <a:t> </a:t>
            </a:r>
            <a:r>
              <a:rPr lang="en-US" dirty="0" err="1">
                <a:latin typeface="Cambria Math" pitchFamily="18" charset="0"/>
                <a:ea typeface="Cambria Math" pitchFamily="18" charset="0"/>
                <a:sym typeface="Symbol"/>
              </a:rPr>
              <a:t>ứng</a:t>
            </a:r>
            <a:r>
              <a:rPr lang="en-US" dirty="0">
                <a:latin typeface="Cambria Math" pitchFamily="18" charset="0"/>
                <a:ea typeface="Cambria Math" pitchFamily="18" charset="0"/>
                <a:sym typeface="Symbol"/>
              </a:rPr>
              <a:t> </a:t>
            </a:r>
            <a:r>
              <a:rPr lang="en-US" dirty="0" err="1">
                <a:latin typeface="Cambria Math" pitchFamily="18" charset="0"/>
                <a:ea typeface="Cambria Math" pitchFamily="18" charset="0"/>
                <a:sym typeface="Symbol"/>
              </a:rPr>
              <a:t>với</a:t>
            </a:r>
            <a:r>
              <a:rPr lang="en-US" dirty="0">
                <a:latin typeface="Cambria Math" pitchFamily="18" charset="0"/>
                <a:ea typeface="Cambria Math" pitchFamily="18" charset="0"/>
                <a:sym typeface="Symbol"/>
              </a:rPr>
              <a:t> </a:t>
            </a:r>
            <a:r>
              <a:rPr lang="en-US" dirty="0" err="1">
                <a:latin typeface="Cambria Math" pitchFamily="18" charset="0"/>
                <a:ea typeface="Cambria Math" pitchFamily="18" charset="0"/>
                <a:sym typeface="Symbol"/>
              </a:rPr>
              <a:t>đỉnh</a:t>
            </a:r>
            <a:r>
              <a:rPr lang="en-US" dirty="0">
                <a:latin typeface="Cambria Math" pitchFamily="18" charset="0"/>
                <a:ea typeface="Cambria Math" pitchFamily="18" charset="0"/>
                <a:sym typeface="Symbol"/>
              </a:rPr>
              <a:t> P</a:t>
            </a:r>
          </a:p>
          <a:p>
            <a:pPr marL="285750" indent="-285750">
              <a:buFontTx/>
              <a:buChar char="-"/>
            </a:pPr>
            <a:r>
              <a:rPr lang="en-US" dirty="0" err="1">
                <a:latin typeface="Cambria Math" pitchFamily="18" charset="0"/>
                <a:ea typeface="Cambria Math" pitchFamily="18" charset="0"/>
                <a:sym typeface="Symbol"/>
              </a:rPr>
              <a:t>Đỉnh</a:t>
            </a:r>
            <a:r>
              <a:rPr lang="en-US" dirty="0">
                <a:latin typeface="Cambria Math" pitchFamily="18" charset="0"/>
                <a:ea typeface="Cambria Math" pitchFamily="18" charset="0"/>
                <a:sym typeface="Symbol"/>
              </a:rPr>
              <a:t> B </a:t>
            </a:r>
            <a:r>
              <a:rPr lang="en-US" dirty="0" err="1">
                <a:latin typeface="Cambria Math" pitchFamily="18" charset="0"/>
                <a:ea typeface="Cambria Math" pitchFamily="18" charset="0"/>
                <a:sym typeface="Symbol"/>
              </a:rPr>
              <a:t>tương</a:t>
            </a:r>
            <a:r>
              <a:rPr lang="en-US" dirty="0">
                <a:latin typeface="Cambria Math" pitchFamily="18" charset="0"/>
                <a:ea typeface="Cambria Math" pitchFamily="18" charset="0"/>
                <a:sym typeface="Symbol"/>
              </a:rPr>
              <a:t> </a:t>
            </a:r>
            <a:r>
              <a:rPr lang="en-US" dirty="0" err="1">
                <a:latin typeface="Cambria Math" pitchFamily="18" charset="0"/>
                <a:ea typeface="Cambria Math" pitchFamily="18" charset="0"/>
                <a:sym typeface="Symbol"/>
              </a:rPr>
              <a:t>ứng</a:t>
            </a:r>
            <a:r>
              <a:rPr lang="en-US" dirty="0">
                <a:latin typeface="Cambria Math" pitchFamily="18" charset="0"/>
                <a:ea typeface="Cambria Math" pitchFamily="18" charset="0"/>
                <a:sym typeface="Symbol"/>
              </a:rPr>
              <a:t> </a:t>
            </a:r>
            <a:r>
              <a:rPr lang="en-US" dirty="0" err="1">
                <a:latin typeface="Cambria Math" pitchFamily="18" charset="0"/>
                <a:ea typeface="Cambria Math" pitchFamily="18" charset="0"/>
                <a:sym typeface="Symbol"/>
              </a:rPr>
              <a:t>với</a:t>
            </a:r>
            <a:r>
              <a:rPr lang="en-US" dirty="0">
                <a:latin typeface="Cambria Math" pitchFamily="18" charset="0"/>
                <a:ea typeface="Cambria Math" pitchFamily="18" charset="0"/>
                <a:sym typeface="Symbol"/>
              </a:rPr>
              <a:t> </a:t>
            </a:r>
            <a:r>
              <a:rPr lang="en-US" dirty="0" err="1">
                <a:latin typeface="Cambria Math" pitchFamily="18" charset="0"/>
                <a:ea typeface="Cambria Math" pitchFamily="18" charset="0"/>
                <a:sym typeface="Symbol"/>
              </a:rPr>
              <a:t>đỉnh</a:t>
            </a:r>
            <a:r>
              <a:rPr lang="en-US" dirty="0">
                <a:latin typeface="Cambria Math" pitchFamily="18" charset="0"/>
                <a:ea typeface="Cambria Math" pitchFamily="18" charset="0"/>
                <a:sym typeface="Symbol"/>
              </a:rPr>
              <a:t> N</a:t>
            </a:r>
            <a:endParaRPr lang="en-US" dirty="0">
              <a:sym typeface="Symbol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9426" y="4629150"/>
                <a:ext cx="3886200" cy="3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latin typeface="Cambria Math" pitchFamily="18" charset="0"/>
                    <a:ea typeface="Cambria Math" pitchFamily="18" charset="0"/>
                  </a:rPr>
                  <a:t>c) </a:t>
                </a:r>
                <a:r>
                  <a:rPr lang="en-US" dirty="0">
                    <a:latin typeface="Cambria Math" pitchFamily="18" charset="0"/>
                    <a:ea typeface="Cambria Math" pitchFamily="18" charset="0"/>
                    <a:sym typeface="Symbol"/>
                  </a:rPr>
                  <a:t> ACB = MPN, AC = MP,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itchFamily="18" charset="0"/>
                            <a:sym typeface="Symbol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itchFamily="18" charset="0"/>
                            <a:sym typeface="Symbol"/>
                          </a:rPr>
                          <m:t>𝐵</m:t>
                        </m:r>
                      </m:e>
                    </m:acc>
                    <m:r>
                      <a:rPr lang="en-US" b="0" i="1" smtClean="0">
                        <a:latin typeface="Cambria Math" pitchFamily="18" charset="0"/>
                        <a:ea typeface="Cambria Math" pitchFamily="18" charset="0"/>
                        <a:sym typeface="Symbol"/>
                      </a:rPr>
                      <m:t>=</m:t>
                    </m:r>
                    <m:acc>
                      <m:accPr>
                        <m:chr m:val="̂"/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itchFamily="18" charset="0"/>
                            <a:sym typeface="Symbol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itchFamily="18" charset="0"/>
                            <a:sym typeface="Symbol"/>
                          </a:rPr>
                          <m:t>𝑁</m:t>
                        </m:r>
                      </m:e>
                    </m:acc>
                  </m:oMath>
                </a14:m>
                <a:r>
                  <a:rPr lang="en-US" dirty="0">
                    <a:latin typeface="Cambria Math" pitchFamily="18" charset="0"/>
                    <a:ea typeface="Cambria Math" pitchFamily="18" charset="0"/>
                    <a:sym typeface="Symbol"/>
                  </a:rPr>
                  <a:t> </a:t>
                </a:r>
                <a:r>
                  <a:rPr lang="en-US" dirty="0">
                    <a:latin typeface="Cambria Math" pitchFamily="18" charset="0"/>
                    <a:ea typeface="Cambria Math" pitchFamily="18" charset="0"/>
                  </a:rPr>
                  <a:t> </a:t>
                </a: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26" y="4629150"/>
                <a:ext cx="3886200" cy="376770"/>
              </a:xfrm>
              <a:prstGeom prst="rect">
                <a:avLst/>
              </a:prstGeom>
              <a:blipFill>
                <a:blip r:embed="rId3"/>
                <a:stretch>
                  <a:fillRect l="-1413" t="-6452" r="-1727" b="-24194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54943" y="2916497"/>
            <a:ext cx="441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ambria Math" pitchFamily="18" charset="0"/>
                <a:ea typeface="Cambria Math" pitchFamily="18" charset="0"/>
              </a:rPr>
              <a:t>Lời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dirty="0" err="1">
                <a:latin typeface="Cambria Math" pitchFamily="18" charset="0"/>
                <a:ea typeface="Cambria Math" pitchFamily="18" charset="0"/>
              </a:rPr>
              <a:t>giải</a:t>
            </a:r>
            <a:endParaRPr lang="en-US" dirty="0">
              <a:latin typeface="Cambria Math" pitchFamily="18" charset="0"/>
              <a:ea typeface="Cambria Math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591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7162800" cy="2201989"/>
          </a:xfrm>
        </p:spPr>
      </p:pic>
      <p:sp>
        <p:nvSpPr>
          <p:cNvPr id="5" name="TextBox 4"/>
          <p:cNvSpPr txBox="1"/>
          <p:nvPr/>
        </p:nvSpPr>
        <p:spPr>
          <a:xfrm>
            <a:off x="355122" y="201292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mbria Math" pitchFamily="18" charset="0"/>
                <a:ea typeface="Cambria Math" pitchFamily="18" charset="0"/>
                <a:sym typeface="Symbol"/>
              </a:rPr>
              <a:t> ABC = DEF</a:t>
            </a:r>
            <a:endParaRPr lang="en-US" dirty="0">
              <a:latin typeface="Cambria Math" pitchFamily="18" charset="0"/>
              <a:ea typeface="Cambria Math" pitchFamily="18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152400" y="2407701"/>
            <a:ext cx="4050822" cy="657792"/>
            <a:chOff x="559278" y="3429000"/>
            <a:chExt cx="4050822" cy="87705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TextBox 5"/>
                <p:cNvSpPr txBox="1"/>
                <p:nvPr/>
              </p:nvSpPr>
              <p:spPr>
                <a:xfrm>
                  <a:off x="723900" y="3429000"/>
                  <a:ext cx="3886200" cy="50501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itchFamily="18" charset="0"/>
                              <a:sym typeface="Symbol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/>
                              <a:ea typeface="Cambria Math" pitchFamily="18" charset="0"/>
                              <a:sym typeface="Symbol"/>
                            </a:rPr>
                            <m:t>𝐴</m:t>
                          </m:r>
                        </m:e>
                      </m:acc>
                      <m:r>
                        <a:rPr lang="en-US" b="0" i="1" smtClean="0">
                          <a:latin typeface="Cambria Math" pitchFamily="18" charset="0"/>
                          <a:ea typeface="Cambria Math" pitchFamily="18" charset="0"/>
                          <a:sym typeface="Symbol"/>
                        </a:rPr>
                        <m:t>=</m:t>
                      </m:r>
                      <m:acc>
                        <m:accPr>
                          <m:chr m:val="̂"/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itchFamily="18" charset="0"/>
                              <a:sym typeface="Symbol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/>
                              <a:ea typeface="Cambria Math" pitchFamily="18" charset="0"/>
                              <a:sym typeface="Symbol"/>
                            </a:rPr>
                            <m:t>𝐷</m:t>
                          </m:r>
                        </m:e>
                      </m:acc>
                      <m:r>
                        <a:rPr lang="en-US" b="0" i="1" smtClean="0">
                          <a:latin typeface="Cambria Math"/>
                          <a:ea typeface="Cambria Math" pitchFamily="18" charset="0"/>
                          <a:sym typeface="Symbol"/>
                        </a:rPr>
                        <m:t>,   </m:t>
                      </m:r>
                      <m:acc>
                        <m:accPr>
                          <m:chr m:val="̂"/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itchFamily="18" charset="0"/>
                              <a:sym typeface="Symbol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/>
                              <a:ea typeface="Cambria Math" pitchFamily="18" charset="0"/>
                              <a:sym typeface="Symbol"/>
                            </a:rPr>
                            <m:t>𝐵</m:t>
                          </m:r>
                        </m:e>
                      </m:acc>
                      <m:r>
                        <a:rPr lang="en-US" b="0" i="1" smtClean="0">
                          <a:latin typeface="Cambria Math"/>
                          <a:ea typeface="Cambria Math" pitchFamily="18" charset="0"/>
                          <a:sym typeface="Symbol"/>
                        </a:rPr>
                        <m:t>=</m:t>
                      </m:r>
                      <m:acc>
                        <m:accPr>
                          <m:chr m:val="̂"/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itchFamily="18" charset="0"/>
                              <a:sym typeface="Symbol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/>
                              <a:ea typeface="Cambria Math" pitchFamily="18" charset="0"/>
                              <a:sym typeface="Symbol"/>
                            </a:rPr>
                            <m:t>𝐸</m:t>
                          </m:r>
                        </m:e>
                      </m:acc>
                      <m:r>
                        <a:rPr lang="en-US" b="0" i="1" smtClean="0">
                          <a:latin typeface="Cambria Math"/>
                          <a:ea typeface="Cambria Math" pitchFamily="18" charset="0"/>
                          <a:sym typeface="Symbol"/>
                        </a:rPr>
                        <m:t>,      </m:t>
                      </m:r>
                      <m:acc>
                        <m:accPr>
                          <m:chr m:val="̂"/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itchFamily="18" charset="0"/>
                              <a:sym typeface="Symbol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/>
                              <a:ea typeface="Cambria Math" pitchFamily="18" charset="0"/>
                              <a:sym typeface="Symbol"/>
                            </a:rPr>
                            <m:t>𝐶</m:t>
                          </m:r>
                        </m:e>
                      </m:acc>
                      <m:r>
                        <a:rPr lang="en-US" b="0" i="1" smtClean="0">
                          <a:latin typeface="Cambria Math"/>
                          <a:ea typeface="Cambria Math" pitchFamily="18" charset="0"/>
                          <a:sym typeface="Symbol"/>
                        </a:rPr>
                        <m:t>=</m:t>
                      </m:r>
                      <m:acc>
                        <m:accPr>
                          <m:chr m:val="̂"/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itchFamily="18" charset="0"/>
                              <a:sym typeface="Symbol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/>
                              <a:ea typeface="Cambria Math" pitchFamily="18" charset="0"/>
                              <a:sym typeface="Symbol"/>
                            </a:rPr>
                            <m:t>𝐹</m:t>
                          </m:r>
                        </m:e>
                      </m:acc>
                    </m:oMath>
                  </a14:m>
                  <a:r>
                    <a:rPr lang="en-US" dirty="0">
                      <a:latin typeface="Cambria Math" pitchFamily="18" charset="0"/>
                      <a:ea typeface="Cambria Math" pitchFamily="18" charset="0"/>
                      <a:sym typeface="Symbol"/>
                    </a:rPr>
                    <a:t> </a:t>
                  </a:r>
                  <a:r>
                    <a:rPr lang="en-US" dirty="0">
                      <a:latin typeface="Cambria Math" pitchFamily="18" charset="0"/>
                      <a:ea typeface="Cambria Math" pitchFamily="18" charset="0"/>
                    </a:rPr>
                    <a:t> </a:t>
                  </a:r>
                </a:p>
              </p:txBody>
            </p:sp>
          </mc:Choice>
          <mc:Fallback xmlns="">
            <p:sp>
              <p:nvSpPr>
                <p:cNvPr id="6" name="TextBox 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23900" y="3429000"/>
                  <a:ext cx="3886200" cy="505011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t="-6452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7" name="TextBox 6"/>
            <p:cNvSpPr txBox="1"/>
            <p:nvPr/>
          </p:nvSpPr>
          <p:spPr>
            <a:xfrm>
              <a:off x="559278" y="3813614"/>
              <a:ext cx="3886200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ambria Math" pitchFamily="18" charset="0"/>
                  <a:ea typeface="Cambria Math" pitchFamily="18" charset="0"/>
                </a:rPr>
                <a:t>AB = DE, BC = EF, AC = DF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76200" y="2970225"/>
                <a:ext cx="5295900" cy="94218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latin typeface="Cambria Math" pitchFamily="18" charset="0"/>
                    <a:ea typeface="Cambria Math" pitchFamily="18" charset="0"/>
                  </a:rPr>
                  <a:t>Trong</a:t>
                </a:r>
                <a:r>
                  <a:rPr lang="en-US" dirty="0"/>
                  <a:t> </a:t>
                </a:r>
                <a:r>
                  <a:rPr lang="en-US" dirty="0">
                    <a:latin typeface="Cambria Math" pitchFamily="18" charset="0"/>
                    <a:ea typeface="Cambria Math" pitchFamily="18" charset="0"/>
                    <a:sym typeface="Symbol"/>
                  </a:rPr>
                  <a:t> ABC </a:t>
                </a:r>
                <a:r>
                  <a:rPr lang="en-US" dirty="0" err="1">
                    <a:latin typeface="Cambria Math" pitchFamily="18" charset="0"/>
                    <a:ea typeface="Cambria Math" pitchFamily="18" charset="0"/>
                    <a:sym typeface="Symbol"/>
                  </a:rPr>
                  <a:t>có</a:t>
                </a:r>
                <a:r>
                  <a:rPr lang="en-US" dirty="0">
                    <a:latin typeface="Cambria Math" pitchFamily="18" charset="0"/>
                    <a:ea typeface="Cambria Math" pitchFamily="18" charset="0"/>
                    <a:sym typeface="Symbol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 smtClean="0">
                            <a:latin typeface="Cambria Math" panose="02040503050406030204" pitchFamily="18" charset="0"/>
                            <a:ea typeface="Cambria Math" pitchFamily="18" charset="0"/>
                            <a:sym typeface="Symbol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  <a:ea typeface="Cambria Math" pitchFamily="18" charset="0"/>
                            <a:sym typeface="Symbol"/>
                          </a:rPr>
                          <m:t>𝐴</m:t>
                        </m:r>
                      </m:e>
                    </m:acc>
                    <m:r>
                      <a:rPr lang="en-US" b="0" i="1" smtClean="0">
                        <a:latin typeface="Cambria Math"/>
                        <a:ea typeface="Cambria Math" pitchFamily="18" charset="0"/>
                        <a:sym typeface="Symbol"/>
                      </a:rPr>
                      <m:t>+</m:t>
                    </m:r>
                    <m:acc>
                      <m:accPr>
                        <m:chr m:val="̂"/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itchFamily="18" charset="0"/>
                            <a:sym typeface="Symbol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  <a:ea typeface="Cambria Math" pitchFamily="18" charset="0"/>
                            <a:sym typeface="Symbol"/>
                          </a:rPr>
                          <m:t>𝐵</m:t>
                        </m:r>
                      </m:e>
                    </m:acc>
                    <m:r>
                      <a:rPr lang="en-US" b="0" i="1" smtClean="0">
                        <a:latin typeface="Cambria Math"/>
                        <a:ea typeface="Cambria Math" pitchFamily="18" charset="0"/>
                        <a:sym typeface="Symbol"/>
                      </a:rPr>
                      <m:t>+</m:t>
                    </m:r>
                    <m:acc>
                      <m:accPr>
                        <m:chr m:val="̂"/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itchFamily="18" charset="0"/>
                            <a:sym typeface="Symbol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  <a:ea typeface="Cambria Math" pitchFamily="18" charset="0"/>
                            <a:sym typeface="Symbol"/>
                          </a:rPr>
                          <m:t>𝐶</m:t>
                        </m:r>
                      </m:e>
                    </m:acc>
                    <m:r>
                      <a:rPr lang="en-US" b="0" i="1" smtClean="0">
                        <a:latin typeface="Cambria Math"/>
                        <a:ea typeface="Cambria Math" pitchFamily="18" charset="0"/>
                        <a:sym typeface="Symbol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itchFamily="18" charset="0"/>
                            <a:sym typeface="Symbol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  <a:ea typeface="Cambria Math" pitchFamily="18" charset="0"/>
                            <a:sym typeface="Symbol"/>
                          </a:rPr>
                          <m:t>180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  <a:ea typeface="Cambria Math" pitchFamily="18" charset="0"/>
                            <a:sym typeface="Symbol"/>
                          </a:rPr>
                          <m:t>0</m:t>
                        </m:r>
                      </m:sup>
                    </m:sSup>
                    <m:r>
                      <a:rPr lang="en-US" b="0" i="1" smtClean="0">
                        <a:latin typeface="Cambria Math"/>
                        <a:ea typeface="Cambria Math" pitchFamily="18" charset="0"/>
                        <a:sym typeface="Symbol"/>
                      </a:rPr>
                      <m:t> 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itchFamily="18" charset="0"/>
                            <a:sym typeface="Symbol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  <a:ea typeface="Cambria Math" pitchFamily="18" charset="0"/>
                            <a:sym typeface="Symbol"/>
                          </a:rPr>
                          <m:t>đị</m:t>
                        </m:r>
                        <m:r>
                          <a:rPr lang="en-US" b="0" i="1" smtClean="0">
                            <a:latin typeface="Cambria Math"/>
                            <a:ea typeface="Cambria Math" pitchFamily="18" charset="0"/>
                            <a:sym typeface="Symbol"/>
                          </a:rPr>
                          <m:t>𝑛h</m:t>
                        </m:r>
                        <m:r>
                          <a:rPr lang="en-US" b="0" i="1" smtClean="0">
                            <a:latin typeface="Cambria Math"/>
                            <a:ea typeface="Cambria Math" pitchFamily="18" charset="0"/>
                            <a:sym typeface="Symbol"/>
                          </a:rPr>
                          <m:t> </m:t>
                        </m:r>
                        <m:r>
                          <a:rPr lang="en-US" b="0" i="1" smtClean="0">
                            <a:latin typeface="Cambria Math"/>
                            <a:ea typeface="Cambria Math" pitchFamily="18" charset="0"/>
                            <a:sym typeface="Symbol"/>
                          </a:rPr>
                          <m:t>𝑙</m:t>
                        </m:r>
                        <m:r>
                          <a:rPr lang="en-US" b="0" i="1" smtClean="0">
                            <a:latin typeface="Cambria Math"/>
                            <a:ea typeface="Cambria Math" pitchFamily="18" charset="0"/>
                            <a:sym typeface="Symbol"/>
                          </a:rPr>
                          <m:t>ý </m:t>
                        </m:r>
                        <m:r>
                          <a:rPr lang="en-US" b="0" i="1" smtClean="0">
                            <a:latin typeface="Cambria Math"/>
                            <a:ea typeface="Cambria Math" pitchFamily="18" charset="0"/>
                            <a:sym typeface="Symbol"/>
                          </a:rPr>
                          <m:t>𝑡</m:t>
                        </m:r>
                        <m:r>
                          <a:rPr lang="en-US" b="0" i="1" smtClean="0">
                            <a:latin typeface="Cambria Math"/>
                            <a:ea typeface="Cambria Math" pitchFamily="18" charset="0"/>
                            <a:sym typeface="Symbol"/>
                          </a:rPr>
                          <m:t>ổ</m:t>
                        </m:r>
                        <m:r>
                          <a:rPr lang="en-US" b="0" i="1" smtClean="0">
                            <a:latin typeface="Cambria Math"/>
                            <a:ea typeface="Cambria Math" pitchFamily="18" charset="0"/>
                            <a:sym typeface="Symbol"/>
                          </a:rPr>
                          <m:t>𝑛𝑔</m:t>
                        </m:r>
                        <m:r>
                          <a:rPr lang="en-US" b="0" i="1" smtClean="0">
                            <a:latin typeface="Cambria Math"/>
                            <a:ea typeface="Cambria Math" pitchFamily="18" charset="0"/>
                            <a:sym typeface="Symbol"/>
                          </a:rPr>
                          <m:t> 3 </m:t>
                        </m:r>
                        <m:r>
                          <a:rPr lang="en-US" b="0" i="1" smtClean="0">
                            <a:latin typeface="Cambria Math"/>
                            <a:ea typeface="Cambria Math" pitchFamily="18" charset="0"/>
                            <a:sym typeface="Symbol"/>
                          </a:rPr>
                          <m:t>𝑔</m:t>
                        </m:r>
                        <m:r>
                          <a:rPr lang="en-US" b="0" i="1" smtClean="0">
                            <a:latin typeface="Cambria Math"/>
                            <a:ea typeface="Cambria Math" pitchFamily="18" charset="0"/>
                            <a:sym typeface="Symbol"/>
                          </a:rPr>
                          <m:t>ó</m:t>
                        </m:r>
                        <m:r>
                          <a:rPr lang="en-US" b="0" i="1" smtClean="0">
                            <a:latin typeface="Cambria Math"/>
                            <a:ea typeface="Cambria Math" pitchFamily="18" charset="0"/>
                            <a:sym typeface="Symbol"/>
                          </a:rPr>
                          <m:t>𝑐</m:t>
                        </m:r>
                        <m:r>
                          <a:rPr lang="en-US" b="0" i="1" smtClean="0">
                            <a:latin typeface="Cambria Math"/>
                            <a:ea typeface="Cambria Math" pitchFamily="18" charset="0"/>
                            <a:sym typeface="Symbol"/>
                          </a:rPr>
                          <m:t> </m:t>
                        </m:r>
                        <m:r>
                          <a:rPr lang="en-US" b="0" i="1" smtClean="0">
                            <a:latin typeface="Cambria Math"/>
                            <a:ea typeface="Cambria Math" pitchFamily="18" charset="0"/>
                            <a:sym typeface="Symbol"/>
                          </a:rPr>
                          <m:t>𝑡𝑎𝑚</m:t>
                        </m:r>
                        <m:r>
                          <a:rPr lang="en-US" b="0" i="1" smtClean="0">
                            <a:latin typeface="Cambria Math"/>
                            <a:ea typeface="Cambria Math" pitchFamily="18" charset="0"/>
                            <a:sym typeface="Symbol"/>
                          </a:rPr>
                          <m:t> </m:t>
                        </m:r>
                        <m:r>
                          <a:rPr lang="en-US" b="0" i="1" smtClean="0">
                            <a:latin typeface="Cambria Math"/>
                            <a:ea typeface="Cambria Math" pitchFamily="18" charset="0"/>
                            <a:sym typeface="Symbol"/>
                          </a:rPr>
                          <m:t>𝑔𝑖</m:t>
                        </m:r>
                        <m:r>
                          <a:rPr lang="en-US" b="0" i="1" smtClean="0">
                            <a:latin typeface="Cambria Math"/>
                            <a:ea typeface="Cambria Math" pitchFamily="18" charset="0"/>
                            <a:sym typeface="Symbol"/>
                          </a:rPr>
                          <m:t>á</m:t>
                        </m:r>
                        <m:r>
                          <a:rPr lang="en-US" b="0" i="1" smtClean="0">
                            <a:latin typeface="Cambria Math"/>
                            <a:ea typeface="Cambria Math" pitchFamily="18" charset="0"/>
                            <a:sym typeface="Symbol"/>
                          </a:rPr>
                          <m:t>𝑐</m:t>
                        </m:r>
                      </m:e>
                    </m:d>
                  </m:oMath>
                </a14:m>
                <a:endParaRPr lang="en-US" b="0" dirty="0">
                  <a:latin typeface="Cambria Math" pitchFamily="18" charset="0"/>
                  <a:ea typeface="Cambria Math" pitchFamily="18" charset="0"/>
                  <a:sym typeface="Symbol"/>
                </a:endParaRPr>
              </a:p>
              <a:p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  <a:sym typeface="Symbol"/>
                      </a:rPr>
                      <m:t>→</m:t>
                    </m:r>
                    <m:r>
                      <a:rPr lang="en-US" b="0" i="1" smtClean="0">
                        <a:latin typeface="Cambria Math"/>
                        <a:ea typeface="Cambria Math"/>
                        <a:sym typeface="Symbol"/>
                      </a:rPr>
                      <m:t> </m:t>
                    </m:r>
                    <m:acc>
                      <m:accPr>
                        <m:chr m:val="̂"/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/>
                            <a:sym typeface="Symbol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  <a:sym typeface="Symbol"/>
                          </a:rPr>
                          <m:t>𝐴</m:t>
                        </m:r>
                      </m:e>
                    </m:acc>
                    <m:r>
                      <a:rPr lang="en-US" b="0" i="0" smtClean="0">
                        <a:latin typeface="Cambria Math"/>
                        <a:ea typeface="Cambria Math"/>
                        <a:sym typeface="Symbol"/>
                      </a:rPr>
                      <m:t>+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/>
                            <a:sym typeface="Symbol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  <a:sym typeface="Symbol"/>
                          </a:rPr>
                          <m:t>70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  <a:ea typeface="Cambria Math"/>
                            <a:sym typeface="Symbol"/>
                          </a:rPr>
                          <m:t>0</m:t>
                        </m:r>
                      </m:sup>
                    </m:sSup>
                    <m:r>
                      <a:rPr lang="en-US" b="0" i="1" smtClean="0">
                        <a:latin typeface="Cambria Math"/>
                        <a:ea typeface="Cambria Math"/>
                        <a:sym typeface="Symbol"/>
                      </a:rPr>
                      <m:t>+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/>
                            <a:sym typeface="Symbol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  <a:sym typeface="Symbol"/>
                          </a:rPr>
                          <m:t>50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  <a:ea typeface="Cambria Math"/>
                            <a:sym typeface="Symbol"/>
                          </a:rPr>
                          <m:t>0</m:t>
                        </m:r>
                      </m:sup>
                    </m:sSup>
                    <m:r>
                      <a:rPr lang="en-US" b="0" i="1" smtClean="0">
                        <a:latin typeface="Cambria Math"/>
                        <a:ea typeface="Cambria Math"/>
                        <a:sym typeface="Symbol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/>
                            <a:sym typeface="Symbol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  <a:sym typeface="Symbol"/>
                          </a:rPr>
                          <m:t>180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  <a:ea typeface="Cambria Math"/>
                            <a:sym typeface="Symbol"/>
                          </a:rPr>
                          <m:t>0</m:t>
                        </m:r>
                      </m:sup>
                    </m:sSup>
                    <m:r>
                      <a:rPr lang="en-US" b="0" i="1" smtClean="0">
                        <a:latin typeface="Cambria Math"/>
                        <a:ea typeface="Cambria Math"/>
                        <a:sym typeface="Symbol"/>
                      </a:rPr>
                      <m:t>→</m:t>
                    </m:r>
                    <m:acc>
                      <m:accPr>
                        <m:chr m:val="̂"/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/>
                            <a:sym typeface="Symbol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  <a:sym typeface="Symbol"/>
                          </a:rPr>
                          <m:t>𝐴</m:t>
                        </m:r>
                      </m:e>
                    </m:acc>
                    <m:r>
                      <a:rPr lang="en-US" b="0" i="1" smtClean="0">
                        <a:latin typeface="Cambria Math"/>
                        <a:ea typeface="Cambria Math"/>
                        <a:sym typeface="Symbol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/>
                            <a:sym typeface="Symbol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  <a:sym typeface="Symbol"/>
                          </a:rPr>
                          <m:t>60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  <a:ea typeface="Cambria Math"/>
                            <a:sym typeface="Symbol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dirty="0">
                    <a:latin typeface="Cambria Math" pitchFamily="18" charset="0"/>
                    <a:ea typeface="Cambria Math" pitchFamily="18" charset="0"/>
                    <a:sym typeface="Symbol"/>
                  </a:rPr>
                  <a:t> </a:t>
                </a:r>
                <a:r>
                  <a:rPr lang="en-US" dirty="0"/>
                  <a:t> </a:t>
                </a: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" y="2970225"/>
                <a:ext cx="5295900" cy="942181"/>
              </a:xfrm>
              <a:prstGeom prst="rect">
                <a:avLst/>
              </a:prstGeom>
              <a:blipFill>
                <a:blip r:embed="rId4"/>
                <a:stretch>
                  <a:fillRect l="-1037" t="-3226" b="-9032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76200" y="3928999"/>
                <a:ext cx="4762500" cy="3787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/>
                            </a:rPr>
                            <m:t>𝐷</m:t>
                          </m:r>
                        </m:e>
                      </m:acc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acc>
                        <m:accPr>
                          <m:chr m:val="̂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/>
                            </a:rPr>
                            <m:t>𝐴</m:t>
                          </m:r>
                        </m:e>
                      </m:acc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</a:rPr>
                            <m:t>60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0</m:t>
                          </m:r>
                        </m:sup>
                      </m:sSup>
                      <m:r>
                        <a:rPr lang="en-US" b="0" i="1" smtClean="0">
                          <a:latin typeface="Cambria Math"/>
                        </a:rPr>
                        <m:t>(</m:t>
                      </m:r>
                      <m:r>
                        <a:rPr lang="en-US" b="0" i="1" smtClean="0">
                          <a:latin typeface="Cambria Math"/>
                        </a:rPr>
                        <m:t>𝐺</m:t>
                      </m:r>
                      <m:r>
                        <a:rPr lang="en-US" b="0" i="1" smtClean="0">
                          <a:latin typeface="Cambria Math"/>
                        </a:rPr>
                        <m:t>ó</m:t>
                      </m:r>
                      <m:r>
                        <a:rPr lang="en-US" b="0" i="1" smtClean="0">
                          <a:latin typeface="Cambria Math"/>
                        </a:rPr>
                        <m:t>𝑐</m:t>
                      </m:r>
                      <m:r>
                        <a:rPr lang="en-US" b="0" i="1" smtClean="0">
                          <a:latin typeface="Cambria Math"/>
                        </a:rPr>
                        <m:t> </m:t>
                      </m:r>
                      <m:r>
                        <a:rPr lang="en-US" b="0" i="1" smtClean="0">
                          <a:latin typeface="Cambria Math"/>
                        </a:rPr>
                        <m:t>𝑡</m:t>
                      </m:r>
                      <m:r>
                        <a:rPr lang="en-US" b="0" i="1" smtClean="0">
                          <a:latin typeface="Cambria Math"/>
                        </a:rPr>
                        <m:t>ươ</m:t>
                      </m:r>
                      <m:r>
                        <a:rPr lang="en-US" b="0" i="1" smtClean="0">
                          <a:latin typeface="Cambria Math"/>
                        </a:rPr>
                        <m:t>𝑛𝑔</m:t>
                      </m:r>
                      <m:r>
                        <a:rPr lang="en-US" b="0" i="1" smtClean="0">
                          <a:latin typeface="Cambria Math"/>
                        </a:rPr>
                        <m:t> ứ</m:t>
                      </m:r>
                      <m:r>
                        <a:rPr lang="en-US" b="0" i="1" smtClean="0">
                          <a:latin typeface="Cambria Math"/>
                        </a:rPr>
                        <m:t>𝑛𝑔</m:t>
                      </m:r>
                      <m:r>
                        <a:rPr lang="en-US" b="0" i="1" smtClean="0">
                          <a:latin typeface="Cambria Math"/>
                        </a:rPr>
                        <m:t> ∆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𝐴𝐵𝐶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=∆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𝐷𝐸𝐹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" y="3928999"/>
                <a:ext cx="4762500" cy="378758"/>
              </a:xfrm>
              <a:prstGeom prst="rect">
                <a:avLst/>
              </a:prstGeom>
              <a:blipFill>
                <a:blip r:embed="rId5"/>
                <a:stretch>
                  <a:fillRect t="-8065" b="-14516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76200" y="4324350"/>
                <a:ext cx="50673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0" dirty="0">
                    <a:latin typeface="Cambria Math" pitchFamily="18" charset="0"/>
                    <a:ea typeface="Cambria Math" pitchFamily="18" charset="0"/>
                  </a:rPr>
                  <a:t>BC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</a:rPr>
                      <m:t>𝐸𝐹</m:t>
                    </m:r>
                    <m:r>
                      <a:rPr lang="en-US" b="0" i="1" smtClean="0">
                        <a:latin typeface="Cambria Math"/>
                      </a:rPr>
                      <m:t>=3 (</m:t>
                    </m:r>
                    <m:r>
                      <a:rPr lang="en-US" b="0" i="1" smtClean="0">
                        <a:latin typeface="Cambria Math"/>
                      </a:rPr>
                      <m:t>𝐶</m:t>
                    </m:r>
                    <m:r>
                      <a:rPr lang="en-US" b="0" i="1" smtClean="0">
                        <a:latin typeface="Cambria Math"/>
                      </a:rPr>
                      <m:t>ạ</m:t>
                    </m:r>
                    <m:r>
                      <a:rPr lang="en-US" b="0" i="1" smtClean="0">
                        <a:latin typeface="Cambria Math"/>
                      </a:rPr>
                      <m:t>𝑛h</m:t>
                    </m:r>
                    <m:r>
                      <a:rPr lang="en-US" b="0" i="1" smtClean="0">
                        <a:latin typeface="Cambria Math"/>
                      </a:rPr>
                      <m:t> </m:t>
                    </m:r>
                    <m:r>
                      <a:rPr lang="en-US" b="0" i="1" smtClean="0">
                        <a:latin typeface="Cambria Math"/>
                      </a:rPr>
                      <m:t>𝑡</m:t>
                    </m:r>
                    <m:r>
                      <a:rPr lang="en-US" b="0" i="1" smtClean="0">
                        <a:latin typeface="Cambria Math"/>
                      </a:rPr>
                      <m:t>ươ</m:t>
                    </m:r>
                    <m:r>
                      <a:rPr lang="en-US" b="0" i="1" smtClean="0">
                        <a:latin typeface="Cambria Math"/>
                      </a:rPr>
                      <m:t>𝑛𝑔</m:t>
                    </m:r>
                    <m:r>
                      <a:rPr lang="en-US" b="0" i="1" smtClean="0">
                        <a:latin typeface="Cambria Math"/>
                      </a:rPr>
                      <m:t> ứ</m:t>
                    </m:r>
                    <m:r>
                      <a:rPr lang="en-US" b="0" i="1" smtClean="0">
                        <a:latin typeface="Cambria Math"/>
                      </a:rPr>
                      <m:t>𝑛𝑔</m:t>
                    </m:r>
                    <m:r>
                      <a:rPr lang="en-US" b="0" i="1" smtClean="0">
                        <a:latin typeface="Cambria Math"/>
                      </a:rPr>
                      <m:t> ∆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𝐴𝐵𝐶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=∆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𝐷𝐸𝐹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" y="4324350"/>
                <a:ext cx="5067300" cy="369332"/>
              </a:xfrm>
              <a:prstGeom prst="rect">
                <a:avLst/>
              </a:prstGeom>
              <a:blipFill>
                <a:blip r:embed="rId6"/>
                <a:stretch>
                  <a:fillRect l="-1083" t="-11475" b="-21311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60421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0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6705599" cy="2554514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199" y="2860448"/>
            <a:ext cx="3959537" cy="169250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413069" y="2713744"/>
            <a:ext cx="518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dirty="0" err="1">
                <a:latin typeface="Cambria Math" pitchFamily="18" charset="0"/>
                <a:ea typeface="Cambria Math" pitchFamily="18" charset="0"/>
              </a:rPr>
              <a:t>Các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dirty="0" err="1">
                <a:latin typeface="Cambria Math" pitchFamily="18" charset="0"/>
                <a:ea typeface="Cambria Math" pitchFamily="18" charset="0"/>
              </a:rPr>
              <a:t>cạnh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dirty="0" err="1">
                <a:latin typeface="Cambria Math" pitchFamily="18" charset="0"/>
                <a:ea typeface="Cambria Math" pitchFamily="18" charset="0"/>
              </a:rPr>
              <a:t>bằng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dirty="0" err="1">
                <a:latin typeface="Cambria Math" pitchFamily="18" charset="0"/>
                <a:ea typeface="Cambria Math" pitchFamily="18" charset="0"/>
              </a:rPr>
              <a:t>nhau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:</a:t>
            </a:r>
          </a:p>
          <a:p>
            <a:r>
              <a:rPr lang="en-US" dirty="0">
                <a:latin typeface="Cambria Math" pitchFamily="18" charset="0"/>
                <a:ea typeface="Cambria Math" pitchFamily="18" charset="0"/>
              </a:rPr>
              <a:t>AB = IM; AC = IN; BC = MN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413069" y="3342844"/>
            <a:ext cx="518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dirty="0" err="1">
                <a:latin typeface="Cambria Math" pitchFamily="18" charset="0"/>
                <a:ea typeface="Cambria Math" pitchFamily="18" charset="0"/>
              </a:rPr>
              <a:t>Các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dirty="0" err="1">
                <a:latin typeface="Cambria Math" pitchFamily="18" charset="0"/>
                <a:ea typeface="Cambria Math" pitchFamily="18" charset="0"/>
              </a:rPr>
              <a:t>đỉnh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dirty="0" err="1">
                <a:latin typeface="Cambria Math" pitchFamily="18" charset="0"/>
                <a:ea typeface="Cambria Math" pitchFamily="18" charset="0"/>
              </a:rPr>
              <a:t>tương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dirty="0" err="1">
                <a:latin typeface="Cambria Math" pitchFamily="18" charset="0"/>
                <a:ea typeface="Cambria Math" pitchFamily="18" charset="0"/>
              </a:rPr>
              <a:t>ứng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:</a:t>
            </a:r>
          </a:p>
          <a:p>
            <a:r>
              <a:rPr lang="en-US" dirty="0">
                <a:latin typeface="Cambria Math" pitchFamily="18" charset="0"/>
                <a:ea typeface="Cambria Math" pitchFamily="18" charset="0"/>
              </a:rPr>
              <a:t>A </a:t>
            </a:r>
            <a:r>
              <a:rPr lang="en-US" dirty="0" err="1">
                <a:latin typeface="Cambria Math" pitchFamily="18" charset="0"/>
                <a:ea typeface="Cambria Math" pitchFamily="18" charset="0"/>
              </a:rPr>
              <a:t>với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 I; C </a:t>
            </a:r>
            <a:r>
              <a:rPr lang="en-US" dirty="0" err="1">
                <a:latin typeface="Cambria Math" pitchFamily="18" charset="0"/>
                <a:ea typeface="Cambria Math" pitchFamily="18" charset="0"/>
              </a:rPr>
              <a:t>với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 N; B </a:t>
            </a:r>
            <a:r>
              <a:rPr lang="en-US" dirty="0" err="1">
                <a:latin typeface="Cambria Math" pitchFamily="18" charset="0"/>
                <a:ea typeface="Cambria Math" pitchFamily="18" charset="0"/>
              </a:rPr>
              <a:t>với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 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428309" y="3997577"/>
                <a:ext cx="348996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Tx/>
                  <a:buChar char="-"/>
                </a:pPr>
                <a:r>
                  <a:rPr lang="en-US" dirty="0">
                    <a:latin typeface="Cambria Math" pitchFamily="18" charset="0"/>
                    <a:ea typeface="Cambria Math" pitchFamily="18" charset="0"/>
                  </a:rPr>
                  <a:t>Ký </a:t>
                </a:r>
                <a:r>
                  <a:rPr lang="en-US" dirty="0" err="1">
                    <a:latin typeface="Cambria Math" pitchFamily="18" charset="0"/>
                    <a:ea typeface="Cambria Math" pitchFamily="18" charset="0"/>
                  </a:rPr>
                  <a:t>hiệu</a:t>
                </a:r>
                <a:r>
                  <a:rPr lang="en-US" dirty="0">
                    <a:latin typeface="Cambria Math" pitchFamily="18" charset="0"/>
                    <a:ea typeface="Cambria Math" pitchFamily="18" charset="0"/>
                  </a:rPr>
                  <a:t> 2 tam </a:t>
                </a:r>
                <a:r>
                  <a:rPr lang="en-US" dirty="0" err="1">
                    <a:latin typeface="Cambria Math" pitchFamily="18" charset="0"/>
                    <a:ea typeface="Cambria Math" pitchFamily="18" charset="0"/>
                  </a:rPr>
                  <a:t>giác</a:t>
                </a:r>
                <a:r>
                  <a:rPr lang="en-US" dirty="0">
                    <a:latin typeface="Cambria Math" pitchFamily="18" charset="0"/>
                    <a:ea typeface="Cambria Math" pitchFamily="18" charset="0"/>
                  </a:rPr>
                  <a:t> </a:t>
                </a:r>
                <a:r>
                  <a:rPr lang="en-US" dirty="0" err="1">
                    <a:latin typeface="Cambria Math" pitchFamily="18" charset="0"/>
                    <a:ea typeface="Cambria Math" pitchFamily="18" charset="0"/>
                  </a:rPr>
                  <a:t>bằng</a:t>
                </a:r>
                <a:r>
                  <a:rPr lang="en-US" dirty="0">
                    <a:latin typeface="Cambria Math" pitchFamily="18" charset="0"/>
                    <a:ea typeface="Cambria Math" pitchFamily="18" charset="0"/>
                  </a:rPr>
                  <a:t> </a:t>
                </a:r>
                <a:r>
                  <a:rPr lang="en-US" dirty="0" err="1">
                    <a:latin typeface="Cambria Math" pitchFamily="18" charset="0"/>
                    <a:ea typeface="Cambria Math" pitchFamily="18" charset="0"/>
                  </a:rPr>
                  <a:t>nhau</a:t>
                </a:r>
                <a:r>
                  <a:rPr lang="en-US" dirty="0">
                    <a:latin typeface="Cambria Math" pitchFamily="18" charset="0"/>
                    <a:ea typeface="Cambria Math" pitchFamily="18" charset="0"/>
                  </a:rPr>
                  <a:t>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  <a:ea typeface="Cambria Math"/>
                        </a:rPr>
                        <m:t>∆</m:t>
                      </m:r>
                      <m:r>
                        <a:rPr lang="en-US" i="1">
                          <a:latin typeface="Cambria Math"/>
                          <a:ea typeface="Cambria Math"/>
                        </a:rPr>
                        <m:t>𝐴𝐵𝐶</m:t>
                      </m:r>
                      <m:r>
                        <a:rPr lang="en-US" i="1">
                          <a:latin typeface="Cambria Math"/>
                          <a:ea typeface="Cambria Math"/>
                        </a:rPr>
                        <m:t>=∆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𝐼𝑀𝑁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8309" y="3997577"/>
                <a:ext cx="3489960" cy="646331"/>
              </a:xfrm>
              <a:prstGeom prst="rect">
                <a:avLst/>
              </a:prstGeom>
              <a:blipFill>
                <a:blip r:embed="rId4"/>
                <a:stretch>
                  <a:fillRect l="-1222" t="-6604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22930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7843" y="7844"/>
            <a:ext cx="3469557" cy="2296974"/>
          </a:xfrm>
        </p:spPr>
      </p:pic>
      <p:sp>
        <p:nvSpPr>
          <p:cNvPr id="5" name="TextBox 4"/>
          <p:cNvSpPr txBox="1"/>
          <p:nvPr/>
        </p:nvSpPr>
        <p:spPr>
          <a:xfrm>
            <a:off x="914400" y="241935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ambria Math" pitchFamily="18" charset="0"/>
                <a:ea typeface="Cambria Math" pitchFamily="18" charset="0"/>
              </a:rPr>
              <a:t>Các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dirty="0" err="1">
                <a:latin typeface="Cambria Math" pitchFamily="18" charset="0"/>
                <a:ea typeface="Cambria Math" pitchFamily="18" charset="0"/>
              </a:rPr>
              <a:t>cạnh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dirty="0" err="1">
                <a:latin typeface="Cambria Math" pitchFamily="18" charset="0"/>
                <a:ea typeface="Cambria Math" pitchFamily="18" charset="0"/>
              </a:rPr>
              <a:t>bằng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dirty="0" err="1">
                <a:latin typeface="Cambria Math" pitchFamily="18" charset="0"/>
                <a:ea typeface="Cambria Math" pitchFamily="18" charset="0"/>
              </a:rPr>
              <a:t>nhau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: </a:t>
            </a:r>
            <a:br>
              <a:rPr lang="en-US" dirty="0">
                <a:latin typeface="Cambria Math" pitchFamily="18" charset="0"/>
                <a:ea typeface="Cambria Math" pitchFamily="18" charset="0"/>
              </a:rPr>
            </a:br>
            <a:r>
              <a:rPr lang="en-US" dirty="0">
                <a:latin typeface="Cambria Math" pitchFamily="18" charset="0"/>
                <a:ea typeface="Cambria Math" pitchFamily="18" charset="0"/>
              </a:rPr>
              <a:t>PQ = HR; QH = PR; QR </a:t>
            </a:r>
            <a:r>
              <a:rPr lang="en-US" dirty="0" err="1">
                <a:latin typeface="Cambria Math" pitchFamily="18" charset="0"/>
                <a:ea typeface="Cambria Math" pitchFamily="18" charset="0"/>
              </a:rPr>
              <a:t>là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dirty="0" err="1">
                <a:latin typeface="Cambria Math" pitchFamily="18" charset="0"/>
                <a:ea typeface="Cambria Math" pitchFamily="18" charset="0"/>
              </a:rPr>
              <a:t>cạnh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dirty="0" err="1">
                <a:latin typeface="Cambria Math" pitchFamily="18" charset="0"/>
                <a:ea typeface="Cambria Math" pitchFamily="18" charset="0"/>
              </a:rPr>
              <a:t>chung</a:t>
            </a:r>
            <a:endParaRPr lang="en-US" dirty="0">
              <a:latin typeface="Cambria Math" pitchFamily="18" charset="0"/>
              <a:ea typeface="Cambria Math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941142" y="3047471"/>
                <a:ext cx="5334000" cy="6649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/>
                          <a:ea typeface="Cambria Math"/>
                        </a:rPr>
                        <m:t>∆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𝑃𝑄𝑅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𝑐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ó </m:t>
                      </m:r>
                      <m:acc>
                        <m:accPr>
                          <m:chr m:val="̂"/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𝑃</m:t>
                          </m:r>
                        </m:e>
                      </m:acc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+</m:t>
                      </m:r>
                      <m:acc>
                        <m:accPr>
                          <m:chr m:val="̂"/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𝑄</m:t>
                          </m:r>
                        </m:e>
                      </m:acc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+</m:t>
                      </m:r>
                      <m:acc>
                        <m:accPr>
                          <m:chr m:val="̂"/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𝑅</m:t>
                          </m:r>
                        </m:e>
                      </m:acc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180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0</m:t>
                          </m:r>
                        </m:sup>
                      </m:sSup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→</m:t>
                      </m:r>
                      <m:acc>
                        <m:accPr>
                          <m:chr m:val="̂"/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𝑃</m:t>
                          </m:r>
                        </m:e>
                      </m:acc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40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0</m:t>
                          </m:r>
                        </m:sup>
                      </m:sSup>
                    </m:oMath>
                  </m:oMathPara>
                </a14:m>
                <a:endParaRPr lang="en-US" b="0" dirty="0">
                  <a:ea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/>
                          <a:ea typeface="Cambria Math"/>
                        </a:rPr>
                        <m:t>∆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𝐻𝑅𝑄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𝑐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ó </m:t>
                      </m:r>
                      <m:acc>
                        <m:accPr>
                          <m:chr m:val="̂"/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𝐻</m:t>
                          </m:r>
                        </m:e>
                      </m:acc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+</m:t>
                      </m:r>
                      <m:acc>
                        <m:accPr>
                          <m:chr m:val="̂"/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𝑅</m:t>
                          </m:r>
                        </m:e>
                      </m:acc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+</m:t>
                      </m:r>
                      <m:acc>
                        <m:accPr>
                          <m:chr m:val="̂"/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𝑄</m:t>
                          </m:r>
                        </m:e>
                      </m:acc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180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0</m:t>
                          </m:r>
                        </m:sup>
                      </m:sSup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→</m:t>
                      </m:r>
                      <m:acc>
                        <m:accPr>
                          <m:chr m:val="̂"/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𝑅</m:t>
                          </m:r>
                        </m:e>
                      </m:acc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60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0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1142" y="3047471"/>
                <a:ext cx="5334000" cy="664926"/>
              </a:xfrm>
              <a:prstGeom prst="rect">
                <a:avLst/>
              </a:prstGeom>
              <a:blipFill>
                <a:blip r:embed="rId3"/>
                <a:stretch>
                  <a:fillRect t="-917" b="-4587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914400" y="3638550"/>
            <a:ext cx="548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ambria Math" pitchFamily="18" charset="0"/>
                <a:ea typeface="Cambria Math" pitchFamily="18" charset="0"/>
              </a:rPr>
              <a:t>Vậy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dirty="0" err="1">
                <a:latin typeface="Cambria Math" pitchFamily="18" charset="0"/>
                <a:ea typeface="Cambria Math" pitchFamily="18" charset="0"/>
              </a:rPr>
              <a:t>các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dirty="0" err="1">
                <a:latin typeface="Cambria Math" pitchFamily="18" charset="0"/>
                <a:ea typeface="Cambria Math" pitchFamily="18" charset="0"/>
              </a:rPr>
              <a:t>đỉnh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dirty="0" err="1">
                <a:latin typeface="Cambria Math" pitchFamily="18" charset="0"/>
                <a:ea typeface="Cambria Math" pitchFamily="18" charset="0"/>
              </a:rPr>
              <a:t>tương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dirty="0" err="1">
                <a:latin typeface="Cambria Math" pitchFamily="18" charset="0"/>
                <a:ea typeface="Cambria Math" pitchFamily="18" charset="0"/>
              </a:rPr>
              <a:t>ứng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dirty="0" err="1">
                <a:latin typeface="Cambria Math" pitchFamily="18" charset="0"/>
                <a:ea typeface="Cambria Math" pitchFamily="18" charset="0"/>
              </a:rPr>
              <a:t>là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: R </a:t>
            </a:r>
            <a:r>
              <a:rPr lang="en-US" dirty="0" err="1">
                <a:latin typeface="Cambria Math" pitchFamily="18" charset="0"/>
                <a:ea typeface="Cambria Math" pitchFamily="18" charset="0"/>
              </a:rPr>
              <a:t>với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 Q; Q </a:t>
            </a:r>
            <a:r>
              <a:rPr lang="en-US" dirty="0" err="1">
                <a:latin typeface="Cambria Math" pitchFamily="18" charset="0"/>
                <a:ea typeface="Cambria Math" pitchFamily="18" charset="0"/>
              </a:rPr>
              <a:t>với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 R; P </a:t>
            </a:r>
            <a:r>
              <a:rPr lang="en-US" dirty="0" err="1">
                <a:latin typeface="Cambria Math" pitchFamily="18" charset="0"/>
                <a:ea typeface="Cambria Math" pitchFamily="18" charset="0"/>
              </a:rPr>
              <a:t>với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 H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941142" y="4007882"/>
                <a:ext cx="48768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latin typeface="Cambria Math" pitchFamily="18" charset="0"/>
                    <a:ea typeface="Cambria Math" pitchFamily="18" charset="0"/>
                  </a:rPr>
                  <a:t>Ký </a:t>
                </a:r>
                <a:r>
                  <a:rPr lang="en-US" dirty="0" err="1">
                    <a:latin typeface="Cambria Math" pitchFamily="18" charset="0"/>
                    <a:ea typeface="Cambria Math" pitchFamily="18" charset="0"/>
                  </a:rPr>
                  <a:t>hiệu</a:t>
                </a:r>
                <a:r>
                  <a:rPr lang="en-US" dirty="0">
                    <a:latin typeface="Cambria Math" pitchFamily="18" charset="0"/>
                    <a:ea typeface="Cambria Math" pitchFamily="18" charset="0"/>
                  </a:rPr>
                  <a:t> 2 tam </a:t>
                </a:r>
                <a:r>
                  <a:rPr lang="en-US" dirty="0" err="1">
                    <a:latin typeface="Cambria Math" pitchFamily="18" charset="0"/>
                    <a:ea typeface="Cambria Math" pitchFamily="18" charset="0"/>
                  </a:rPr>
                  <a:t>giác</a:t>
                </a:r>
                <a:r>
                  <a:rPr lang="en-US" dirty="0">
                    <a:latin typeface="Cambria Math" pitchFamily="18" charset="0"/>
                    <a:ea typeface="Cambria Math" pitchFamily="18" charset="0"/>
                  </a:rPr>
                  <a:t> </a:t>
                </a:r>
                <a:r>
                  <a:rPr lang="en-US" dirty="0" err="1">
                    <a:latin typeface="Cambria Math" pitchFamily="18" charset="0"/>
                    <a:ea typeface="Cambria Math" pitchFamily="18" charset="0"/>
                  </a:rPr>
                  <a:t>bằng</a:t>
                </a:r>
                <a:r>
                  <a:rPr lang="en-US" dirty="0">
                    <a:latin typeface="Cambria Math" pitchFamily="18" charset="0"/>
                    <a:ea typeface="Cambria Math" pitchFamily="18" charset="0"/>
                  </a:rPr>
                  <a:t> </a:t>
                </a:r>
                <a:r>
                  <a:rPr lang="en-US" dirty="0" err="1">
                    <a:latin typeface="Cambria Math" pitchFamily="18" charset="0"/>
                    <a:ea typeface="Cambria Math" pitchFamily="18" charset="0"/>
                  </a:rPr>
                  <a:t>nhau</a:t>
                </a:r>
                <a:r>
                  <a:rPr lang="en-US" dirty="0">
                    <a:latin typeface="Cambria Math" pitchFamily="18" charset="0"/>
                    <a:ea typeface="Cambria Math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ea typeface="Cambria Math"/>
                      </a:rPr>
                      <m:t>∆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𝑅𝑄𝑃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=∆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𝑄𝑅𝐻</m:t>
                    </m:r>
                  </m:oMath>
                </a14:m>
                <a:r>
                  <a:rPr lang="en-US" dirty="0"/>
                  <a:t> </a:t>
                </a: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1142" y="4007882"/>
                <a:ext cx="4876800" cy="369332"/>
              </a:xfrm>
              <a:prstGeom prst="rect">
                <a:avLst/>
              </a:prstGeom>
              <a:blipFill>
                <a:blip r:embed="rId4"/>
                <a:stretch>
                  <a:fillRect l="-1000" t="-11475" b="-2459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75910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hỗ dành sẵn cho Nội dung 4">
            <a:extLst>
              <a:ext uri="{FF2B5EF4-FFF2-40B4-BE49-F238E27FC236}">
                <a16:creationId xmlns:a16="http://schemas.microsoft.com/office/drawing/2014/main" id="{1D5EDF60-D6E9-424F-A793-DE36E7640D9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33350"/>
            <a:ext cx="7467600" cy="2590800"/>
          </a:xfrm>
        </p:spPr>
      </p:pic>
      <p:sp>
        <p:nvSpPr>
          <p:cNvPr id="7" name="TextBox 5">
            <a:extLst>
              <a:ext uri="{FF2B5EF4-FFF2-40B4-BE49-F238E27FC236}">
                <a16:creationId xmlns:a16="http://schemas.microsoft.com/office/drawing/2014/main" id="{871FA967-5F4D-44DF-9180-2925B5A55F3F}"/>
              </a:ext>
            </a:extLst>
          </p:cNvPr>
          <p:cNvSpPr txBox="1"/>
          <p:nvPr/>
        </p:nvSpPr>
        <p:spPr>
          <a:xfrm>
            <a:off x="1600200" y="2952750"/>
            <a:ext cx="518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dirty="0" err="1">
                <a:latin typeface="Cambria Math" pitchFamily="18" charset="0"/>
                <a:ea typeface="Cambria Math" pitchFamily="18" charset="0"/>
              </a:rPr>
              <a:t>Các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dirty="0" err="1">
                <a:latin typeface="Cambria Math" pitchFamily="18" charset="0"/>
                <a:ea typeface="Cambria Math" pitchFamily="18" charset="0"/>
              </a:rPr>
              <a:t>cạnh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dirty="0" err="1">
                <a:latin typeface="Cambria Math" pitchFamily="18" charset="0"/>
                <a:ea typeface="Cambria Math" pitchFamily="18" charset="0"/>
              </a:rPr>
              <a:t>bằng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dirty="0" err="1">
                <a:latin typeface="Cambria Math" pitchFamily="18" charset="0"/>
                <a:ea typeface="Cambria Math" pitchFamily="18" charset="0"/>
              </a:rPr>
              <a:t>nhau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:</a:t>
            </a:r>
          </a:p>
          <a:p>
            <a:r>
              <a:rPr lang="en-US" dirty="0">
                <a:latin typeface="Cambria Math" pitchFamily="18" charset="0"/>
                <a:ea typeface="Cambria Math" pitchFamily="18" charset="0"/>
              </a:rPr>
              <a:t>AB = EH; AC = DE; BC = DH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7">
                <a:extLst>
                  <a:ext uri="{FF2B5EF4-FFF2-40B4-BE49-F238E27FC236}">
                    <a16:creationId xmlns:a16="http://schemas.microsoft.com/office/drawing/2014/main" id="{FC0B4B9A-EA02-4233-8D44-1178E8DA2E70}"/>
                  </a:ext>
                </a:extLst>
              </p:cNvPr>
              <p:cNvSpPr txBox="1"/>
              <p:nvPr/>
            </p:nvSpPr>
            <p:spPr>
              <a:xfrm>
                <a:off x="1615440" y="4236583"/>
                <a:ext cx="348996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Tx/>
                  <a:buChar char="-"/>
                </a:pPr>
                <a:r>
                  <a:rPr lang="en-US" dirty="0">
                    <a:latin typeface="Cambria Math" pitchFamily="18" charset="0"/>
                    <a:ea typeface="Cambria Math" pitchFamily="18" charset="0"/>
                  </a:rPr>
                  <a:t>Ký </a:t>
                </a:r>
                <a:r>
                  <a:rPr lang="en-US" dirty="0" err="1">
                    <a:latin typeface="Cambria Math" pitchFamily="18" charset="0"/>
                    <a:ea typeface="Cambria Math" pitchFamily="18" charset="0"/>
                  </a:rPr>
                  <a:t>hiệu</a:t>
                </a:r>
                <a:r>
                  <a:rPr lang="en-US" dirty="0">
                    <a:latin typeface="Cambria Math" pitchFamily="18" charset="0"/>
                    <a:ea typeface="Cambria Math" pitchFamily="18" charset="0"/>
                  </a:rPr>
                  <a:t> 2 tam </a:t>
                </a:r>
                <a:r>
                  <a:rPr lang="en-US" dirty="0" err="1">
                    <a:latin typeface="Cambria Math" pitchFamily="18" charset="0"/>
                    <a:ea typeface="Cambria Math" pitchFamily="18" charset="0"/>
                  </a:rPr>
                  <a:t>giác</a:t>
                </a:r>
                <a:r>
                  <a:rPr lang="en-US" dirty="0">
                    <a:latin typeface="Cambria Math" pitchFamily="18" charset="0"/>
                    <a:ea typeface="Cambria Math" pitchFamily="18" charset="0"/>
                  </a:rPr>
                  <a:t> </a:t>
                </a:r>
                <a:r>
                  <a:rPr lang="en-US" dirty="0" err="1">
                    <a:latin typeface="Cambria Math" pitchFamily="18" charset="0"/>
                    <a:ea typeface="Cambria Math" pitchFamily="18" charset="0"/>
                  </a:rPr>
                  <a:t>bằng</a:t>
                </a:r>
                <a:r>
                  <a:rPr lang="en-US" dirty="0">
                    <a:latin typeface="Cambria Math" pitchFamily="18" charset="0"/>
                    <a:ea typeface="Cambria Math" pitchFamily="18" charset="0"/>
                  </a:rPr>
                  <a:t> </a:t>
                </a:r>
                <a:r>
                  <a:rPr lang="en-US" dirty="0" err="1">
                    <a:latin typeface="Cambria Math" pitchFamily="18" charset="0"/>
                    <a:ea typeface="Cambria Math" pitchFamily="18" charset="0"/>
                  </a:rPr>
                  <a:t>nhau</a:t>
                </a:r>
                <a:r>
                  <a:rPr lang="en-US" dirty="0">
                    <a:latin typeface="Cambria Math" pitchFamily="18" charset="0"/>
                    <a:ea typeface="Cambria Math" pitchFamily="18" charset="0"/>
                  </a:rPr>
                  <a:t>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  <a:ea typeface="Cambria Math"/>
                        </a:rPr>
                        <m:t>∆</m:t>
                      </m:r>
                      <m:r>
                        <a:rPr lang="en-US" i="1">
                          <a:latin typeface="Cambria Math"/>
                          <a:ea typeface="Cambria Math"/>
                        </a:rPr>
                        <m:t>𝐴𝐵𝐶</m:t>
                      </m:r>
                      <m:r>
                        <a:rPr lang="en-US" i="1">
                          <a:latin typeface="Cambria Math"/>
                          <a:ea typeface="Cambria Math"/>
                        </a:rPr>
                        <m:t>=∆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/>
                        </a:rPr>
                        <m:t>𝐸𝐻𝐷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" name="TextBox 7">
                <a:extLst>
                  <a:ext uri="{FF2B5EF4-FFF2-40B4-BE49-F238E27FC236}">
                    <a16:creationId xmlns:a16="http://schemas.microsoft.com/office/drawing/2014/main" id="{FC0B4B9A-EA02-4233-8D44-1178E8DA2E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5440" y="4236583"/>
                <a:ext cx="3489960" cy="646331"/>
              </a:xfrm>
              <a:prstGeom prst="rect">
                <a:avLst/>
              </a:prstGeom>
              <a:blipFill>
                <a:blip r:embed="rId3"/>
                <a:stretch>
                  <a:fillRect l="-1222" t="-6604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5">
                <a:extLst>
                  <a:ext uri="{FF2B5EF4-FFF2-40B4-BE49-F238E27FC236}">
                    <a16:creationId xmlns:a16="http://schemas.microsoft.com/office/drawing/2014/main" id="{9AC5900B-9AB1-4179-BDE7-7A7601C81762}"/>
                  </a:ext>
                </a:extLst>
              </p:cNvPr>
              <p:cNvSpPr txBox="1"/>
              <p:nvPr/>
            </p:nvSpPr>
            <p:spPr>
              <a:xfrm>
                <a:off x="914400" y="3585369"/>
                <a:ext cx="5334000" cy="6887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/>
                          <a:ea typeface="Cambria Math"/>
                        </a:rPr>
                        <m:t>∆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/>
                        </a:rPr>
                        <m:t>𝐴𝐵𝐶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𝑐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ó </m:t>
                      </m:r>
                      <m:acc>
                        <m:accPr>
                          <m:chr m:val="̂"/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/>
                            </a:rPr>
                            <m:t>𝐴</m:t>
                          </m:r>
                        </m:e>
                      </m:acc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+</m:t>
                      </m:r>
                      <m:acc>
                        <m:accPr>
                          <m:chr m:val="̂"/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/>
                            </a:rPr>
                            <m:t>𝐵</m:t>
                          </m:r>
                        </m:e>
                      </m:acc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+</m:t>
                      </m:r>
                      <m:acc>
                        <m:accPr>
                          <m:chr m:val="̂"/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/>
                            </a:rPr>
                            <m:t>𝐶</m:t>
                          </m:r>
                        </m:e>
                      </m:acc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180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0</m:t>
                          </m:r>
                        </m:sup>
                      </m:sSup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→</m:t>
                      </m:r>
                      <m:acc>
                        <m:accPr>
                          <m:chr m:val="̂"/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/>
                            </a:rPr>
                            <m:t>𝐶</m:t>
                          </m:r>
                        </m:e>
                      </m:acc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/>
                            </a:rPr>
                            <m:t>5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0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0</m:t>
                          </m:r>
                        </m:sup>
                      </m:sSup>
                    </m:oMath>
                  </m:oMathPara>
                </a14:m>
                <a:endParaRPr lang="en-US" b="0" dirty="0">
                  <a:ea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/>
                          <a:ea typeface="Cambria Math"/>
                        </a:rPr>
                        <m:t>∆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/>
                        </a:rPr>
                        <m:t>𝐸𝐻𝐷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𝑐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ó </m:t>
                      </m:r>
                      <m:acc>
                        <m:accPr>
                          <m:chr m:val="̂"/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/>
                            </a:rPr>
                            <m:t>𝐸</m:t>
                          </m:r>
                        </m:e>
                      </m:acc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+</m:t>
                      </m:r>
                      <m:acc>
                        <m:accPr>
                          <m:chr m:val="̂"/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/>
                            </a:rPr>
                            <m:t>𝐻</m:t>
                          </m:r>
                        </m:e>
                      </m:acc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+</m:t>
                      </m:r>
                      <m:acc>
                        <m:accPr>
                          <m:chr m:val="̂"/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/>
                            </a:rPr>
                            <m:t>𝐷</m:t>
                          </m:r>
                        </m:e>
                      </m:acc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180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0</m:t>
                          </m:r>
                        </m:sup>
                      </m:sSup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→</m:t>
                      </m:r>
                      <m:acc>
                        <m:accPr>
                          <m:chr m:val="̂"/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/>
                            </a:rPr>
                            <m:t>𝐻</m:t>
                          </m:r>
                        </m:e>
                      </m:acc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/>
                            </a:rPr>
                            <m:t>6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0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0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" name="TextBox 5">
                <a:extLst>
                  <a:ext uri="{FF2B5EF4-FFF2-40B4-BE49-F238E27FC236}">
                    <a16:creationId xmlns:a16="http://schemas.microsoft.com/office/drawing/2014/main" id="{9AC5900B-9AB1-4179-BDE7-7A7601C8176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0" y="3585369"/>
                <a:ext cx="5334000" cy="688778"/>
              </a:xfrm>
              <a:prstGeom prst="rect">
                <a:avLst/>
              </a:prstGeom>
              <a:blipFill>
                <a:blip r:embed="rId4"/>
                <a:stretch>
                  <a:fillRect t="-4425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92294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</TotalTime>
  <Words>334</Words>
  <Application>Microsoft Office PowerPoint</Application>
  <PresentationFormat>Trình chiếu Trên màn hình (16:9)</PresentationFormat>
  <Paragraphs>34</Paragraphs>
  <Slides>8</Slides>
  <Notes>0</Notes>
  <HiddenSlides>0</HiddenSlides>
  <MMClips>0</MMClips>
  <ScaleCrop>false</ScaleCrop>
  <HeadingPairs>
    <vt:vector size="6" baseType="variant">
      <vt:variant>
        <vt:lpstr>Phông được Dùng</vt:lpstr>
      </vt:variant>
      <vt:variant>
        <vt:i4>3</vt:i4>
      </vt:variant>
      <vt:variant>
        <vt:lpstr>Chủ đề</vt:lpstr>
      </vt:variant>
      <vt:variant>
        <vt:i4>1</vt:i4>
      </vt:variant>
      <vt:variant>
        <vt:lpstr>Tiêu đề Bản chiếu</vt:lpstr>
      </vt:variant>
      <vt:variant>
        <vt:i4>8</vt:i4>
      </vt:variant>
    </vt:vector>
  </HeadingPairs>
  <TitlesOfParts>
    <vt:vector size="12" baseType="lpstr">
      <vt:lpstr>Arial</vt:lpstr>
      <vt:lpstr>Calibri</vt:lpstr>
      <vt:lpstr>Cambria Math</vt:lpstr>
      <vt:lpstr>Office Theme</vt:lpstr>
      <vt:lpstr>Hai tam giác bằng nhau</vt:lpstr>
      <vt:lpstr>Định nghĩa 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Hai tam giác bằng nhau</dc:title>
  <dc:creator>User</dc:creator>
  <cp:lastModifiedBy>Duong Vu</cp:lastModifiedBy>
  <cp:revision>13</cp:revision>
  <dcterms:created xsi:type="dcterms:W3CDTF">2006-08-16T00:00:00Z</dcterms:created>
  <dcterms:modified xsi:type="dcterms:W3CDTF">2021-11-11T06:49:42Z</dcterms:modified>
</cp:coreProperties>
</file>