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9" r:id="rId3"/>
    <p:sldId id="256" r:id="rId4"/>
    <p:sldId id="257" r:id="rId5"/>
    <p:sldId id="258" r:id="rId6"/>
    <p:sldId id="260" r:id="rId7"/>
    <p:sldId id="261" r:id="rId8"/>
    <p:sldId id="262"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EEF5CF9-5D29-41AF-85B5-D0EB82DF2DBD}" type="datetimeFigureOut">
              <a:rPr lang="en-US" smtClean="0"/>
              <a:pPr/>
              <a:t>11/13/2021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C768D6-80D9-4742-973C-AAEFD935596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EF5CF9-5D29-41AF-85B5-D0EB82DF2DBD}" type="datetimeFigureOut">
              <a:rPr lang="en-US" smtClean="0"/>
              <a:pPr/>
              <a:t>11/13/2021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C768D6-80D9-4742-973C-AAEFD935596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EF5CF9-5D29-41AF-85B5-D0EB82DF2DBD}" type="datetimeFigureOut">
              <a:rPr lang="en-US" smtClean="0"/>
              <a:pPr/>
              <a:t>11/13/2021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C768D6-80D9-4742-973C-AAEFD935596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EF5CF9-5D29-41AF-85B5-D0EB82DF2DBD}" type="datetimeFigureOut">
              <a:rPr lang="en-US" smtClean="0"/>
              <a:pPr/>
              <a:t>11/13/2021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C768D6-80D9-4742-973C-AAEFD935596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EF5CF9-5D29-41AF-85B5-D0EB82DF2DBD}" type="datetimeFigureOut">
              <a:rPr lang="en-US" smtClean="0"/>
              <a:pPr/>
              <a:t>11/13/2021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C768D6-80D9-4742-973C-AAEFD935596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EEF5CF9-5D29-41AF-85B5-D0EB82DF2DBD}" type="datetimeFigureOut">
              <a:rPr lang="en-US" smtClean="0"/>
              <a:pPr/>
              <a:t>11/13/2021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C768D6-80D9-4742-973C-AAEFD935596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EF5CF9-5D29-41AF-85B5-D0EB82DF2DBD}" type="datetimeFigureOut">
              <a:rPr lang="en-US" smtClean="0"/>
              <a:pPr/>
              <a:t>11/13/2021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C768D6-80D9-4742-973C-AAEFD935596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EF5CF9-5D29-41AF-85B5-D0EB82DF2DBD}" type="datetimeFigureOut">
              <a:rPr lang="en-US" smtClean="0"/>
              <a:pPr/>
              <a:t>11/13/2021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C768D6-80D9-4742-973C-AAEFD935596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EF5CF9-5D29-41AF-85B5-D0EB82DF2DBD}" type="datetimeFigureOut">
              <a:rPr lang="en-US" smtClean="0"/>
              <a:pPr/>
              <a:t>11/13/2021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C768D6-80D9-4742-973C-AAEFD935596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EF5CF9-5D29-41AF-85B5-D0EB82DF2DBD}" type="datetimeFigureOut">
              <a:rPr lang="en-US" smtClean="0"/>
              <a:pPr/>
              <a:t>11/13/2021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C768D6-80D9-4742-973C-AAEFD935596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EF5CF9-5D29-41AF-85B5-D0EB82DF2DBD}" type="datetimeFigureOut">
              <a:rPr lang="en-US" smtClean="0"/>
              <a:pPr/>
              <a:t>11/13/2021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C768D6-80D9-4742-973C-AAEFD935596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EF5CF9-5D29-41AF-85B5-D0EB82DF2DBD}" type="datetimeFigureOut">
              <a:rPr lang="en-US" smtClean="0"/>
              <a:pPr/>
              <a:t>11/13/2021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C768D6-80D9-4742-973C-AAEFD935596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752600"/>
            <a:ext cx="9132565" cy="707886"/>
          </a:xfrm>
          <a:prstGeom prst="rect">
            <a:avLst/>
          </a:prstGeom>
        </p:spPr>
        <p:txBody>
          <a:bodyPr wrap="none">
            <a:spAutoFit/>
          </a:bodyPr>
          <a:lstStyle/>
          <a:p>
            <a:r>
              <a:rPr lang="en-US" sz="4000" b="1" dirty="0" smtClean="0">
                <a:latin typeface="Times New Roman" pitchFamily="18" charset="0"/>
                <a:cs typeface="Times New Roman" pitchFamily="18" charset="0"/>
              </a:rPr>
              <a:t>CORRECT  THE 1</a:t>
            </a:r>
            <a:r>
              <a:rPr lang="en-US" sz="4000" b="1" baseline="30000" dirty="0" smtClean="0">
                <a:latin typeface="Times New Roman" pitchFamily="18" charset="0"/>
                <a:cs typeface="Times New Roman" pitchFamily="18" charset="0"/>
              </a:rPr>
              <a:t>ST</a:t>
            </a:r>
            <a:r>
              <a:rPr lang="en-US" sz="4000" b="1" dirty="0" smtClean="0">
                <a:latin typeface="Times New Roman" pitchFamily="18" charset="0"/>
                <a:cs typeface="Times New Roman" pitchFamily="18" charset="0"/>
              </a:rPr>
              <a:t> MID TERM TEST</a:t>
            </a:r>
            <a:endParaRPr lang="en-US" sz="4000" b="1"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228600"/>
            <a:ext cx="9144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8600" algn="l"/>
                <a:tab pos="457200" algn="l"/>
                <a:tab pos="1828800" algn="l"/>
                <a:tab pos="3200400" algn="l"/>
                <a:tab pos="4572000" algn="l"/>
              </a:tabLst>
            </a:pPr>
            <a:r>
              <a:rPr kumimoji="0" lang="en-US" sz="2800" b="1"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PART I: PHONETICS: (1.0pts)</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457200" algn="l"/>
                <a:tab pos="1828800" algn="l"/>
                <a:tab pos="3200400" algn="l"/>
                <a:tab pos="4572000" algn="l"/>
              </a:tabLst>
            </a:pPr>
            <a:r>
              <a:rPr kumimoji="0" lang="en-US" sz="28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Choose the word whose underlined part  pronounced  differently from the others (1.0pt)</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457200" algn="l"/>
                <a:tab pos="1828800" algn="l"/>
                <a:tab pos="3200400" algn="l"/>
                <a:tab pos="4572000" algn="l"/>
              </a:tabLst>
            </a:pP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a:t>
            </a:r>
            <a:r>
              <a:rPr kumimoji="0" lang="en-US" sz="2800" b="1" i="0" u="none" strike="noStrike" cap="none" normalizeH="0" baseline="0" dirty="0" smtClean="0">
                <a:ln>
                  <a:noFill/>
                </a:ln>
                <a:solidFill>
                  <a:schemeClr val="tx1"/>
                </a:solidFill>
                <a:effectLst/>
                <a:latin typeface=".VnTime"/>
                <a:ea typeface="Tahoma" pitchFamily="34" charset="0"/>
                <a:cs typeface="Times New Roman" pitchFamily="18" charset="0"/>
              </a:rPr>
              <a:t>a. fl</a:t>
            </a:r>
            <a:r>
              <a:rPr kumimoji="0" lang="en-US" sz="2800" b="1" i="0" u="sng" strike="noStrike" cap="none" normalizeH="0" baseline="0" dirty="0" smtClean="0">
                <a:ln>
                  <a:noFill/>
                </a:ln>
                <a:solidFill>
                  <a:schemeClr val="tx1"/>
                </a:solidFill>
                <a:effectLst/>
                <a:latin typeface=".VnTime"/>
                <a:ea typeface="Tahoma" pitchFamily="34" charset="0"/>
                <a:cs typeface="Times New Roman" pitchFamily="18" charset="0"/>
              </a:rPr>
              <a:t>u</a:t>
            </a:r>
            <a:r>
              <a:rPr kumimoji="0" lang="en-US" sz="2800" b="0" i="0" u="none" strike="noStrike" cap="none" normalizeH="0" baseline="0" dirty="0" smtClean="0">
                <a:ln>
                  <a:noFill/>
                </a:ln>
                <a:solidFill>
                  <a:schemeClr val="tx1"/>
                </a:solidFill>
                <a:effectLst/>
                <a:latin typeface=".VnTime"/>
                <a:ea typeface="Tahoma" pitchFamily="34" charset="0"/>
                <a:cs typeface="Times New Roman" pitchFamily="18" charset="0"/>
              </a:rPr>
              <a:t>	b. s</a:t>
            </a:r>
            <a:r>
              <a:rPr kumimoji="0" lang="en-US" sz="2800" b="0" i="0" u="sng" strike="noStrike" cap="none" normalizeH="0" baseline="0" dirty="0" smtClean="0">
                <a:ln>
                  <a:noFill/>
                </a:ln>
                <a:solidFill>
                  <a:schemeClr val="tx1"/>
                </a:solidFill>
                <a:effectLst/>
                <a:latin typeface=".VnTime"/>
                <a:ea typeface="Tahoma" pitchFamily="34" charset="0"/>
                <a:cs typeface="Times New Roman" pitchFamily="18" charset="0"/>
              </a:rPr>
              <a:t>u</a:t>
            </a:r>
            <a:r>
              <a:rPr kumimoji="0" lang="en-US" sz="2800" b="0" i="0" u="none" strike="noStrike" cap="none" normalizeH="0" baseline="0" dirty="0" smtClean="0">
                <a:ln>
                  <a:noFill/>
                </a:ln>
                <a:solidFill>
                  <a:schemeClr val="tx1"/>
                </a:solidFill>
                <a:effectLst/>
                <a:latin typeface=".VnTime"/>
                <a:ea typeface="Tahoma" pitchFamily="34" charset="0"/>
                <a:cs typeface="Times New Roman" pitchFamily="18" charset="0"/>
              </a:rPr>
              <a:t>nburn	c. j</a:t>
            </a:r>
            <a:r>
              <a:rPr kumimoji="0" lang="en-US" sz="2800" b="0" i="0" u="sng" strike="noStrike" cap="none" normalizeH="0" baseline="0" dirty="0" smtClean="0">
                <a:ln>
                  <a:noFill/>
                </a:ln>
                <a:solidFill>
                  <a:schemeClr val="tx1"/>
                </a:solidFill>
                <a:effectLst/>
                <a:latin typeface=".VnTime"/>
                <a:ea typeface="Tahoma" pitchFamily="34" charset="0"/>
                <a:cs typeface="Times New Roman" pitchFamily="18" charset="0"/>
              </a:rPr>
              <a:t>u</a:t>
            </a:r>
            <a:r>
              <a:rPr kumimoji="0" lang="en-US" sz="2800" b="0" i="0" u="none" strike="noStrike" cap="none" normalizeH="0" baseline="0" dirty="0" smtClean="0">
                <a:ln>
                  <a:noFill/>
                </a:ln>
                <a:solidFill>
                  <a:schemeClr val="tx1"/>
                </a:solidFill>
                <a:effectLst/>
                <a:latin typeface=".VnTime"/>
                <a:ea typeface="Tahoma" pitchFamily="34" charset="0"/>
                <a:cs typeface="Times New Roman" pitchFamily="18" charset="0"/>
              </a:rPr>
              <a:t>nk	d. m</a:t>
            </a:r>
            <a:r>
              <a:rPr kumimoji="0" lang="en-US" sz="2800" b="0" i="0" u="sng" strike="noStrike" cap="none" normalizeH="0" baseline="0" dirty="0" smtClean="0">
                <a:ln>
                  <a:noFill/>
                </a:ln>
                <a:solidFill>
                  <a:schemeClr val="tx1"/>
                </a:solidFill>
                <a:effectLst/>
                <a:latin typeface=".VnTime"/>
                <a:ea typeface="Tahoma" pitchFamily="34" charset="0"/>
                <a:cs typeface="Times New Roman" pitchFamily="18" charset="0"/>
              </a:rPr>
              <a:t>u</a:t>
            </a:r>
            <a:r>
              <a:rPr kumimoji="0" lang="en-US" sz="2800" b="0" i="0" u="none" strike="noStrike" cap="none" normalizeH="0" baseline="0" dirty="0" smtClean="0">
                <a:ln>
                  <a:noFill/>
                </a:ln>
                <a:solidFill>
                  <a:schemeClr val="tx1"/>
                </a:solidFill>
                <a:effectLst/>
                <a:latin typeface=".VnTime"/>
                <a:ea typeface="Tahoma" pitchFamily="34" charset="0"/>
                <a:cs typeface="Times New Roman" pitchFamily="18" charset="0"/>
              </a:rPr>
              <a:t>ch</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457200" algn="l"/>
                <a:tab pos="1828800" algn="l"/>
                <a:tab pos="3200400" algn="l"/>
                <a:tab pos="4572000" algn="l"/>
              </a:tabLst>
            </a:pP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	</a:t>
            </a:r>
            <a:r>
              <a:rPr kumimoji="0" lang="en-US"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a.hobb</a:t>
            </a:r>
            <a:r>
              <a:rPr kumimoji="0" lang="en-US" sz="2800" b="1" i="0" u="sng"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y</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b.c</a:t>
            </a:r>
            <a:r>
              <a:rPr kumimoji="0" lang="en-US" sz="2800" b="0" i="0" u="sng"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y</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cle</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c. b</a:t>
            </a:r>
            <a:r>
              <a:rPr kumimoji="0" lang="en-US" sz="28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y</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	d. wh</a:t>
            </a:r>
            <a:r>
              <a:rPr kumimoji="0" lang="en-US" sz="28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y</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457200" algn="l"/>
                <a:tab pos="1828800" algn="l"/>
                <a:tab pos="3200400" algn="l"/>
                <a:tab pos="4572000" algn="l"/>
              </a:tabLst>
            </a:pPr>
            <a:r>
              <a:rPr kumimoji="0" lang="en-US" sz="2800" b="0" i="0" u="none" strike="noStrike" cap="none" normalizeH="0" baseline="0" dirty="0" smtClean="0">
                <a:ln>
                  <a:noFill/>
                </a:ln>
                <a:solidFill>
                  <a:schemeClr val="tx1"/>
                </a:solidFill>
                <a:effectLst/>
                <a:latin typeface=".VnTime"/>
                <a:ea typeface="Tahoma" pitchFamily="34" charset="0"/>
                <a:cs typeface="Times New Roman" pitchFamily="18" charset="0"/>
              </a:rPr>
              <a:t>3.	</a:t>
            </a:r>
            <a:r>
              <a:rPr kumimoji="0" lang="en-US" sz="2800" b="1" i="0" u="none" strike="noStrike" cap="none" normalizeH="0" baseline="0" dirty="0" smtClean="0">
                <a:ln>
                  <a:noFill/>
                </a:ln>
                <a:solidFill>
                  <a:schemeClr val="tx1"/>
                </a:solidFill>
                <a:effectLst/>
                <a:latin typeface=".VnTime"/>
                <a:ea typeface="Tahoma" pitchFamily="34" charset="0"/>
                <a:cs typeface="Times New Roman" pitchFamily="18" charset="0"/>
              </a:rPr>
              <a:t>a. </a:t>
            </a:r>
            <a:r>
              <a:rPr kumimoji="0" lang="en-US" sz="2800" b="1" i="0" u="sng" strike="noStrike" cap="none" normalizeH="0" baseline="0" dirty="0" err="1" smtClean="0">
                <a:ln>
                  <a:noFill/>
                </a:ln>
                <a:solidFill>
                  <a:schemeClr val="tx1"/>
                </a:solidFill>
                <a:effectLst/>
                <a:latin typeface=".VnTime"/>
                <a:ea typeface="Tahoma" pitchFamily="34" charset="0"/>
                <a:cs typeface="Times New Roman" pitchFamily="18" charset="0"/>
              </a:rPr>
              <a:t>c</a:t>
            </a:r>
            <a:r>
              <a:rPr kumimoji="0" lang="en-US" sz="2800" b="1" i="0" u="none" strike="noStrike" cap="none" normalizeH="0" baseline="0" dirty="0" err="1" smtClean="0">
                <a:ln>
                  <a:noFill/>
                </a:ln>
                <a:solidFill>
                  <a:schemeClr val="tx1"/>
                </a:solidFill>
                <a:effectLst/>
                <a:latin typeface=".VnTime"/>
                <a:ea typeface="Tahoma" pitchFamily="34" charset="0"/>
                <a:cs typeface="Times New Roman" pitchFamily="18" charset="0"/>
              </a:rPr>
              <a:t>olour</a:t>
            </a:r>
            <a:r>
              <a:rPr kumimoji="0" lang="en-US" sz="2800" b="0" i="0" u="none" strike="noStrike" cap="none" normalizeH="0" baseline="0" dirty="0" smtClean="0">
                <a:ln>
                  <a:noFill/>
                </a:ln>
                <a:solidFill>
                  <a:schemeClr val="tx1"/>
                </a:solidFill>
                <a:effectLst/>
                <a:latin typeface=".VnTime"/>
                <a:ea typeface="Tahoma" pitchFamily="34" charset="0"/>
                <a:cs typeface="Times New Roman" pitchFamily="18" charset="0"/>
              </a:rPr>
              <a:t>	b. fa</a:t>
            </a:r>
            <a:r>
              <a:rPr kumimoji="0" lang="en-US" sz="2800" b="0" i="0" u="sng" strike="noStrike" cap="none" normalizeH="0" baseline="0" dirty="0" smtClean="0">
                <a:ln>
                  <a:noFill/>
                </a:ln>
                <a:solidFill>
                  <a:schemeClr val="tx1"/>
                </a:solidFill>
                <a:effectLst/>
                <a:latin typeface=".VnTime"/>
                <a:ea typeface="Tahoma" pitchFamily="34" charset="0"/>
                <a:cs typeface="Times New Roman" pitchFamily="18" charset="0"/>
              </a:rPr>
              <a:t>c</a:t>
            </a:r>
            <a:r>
              <a:rPr kumimoji="0" lang="en-US" sz="2800" b="0" i="0" u="none" strike="noStrike" cap="none" normalizeH="0" baseline="0" dirty="0" smtClean="0">
                <a:ln>
                  <a:noFill/>
                </a:ln>
                <a:solidFill>
                  <a:schemeClr val="tx1"/>
                </a:solidFill>
                <a:effectLst/>
                <a:latin typeface=".VnTime"/>
                <a:ea typeface="Tahoma" pitchFamily="34" charset="0"/>
                <a:cs typeface="Times New Roman" pitchFamily="18" charset="0"/>
              </a:rPr>
              <a:t>e	c. </a:t>
            </a:r>
            <a:r>
              <a:rPr kumimoji="0" lang="en-US" sz="2800" b="0" i="0" u="sng" strike="noStrike" cap="none" normalizeH="0" baseline="0" dirty="0" smtClean="0">
                <a:ln>
                  <a:noFill/>
                </a:ln>
                <a:solidFill>
                  <a:schemeClr val="tx1"/>
                </a:solidFill>
                <a:effectLst/>
                <a:latin typeface=".VnTime"/>
                <a:ea typeface="Tahoma" pitchFamily="34" charset="0"/>
                <a:cs typeface="Times New Roman" pitchFamily="18" charset="0"/>
              </a:rPr>
              <a:t>c</a:t>
            </a:r>
            <a:r>
              <a:rPr kumimoji="0" lang="en-US" sz="2800" b="0" i="0" u="none" strike="noStrike" cap="none" normalizeH="0" baseline="0" dirty="0" smtClean="0">
                <a:ln>
                  <a:noFill/>
                </a:ln>
                <a:solidFill>
                  <a:schemeClr val="tx1"/>
                </a:solidFill>
                <a:effectLst/>
                <a:latin typeface=".VnTime"/>
                <a:ea typeface="Tahoma" pitchFamily="34" charset="0"/>
                <a:cs typeface="Times New Roman" pitchFamily="18" charset="0"/>
              </a:rPr>
              <a:t>ity	d. re</a:t>
            </a:r>
            <a:r>
              <a:rPr kumimoji="0" lang="en-US" sz="2800" b="0" i="0" u="sng" strike="noStrike" cap="none" normalizeH="0" baseline="0" dirty="0" smtClean="0">
                <a:ln>
                  <a:noFill/>
                </a:ln>
                <a:solidFill>
                  <a:schemeClr val="tx1"/>
                </a:solidFill>
                <a:effectLst/>
                <a:latin typeface=".VnTime"/>
                <a:ea typeface="Tahoma" pitchFamily="34" charset="0"/>
                <a:cs typeface="Times New Roman" pitchFamily="18" charset="0"/>
              </a:rPr>
              <a:t>c</a:t>
            </a:r>
            <a:r>
              <a:rPr kumimoji="0" lang="en-US" sz="2800" b="0" i="0" u="none" strike="noStrike" cap="none" normalizeH="0" baseline="0" dirty="0" smtClean="0">
                <a:ln>
                  <a:noFill/>
                </a:ln>
                <a:solidFill>
                  <a:schemeClr val="tx1"/>
                </a:solidFill>
                <a:effectLst/>
                <a:latin typeface=".VnTime"/>
                <a:ea typeface="Tahoma" pitchFamily="34" charset="0"/>
                <a:cs typeface="Times New Roman" pitchFamily="18" charset="0"/>
              </a:rPr>
              <a:t>ycle</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457200" algn="l"/>
                <a:tab pos="1828800" algn="l"/>
                <a:tab pos="3200400" algn="l"/>
                <a:tab pos="4572000" algn="l"/>
              </a:tabLst>
            </a:pPr>
            <a:r>
              <a:rPr kumimoji="0" lang="en-US" sz="2800" b="0" i="0" u="none" strike="noStrike" cap="none" normalizeH="0" baseline="0" dirty="0" smtClean="0">
                <a:ln>
                  <a:noFill/>
                </a:ln>
                <a:solidFill>
                  <a:schemeClr val="tx1"/>
                </a:solidFill>
                <a:effectLst/>
                <a:latin typeface=".VnTime"/>
                <a:ea typeface="Tahoma" pitchFamily="34" charset="0"/>
                <a:cs typeface="Times New Roman" pitchFamily="18" charset="0"/>
              </a:rPr>
              <a:t>4.	a. </a:t>
            </a:r>
            <a:r>
              <a:rPr kumimoji="0" lang="en-US" sz="2800" b="0" i="0" u="sng" strike="noStrike" cap="none" normalizeH="0" baseline="0" dirty="0" smtClean="0">
                <a:ln>
                  <a:noFill/>
                </a:ln>
                <a:solidFill>
                  <a:schemeClr val="tx1"/>
                </a:solidFill>
                <a:effectLst/>
                <a:latin typeface=".VnTime"/>
                <a:ea typeface="Tahoma" pitchFamily="34" charset="0"/>
                <a:cs typeface="Times New Roman" pitchFamily="18" charset="0"/>
              </a:rPr>
              <a:t>g</a:t>
            </a:r>
            <a:r>
              <a:rPr kumimoji="0" lang="en-US" sz="2800" b="0" i="0" u="none" strike="noStrike" cap="none" normalizeH="0" baseline="0" dirty="0" smtClean="0">
                <a:ln>
                  <a:noFill/>
                </a:ln>
                <a:solidFill>
                  <a:schemeClr val="tx1"/>
                </a:solidFill>
                <a:effectLst/>
                <a:latin typeface=".VnTime"/>
                <a:ea typeface="Tahoma" pitchFamily="34" charset="0"/>
                <a:cs typeface="Times New Roman" pitchFamily="18" charset="0"/>
              </a:rPr>
              <a:t>lobal	</a:t>
            </a:r>
            <a:r>
              <a:rPr kumimoji="0" lang="en-US" sz="2800" b="1" i="0" u="none" strike="noStrike" cap="none" normalizeH="0" baseline="0" dirty="0" smtClean="0">
                <a:ln>
                  <a:noFill/>
                </a:ln>
                <a:solidFill>
                  <a:schemeClr val="tx1"/>
                </a:solidFill>
                <a:effectLst/>
                <a:latin typeface=".VnTime"/>
                <a:ea typeface="Tahoma" pitchFamily="34" charset="0"/>
                <a:cs typeface="Times New Roman" pitchFamily="18" charset="0"/>
              </a:rPr>
              <a:t>b. </a:t>
            </a:r>
            <a:r>
              <a:rPr kumimoji="0" lang="en-US" sz="2800" b="1" i="0" u="sng" strike="noStrike" cap="none" normalizeH="0" baseline="0" dirty="0" smtClean="0">
                <a:ln>
                  <a:noFill/>
                </a:ln>
                <a:solidFill>
                  <a:schemeClr val="tx1"/>
                </a:solidFill>
                <a:effectLst/>
                <a:latin typeface=".VnTime"/>
                <a:ea typeface="Tahoma" pitchFamily="34" charset="0"/>
                <a:cs typeface="Times New Roman" pitchFamily="18" charset="0"/>
              </a:rPr>
              <a:t>g</a:t>
            </a:r>
            <a:r>
              <a:rPr kumimoji="0" lang="en-US" sz="2800" b="1" i="0" u="none" strike="noStrike" cap="none" normalizeH="0" baseline="0" dirty="0" smtClean="0">
                <a:ln>
                  <a:noFill/>
                </a:ln>
                <a:solidFill>
                  <a:schemeClr val="tx1"/>
                </a:solidFill>
                <a:effectLst/>
                <a:latin typeface=".VnTime"/>
                <a:ea typeface="Tahoma" pitchFamily="34" charset="0"/>
                <a:cs typeface="Times New Roman" pitchFamily="18" charset="0"/>
              </a:rPr>
              <a:t>eography</a:t>
            </a:r>
            <a:r>
              <a:rPr kumimoji="0" lang="en-US" sz="2800" b="0" i="0" u="none" strike="noStrike" cap="none" normalizeH="0" baseline="0" dirty="0" smtClean="0">
                <a:ln>
                  <a:noFill/>
                </a:ln>
                <a:solidFill>
                  <a:schemeClr val="tx1"/>
                </a:solidFill>
                <a:effectLst/>
                <a:latin typeface=".VnTime"/>
                <a:ea typeface="Tahoma" pitchFamily="34" charset="0"/>
                <a:cs typeface="Times New Roman" pitchFamily="18" charset="0"/>
              </a:rPr>
              <a:t>	c. </a:t>
            </a:r>
            <a:r>
              <a:rPr kumimoji="0" lang="en-US" sz="2800" b="0" i="0" u="sng" strike="noStrike" cap="none" normalizeH="0" baseline="0" dirty="0" smtClean="0">
                <a:ln>
                  <a:noFill/>
                </a:ln>
                <a:solidFill>
                  <a:schemeClr val="tx1"/>
                </a:solidFill>
                <a:effectLst/>
                <a:latin typeface=".VnTime"/>
                <a:ea typeface="Tahoma" pitchFamily="34" charset="0"/>
                <a:cs typeface="Times New Roman" pitchFamily="18" charset="0"/>
              </a:rPr>
              <a:t>g</a:t>
            </a:r>
            <a:r>
              <a:rPr kumimoji="0" lang="en-US" sz="2800" b="0" i="0" u="none" strike="noStrike" cap="none" normalizeH="0" baseline="0" dirty="0" smtClean="0">
                <a:ln>
                  <a:noFill/>
                </a:ln>
                <a:solidFill>
                  <a:schemeClr val="tx1"/>
                </a:solidFill>
                <a:effectLst/>
                <a:latin typeface=".VnTime"/>
                <a:ea typeface="Tahoma" pitchFamily="34" charset="0"/>
                <a:cs typeface="Times New Roman" pitchFamily="18" charset="0"/>
              </a:rPr>
              <a:t>reen	d. bi</a:t>
            </a:r>
            <a:r>
              <a:rPr kumimoji="0" lang="en-US" sz="2800" b="0" i="0" u="sng" strike="noStrike" cap="none" normalizeH="0" baseline="0" dirty="0" smtClean="0">
                <a:ln>
                  <a:noFill/>
                </a:ln>
                <a:solidFill>
                  <a:schemeClr val="tx1"/>
                </a:solidFill>
                <a:effectLst/>
                <a:latin typeface=".VnTime"/>
                <a:ea typeface="Tahoma" pitchFamily="34" charset="0"/>
                <a:cs typeface="Times New Roman" pitchFamily="18" charset="0"/>
              </a:rPr>
              <a:t>g</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457200" algn="l"/>
                <a:tab pos="1828800" algn="l"/>
                <a:tab pos="3200400" algn="l"/>
                <a:tab pos="4572000" algn="l"/>
              </a:tabLst>
            </a:pPr>
            <a:r>
              <a:rPr kumimoji="0" lang="en-US" sz="2800" b="1"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PART II: VOCABULARY AND GRAMMAR: (5,0pts)</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457200" algn="l"/>
                <a:tab pos="1828800" algn="l"/>
                <a:tab pos="3200400" algn="l"/>
                <a:tab pos="4572000" algn="l"/>
              </a:tabLst>
            </a:pPr>
            <a:r>
              <a:rPr kumimoji="0" lang="en-US" sz="28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 Choose the word that has different meaning from others(1.0pt)</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457200" algn="l"/>
                <a:tab pos="1828800" algn="l"/>
                <a:tab pos="3200400" algn="l"/>
                <a:tab pos="4572000" algn="l"/>
              </a:tabLst>
            </a:pP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a:t>
            </a:r>
            <a:r>
              <a:rPr kumimoji="0" lang="en-US" sz="2800" b="0" i="0" u="none" strike="noStrike" cap="none" normalizeH="0" baseline="0" dirty="0" smtClean="0">
                <a:ln>
                  <a:noFill/>
                </a:ln>
                <a:solidFill>
                  <a:schemeClr val="tx1"/>
                </a:solidFill>
                <a:effectLst/>
                <a:latin typeface=".VnTime"/>
                <a:ea typeface="Tahoma" pitchFamily="34" charset="0"/>
                <a:cs typeface="Times New Roman" pitchFamily="18" charset="0"/>
              </a:rPr>
              <a:t>a. running	</a:t>
            </a:r>
            <a:r>
              <a:rPr kumimoji="0" lang="en-US" sz="2800" b="1" i="0" u="none" strike="noStrike" cap="none" normalizeH="0" baseline="0" dirty="0" smtClean="0">
                <a:ln>
                  <a:noFill/>
                </a:ln>
                <a:solidFill>
                  <a:schemeClr val="tx1"/>
                </a:solidFill>
                <a:effectLst/>
                <a:latin typeface=".VnTime"/>
                <a:ea typeface="Tahoma" pitchFamily="34" charset="0"/>
                <a:cs typeface="Times New Roman" pitchFamily="18" charset="0"/>
              </a:rPr>
              <a:t>b. coughing</a:t>
            </a:r>
            <a:r>
              <a:rPr kumimoji="0" lang="en-US" sz="2800" b="0" i="0" u="none" strike="noStrike" cap="none" normalizeH="0" baseline="0" dirty="0" smtClean="0">
                <a:ln>
                  <a:noFill/>
                </a:ln>
                <a:solidFill>
                  <a:schemeClr val="tx1"/>
                </a:solidFill>
                <a:effectLst/>
                <a:latin typeface=".VnTime"/>
                <a:ea typeface="Tahoma" pitchFamily="34" charset="0"/>
                <a:cs typeface="Times New Roman" pitchFamily="18" charset="0"/>
              </a:rPr>
              <a:t>	c. cycling	d. swimming</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457200" algn="l"/>
                <a:tab pos="1828800" algn="l"/>
                <a:tab pos="3200400" algn="l"/>
                <a:tab pos="4572000" algn="l"/>
              </a:tabLst>
            </a:pP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	A. homeless	B. disabled	C. elderly	</a:t>
            </a:r>
            <a:r>
              <a:rPr kumimoji="0" lang="en-US"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 people</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457200" algn="l"/>
                <a:tab pos="1828800" algn="l"/>
                <a:tab pos="3200400" algn="l"/>
                <a:tab pos="4572000" algn="l"/>
              </a:tabLst>
            </a:pP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	A. homework	</a:t>
            </a:r>
            <a:r>
              <a:rPr kumimoji="0" lang="en-US"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 blood</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C. student	D. tutor</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457200" algn="l"/>
                <a:tab pos="1828800" algn="l"/>
                <a:tab pos="3200400" algn="l"/>
                <a:tab pos="4572000" algn="l"/>
              </a:tabLst>
            </a:pP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	</a:t>
            </a:r>
            <a:r>
              <a:rPr kumimoji="0" lang="en-US" sz="2800" b="0" i="0" u="none" strike="noStrike" cap="none" normalizeH="0" baseline="0" dirty="0" smtClean="0">
                <a:ln>
                  <a:noFill/>
                </a:ln>
                <a:solidFill>
                  <a:schemeClr val="tx1"/>
                </a:solidFill>
                <a:effectLst/>
                <a:latin typeface=".VnTime"/>
                <a:ea typeface="Tahoma" pitchFamily="34" charset="0"/>
                <a:cs typeface="Times New Roman" pitchFamily="18" charset="0"/>
              </a:rPr>
              <a:t>a. flu	b. cough	c. headache	</a:t>
            </a:r>
            <a:r>
              <a:rPr kumimoji="0" lang="en-US" sz="2800" b="1" i="0" u="none" strike="noStrike" cap="none" normalizeH="0" baseline="0" dirty="0" smtClean="0">
                <a:ln>
                  <a:noFill/>
                </a:ln>
                <a:solidFill>
                  <a:schemeClr val="tx1"/>
                </a:solidFill>
                <a:effectLst/>
                <a:latin typeface=".VnTime"/>
                <a:ea typeface="Tahoma" pitchFamily="34" charset="0"/>
                <a:cs typeface="Times New Roman" pitchFamily="18" charset="0"/>
              </a:rPr>
              <a:t>d. hobby</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0" y="0"/>
            <a:ext cx="9144000"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8600" algn="l"/>
                <a:tab pos="457200" algn="l"/>
                <a:tab pos="1828800" algn="l"/>
                <a:tab pos="3200400" algn="l"/>
                <a:tab pos="4572000" algn="l"/>
              </a:tabLst>
            </a:pPr>
            <a:r>
              <a:rPr kumimoji="0" lang="en-US" sz="20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B-Choose the best answer A, B, C or D to complete the sentences. (2.0pts)</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457200" algn="l"/>
                <a:tab pos="1828800" algn="l"/>
                <a:tab pos="3200400" algn="l"/>
                <a:tab pos="4572000" algn="l"/>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A. What </a:t>
            </a:r>
            <a:r>
              <a:rPr kumimoji="0" lang="en-US" sz="20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do</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you </a:t>
            </a:r>
            <a:r>
              <a:rPr kumimoji="0" lang="en-US" sz="20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usually</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do in your </a:t>
            </a:r>
            <a:r>
              <a:rPr kumimoji="0" lang="en-US" sz="20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free time</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457200" algn="l"/>
                <a:tab pos="1828800" algn="l"/>
                <a:tab pos="3200400" algn="l"/>
                <a:tab pos="4572000" algn="l"/>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B. I usually ....................... my homework.</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457200" algn="l"/>
                <a:tab pos="1828800" algn="l"/>
                <a:tab pos="3200400" algn="l"/>
                <a:tab pos="4572000" algn="l"/>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 do</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B. does	C. doing	D. to do</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457200" algn="l"/>
                <a:tab pos="1828800" algn="l"/>
                <a:tab pos="3200400" algn="l"/>
                <a:tab pos="4572000" algn="l"/>
              </a:tabLst>
            </a:pP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2. Don’t read or study when there is not enough light because it is</a:t>
            </a:r>
            <a:r>
              <a:rPr kumimoji="0" lang="en-US" sz="20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to your eyes</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457200" algn="l"/>
                <a:tab pos="1828800" algn="l"/>
                <a:tab pos="3200400" algn="l"/>
                <a:tab pos="4572000" algn="l"/>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 </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harm</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 </a:t>
            </a:r>
            <a:r>
              <a:rPr kumimoji="0" lang="en-US" sz="20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harmful</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a:t>
            </a:r>
            <a:r>
              <a:rPr kumimoji="0" lang="en-US"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harmless</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a:t>
            </a:r>
            <a:r>
              <a:rPr kumimoji="0" lang="en-US"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unharmed</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457200" algn="l"/>
                <a:tab pos="1828800" algn="l"/>
                <a:tab pos="3200400" algn="l"/>
                <a:tab pos="4572000" algn="l"/>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	Be careful not to drop it; it’s very ________.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457200" algn="l"/>
                <a:tab pos="1828800" algn="l"/>
                <a:tab pos="3200400" algn="l"/>
                <a:tab pos="4572000" algn="l"/>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 unique	</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 fragile</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C. difficult	D. unusual</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457200" algn="l"/>
                <a:tab pos="1828800" algn="l"/>
                <a:tab pos="3200400" algn="l"/>
                <a:tab pos="4572000" algn="l"/>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	</a:t>
            </a:r>
            <a:r>
              <a:rPr kumimoji="0" lang="en-US" sz="2000" b="0" i="0" u="none" strike="noStrike" cap="none" normalizeH="0" baseline="0" dirty="0" smtClean="0">
                <a:ln>
                  <a:noFill/>
                </a:ln>
                <a:solidFill>
                  <a:schemeClr val="tx1"/>
                </a:solidFill>
                <a:effectLst/>
                <a:latin typeface=".VnTime"/>
                <a:ea typeface="Tahoma" pitchFamily="34" charset="0"/>
                <a:cs typeface="Times New Roman" pitchFamily="18" charset="0"/>
              </a:rPr>
              <a:t>We have raised money for people in need _______ 2015.</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457200" algn="l"/>
                <a:tab pos="1828800" algn="l"/>
                <a:tab pos="3200400" algn="l"/>
                <a:tab pos="4572000" algn="l"/>
              </a:tabLst>
            </a:pPr>
            <a:r>
              <a:rPr kumimoji="0" lang="en-US" sz="2000" b="0" i="0" u="none" strike="noStrike" cap="none" normalizeH="0" baseline="0" dirty="0" smtClean="0">
                <a:ln>
                  <a:noFill/>
                </a:ln>
                <a:solidFill>
                  <a:schemeClr val="tx1"/>
                </a:solidFill>
                <a:effectLst/>
                <a:latin typeface=".VnTime"/>
                <a:ea typeface="Tahoma" pitchFamily="34" charset="0"/>
                <a:cs typeface="Times New Roman" pitchFamily="18" charset="0"/>
              </a:rPr>
              <a:t>	A. in	</a:t>
            </a:r>
            <a:r>
              <a:rPr kumimoji="0" lang="en-US" sz="2000" b="0" i="0" u="none" strike="noStrike" cap="none" normalizeH="0" baseline="0" dirty="0" err="1" smtClean="0">
                <a:ln>
                  <a:noFill/>
                </a:ln>
                <a:solidFill>
                  <a:schemeClr val="tx1"/>
                </a:solidFill>
                <a:effectLst/>
                <a:latin typeface=".VnTime"/>
                <a:ea typeface="Tahoma" pitchFamily="34" charset="0"/>
                <a:cs typeface="Times New Roman" pitchFamily="18" charset="0"/>
              </a:rPr>
              <a:t>B.at</a:t>
            </a:r>
            <a:r>
              <a:rPr kumimoji="0" lang="en-US" sz="2000" b="0" i="0" u="none" strike="noStrike" cap="none" normalizeH="0" baseline="0" dirty="0" smtClean="0">
                <a:ln>
                  <a:noFill/>
                </a:ln>
                <a:solidFill>
                  <a:schemeClr val="tx1"/>
                </a:solidFill>
                <a:effectLst/>
                <a:latin typeface=".VnTime"/>
                <a:ea typeface="Tahoma" pitchFamily="34" charset="0"/>
                <a:cs typeface="Times New Roman" pitchFamily="18" charset="0"/>
              </a:rPr>
              <a:t>	</a:t>
            </a:r>
            <a:r>
              <a:rPr kumimoji="0" lang="en-US" sz="2000" b="1" i="0" u="none" strike="noStrike" cap="none" normalizeH="0" baseline="0" dirty="0" err="1" smtClean="0">
                <a:ln>
                  <a:noFill/>
                </a:ln>
                <a:solidFill>
                  <a:schemeClr val="tx1"/>
                </a:solidFill>
                <a:effectLst/>
                <a:latin typeface=".VnTime"/>
                <a:ea typeface="Tahoma" pitchFamily="34" charset="0"/>
                <a:cs typeface="Times New Roman" pitchFamily="18" charset="0"/>
              </a:rPr>
              <a:t>C.since</a:t>
            </a:r>
            <a:r>
              <a:rPr kumimoji="0" lang="en-US" sz="2000" b="0" i="0" u="none" strike="noStrike" cap="none" normalizeH="0" baseline="0" dirty="0" smtClean="0">
                <a:ln>
                  <a:noFill/>
                </a:ln>
                <a:solidFill>
                  <a:schemeClr val="tx1"/>
                </a:solidFill>
                <a:effectLst/>
                <a:latin typeface=".VnTime"/>
                <a:ea typeface="Tahoma" pitchFamily="34" charset="0"/>
                <a:cs typeface="Times New Roman" pitchFamily="18" charset="0"/>
              </a:rPr>
              <a:t>	D. for</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457200" algn="l"/>
                <a:tab pos="1828800" algn="l"/>
                <a:tab pos="3200400" algn="l"/>
                <a:tab pos="4572000" algn="l"/>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5.	I hope he’ll teach me ________ to do eggshell carving.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457200" algn="l"/>
                <a:tab pos="1828800" algn="l"/>
                <a:tab pos="3200400" algn="l"/>
                <a:tab pos="4572000" algn="l"/>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 what	B. where	</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 how</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D. when</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457200" algn="l"/>
                <a:tab pos="1828800" algn="l"/>
                <a:tab pos="3200400" algn="l"/>
                <a:tab pos="4572000" algn="l"/>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	My brother and I </a:t>
            </a:r>
            <a:r>
              <a:rPr kumimoji="0" lang="en-US" sz="20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 white tiger already.</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457200" algn="l"/>
                <a:tab pos="1828800" algn="l"/>
                <a:tab pos="3200400" algn="l"/>
                <a:tab pos="4572000" algn="l"/>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 have seen</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B. has seen	C. see	D. are seeing</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457200" algn="l"/>
                <a:tab pos="1828800" algn="l"/>
                <a:tab pos="3200400" algn="l"/>
                <a:tab pos="4572000" algn="l"/>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7.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Toan</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TV before yesterday</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457200" algn="l"/>
                <a:tab pos="1828800" algn="l"/>
                <a:tab pos="3200400" algn="l"/>
                <a:tab pos="4572000" algn="l"/>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 watching	</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 watched</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C. To watch	D. watches</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457200" algn="l"/>
                <a:tab pos="1828800" algn="l"/>
                <a:tab pos="3200400" algn="l"/>
                <a:tab pos="4572000" algn="l"/>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8.	They have decided to clean up the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neighbourhood</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it is full of rubbish.</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457200" algn="l"/>
                <a:tab pos="1828800" algn="l"/>
                <a:tab pos="3200400" algn="l"/>
                <a:tab pos="4572000" algn="l"/>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 so	B. but	C. although	</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 because</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0" y="0"/>
            <a:ext cx="9144000" cy="65248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8600" algn="l"/>
              </a:tabLst>
            </a:pPr>
            <a:r>
              <a:rPr kumimoji="0" lang="en-US" sz="2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a:t>
            </a:r>
            <a:r>
              <a:rPr kumimoji="0" lang="en-US" sz="2200" b="1" i="0" u="none" strike="noStrike" cap="none" normalizeH="0" baseline="0" dirty="0" smtClean="0">
                <a:ln>
                  <a:noFill/>
                </a:ln>
                <a:solidFill>
                  <a:schemeClr val="tx1"/>
                </a:solidFill>
                <a:effectLst/>
                <a:latin typeface=".VnTime" charset="0"/>
                <a:ea typeface="Tahoma" pitchFamily="34" charset="0"/>
                <a:cs typeface="Times New Roman" pitchFamily="18" charset="0"/>
              </a:rPr>
              <a:t> Each sentence has a mistake. Find and correct it.</a:t>
            </a:r>
            <a:r>
              <a:rPr kumimoji="0" lang="en-US" sz="2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(1.0pt)</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n-US"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Nam </a:t>
            </a:r>
            <a:r>
              <a:rPr kumimoji="0" lang="en-US" sz="22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is </a:t>
            </a:r>
            <a:r>
              <a:rPr kumimoji="0" lang="en-US"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my </a:t>
            </a:r>
            <a:r>
              <a:rPr kumimoji="0" lang="en-US" sz="22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classmates</a:t>
            </a:r>
            <a:r>
              <a:rPr kumimoji="0" lang="en-US"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He </a:t>
            </a:r>
            <a:r>
              <a:rPr kumimoji="0" lang="en-US" sz="22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watches</a:t>
            </a:r>
            <a:r>
              <a:rPr kumimoji="0" lang="en-US"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TV every </a:t>
            </a:r>
            <a:r>
              <a:rPr kumimoji="0" lang="en-US" sz="22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night</a:t>
            </a:r>
            <a:r>
              <a:rPr kumimoji="0" lang="en-US"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n-US"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           </a:t>
            </a:r>
            <a:r>
              <a:rPr kumimoji="0" lang="en-US" sz="2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a:t>
            </a:r>
            <a:r>
              <a:rPr kumimoji="0" lang="en-US"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C                       D</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n-US"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	I </a:t>
            </a:r>
            <a:r>
              <a:rPr kumimoji="0" lang="en-US" sz="22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think</a:t>
            </a:r>
            <a:r>
              <a:rPr kumimoji="0" lang="en-US"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collecting </a:t>
            </a:r>
            <a:r>
              <a:rPr kumimoji="0" lang="en-US" sz="22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stamp</a:t>
            </a:r>
            <a:r>
              <a:rPr kumimoji="0" lang="en-US"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 </a:t>
            </a:r>
            <a:r>
              <a:rPr kumimoji="0" lang="en-US" sz="2200" b="0" i="0" u="sng"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areinteresting</a:t>
            </a:r>
            <a:r>
              <a:rPr kumimoji="0" lang="en-US" sz="22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n-US"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                   B       </a:t>
            </a:r>
            <a:r>
              <a:rPr kumimoji="0" lang="en-US" sz="2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 </a:t>
            </a:r>
            <a:r>
              <a:rPr kumimoji="0" lang="en-US"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D</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n-US"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	My dad </a:t>
            </a:r>
            <a:r>
              <a:rPr kumimoji="0" lang="en-US" sz="22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cooks</a:t>
            </a:r>
            <a:r>
              <a:rPr kumimoji="0" lang="en-US"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very </a:t>
            </a:r>
            <a:r>
              <a:rPr kumimoji="0" lang="en-US" sz="22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good</a:t>
            </a:r>
            <a:r>
              <a:rPr kumimoji="0" lang="en-US"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He </a:t>
            </a:r>
            <a:r>
              <a:rPr kumimoji="0" lang="en-US" sz="22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loves</a:t>
            </a:r>
            <a:r>
              <a:rPr kumimoji="0" lang="en-US"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preparing meals for our </a:t>
            </a:r>
            <a:r>
              <a:rPr kumimoji="0" lang="en-US" sz="22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family</a:t>
            </a:r>
            <a:r>
              <a:rPr kumimoji="0" lang="en-US"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n-US"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              </a:t>
            </a:r>
            <a:r>
              <a:rPr kumimoji="0" lang="en-US" sz="2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a:t>
            </a:r>
            <a:r>
              <a:rPr kumimoji="0" lang="en-US"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C                                           D</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n-US"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	</a:t>
            </a:r>
            <a:r>
              <a:rPr kumimoji="0" lang="en-US" sz="22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 </a:t>
            </a:r>
            <a:r>
              <a:rPr kumimoji="0" lang="en-US" sz="2200" b="0" i="0" u="sng"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enjoyto</a:t>
            </a:r>
            <a:r>
              <a:rPr kumimoji="0" lang="en-US" sz="22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ride</a:t>
            </a:r>
            <a:r>
              <a:rPr kumimoji="0" lang="en-US"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my </a:t>
            </a:r>
            <a:r>
              <a:rPr kumimoji="0" lang="en-US" sz="22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bike</a:t>
            </a:r>
            <a:r>
              <a:rPr kumimoji="0" lang="en-US"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to school.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n-US"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    B       </a:t>
            </a:r>
            <a:r>
              <a:rPr kumimoji="0" lang="en-US" sz="2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a:t>
            </a:r>
            <a:r>
              <a:rPr kumimoji="0" lang="en-US"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D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n-US"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 </a:t>
            </a:r>
            <a:r>
              <a:rPr kumimoji="0" lang="en-US" sz="2200" b="1" i="0" u="none" strike="noStrike" cap="none" normalizeH="0" baseline="0" dirty="0" smtClean="0">
                <a:ln>
                  <a:noFill/>
                </a:ln>
                <a:solidFill>
                  <a:schemeClr val="tx1"/>
                </a:solidFill>
                <a:effectLst/>
                <a:latin typeface=".VnTime" charset="0"/>
                <a:ea typeface="Tahoma" pitchFamily="34" charset="0"/>
                <a:cs typeface="Times New Roman" pitchFamily="18" charset="0"/>
              </a:rPr>
              <a:t>Put the verbs into the correct tense, past simple or present perfect.</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n-US" sz="2200" b="0" i="0" u="none" strike="noStrike" cap="none" normalizeH="0" baseline="0" dirty="0" smtClean="0">
                <a:ln>
                  <a:noFill/>
                </a:ln>
                <a:solidFill>
                  <a:schemeClr val="tx1"/>
                </a:solidFill>
                <a:effectLst/>
                <a:latin typeface=".VnTime" charset="0"/>
                <a:ea typeface="Tahoma" pitchFamily="34" charset="0"/>
                <a:cs typeface="Times New Roman" pitchFamily="18" charset="0"/>
              </a:rPr>
              <a:t>1.	When we were in Canada, we __went  (go) skiing almost every day.</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n-US" sz="2200" b="0" i="0" u="none" strike="noStrike" cap="none" normalizeH="0" baseline="0" dirty="0" smtClean="0">
                <a:ln>
                  <a:noFill/>
                </a:ln>
                <a:solidFill>
                  <a:schemeClr val="tx1"/>
                </a:solidFill>
                <a:effectLst/>
                <a:latin typeface=".VnTime" charset="0"/>
                <a:ea typeface="Tahoma" pitchFamily="34" charset="0"/>
                <a:cs typeface="Times New Roman" pitchFamily="18" charset="0"/>
              </a:rPr>
              <a:t>2.	When _______did you  meet______ (you/ meet) your wife? - 3 years ago.</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n-US" sz="2200" b="0" i="0" u="none" strike="noStrike" cap="none" normalizeH="0" baseline="0" dirty="0" smtClean="0">
                <a:ln>
                  <a:noFill/>
                </a:ln>
                <a:solidFill>
                  <a:schemeClr val="tx1"/>
                </a:solidFill>
                <a:effectLst/>
                <a:latin typeface=".VnTime" charset="0"/>
                <a:ea typeface="Tahoma" pitchFamily="34" charset="0"/>
                <a:cs typeface="Times New Roman" pitchFamily="18" charset="0"/>
              </a:rPr>
              <a:t>3.	Peter ______hasn’t phoned_______ (not phone) yet. I’m still waiting.</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n-US" sz="2200" b="0" i="0" u="none" strike="noStrike" cap="none" normalizeH="0" baseline="0" dirty="0" smtClean="0">
                <a:ln>
                  <a:noFill/>
                </a:ln>
                <a:solidFill>
                  <a:schemeClr val="tx1"/>
                </a:solidFill>
                <a:effectLst/>
                <a:latin typeface=".VnTime" charset="0"/>
                <a:ea typeface="Tahoma" pitchFamily="34" charset="0"/>
                <a:cs typeface="Times New Roman" pitchFamily="18" charset="0"/>
              </a:rPr>
              <a:t>4.   I ________have known_____ (know) Helen since we were at school together.</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6001643"/>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8600" algn="l"/>
                <a:tab pos="1600200" algn="l"/>
                <a:tab pos="2971800" algn="l"/>
                <a:tab pos="4343400" algn="l"/>
              </a:tabLst>
            </a:pPr>
            <a:r>
              <a:rPr kumimoji="0" lang="en-US" sz="2400" b="1"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PART III: READING (2.0pts): </a:t>
            </a: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1600200" algn="l"/>
                <a:tab pos="2971800" algn="l"/>
                <a:tab pos="4343400" algn="l"/>
              </a:tabLst>
            </a:pPr>
            <a:r>
              <a:rPr kumimoji="0" lang="en-US" sz="24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a:t>
            </a:r>
            <a:r>
              <a:rPr kumimoji="0" lang="en-US" sz="2400" b="1"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400" b="1" i="0" u="none" strike="noStrike" cap="none" normalizeH="0" baseline="0" dirty="0" smtClean="0">
                <a:ln>
                  <a:noFill/>
                </a:ln>
                <a:solidFill>
                  <a:schemeClr val="tx1"/>
                </a:solidFill>
                <a:effectLst/>
                <a:latin typeface=".VnTime" charset="0"/>
                <a:ea typeface="Tahoma" pitchFamily="34" charset="0"/>
                <a:cs typeface="Times New Roman" pitchFamily="18" charset="0"/>
              </a:rPr>
              <a:t>Choose the word which best fits each gap.</a:t>
            </a:r>
            <a:r>
              <a:rPr kumimoji="0" lang="en-US" sz="2400" b="1"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(1.0 pt)</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1600200" algn="l"/>
                <a:tab pos="2971800" algn="l"/>
                <a:tab pos="4343400" algn="l"/>
              </a:tabLst>
            </a:pPr>
            <a:r>
              <a:rPr kumimoji="0" lang="en-US" sz="2400" b="0" i="0" u="none" strike="noStrike" cap="none" normalizeH="0" baseline="0" dirty="0" smtClean="0">
                <a:ln>
                  <a:noFill/>
                </a:ln>
                <a:solidFill>
                  <a:schemeClr val="tx1"/>
                </a:solidFill>
                <a:effectLst/>
                <a:latin typeface=".VnTime" charset="0"/>
                <a:ea typeface="Tahoma" pitchFamily="34" charset="0"/>
                <a:cs typeface="Times New Roman" pitchFamily="18" charset="0"/>
              </a:rPr>
              <a:t>	Doing some form of voluntary work has (1) _________ been more popular with British people. Over 20 million people were engaged (2) _________ voluntary activities in 2013. Volunteering means giving up time to do work of (3) _________ to the community. It can be based in the UK or overseas. Volunteering can take many forms, from working with children with (4)_________ difficulties, in an animal hospital, or planting trees. When London won its bid to host the 2012 Olympics, up to 70,000 (6) volunteers were needed to help ensure the games were a success.</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1600200" algn="l"/>
                <a:tab pos="2971800" algn="l"/>
                <a:tab pos="4343400" algn="l"/>
              </a:tabLst>
            </a:pPr>
            <a:r>
              <a:rPr kumimoji="0" lang="en-US" sz="2400" b="0" i="0" u="none" strike="noStrike" cap="none" normalizeH="0" baseline="0" dirty="0" smtClean="0">
                <a:ln>
                  <a:noFill/>
                </a:ln>
                <a:solidFill>
                  <a:schemeClr val="tx1"/>
                </a:solidFill>
                <a:effectLst/>
                <a:latin typeface=".VnTime" charset="0"/>
                <a:ea typeface="Tahoma" pitchFamily="34" charset="0"/>
                <a:cs typeface="Times New Roman" pitchFamily="18" charset="0"/>
              </a:rPr>
              <a:t>1.	a. ever	b. any	</a:t>
            </a:r>
            <a:r>
              <a:rPr kumimoji="0" lang="en-US" sz="2400" b="1" i="0" u="sng" strike="noStrike" cap="none" normalizeH="0" baseline="0" dirty="0" smtClean="0">
                <a:ln>
                  <a:noFill/>
                </a:ln>
                <a:solidFill>
                  <a:schemeClr val="tx1"/>
                </a:solidFill>
                <a:effectLst/>
                <a:latin typeface=".VnTime" charset="0"/>
                <a:ea typeface="Tahoma" pitchFamily="34" charset="0"/>
                <a:cs typeface="Times New Roman" pitchFamily="18" charset="0"/>
              </a:rPr>
              <a:t>c. never</a:t>
            </a:r>
            <a:r>
              <a:rPr kumimoji="0" lang="en-US" sz="2400" b="0" i="0" u="none" strike="noStrike" cap="none" normalizeH="0" baseline="0" dirty="0" smtClean="0">
                <a:ln>
                  <a:noFill/>
                </a:ln>
                <a:solidFill>
                  <a:schemeClr val="tx1"/>
                </a:solidFill>
                <a:effectLst/>
                <a:latin typeface=".VnTime" charset="0"/>
                <a:ea typeface="Tahoma" pitchFamily="34" charset="0"/>
                <a:cs typeface="Times New Roman" pitchFamily="18" charset="0"/>
              </a:rPr>
              <a:t>	d. before</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1600200" algn="l"/>
                <a:tab pos="2971800" algn="l"/>
                <a:tab pos="4343400" algn="l"/>
              </a:tabLst>
            </a:pPr>
            <a:r>
              <a:rPr kumimoji="0" lang="en-US" sz="2400" b="0" i="0" u="none" strike="noStrike" cap="none" normalizeH="0" baseline="0" dirty="0" smtClean="0">
                <a:ln>
                  <a:noFill/>
                </a:ln>
                <a:solidFill>
                  <a:schemeClr val="tx1"/>
                </a:solidFill>
                <a:effectLst/>
                <a:latin typeface=".VnTime" charset="0"/>
                <a:ea typeface="Tahoma" pitchFamily="34" charset="0"/>
                <a:cs typeface="Times New Roman" pitchFamily="18" charset="0"/>
              </a:rPr>
              <a:t>2.	a. with	</a:t>
            </a:r>
            <a:r>
              <a:rPr kumimoji="0" lang="en-US" sz="2400" b="1" i="0" u="sng" strike="noStrike" cap="none" normalizeH="0" baseline="0" dirty="0" smtClean="0">
                <a:ln>
                  <a:noFill/>
                </a:ln>
                <a:solidFill>
                  <a:schemeClr val="tx1"/>
                </a:solidFill>
                <a:effectLst/>
                <a:latin typeface=".VnTime" charset="0"/>
                <a:ea typeface="Tahoma" pitchFamily="34" charset="0"/>
                <a:cs typeface="Times New Roman" pitchFamily="18" charset="0"/>
              </a:rPr>
              <a:t>b. in</a:t>
            </a:r>
            <a:r>
              <a:rPr kumimoji="0" lang="en-US" sz="2400" b="0" i="0" u="none" strike="noStrike" cap="none" normalizeH="0" baseline="0" dirty="0" smtClean="0">
                <a:ln>
                  <a:noFill/>
                </a:ln>
                <a:solidFill>
                  <a:schemeClr val="tx1"/>
                </a:solidFill>
                <a:effectLst/>
                <a:latin typeface=".VnTime" charset="0"/>
                <a:ea typeface="Tahoma" pitchFamily="34" charset="0"/>
                <a:cs typeface="Times New Roman" pitchFamily="18" charset="0"/>
              </a:rPr>
              <a:t>	c. to	d. for</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1600200" algn="l"/>
                <a:tab pos="2971800" algn="l"/>
                <a:tab pos="4343400" algn="l"/>
              </a:tabLst>
            </a:pPr>
            <a:r>
              <a:rPr kumimoji="0" lang="en-US" sz="2400" b="0" i="0" u="none" strike="noStrike" cap="none" normalizeH="0" baseline="0" dirty="0" smtClean="0">
                <a:ln>
                  <a:noFill/>
                </a:ln>
                <a:solidFill>
                  <a:schemeClr val="tx1"/>
                </a:solidFill>
                <a:effectLst/>
                <a:latin typeface=".VnTime" charset="0"/>
                <a:ea typeface="Tahoma" pitchFamily="34" charset="0"/>
                <a:cs typeface="Times New Roman" pitchFamily="18" charset="0"/>
              </a:rPr>
              <a:t>3.	a. comfort	</a:t>
            </a:r>
            <a:r>
              <a:rPr kumimoji="0" lang="en-US" sz="2400" b="1" i="0" u="sng" strike="noStrike" cap="none" normalizeH="0" baseline="0" dirty="0" smtClean="0">
                <a:ln>
                  <a:noFill/>
                </a:ln>
                <a:solidFill>
                  <a:schemeClr val="tx1"/>
                </a:solidFill>
                <a:effectLst/>
                <a:latin typeface=".VnTime" charset="0"/>
                <a:ea typeface="Tahoma" pitchFamily="34" charset="0"/>
                <a:cs typeface="Times New Roman" pitchFamily="18" charset="0"/>
              </a:rPr>
              <a:t>b. benefit</a:t>
            </a:r>
            <a:r>
              <a:rPr kumimoji="0" lang="en-US" sz="2400" b="0" i="0" u="none" strike="noStrike" cap="none" normalizeH="0" baseline="0" dirty="0" smtClean="0">
                <a:ln>
                  <a:noFill/>
                </a:ln>
                <a:solidFill>
                  <a:schemeClr val="tx1"/>
                </a:solidFill>
                <a:effectLst/>
                <a:latin typeface=".VnTime" charset="0"/>
                <a:ea typeface="Tahoma" pitchFamily="34" charset="0"/>
                <a:cs typeface="Times New Roman" pitchFamily="18" charset="0"/>
              </a:rPr>
              <a:t>	c. contribute	d. profit</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1600200" algn="l"/>
                <a:tab pos="2971800" algn="l"/>
                <a:tab pos="4343400" algn="l"/>
              </a:tabLst>
            </a:pPr>
            <a:r>
              <a:rPr kumimoji="0" lang="en-US" sz="2400" b="0" i="0" u="none" strike="noStrike" cap="none" normalizeH="0" baseline="0" dirty="0" smtClean="0">
                <a:ln>
                  <a:noFill/>
                </a:ln>
                <a:solidFill>
                  <a:schemeClr val="tx1"/>
                </a:solidFill>
                <a:effectLst/>
                <a:latin typeface=".VnTime" charset="0"/>
                <a:ea typeface="Tahoma" pitchFamily="34" charset="0"/>
                <a:cs typeface="Times New Roman" pitchFamily="18" charset="0"/>
              </a:rPr>
              <a:t>4.	a. learn	b. learned	</a:t>
            </a:r>
            <a:r>
              <a:rPr kumimoji="0" lang="en-US" sz="2400" b="1" i="0" u="sng" strike="noStrike" cap="none" normalizeH="0" baseline="0" dirty="0" smtClean="0">
                <a:ln>
                  <a:noFill/>
                </a:ln>
                <a:solidFill>
                  <a:schemeClr val="tx1"/>
                </a:solidFill>
                <a:effectLst/>
                <a:latin typeface=".VnTime" charset="0"/>
                <a:ea typeface="Tahoma" pitchFamily="34" charset="0"/>
                <a:cs typeface="Times New Roman" pitchFamily="18" charset="0"/>
              </a:rPr>
              <a:t>c. learning</a:t>
            </a:r>
            <a:r>
              <a:rPr kumimoji="0" lang="en-US" sz="2400" b="0" i="0" u="none" strike="noStrike" cap="none" normalizeH="0" baseline="0" dirty="0" smtClean="0">
                <a:ln>
                  <a:noFill/>
                </a:ln>
                <a:solidFill>
                  <a:schemeClr val="tx1"/>
                </a:solidFill>
                <a:effectLst/>
                <a:latin typeface=".VnTime" charset="0"/>
                <a:ea typeface="Tahoma" pitchFamily="34" charset="0"/>
                <a:cs typeface="Times New Roman" pitchFamily="18" charset="0"/>
              </a:rPr>
              <a:t>	d. learnt</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0" y="0"/>
            <a:ext cx="9144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8600" algn="l"/>
              </a:tabLst>
            </a:pPr>
            <a:r>
              <a:rPr kumimoji="0" lang="pt-BR" sz="2000" b="1" i="1" u="none" strike="noStrike" cap="none" normalizeH="0" baseline="0" dirty="0" smtClean="0">
                <a:ln>
                  <a:noFill/>
                </a:ln>
                <a:solidFill>
                  <a:schemeClr val="tx1"/>
                </a:solidFill>
                <a:effectLst/>
                <a:latin typeface=".VnTime" charset="0"/>
                <a:ea typeface="Batang"/>
                <a:cs typeface="Times New Roman" pitchFamily="18" charset="0"/>
              </a:rPr>
              <a:t>B. </a:t>
            </a:r>
            <a:r>
              <a:rPr kumimoji="0" lang="en-US" sz="2000" b="1" i="0" u="none" strike="noStrike" cap="none" normalizeH="0" baseline="0" dirty="0" smtClean="0">
                <a:ln>
                  <a:noFill/>
                </a:ln>
                <a:solidFill>
                  <a:schemeClr val="tx1"/>
                </a:solidFill>
                <a:effectLst/>
                <a:latin typeface=".VnTime" charset="0"/>
                <a:ea typeface="Tahoma" pitchFamily="34" charset="0"/>
                <a:cs typeface="Times New Roman" pitchFamily="18" charset="0"/>
              </a:rPr>
              <a:t>Read the text carefully then answer the questions.(1đ)</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Lst>
            </a:pPr>
            <a:r>
              <a:rPr kumimoji="0" lang="en-US" sz="2000" b="0" i="0" u="none" strike="noStrike" cap="none" normalizeH="0" baseline="0" dirty="0" smtClean="0">
                <a:ln>
                  <a:noFill/>
                </a:ln>
                <a:solidFill>
                  <a:schemeClr val="tx1"/>
                </a:solidFill>
                <a:effectLst/>
                <a:latin typeface=".VnTime" charset="0"/>
                <a:ea typeface="Tahoma" pitchFamily="34" charset="0"/>
                <a:cs typeface="Times New Roman" pitchFamily="18" charset="0"/>
              </a:rPr>
              <a:t>	Community service is work done by a person or group of people that benefits others. It is often done near the area where you live, so your own community gets the benefits of your work. You do not get paid to perform community service, but get to learn a lot. Community service can help many different groups of people, even animals and the environment. Community service is often organized through a local group, such as a place of worship, school, or non-profit organization, or you can start your own community service projects. Community service can even involve raising funds by donating used goods or selling used goods like clothing.</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Lst>
            </a:pPr>
            <a:r>
              <a:rPr kumimoji="0" lang="en-US" sz="2000" b="0" i="0" u="none" strike="noStrike" cap="none" normalizeH="0" baseline="0" dirty="0" smtClean="0">
                <a:ln>
                  <a:noFill/>
                </a:ln>
                <a:solidFill>
                  <a:schemeClr val="tx1"/>
                </a:solidFill>
                <a:effectLst/>
                <a:latin typeface=".VnTime" charset="0"/>
                <a:ea typeface="Tahoma" pitchFamily="34" charset="0"/>
                <a:cs typeface="Times New Roman" pitchFamily="18" charset="0"/>
              </a:rPr>
              <a:t>	Many people participate in community service because they enjoy helping others and improving their community.</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Lst>
            </a:pPr>
            <a:r>
              <a:rPr kumimoji="0" lang="en-US" sz="2000" b="0" i="0" u="none" strike="noStrike" cap="none" normalizeH="0" baseline="0" dirty="0" smtClean="0">
                <a:ln>
                  <a:noFill/>
                </a:ln>
                <a:solidFill>
                  <a:schemeClr val="tx1"/>
                </a:solidFill>
                <a:effectLst/>
                <a:latin typeface=".VnTime" charset="0"/>
                <a:ea typeface="Tahoma" pitchFamily="34" charset="0"/>
                <a:cs typeface="Times New Roman" pitchFamily="18" charset="0"/>
              </a:rPr>
              <a:t>1.	What is community service?</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Lst>
            </a:pPr>
            <a:r>
              <a:rPr kumimoji="0" lang="en-US" sz="2000" b="0" i="0" u="none" strike="noStrike" cap="none" normalizeH="0" baseline="0" dirty="0" smtClean="0">
                <a:ln>
                  <a:noFill/>
                </a:ln>
                <a:solidFill>
                  <a:schemeClr val="tx1"/>
                </a:solidFill>
                <a:effectLst/>
                <a:latin typeface=".VnTime" charset="0"/>
                <a:ea typeface="Tahoma" pitchFamily="34" charset="0"/>
                <a:cs typeface="Times New Roman" pitchFamily="18" charset="0"/>
              </a:rPr>
              <a:t>	</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Community service is work done by a person or group of people that benefits others.</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Lst>
            </a:pPr>
            <a:r>
              <a:rPr kumimoji="0" lang="en-US" sz="2000" b="0" i="0" u="none" strike="noStrike" cap="none" normalizeH="0" baseline="0" dirty="0" smtClean="0">
                <a:ln>
                  <a:noFill/>
                </a:ln>
                <a:solidFill>
                  <a:schemeClr val="tx1"/>
                </a:solidFill>
                <a:effectLst/>
                <a:latin typeface=".VnTime" charset="0"/>
                <a:ea typeface="Tahoma" pitchFamily="34" charset="0"/>
                <a:cs typeface="Times New Roman" pitchFamily="18" charset="0"/>
              </a:rPr>
              <a:t>2.	Where is community service often done?</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Lst>
            </a:pPr>
            <a:r>
              <a:rPr kumimoji="0" lang="en-US" sz="2000" b="0" i="0" u="none" strike="noStrike" cap="none" normalizeH="0" baseline="0" dirty="0" smtClean="0">
                <a:ln>
                  <a:noFill/>
                </a:ln>
                <a:solidFill>
                  <a:schemeClr val="tx1"/>
                </a:solidFill>
                <a:effectLst/>
                <a:latin typeface=".VnTime" charset="0"/>
                <a:ea typeface="Tahoma" pitchFamily="34" charset="0"/>
                <a:cs typeface="Times New Roman" pitchFamily="18" charset="0"/>
              </a:rPr>
              <a:t>	</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It is often done near the area where you live.</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Lst>
            </a:pPr>
            <a:r>
              <a:rPr kumimoji="0" lang="en-US" sz="2000" b="0" i="0" u="none" strike="noStrike" cap="none" normalizeH="0" baseline="0" dirty="0" smtClean="0">
                <a:ln>
                  <a:noFill/>
                </a:ln>
                <a:solidFill>
                  <a:schemeClr val="tx1"/>
                </a:solidFill>
                <a:effectLst/>
                <a:latin typeface=".VnTime" charset="0"/>
                <a:ea typeface="Tahoma" pitchFamily="34" charset="0"/>
                <a:cs typeface="Times New Roman" pitchFamily="18" charset="0"/>
              </a:rPr>
              <a:t>3.	Is community service a paying job?</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Lst>
            </a:pPr>
            <a:r>
              <a:rPr kumimoji="0" lang="en-US" sz="2000" b="0" i="0" u="none" strike="noStrike" cap="none" normalizeH="0" baseline="0" dirty="0" smtClean="0">
                <a:ln>
                  <a:noFill/>
                </a:ln>
                <a:solidFill>
                  <a:schemeClr val="tx1"/>
                </a:solidFill>
                <a:effectLst/>
                <a:latin typeface=".VnTime" charset="0"/>
                <a:ea typeface="Tahoma" pitchFamily="34" charset="0"/>
                <a:cs typeface="Times New Roman" pitchFamily="18" charset="0"/>
              </a:rPr>
              <a:t>	</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No, it isn’t. (You do not get paid to perform community service.)</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Lst>
            </a:pPr>
            <a:r>
              <a:rPr kumimoji="0" lang="en-US" sz="2000" b="0" i="0" u="none" strike="noStrike" cap="none" normalizeH="0" baseline="0" dirty="0" smtClean="0">
                <a:ln>
                  <a:noFill/>
                </a:ln>
                <a:solidFill>
                  <a:schemeClr val="tx1"/>
                </a:solidFill>
                <a:effectLst/>
                <a:latin typeface=".VnTime" charset="0"/>
                <a:ea typeface="Tahoma" pitchFamily="34" charset="0"/>
                <a:cs typeface="Times New Roman" pitchFamily="18" charset="0"/>
              </a:rPr>
              <a:t>4.	What groups of people can community service help?</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Lst>
            </a:pPr>
            <a:r>
              <a:rPr kumimoji="0" lang="en-US" sz="2000" b="0" i="0" u="none" strike="noStrike" cap="none" normalizeH="0" baseline="0" dirty="0" smtClean="0">
                <a:ln>
                  <a:noFill/>
                </a:ln>
                <a:solidFill>
                  <a:schemeClr val="tx1"/>
                </a:solidFill>
                <a:effectLst/>
                <a:latin typeface=".VnTime" charset="0"/>
                <a:ea typeface="Tahoma" pitchFamily="34" charset="0"/>
                <a:cs typeface="Times New Roman" pitchFamily="18" charset="0"/>
              </a:rPr>
              <a:t>	</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It can help many different groups of people: children, elderly people, homeless people, people in poverty and people with disabilities.</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0"/>
            <a:ext cx="9144000"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8600" algn="l"/>
              </a:tabLst>
            </a:pPr>
            <a:r>
              <a:rPr kumimoji="0" lang="en-US" sz="2800" b="1"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PART V: WRITING (2.0pts):</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Lst>
            </a:pPr>
            <a:r>
              <a:rPr kumimoji="0" lang="en-US" sz="28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 Arrange the words to make sentences. (1.0pt)</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Lst>
            </a:pP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1.I /playing /like/ football/ time / in/ the/ free /.</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Lst>
            </a:pPr>
            <a:r>
              <a:rPr kumimoji="0" lang="en-US" sz="2800" b="0" i="0" u="none" strike="noStrike" cap="none" normalizeH="0" baseline="0" dirty="0" smtClean="0">
                <a:ln>
                  <a:noFill/>
                </a:ln>
                <a:solidFill>
                  <a:schemeClr val="tx1"/>
                </a:solidFill>
                <a:effectLst/>
                <a:latin typeface=".VnTime" charset="0"/>
                <a:ea typeface="Tahoma" pitchFamily="34" charset="0"/>
                <a:cs typeface="Times New Roman" pitchFamily="18" charset="0"/>
              </a:rPr>
              <a:t>I like playing football in the free time.</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Lst>
            </a:pPr>
            <a:r>
              <a:rPr kumimoji="0" lang="en-US" sz="2800" b="0" i="0" u="none" strike="noStrike" cap="none" normalizeH="0" baseline="0" dirty="0" smtClean="0">
                <a:ln>
                  <a:noFill/>
                </a:ln>
                <a:solidFill>
                  <a:schemeClr val="tx1"/>
                </a:solidFill>
                <a:effectLst/>
                <a:latin typeface=".VnTime" charset="0"/>
                <a:ea typeface="Tahoma" pitchFamily="34" charset="0"/>
                <a:cs typeface="Times New Roman" pitchFamily="18" charset="0"/>
              </a:rPr>
              <a:t>2.	what/ to/ help/ we/ can/ do/ the environment/ clean/?</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Lst>
            </a:pP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What can we do to help clean the environment?</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Lst>
            </a:pPr>
            <a:r>
              <a:rPr kumimoji="0" lang="en-US" sz="2800" b="0" i="0" u="none" strike="noStrike" cap="none" normalizeH="0" baseline="0" dirty="0" smtClean="0">
                <a:ln>
                  <a:noFill/>
                </a:ln>
                <a:solidFill>
                  <a:schemeClr val="tx1"/>
                </a:solidFill>
                <a:effectLst/>
                <a:latin typeface=".VnTime" charset="0"/>
                <a:ea typeface="Tahoma" pitchFamily="34" charset="0"/>
                <a:cs typeface="Times New Roman" pitchFamily="18" charset="0"/>
              </a:rPr>
              <a:t>3.	work/ done/ you/ ever/ have/ volunteer/ any?</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Lst>
            </a:pP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Have you ever done any volunteer work?</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Lst>
            </a:pPr>
            <a:r>
              <a:rPr kumimoji="0" lang="en-US" sz="2800" b="0" i="0" u="none" strike="noStrike" cap="none" normalizeH="0" baseline="0" dirty="0" smtClean="0">
                <a:ln>
                  <a:noFill/>
                </a:ln>
                <a:solidFill>
                  <a:schemeClr val="tx1"/>
                </a:solidFill>
                <a:effectLst/>
                <a:latin typeface=".VnTime" charset="0"/>
                <a:ea typeface="Tahoma" pitchFamily="34" charset="0"/>
                <a:cs typeface="Times New Roman" pitchFamily="18" charset="0"/>
              </a:rPr>
              <a:t>4.	free time/ Joe/ doing/ work/ spent/ most/ at/ his/ local hospital/ a/ of/ volunteer.</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Lst>
            </a:pP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Joe spent most of his free time doing volunteer work at a local hospital.</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0" y="0"/>
            <a:ext cx="9144000" cy="6401753"/>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8600" algn="l"/>
              </a:tabLst>
            </a:pPr>
            <a:r>
              <a:rPr kumimoji="0" lang="en-US" sz="28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 Rewrite the second sentence so that it has similar meaning to the first sentence.  (1.0pt)</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n-US" sz="2800" b="0" i="0" u="none" strike="noStrike" cap="none" normalizeH="0" baseline="0" dirty="0" smtClean="0">
                <a:ln>
                  <a:noFill/>
                </a:ln>
                <a:solidFill>
                  <a:schemeClr val="tx1"/>
                </a:solidFill>
                <a:effectLst/>
                <a:latin typeface=".VnTime" charset="0"/>
                <a:ea typeface="Tahoma" pitchFamily="34" charset="0"/>
                <a:cs typeface="Times New Roman" pitchFamily="18" charset="0"/>
              </a:rPr>
              <a:t>1.	I’m leaving now because I don’t want to miss the train. (so)</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n-US" sz="2800" b="0" i="0" u="none" strike="noStrike" cap="none" normalizeH="0" baseline="0" dirty="0" smtClean="0">
                <a:ln>
                  <a:noFill/>
                </a:ln>
                <a:solidFill>
                  <a:schemeClr val="tx1"/>
                </a:solidFill>
                <a:effectLst/>
                <a:latin typeface=".VnTime" charset="0"/>
                <a:ea typeface="Tahoma" pitchFamily="34" charset="0"/>
                <a:cs typeface="Times New Roman" pitchFamily="18" charset="0"/>
              </a:rPr>
              <a:t>→	</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I’m leaving now, so I won’t/ don’t miss the train.</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n-US" sz="2800" b="0" i="0" u="none" strike="noStrike" cap="none" normalizeH="0" baseline="0" dirty="0" smtClean="0">
                <a:ln>
                  <a:noFill/>
                </a:ln>
                <a:solidFill>
                  <a:schemeClr val="tx1"/>
                </a:solidFill>
                <a:effectLst/>
                <a:latin typeface=".VnTime" charset="0"/>
                <a:ea typeface="Tahoma" pitchFamily="34" charset="0"/>
                <a:cs typeface="Times New Roman" pitchFamily="18" charset="0"/>
              </a:rPr>
              <a:t>2.	The last time I saw my uncle was two years ago. (for)</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n-US" sz="2800" b="0" i="0" u="none" strike="noStrike" cap="none" normalizeH="0" baseline="0" dirty="0" smtClean="0">
                <a:ln>
                  <a:noFill/>
                </a:ln>
                <a:solidFill>
                  <a:schemeClr val="tx1"/>
                </a:solidFill>
                <a:effectLst/>
                <a:latin typeface=".VnTime" charset="0"/>
                <a:ea typeface="Tahoma" pitchFamily="34" charset="0"/>
                <a:cs typeface="Times New Roman" pitchFamily="18" charset="0"/>
              </a:rPr>
              <a:t>→	</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 haven’t seen my uncle for two years.</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n-US" sz="2800" b="0" i="0" u="none" strike="noStrike" cap="none" normalizeH="0" baseline="0" dirty="0" smtClean="0">
                <a:ln>
                  <a:noFill/>
                </a:ln>
                <a:solidFill>
                  <a:schemeClr val="tx1"/>
                </a:solidFill>
                <a:effectLst/>
                <a:latin typeface=".VnTime" charset="0"/>
                <a:ea typeface="Tahoma" pitchFamily="34" charset="0"/>
                <a:cs typeface="Times New Roman" pitchFamily="18" charset="0"/>
              </a:rPr>
              <a:t>3.	Let me reach my office and then I will talk to him. (when)</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n-US" sz="2800" b="0" i="0" u="none" strike="noStrike" cap="none" normalizeH="0" baseline="0" dirty="0" smtClean="0">
                <a:ln>
                  <a:noFill/>
                </a:ln>
                <a:solidFill>
                  <a:schemeClr val="tx1"/>
                </a:solidFill>
                <a:effectLst/>
                <a:latin typeface=".VnTime" charset="0"/>
                <a:ea typeface="Tahoma" pitchFamily="34" charset="0"/>
                <a:cs typeface="Times New Roman" pitchFamily="18" charset="0"/>
              </a:rPr>
              <a:t>→	</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 will talk to him when I reach my office</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n-US" sz="2800" b="0" i="0" u="none" strike="noStrike" cap="none" normalizeH="0" baseline="0" dirty="0" smtClean="0">
                <a:ln>
                  <a:noFill/>
                </a:ln>
                <a:solidFill>
                  <a:schemeClr val="tx1"/>
                </a:solidFill>
                <a:effectLst/>
                <a:latin typeface=".VnTime" charset="0"/>
                <a:ea typeface="Tahoma" pitchFamily="34" charset="0"/>
                <a:cs typeface="Times New Roman" pitchFamily="18" charset="0"/>
              </a:rPr>
              <a:t>4.	This is the first time they’ve been to Korea. (before)</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n-US" sz="2800" b="0" i="0" u="none" strike="noStrike" cap="none" normalizeH="0" baseline="0" dirty="0" smtClean="0">
                <a:ln>
                  <a:noFill/>
                </a:ln>
                <a:solidFill>
                  <a:schemeClr val="tx1"/>
                </a:solidFill>
                <a:effectLst/>
                <a:latin typeface=".VnTime" charset="0"/>
                <a:ea typeface="Tahoma" pitchFamily="34" charset="0"/>
                <a:cs typeface="Times New Roman" pitchFamily="18" charset="0"/>
              </a:rPr>
              <a:t>→</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They’ve never been to Korea before.</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157</Words>
  <Application>Microsoft Office PowerPoint</Application>
  <PresentationFormat>On-screen Show (4:3)</PresentationFormat>
  <Paragraphs>82</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Slide 1</vt:lpstr>
      <vt:lpstr>Slide 2</vt:lpstr>
      <vt:lpstr>Slide 3</vt:lpstr>
      <vt:lpstr>Slide 4</vt:lpstr>
      <vt:lpstr>Slide 5</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7</cp:revision>
  <dcterms:created xsi:type="dcterms:W3CDTF">2021-11-11T08:34:32Z</dcterms:created>
  <dcterms:modified xsi:type="dcterms:W3CDTF">2021-11-13T06:48:10Z</dcterms:modified>
</cp:coreProperties>
</file>