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070CB-5767-465F-9DA4-0B0918ED50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22B800-BB03-43A6-82DF-BD4DD32AF4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496F5D-A520-4689-8D64-9F87A6D6BEEB}"/>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5" name="Footer Placeholder 4">
            <a:extLst>
              <a:ext uri="{FF2B5EF4-FFF2-40B4-BE49-F238E27FC236}">
                <a16:creationId xmlns:a16="http://schemas.microsoft.com/office/drawing/2014/main" id="{22B1A54D-D09F-4797-94AA-4CC82EB18C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E7439B-6E80-4870-9B1C-1EB44CC93C09}"/>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422838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034DE-C2C7-41AC-9FA7-7C104ACF9B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0A66593-24BC-430E-BBF8-6EB3DC6198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5E7BFC-D0C8-4D8E-A3A1-936423142337}"/>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5" name="Footer Placeholder 4">
            <a:extLst>
              <a:ext uri="{FF2B5EF4-FFF2-40B4-BE49-F238E27FC236}">
                <a16:creationId xmlns:a16="http://schemas.microsoft.com/office/drawing/2014/main" id="{41D2C335-5935-4D08-A18A-225EC53EF9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221707-DF22-47B0-9DF1-663473EA9EEF}"/>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202297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47BF3-AD00-4C7E-B9B1-3D23912444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1845BB-AC0C-4F7F-978F-CD79F60BEA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05903D-FB69-46EF-A720-2BB8C16F7814}"/>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5" name="Footer Placeholder 4">
            <a:extLst>
              <a:ext uri="{FF2B5EF4-FFF2-40B4-BE49-F238E27FC236}">
                <a16:creationId xmlns:a16="http://schemas.microsoft.com/office/drawing/2014/main" id="{4FB09A46-7602-4E52-A57B-F15749F365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703C0B-6B0F-4CA3-81CC-31AB19F49C48}"/>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2489526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03E7D-0CEF-44C9-BD0B-FC64B71FE0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30C4B6-C82D-4220-A5CC-3E5976FFAF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EC8CE9-246F-463A-A434-F20B785E18C8}"/>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5" name="Footer Placeholder 4">
            <a:extLst>
              <a:ext uri="{FF2B5EF4-FFF2-40B4-BE49-F238E27FC236}">
                <a16:creationId xmlns:a16="http://schemas.microsoft.com/office/drawing/2014/main" id="{D82FC93B-B1DB-4D8C-98FE-48AC3F4195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91BD5F-F6A3-4B8C-A7EC-955D166F648B}"/>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315671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46AD3-9D0B-405C-AD71-7216A95451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FD9832B-4DA2-41F6-A32D-BDE6EC773A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467CA7-BAB4-41AD-BC29-DF7A7E5BC0A6}"/>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5" name="Footer Placeholder 4">
            <a:extLst>
              <a:ext uri="{FF2B5EF4-FFF2-40B4-BE49-F238E27FC236}">
                <a16:creationId xmlns:a16="http://schemas.microsoft.com/office/drawing/2014/main" id="{352A965E-9BBD-40D8-90BD-BC74B459A8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3CE8F5-9D8D-46CA-BA15-4B229B7BD92D}"/>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2420976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AEF1B-4492-4927-AEB8-5A1600755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997E0E-AD3A-447C-A40A-31F13ACE37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01D6F8-E59F-4A72-86F8-D8C0217D26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9E0EE6-AA7E-43F4-AC2A-006D0D7555A6}"/>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6" name="Footer Placeholder 5">
            <a:extLst>
              <a:ext uri="{FF2B5EF4-FFF2-40B4-BE49-F238E27FC236}">
                <a16:creationId xmlns:a16="http://schemas.microsoft.com/office/drawing/2014/main" id="{2711DF8C-87D6-46B3-90D6-28392BCF50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853999-BE6B-497C-A052-C93135223912}"/>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238275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1968-1BA8-45B8-83AD-6785D3149F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5E21AC-757E-42E9-A71A-2F095D171F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2BED81-AEB3-4D28-BCF0-D9477CB7D2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E62319-63B6-4C1D-B5FA-661031A932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EB49AA-7AD8-445A-82B5-5D61FBA19D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C73981-FD38-4F04-AE23-1FE715C9BEE0}"/>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8" name="Footer Placeholder 7">
            <a:extLst>
              <a:ext uri="{FF2B5EF4-FFF2-40B4-BE49-F238E27FC236}">
                <a16:creationId xmlns:a16="http://schemas.microsoft.com/office/drawing/2014/main" id="{61E9BD3D-7AB6-43A2-98FD-1253791290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039DE8-20D6-451F-B6BC-95C2C700756C}"/>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1105975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3F98C-E566-4AB2-9E3B-D3BF0E3C43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C65FC3-4CB6-41DD-8F33-79144C68FD4C}"/>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4" name="Footer Placeholder 3">
            <a:extLst>
              <a:ext uri="{FF2B5EF4-FFF2-40B4-BE49-F238E27FC236}">
                <a16:creationId xmlns:a16="http://schemas.microsoft.com/office/drawing/2014/main" id="{2E99BBBE-BCF8-47AC-BA17-155B0EAB17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AAEF2F-E8DE-4E7F-BD91-D5234AD6767F}"/>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1789954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22D497-E37A-4972-BB53-A63D5C4AE9CA}"/>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3" name="Footer Placeholder 2">
            <a:extLst>
              <a:ext uri="{FF2B5EF4-FFF2-40B4-BE49-F238E27FC236}">
                <a16:creationId xmlns:a16="http://schemas.microsoft.com/office/drawing/2014/main" id="{6F2FC7B4-4AFE-402E-8EBB-418644C2C6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ADC4C5-B341-4395-BE7D-DA2E0BB99B90}"/>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3205496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191C7-E95E-4F8B-A5E3-B890173F90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32C2090-51FD-4FB1-A84B-03136D9603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1A3699-6478-4670-9988-09ECCDF5C8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A624F3-473C-48D3-A524-C789C123A6E4}"/>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6" name="Footer Placeholder 5">
            <a:extLst>
              <a:ext uri="{FF2B5EF4-FFF2-40B4-BE49-F238E27FC236}">
                <a16:creationId xmlns:a16="http://schemas.microsoft.com/office/drawing/2014/main" id="{F4FDCDE2-D7B4-4B18-89F7-E6C7BFACED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595306-1ECD-4D3B-AEEC-CDD3DC89270F}"/>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3886203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E3DDB-B9B2-412D-A10F-CAA01BF6F3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66E3EB-24DC-4DBE-B9E4-7CEFE19418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3E92D7-3824-4569-918C-6E5064CAF2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F01565-E166-4336-B4F2-4378F88158FD}"/>
              </a:ext>
            </a:extLst>
          </p:cNvPr>
          <p:cNvSpPr>
            <a:spLocks noGrp="1"/>
          </p:cNvSpPr>
          <p:nvPr>
            <p:ph type="dt" sz="half" idx="10"/>
          </p:nvPr>
        </p:nvSpPr>
        <p:spPr/>
        <p:txBody>
          <a:bodyPr/>
          <a:lstStyle/>
          <a:p>
            <a:fld id="{DD3075F8-ED63-40BD-981D-82F70AD5EE57}" type="datetimeFigureOut">
              <a:rPr lang="en-US" smtClean="0"/>
              <a:t>11/24/2021</a:t>
            </a:fld>
            <a:endParaRPr lang="en-US"/>
          </a:p>
        </p:txBody>
      </p:sp>
      <p:sp>
        <p:nvSpPr>
          <p:cNvPr id="6" name="Footer Placeholder 5">
            <a:extLst>
              <a:ext uri="{FF2B5EF4-FFF2-40B4-BE49-F238E27FC236}">
                <a16:creationId xmlns:a16="http://schemas.microsoft.com/office/drawing/2014/main" id="{266075A7-C588-4C33-93E4-684ADD2E36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92B370-B4EB-4D75-9400-90AE23791FF8}"/>
              </a:ext>
            </a:extLst>
          </p:cNvPr>
          <p:cNvSpPr>
            <a:spLocks noGrp="1"/>
          </p:cNvSpPr>
          <p:nvPr>
            <p:ph type="sldNum" sz="quarter" idx="12"/>
          </p:nvPr>
        </p:nvSpPr>
        <p:spPr/>
        <p:txBody>
          <a:bodyPr/>
          <a:lstStyle/>
          <a:p>
            <a:fld id="{47D0A399-0EEB-4587-9A9D-C1A9DC0C36FF}" type="slidenum">
              <a:rPr lang="en-US" smtClean="0"/>
              <a:t>‹#›</a:t>
            </a:fld>
            <a:endParaRPr lang="en-US"/>
          </a:p>
        </p:txBody>
      </p:sp>
    </p:spTree>
    <p:extLst>
      <p:ext uri="{BB962C8B-B14F-4D97-AF65-F5344CB8AC3E}">
        <p14:creationId xmlns:p14="http://schemas.microsoft.com/office/powerpoint/2010/main" val="2674718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D9CC7D-5646-4965-BB03-407FAF74EE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E1CC01-46BA-41B0-88F4-15C367E8B7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0F5ADD-49FA-4FF8-B997-3E1432ED45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3075F8-ED63-40BD-981D-82F70AD5EE57}" type="datetimeFigureOut">
              <a:rPr lang="en-US" smtClean="0"/>
              <a:t>11/24/2021</a:t>
            </a:fld>
            <a:endParaRPr lang="en-US"/>
          </a:p>
        </p:txBody>
      </p:sp>
      <p:sp>
        <p:nvSpPr>
          <p:cNvPr id="5" name="Footer Placeholder 4">
            <a:extLst>
              <a:ext uri="{FF2B5EF4-FFF2-40B4-BE49-F238E27FC236}">
                <a16:creationId xmlns:a16="http://schemas.microsoft.com/office/drawing/2014/main" id="{ADD30ADC-A440-45F1-8866-72C60D6B6C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C1849A-1C58-4D6B-B036-B24C1C9E9E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0A399-0EEB-4587-9A9D-C1A9DC0C36FF}" type="slidenum">
              <a:rPr lang="en-US" smtClean="0"/>
              <a:t>‹#›</a:t>
            </a:fld>
            <a:endParaRPr lang="en-US"/>
          </a:p>
        </p:txBody>
      </p:sp>
    </p:spTree>
    <p:extLst>
      <p:ext uri="{BB962C8B-B14F-4D97-AF65-F5344CB8AC3E}">
        <p14:creationId xmlns:p14="http://schemas.microsoft.com/office/powerpoint/2010/main" val="1986699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A674EA-4E17-4A93-8E14-E7805918581E}"/>
              </a:ext>
            </a:extLst>
          </p:cNvPr>
          <p:cNvSpPr txBox="1"/>
          <p:nvPr/>
        </p:nvSpPr>
        <p:spPr>
          <a:xfrm>
            <a:off x="636105" y="755374"/>
            <a:ext cx="11224590" cy="6263446"/>
          </a:xfrm>
          <a:prstGeom prst="rect">
            <a:avLst/>
          </a:prstGeom>
          <a:noFill/>
        </p:spPr>
        <p:txBody>
          <a:bodyPr wrap="square" rtlCol="0">
            <a:spAutoFit/>
          </a:bodyPr>
          <a:lstStyle/>
          <a:p>
            <a:pPr marL="0" marR="0" algn="ctr">
              <a:lnSpc>
                <a:spcPct val="107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20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Tiết</a:t>
            </a:r>
            <a:r>
              <a:rPr lang="en-US" sz="2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81,82</a:t>
            </a:r>
            <a:r>
              <a:rPr lang="en-US"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RÈN KĨ NĂNG LÀM VĂN TỰ SỰ</a:t>
            </a:r>
          </a:p>
          <a:p>
            <a:pPr>
              <a:lnSpc>
                <a:spcPct val="107000"/>
              </a:lnSpc>
            </a:pPr>
            <a:r>
              <a:rPr lang="pt-BR" sz="2200" b="1" u="sng" dirty="0">
                <a:solidFill>
                  <a:srgbClr val="FF0000"/>
                </a:solidFill>
                <a:effectLst/>
                <a:latin typeface=".VnTime"/>
                <a:ea typeface="Calibri" panose="020F0502020204030204" pitchFamily="34" charset="0"/>
                <a:cs typeface="Times New Roman" panose="02020603050405020304" pitchFamily="18" charset="0"/>
              </a:rPr>
              <a:t>I.Lý thuy</a:t>
            </a:r>
            <a:r>
              <a:rPr lang="pt-BR" sz="2200" b="1" u="sng"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ết: </a:t>
            </a:r>
            <a:r>
              <a:rPr lang="pt-BR" sz="2200" dirty="0">
                <a:solidFill>
                  <a:srgbClr val="FF0000"/>
                </a:solidFill>
                <a:effectLst/>
                <a:latin typeface="Times New Roman" panose="02020603050405020304" pitchFamily="18" charset="0"/>
                <a:ea typeface="Calibri" panose="020F0502020204030204" pitchFamily="34" charset="0"/>
              </a:rPr>
              <a:t>Văn bản tự sự.</a:t>
            </a:r>
            <a:endParaRPr lang="en-US" sz="2200" b="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vi-VN" sz="22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II.Luyện đề</a:t>
            </a:r>
          </a:p>
          <a:p>
            <a:pPr marL="0" marR="0">
              <a:lnSpc>
                <a:spcPct val="107000"/>
              </a:lnSpc>
              <a:spcBef>
                <a:spcPts val="0"/>
              </a:spcBef>
              <a:spcAft>
                <a:spcPts val="0"/>
              </a:spcAft>
            </a:pPr>
            <a:r>
              <a:rPr lang="vi-VN" sz="2200" b="1" i="1" dirty="0">
                <a:effectLst/>
                <a:latin typeface="Times New Roman" panose="02020603050405020304" pitchFamily="18" charset="0"/>
                <a:ea typeface="Calibri" panose="020F0502020204030204" pitchFamily="34" charset="0"/>
                <a:cs typeface="Times New Roman" panose="02020603050405020304" pitchFamily="18" charset="0"/>
              </a:rPr>
              <a:t>Đề 2 : tưởng tượng mình gặp lại người lính lái xe trong bài thơ tiểu đội xe không kính của Phạm Tiến Duật , hãy kể lại cuộc trò chuyện đó</a:t>
            </a:r>
          </a:p>
          <a:p>
            <a:pPr marL="0" marR="0">
              <a:lnSpc>
                <a:spcPct val="107000"/>
              </a:lnSpc>
              <a:spcBef>
                <a:spcPts val="0"/>
              </a:spcBef>
              <a:spcAft>
                <a:spcPts val="0"/>
              </a:spcAft>
            </a:pPr>
            <a:r>
              <a:rPr lang="vi-VN" sz="22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I – Tìm hiểu đề:</a:t>
            </a:r>
          </a:p>
          <a:p>
            <a:pPr marL="0" marR="0">
              <a:lnSpc>
                <a:spcPct val="107000"/>
              </a:lnSpc>
              <a:spcBef>
                <a:spcPts val="0"/>
              </a:spcBef>
              <a:spcAft>
                <a:spcPts val="0"/>
              </a:spcAft>
            </a:pPr>
            <a:r>
              <a:rPr lang="vi-VN" sz="2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Thể loại: Tự sự ( kết hợp sử dụng yếu tố nghị luận + miêutả nội tâm).</a:t>
            </a:r>
          </a:p>
          <a:p>
            <a:pPr marL="0" marR="0">
              <a:lnSpc>
                <a:spcPct val="107000"/>
              </a:lnSpc>
              <a:spcBef>
                <a:spcPts val="0"/>
              </a:spcBef>
              <a:spcAft>
                <a:spcPts val="0"/>
              </a:spcAft>
            </a:pPr>
            <a:r>
              <a:rPr lang="vi-VN" sz="2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Nội dung: Kể lại cuộc gặp gỡ, trò chuyện với người lính lái xe trong tác phẩm “Bài thơ về tiểu đội xe không kính” của Phạm Tiến Duật.</a:t>
            </a:r>
          </a:p>
          <a:p>
            <a:pPr marL="0" marR="0">
              <a:lnSpc>
                <a:spcPct val="107000"/>
              </a:lnSpc>
              <a:spcBef>
                <a:spcPts val="0"/>
              </a:spcBef>
              <a:spcAft>
                <a:spcPts val="0"/>
              </a:spcAft>
            </a:pPr>
            <a:r>
              <a:rPr lang="vi-VN" sz="22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II – Dàn ý:</a:t>
            </a:r>
          </a:p>
          <a:p>
            <a:pPr marL="0" marR="0">
              <a:lnSpc>
                <a:spcPct val="107000"/>
              </a:lnSpc>
              <a:spcBef>
                <a:spcPts val="0"/>
              </a:spcBef>
              <a:spcAft>
                <a:spcPts val="0"/>
              </a:spcAft>
            </a:pPr>
            <a:r>
              <a:rPr lang="vi-VN" sz="2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1. Mở bài: Trong cuộc sống, có những người ta chỉ gặp một lần, chỉ trò chuyện chốc lát những cũng đã để lại nhiều dấu ấn,tác động sâu sắc đến cuộc sống chúng ta. Thật may mắn và tình cờ, tôi đã được gặp gỡ và trò chuyện với người lính lái xe trong “Bài thơ về tiểu đội xe không kính” của Phạm Tiến Duật. Cuộc gặp gỡ và trò chuyện ấy đã tác động rất nhiều đến suy nghĩ và tình cảm của tôi.</a:t>
            </a:r>
          </a:p>
          <a:p>
            <a:pPr marL="0" marR="0" algn="ctr">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1141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465160E-F90B-431F-A76A-817ED8DDE087}"/>
              </a:ext>
            </a:extLst>
          </p:cNvPr>
          <p:cNvSpPr txBox="1"/>
          <p:nvPr/>
        </p:nvSpPr>
        <p:spPr>
          <a:xfrm>
            <a:off x="304801" y="329797"/>
            <a:ext cx="11569147" cy="6555641"/>
          </a:xfrm>
          <a:prstGeom prst="rect">
            <a:avLst/>
          </a:prstGeom>
          <a:noFill/>
        </p:spPr>
        <p:txBody>
          <a:bodyPr wrap="square">
            <a:spAutoFit/>
          </a:bodyPr>
          <a:lstStyle/>
          <a:p>
            <a:r>
              <a:rPr lang="vi-VN" dirty="0"/>
              <a:t>2</a:t>
            </a:r>
            <a:r>
              <a:rPr lang="vi-VN" sz="2000" dirty="0"/>
              <a:t>. Thân bài:</a:t>
            </a:r>
          </a:p>
          <a:p>
            <a:r>
              <a:rPr lang="vi-VN" sz="2000" dirty="0"/>
              <a:t>- Kể lại tình huống được gặp gỡ, trò chuyện với người lính lái xe (Nhà trường tổ chức cho lớp đi thăm nghĩa trang Trường Sơn ngày 27-7. Ở đó, tôi được biết người quản trang chính là người lính Trường Sơn năm xưa…)</a:t>
            </a:r>
          </a:p>
          <a:p>
            <a:r>
              <a:rPr lang="vi-VN" sz="2000" dirty="0"/>
              <a:t>- Miêu tả người lính đó ( ngoại hình, tuổi tác,…)</a:t>
            </a:r>
          </a:p>
          <a:p>
            <a:r>
              <a:rPr lang="vi-VN" sz="2000" dirty="0"/>
              <a:t>- Kể lại diễn biến cuộc gặp gỡ và trò chuyện:</a:t>
            </a:r>
          </a:p>
          <a:p>
            <a:r>
              <a:rPr lang="vi-VN" sz="2000" dirty="0"/>
              <a:t>+Tôi hỏi bác về những năm tháng chống Mỹ khi bác lái xe trên tuyến đường Trường Sơn.</a:t>
            </a:r>
          </a:p>
          <a:p>
            <a:r>
              <a:rPr lang="vi-VN" sz="2000" dirty="0"/>
              <a:t>+Người lính kể lại những gian khổ mà bác và đồng đội phải chịu đựng: sự khốc liệt của chiến tranh,bom đạn của kẻ thù làm xe bị vỡ kính,mất đèn, không mui.</a:t>
            </a:r>
          </a:p>
          <a:p>
            <a:r>
              <a:rPr lang="vi-VN" sz="2000" dirty="0"/>
              <a:t>+Người lính kể về tinh thần dũng cảm, về tư thế hiên ngang, niềm lạc quan sôi nổi của tuổi trẻ trước bom đạn kẻ thù, trước khó khăn, gian khổ -&gt;  Những suy nghĩ của bản thân (xen miêu tả nội tâm + Nghị luận)</a:t>
            </a:r>
          </a:p>
          <a:p>
            <a:r>
              <a:rPr lang="vi-VN" sz="2000" dirty="0"/>
              <a:t>3. Kết bài:</a:t>
            </a:r>
          </a:p>
          <a:p>
            <a:r>
              <a:rPr lang="vi-VN" sz="2000" dirty="0"/>
              <a:t>- Chia tay người lính lái xe.</a:t>
            </a:r>
          </a:p>
          <a:p>
            <a:r>
              <a:rPr lang="vi-VN" sz="2000" dirty="0"/>
              <a:t>- Suy nghĩ về cuộc gặp gỡ, trò chuyện.</a:t>
            </a:r>
          </a:p>
          <a:p>
            <a:r>
              <a:rPr lang="vi-VN" sz="2000" dirty="0"/>
              <a:t>+ Những câu chuyện người lính kể cho tôi nghe tác động rất nhiều đến suy nghĩ và tình cảm của tôi.</a:t>
            </a:r>
          </a:p>
          <a:p>
            <a:r>
              <a:rPr lang="vi-VN" sz="2000" dirty="0"/>
              <a:t>+ Tôi khâm phục và tự hào về thế hệ cha ông anh dũng, kiên cường đánh giặc và làm nên chiến thắng vẻ vang.</a:t>
            </a:r>
          </a:p>
          <a:p>
            <a:r>
              <a:rPr lang="vi-VN" sz="2000" dirty="0"/>
              <a:t>+ Tôi thấm thía hơn giá trị thiêng liêng của chủ quyền tự do, độc lập mà dân tộc ta đã đổ bao xương máu mới giành được.</a:t>
            </a:r>
          </a:p>
          <a:p>
            <a:r>
              <a:rPr lang="vi-VN" sz="2000" dirty="0"/>
              <a:t>+ Liên hệ với bản thân: phấn đấu học tập, tu dưỡng.</a:t>
            </a:r>
          </a:p>
        </p:txBody>
      </p:sp>
    </p:spTree>
    <p:extLst>
      <p:ext uri="{BB962C8B-B14F-4D97-AF65-F5344CB8AC3E}">
        <p14:creationId xmlns:p14="http://schemas.microsoft.com/office/powerpoint/2010/main" val="1815233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11" end="1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386FB5A-30FA-4FF3-8AA4-AD830D4122C3}"/>
              </a:ext>
            </a:extLst>
          </p:cNvPr>
          <p:cNvSpPr txBox="1"/>
          <p:nvPr/>
        </p:nvSpPr>
        <p:spPr>
          <a:xfrm>
            <a:off x="556591" y="616158"/>
            <a:ext cx="11211339" cy="4708981"/>
          </a:xfrm>
          <a:prstGeom prst="rect">
            <a:avLst/>
          </a:prstGeom>
          <a:noFill/>
        </p:spPr>
        <p:txBody>
          <a:bodyPr wrap="square">
            <a:spAutoFit/>
          </a:bodyPr>
          <a:lstStyle/>
          <a:p>
            <a:r>
              <a:rPr lang="vi-VN" sz="2000" dirty="0"/>
              <a:t>Đề 2. Nhân ngày 20-11, kể cho các bạn nghe về một kỉ niệm đáng nhớ giữa mình và thầy,cô giáo cũ.</a:t>
            </a:r>
          </a:p>
          <a:p>
            <a:r>
              <a:rPr lang="vi-VN" sz="2000" dirty="0"/>
              <a:t>I – Tìm hiểu đề:</a:t>
            </a:r>
          </a:p>
          <a:p>
            <a:r>
              <a:rPr lang="vi-VN" sz="2000" dirty="0"/>
              <a:t>- Thể loại: Tự sự ( kết hợp sử dụng yếu tố nghị luận + miêutả nội tâm).</a:t>
            </a:r>
          </a:p>
          <a:p>
            <a:r>
              <a:rPr lang="vi-VN" sz="2000" dirty="0"/>
              <a:t>- Nội dung: Kể lại một kỉ niệm ( câu chuyện ) đáng nhớ nhất giữa mình và thầy (cô) giáo cũ.</a:t>
            </a:r>
          </a:p>
          <a:p>
            <a:r>
              <a:rPr lang="vi-VN" sz="2000" dirty="0"/>
              <a:t>- Hình thức: bố cục rõ ràng, đủ ba phần mở bài, thân bài,kết bài.</a:t>
            </a:r>
          </a:p>
          <a:p>
            <a:r>
              <a:rPr lang="vi-VN" sz="2000" dirty="0"/>
              <a:t>- Yêu cầu:</a:t>
            </a:r>
          </a:p>
          <a:p>
            <a:r>
              <a:rPr lang="vi-VN" sz="2000" dirty="0"/>
              <a:t>+ Kể lại một kỉ niệm đáng nhớ nên nó phải sâu sắc, có ảnh hưởng to lớn đến suy nghĩ, tình cảm hay nhận thức của người viết.</a:t>
            </a:r>
          </a:p>
          <a:p>
            <a:r>
              <a:rPr lang="vi-VN" sz="2000" dirty="0"/>
              <a:t>+ Người viết bài cũng chính là người kể chuyện – xưng “tôi”.</a:t>
            </a:r>
          </a:p>
          <a:p>
            <a:r>
              <a:rPr lang="vi-VN" sz="2000" dirty="0"/>
              <a:t>+ Cần trả lời được các câu hỏi sau:</a:t>
            </a:r>
          </a:p>
          <a:p>
            <a:r>
              <a:rPr lang="vi-VN" sz="2000" dirty="0"/>
              <a:t>_ Đó là kỉ niệm gì?</a:t>
            </a:r>
          </a:p>
          <a:p>
            <a:r>
              <a:rPr lang="vi-VN" sz="2000" dirty="0"/>
              <a:t>_ Xảy ra vào thời điểm nào?</a:t>
            </a:r>
          </a:p>
          <a:p>
            <a:r>
              <a:rPr lang="vi-VN" sz="2000" dirty="0"/>
              <a:t>_ Diễn biến của câu chuyện như thế nào?</a:t>
            </a:r>
          </a:p>
          <a:p>
            <a:r>
              <a:rPr lang="vi-VN" sz="2000" dirty="0"/>
              <a:t>_ Điều đáng nhớ nhất trong câu chuyện ấy là gì?</a:t>
            </a:r>
          </a:p>
        </p:txBody>
      </p:sp>
    </p:spTree>
    <p:extLst>
      <p:ext uri="{BB962C8B-B14F-4D97-AF65-F5344CB8AC3E}">
        <p14:creationId xmlns:p14="http://schemas.microsoft.com/office/powerpoint/2010/main" val="3446298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000"/>
                                        <p:tgtEl>
                                          <p:spTgt spid="7">
                                            <p:txEl>
                                              <p:pRg st="1" end="1"/>
                                            </p:txEl>
                                          </p:spTgt>
                                        </p:tgtEl>
                                      </p:cBhvr>
                                    </p:animEffect>
                                    <p:anim calcmode="lin" valueType="num">
                                      <p:cBhvr>
                                        <p:cTn id="14"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7">
                                            <p:txEl>
                                              <p:pRg st="1" end="1"/>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7">
                                            <p:txEl>
                                              <p:pRg st="2" end="2"/>
                                            </p:txEl>
                                          </p:spTgt>
                                        </p:tgtEl>
                                        <p:attrNameLst>
                                          <p:attrName>style.visibility</p:attrName>
                                        </p:attrNameLst>
                                      </p:cBhvr>
                                      <p:to>
                                        <p:strVal val="visible"/>
                                      </p:to>
                                    </p:set>
                                    <p:animEffect transition="in" filter="fade">
                                      <p:cBhvr>
                                        <p:cTn id="18" dur="1000"/>
                                        <p:tgtEl>
                                          <p:spTgt spid="7">
                                            <p:txEl>
                                              <p:pRg st="2" end="2"/>
                                            </p:txEl>
                                          </p:spTgt>
                                        </p:tgtEl>
                                      </p:cBhvr>
                                    </p:animEffect>
                                    <p:anim calcmode="lin" valueType="num">
                                      <p:cBhvr>
                                        <p:cTn id="1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7">
                                            <p:txEl>
                                              <p:pRg st="2" end="2"/>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Effect transition="in" filter="fade">
                                      <p:cBhvr>
                                        <p:cTn id="23" dur="1000"/>
                                        <p:tgtEl>
                                          <p:spTgt spid="7">
                                            <p:txEl>
                                              <p:pRg st="3" end="3"/>
                                            </p:txEl>
                                          </p:spTgt>
                                        </p:tgtEl>
                                      </p:cBhvr>
                                    </p:animEffect>
                                    <p:anim calcmode="lin" valueType="num">
                                      <p:cBhvr>
                                        <p:cTn id="24"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7">
                                            <p:txEl>
                                              <p:pRg st="3" end="3"/>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7">
                                            <p:txEl>
                                              <p:pRg st="4" end="4"/>
                                            </p:txEl>
                                          </p:spTgt>
                                        </p:tgtEl>
                                        <p:attrNameLst>
                                          <p:attrName>style.visibility</p:attrName>
                                        </p:attrNameLst>
                                      </p:cBhvr>
                                      <p:to>
                                        <p:strVal val="visible"/>
                                      </p:to>
                                    </p:set>
                                    <p:animEffect transition="in" filter="fade">
                                      <p:cBhvr>
                                        <p:cTn id="28" dur="1000"/>
                                        <p:tgtEl>
                                          <p:spTgt spid="7">
                                            <p:txEl>
                                              <p:pRg st="4" end="4"/>
                                            </p:txEl>
                                          </p:spTgt>
                                        </p:tgtEl>
                                      </p:cBhvr>
                                    </p:animEffect>
                                    <p:anim calcmode="lin" valueType="num">
                                      <p:cBhvr>
                                        <p:cTn id="29"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5" end="5"/>
                                            </p:txEl>
                                          </p:spTgt>
                                        </p:tgtEl>
                                        <p:attrNameLst>
                                          <p:attrName>style.visibility</p:attrName>
                                        </p:attrNameLst>
                                      </p:cBhvr>
                                      <p:to>
                                        <p:strVal val="visible"/>
                                      </p:to>
                                    </p:set>
                                    <p:animEffect transition="in" filter="fade">
                                      <p:cBhvr>
                                        <p:cTn id="35" dur="1000"/>
                                        <p:tgtEl>
                                          <p:spTgt spid="7">
                                            <p:txEl>
                                              <p:pRg st="5" end="5"/>
                                            </p:txEl>
                                          </p:spTgt>
                                        </p:tgtEl>
                                      </p:cBhvr>
                                    </p:animEffect>
                                    <p:anim calcmode="lin" valueType="num">
                                      <p:cBhvr>
                                        <p:cTn id="36"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5" end="5"/>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7">
                                            <p:txEl>
                                              <p:pRg st="6" end="6"/>
                                            </p:txEl>
                                          </p:spTgt>
                                        </p:tgtEl>
                                        <p:attrNameLst>
                                          <p:attrName>style.visibility</p:attrName>
                                        </p:attrNameLst>
                                      </p:cBhvr>
                                      <p:to>
                                        <p:strVal val="visible"/>
                                      </p:to>
                                    </p:set>
                                    <p:animEffect transition="in" filter="fade">
                                      <p:cBhvr>
                                        <p:cTn id="40" dur="1000"/>
                                        <p:tgtEl>
                                          <p:spTgt spid="7">
                                            <p:txEl>
                                              <p:pRg st="6" end="6"/>
                                            </p:txEl>
                                          </p:spTgt>
                                        </p:tgtEl>
                                      </p:cBhvr>
                                    </p:animEffect>
                                    <p:anim calcmode="lin" valueType="num">
                                      <p:cBhvr>
                                        <p:cTn id="41"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7">
                                            <p:txEl>
                                              <p:pRg st="6" end="6"/>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7">
                                            <p:txEl>
                                              <p:pRg st="7" end="7"/>
                                            </p:txEl>
                                          </p:spTgt>
                                        </p:tgtEl>
                                        <p:attrNameLst>
                                          <p:attrName>style.visibility</p:attrName>
                                        </p:attrNameLst>
                                      </p:cBhvr>
                                      <p:to>
                                        <p:strVal val="visible"/>
                                      </p:to>
                                    </p:set>
                                    <p:animEffect transition="in" filter="fade">
                                      <p:cBhvr>
                                        <p:cTn id="45" dur="1000"/>
                                        <p:tgtEl>
                                          <p:spTgt spid="7">
                                            <p:txEl>
                                              <p:pRg st="7" end="7"/>
                                            </p:txEl>
                                          </p:spTgt>
                                        </p:tgtEl>
                                      </p:cBhvr>
                                    </p:animEffect>
                                    <p:anim calcmode="lin" valueType="num">
                                      <p:cBhvr>
                                        <p:cTn id="46"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7">
                                            <p:txEl>
                                              <p:pRg st="7" end="7"/>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7">
                                            <p:txEl>
                                              <p:pRg st="8" end="8"/>
                                            </p:txEl>
                                          </p:spTgt>
                                        </p:tgtEl>
                                        <p:attrNameLst>
                                          <p:attrName>style.visibility</p:attrName>
                                        </p:attrNameLst>
                                      </p:cBhvr>
                                      <p:to>
                                        <p:strVal val="visible"/>
                                      </p:to>
                                    </p:set>
                                    <p:animEffect transition="in" filter="fade">
                                      <p:cBhvr>
                                        <p:cTn id="50" dur="1000"/>
                                        <p:tgtEl>
                                          <p:spTgt spid="7">
                                            <p:txEl>
                                              <p:pRg st="8" end="8"/>
                                            </p:txEl>
                                          </p:spTgt>
                                        </p:tgtEl>
                                      </p:cBhvr>
                                    </p:animEffect>
                                    <p:anim calcmode="lin" valueType="num">
                                      <p:cBhvr>
                                        <p:cTn id="51" dur="1000" fill="hold"/>
                                        <p:tgtEl>
                                          <p:spTgt spid="7">
                                            <p:txEl>
                                              <p:pRg st="8" end="8"/>
                                            </p:txEl>
                                          </p:spTgt>
                                        </p:tgtEl>
                                        <p:attrNameLst>
                                          <p:attrName>ppt_x</p:attrName>
                                        </p:attrNameLst>
                                      </p:cBhvr>
                                      <p:tavLst>
                                        <p:tav tm="0">
                                          <p:val>
                                            <p:strVal val="#ppt_x"/>
                                          </p:val>
                                        </p:tav>
                                        <p:tav tm="100000">
                                          <p:val>
                                            <p:strVal val="#ppt_x"/>
                                          </p:val>
                                        </p:tav>
                                      </p:tavLst>
                                    </p:anim>
                                    <p:anim calcmode="lin" valueType="num">
                                      <p:cBhvr>
                                        <p:cTn id="52" dur="1000" fill="hold"/>
                                        <p:tgtEl>
                                          <p:spTgt spid="7">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7">
                                            <p:txEl>
                                              <p:pRg st="9" end="9"/>
                                            </p:txEl>
                                          </p:spTgt>
                                        </p:tgtEl>
                                        <p:attrNameLst>
                                          <p:attrName>style.visibility</p:attrName>
                                        </p:attrNameLst>
                                      </p:cBhvr>
                                      <p:to>
                                        <p:strVal val="visible"/>
                                      </p:to>
                                    </p:set>
                                    <p:animEffect transition="in" filter="fade">
                                      <p:cBhvr>
                                        <p:cTn id="57" dur="1000"/>
                                        <p:tgtEl>
                                          <p:spTgt spid="7">
                                            <p:txEl>
                                              <p:pRg st="9" end="9"/>
                                            </p:txEl>
                                          </p:spTgt>
                                        </p:tgtEl>
                                      </p:cBhvr>
                                    </p:animEffect>
                                    <p:anim calcmode="lin" valueType="num">
                                      <p:cBhvr>
                                        <p:cTn id="58" dur="1000" fill="hold"/>
                                        <p:tgtEl>
                                          <p:spTgt spid="7">
                                            <p:txEl>
                                              <p:pRg st="9" end="9"/>
                                            </p:txEl>
                                          </p:spTgt>
                                        </p:tgtEl>
                                        <p:attrNameLst>
                                          <p:attrName>ppt_x</p:attrName>
                                        </p:attrNameLst>
                                      </p:cBhvr>
                                      <p:tavLst>
                                        <p:tav tm="0">
                                          <p:val>
                                            <p:strVal val="#ppt_x"/>
                                          </p:val>
                                        </p:tav>
                                        <p:tav tm="100000">
                                          <p:val>
                                            <p:strVal val="#ppt_x"/>
                                          </p:val>
                                        </p:tav>
                                      </p:tavLst>
                                    </p:anim>
                                    <p:anim calcmode="lin" valueType="num">
                                      <p:cBhvr>
                                        <p:cTn id="59" dur="1000" fill="hold"/>
                                        <p:tgtEl>
                                          <p:spTgt spid="7">
                                            <p:txEl>
                                              <p:pRg st="9" end="9"/>
                                            </p:txEl>
                                          </p:spTgt>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7">
                                            <p:txEl>
                                              <p:pRg st="10" end="10"/>
                                            </p:txEl>
                                          </p:spTgt>
                                        </p:tgtEl>
                                        <p:attrNameLst>
                                          <p:attrName>style.visibility</p:attrName>
                                        </p:attrNameLst>
                                      </p:cBhvr>
                                      <p:to>
                                        <p:strVal val="visible"/>
                                      </p:to>
                                    </p:set>
                                    <p:animEffect transition="in" filter="fade">
                                      <p:cBhvr>
                                        <p:cTn id="62" dur="1000"/>
                                        <p:tgtEl>
                                          <p:spTgt spid="7">
                                            <p:txEl>
                                              <p:pRg st="10" end="10"/>
                                            </p:txEl>
                                          </p:spTgt>
                                        </p:tgtEl>
                                      </p:cBhvr>
                                    </p:animEffect>
                                    <p:anim calcmode="lin" valueType="num">
                                      <p:cBhvr>
                                        <p:cTn id="63" dur="1000" fill="hold"/>
                                        <p:tgtEl>
                                          <p:spTgt spid="7">
                                            <p:txEl>
                                              <p:pRg st="10" end="10"/>
                                            </p:txEl>
                                          </p:spTgt>
                                        </p:tgtEl>
                                        <p:attrNameLst>
                                          <p:attrName>ppt_x</p:attrName>
                                        </p:attrNameLst>
                                      </p:cBhvr>
                                      <p:tavLst>
                                        <p:tav tm="0">
                                          <p:val>
                                            <p:strVal val="#ppt_x"/>
                                          </p:val>
                                        </p:tav>
                                        <p:tav tm="100000">
                                          <p:val>
                                            <p:strVal val="#ppt_x"/>
                                          </p:val>
                                        </p:tav>
                                      </p:tavLst>
                                    </p:anim>
                                    <p:anim calcmode="lin" valueType="num">
                                      <p:cBhvr>
                                        <p:cTn id="64" dur="1000" fill="hold"/>
                                        <p:tgtEl>
                                          <p:spTgt spid="7">
                                            <p:txEl>
                                              <p:pRg st="10" end="10"/>
                                            </p:txEl>
                                          </p:spTgt>
                                        </p:tgtEl>
                                        <p:attrNameLst>
                                          <p:attrName>ppt_y</p:attrName>
                                        </p:attrNameLst>
                                      </p:cBhvr>
                                      <p:tavLst>
                                        <p:tav tm="0">
                                          <p:val>
                                            <p:strVal val="#ppt_y+.1"/>
                                          </p:val>
                                        </p:tav>
                                        <p:tav tm="100000">
                                          <p:val>
                                            <p:strVal val="#ppt_y"/>
                                          </p:val>
                                        </p:tav>
                                      </p:tavLst>
                                    </p:anim>
                                  </p:childTnLst>
                                </p:cTn>
                              </p:par>
                              <p:par>
                                <p:cTn id="65" presetID="42" presetClass="entr" presetSubtype="0" fill="hold" nodeType="withEffect">
                                  <p:stCondLst>
                                    <p:cond delay="0"/>
                                  </p:stCondLst>
                                  <p:childTnLst>
                                    <p:set>
                                      <p:cBhvr>
                                        <p:cTn id="66" dur="1" fill="hold">
                                          <p:stCondLst>
                                            <p:cond delay="0"/>
                                          </p:stCondLst>
                                        </p:cTn>
                                        <p:tgtEl>
                                          <p:spTgt spid="7">
                                            <p:txEl>
                                              <p:pRg st="11" end="11"/>
                                            </p:txEl>
                                          </p:spTgt>
                                        </p:tgtEl>
                                        <p:attrNameLst>
                                          <p:attrName>style.visibility</p:attrName>
                                        </p:attrNameLst>
                                      </p:cBhvr>
                                      <p:to>
                                        <p:strVal val="visible"/>
                                      </p:to>
                                    </p:set>
                                    <p:animEffect transition="in" filter="fade">
                                      <p:cBhvr>
                                        <p:cTn id="67" dur="1000"/>
                                        <p:tgtEl>
                                          <p:spTgt spid="7">
                                            <p:txEl>
                                              <p:pRg st="11" end="11"/>
                                            </p:txEl>
                                          </p:spTgt>
                                        </p:tgtEl>
                                      </p:cBhvr>
                                    </p:animEffect>
                                    <p:anim calcmode="lin" valueType="num">
                                      <p:cBhvr>
                                        <p:cTn id="68" dur="1000" fill="hold"/>
                                        <p:tgtEl>
                                          <p:spTgt spid="7">
                                            <p:txEl>
                                              <p:pRg st="11" end="11"/>
                                            </p:txEl>
                                          </p:spTgt>
                                        </p:tgtEl>
                                        <p:attrNameLst>
                                          <p:attrName>ppt_x</p:attrName>
                                        </p:attrNameLst>
                                      </p:cBhvr>
                                      <p:tavLst>
                                        <p:tav tm="0">
                                          <p:val>
                                            <p:strVal val="#ppt_x"/>
                                          </p:val>
                                        </p:tav>
                                        <p:tav tm="100000">
                                          <p:val>
                                            <p:strVal val="#ppt_x"/>
                                          </p:val>
                                        </p:tav>
                                      </p:tavLst>
                                    </p:anim>
                                    <p:anim calcmode="lin" valueType="num">
                                      <p:cBhvr>
                                        <p:cTn id="69" dur="1000" fill="hold"/>
                                        <p:tgtEl>
                                          <p:spTgt spid="7">
                                            <p:txEl>
                                              <p:pRg st="11" end="11"/>
                                            </p:txEl>
                                          </p:spTgt>
                                        </p:tgtEl>
                                        <p:attrNameLst>
                                          <p:attrName>ppt_y</p:attrName>
                                        </p:attrNameLst>
                                      </p:cBhvr>
                                      <p:tavLst>
                                        <p:tav tm="0">
                                          <p:val>
                                            <p:strVal val="#ppt_y+.1"/>
                                          </p:val>
                                        </p:tav>
                                        <p:tav tm="100000">
                                          <p:val>
                                            <p:strVal val="#ppt_y"/>
                                          </p:val>
                                        </p:tav>
                                      </p:tavLst>
                                    </p:anim>
                                  </p:childTnLst>
                                </p:cTn>
                              </p:par>
                              <p:par>
                                <p:cTn id="70" presetID="42" presetClass="entr" presetSubtype="0" fill="hold" nodeType="withEffect">
                                  <p:stCondLst>
                                    <p:cond delay="0"/>
                                  </p:stCondLst>
                                  <p:childTnLst>
                                    <p:set>
                                      <p:cBhvr>
                                        <p:cTn id="71" dur="1" fill="hold">
                                          <p:stCondLst>
                                            <p:cond delay="0"/>
                                          </p:stCondLst>
                                        </p:cTn>
                                        <p:tgtEl>
                                          <p:spTgt spid="7">
                                            <p:txEl>
                                              <p:pRg st="12" end="12"/>
                                            </p:txEl>
                                          </p:spTgt>
                                        </p:tgtEl>
                                        <p:attrNameLst>
                                          <p:attrName>style.visibility</p:attrName>
                                        </p:attrNameLst>
                                      </p:cBhvr>
                                      <p:to>
                                        <p:strVal val="visible"/>
                                      </p:to>
                                    </p:set>
                                    <p:animEffect transition="in" filter="fade">
                                      <p:cBhvr>
                                        <p:cTn id="72" dur="1000"/>
                                        <p:tgtEl>
                                          <p:spTgt spid="7">
                                            <p:txEl>
                                              <p:pRg st="12" end="12"/>
                                            </p:txEl>
                                          </p:spTgt>
                                        </p:tgtEl>
                                      </p:cBhvr>
                                    </p:animEffect>
                                    <p:anim calcmode="lin" valueType="num">
                                      <p:cBhvr>
                                        <p:cTn id="73" dur="1000" fill="hold"/>
                                        <p:tgtEl>
                                          <p:spTgt spid="7">
                                            <p:txEl>
                                              <p:pRg st="12" end="12"/>
                                            </p:txEl>
                                          </p:spTgt>
                                        </p:tgtEl>
                                        <p:attrNameLst>
                                          <p:attrName>ppt_x</p:attrName>
                                        </p:attrNameLst>
                                      </p:cBhvr>
                                      <p:tavLst>
                                        <p:tav tm="0">
                                          <p:val>
                                            <p:strVal val="#ppt_x"/>
                                          </p:val>
                                        </p:tav>
                                        <p:tav tm="100000">
                                          <p:val>
                                            <p:strVal val="#ppt_x"/>
                                          </p:val>
                                        </p:tav>
                                      </p:tavLst>
                                    </p:anim>
                                    <p:anim calcmode="lin" valueType="num">
                                      <p:cBhvr>
                                        <p:cTn id="74" dur="1000" fill="hold"/>
                                        <p:tgtEl>
                                          <p:spTgt spid="7">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2DA3D92-A740-447A-801B-AFEBAE09A9A0}"/>
              </a:ext>
            </a:extLst>
          </p:cNvPr>
          <p:cNvSpPr txBox="1"/>
          <p:nvPr/>
        </p:nvSpPr>
        <p:spPr>
          <a:xfrm>
            <a:off x="583095" y="339159"/>
            <a:ext cx="11211339" cy="7171194"/>
          </a:xfrm>
          <a:prstGeom prst="rect">
            <a:avLst/>
          </a:prstGeom>
          <a:noFill/>
        </p:spPr>
        <p:txBody>
          <a:bodyPr wrap="square">
            <a:spAutoFit/>
          </a:bodyPr>
          <a:lstStyle/>
          <a:p>
            <a:r>
              <a:rPr lang="vi-VN" sz="2000" dirty="0"/>
              <a:t>II – Dàn ý:</a:t>
            </a:r>
          </a:p>
          <a:p>
            <a:r>
              <a:rPr lang="vi-VN" sz="2000" dirty="0"/>
              <a:t>1. Mở bài:- Không khí tưng bừng đón chào ngày 20 - 11 ở trong trường lớp, ngoài xã hội.</a:t>
            </a:r>
          </a:p>
          <a:p>
            <a:r>
              <a:rPr lang="vi-VN" sz="2000" dirty="0"/>
              <a:t>- Bản thân mình: nghĩ về thầy cô giáo và bồi hồi nhớ lại những kỉ niệm vui buồn cùng thầy cô, trong đó có một kỉ niệm không thể nào quên.</a:t>
            </a:r>
          </a:p>
          <a:p>
            <a:r>
              <a:rPr lang="vi-VN" sz="2000" dirty="0"/>
              <a:t>2. Thân bài: </a:t>
            </a:r>
          </a:p>
          <a:p>
            <a:r>
              <a:rPr lang="vi-VN" sz="2000" dirty="0"/>
              <a:t>- Giới thiệu về kỉ niệm (câu chuyện):</a:t>
            </a:r>
          </a:p>
          <a:p>
            <a:r>
              <a:rPr lang="vi-VN" sz="2000" dirty="0"/>
              <a:t>+ Đó là kỉ niệm gì,buồn hay vui,xảy ra trong hoàn cảnh nào,thời gian nào?...</a:t>
            </a:r>
          </a:p>
          <a:p>
            <a:r>
              <a:rPr lang="vi-VN" sz="2000" dirty="0"/>
              <a:t>- Kể lại hoàn cảnh, tình huống diễn ra câu chuyện ( kết hợp nghị luận và miêu tả nội tâm):</a:t>
            </a:r>
          </a:p>
          <a:p>
            <a:r>
              <a:rPr lang="vi-VN" sz="2000" dirty="0"/>
              <a:t>+ Kỉ niệm đó liên quan đến thầy(cô) giáo nào?</a:t>
            </a:r>
          </a:p>
          <a:p>
            <a:r>
              <a:rPr lang="vi-VN" sz="2000" dirty="0"/>
              <a:t>+ Đó là người thầy(cô) như thế nào?</a:t>
            </a:r>
          </a:p>
          <a:p>
            <a:r>
              <a:rPr lang="vi-VN" sz="2000" dirty="0"/>
              <a:t>+ Diện mạo, tính tình, công việc hằng ngày của thầy (cô).</a:t>
            </a:r>
          </a:p>
          <a:p>
            <a:r>
              <a:rPr lang="vi-VN" sz="2000" dirty="0"/>
              <a:t>+ Tình cảm,thái độ của học sinh đối với thầy cô.</a:t>
            </a:r>
          </a:p>
          <a:p>
            <a:r>
              <a:rPr lang="vi-VN" sz="2000" dirty="0"/>
              <a:t>- Diễn biến của câu chuyện:</a:t>
            </a:r>
          </a:p>
          <a:p>
            <a:r>
              <a:rPr lang="vi-VN" sz="2000" dirty="0"/>
              <a:t>+ Câu chuyện khởi đầu rồi diễn biến như thế nào? Đâu là đỉnh điểm của câu chuyện?...</a:t>
            </a:r>
          </a:p>
          <a:p>
            <a:r>
              <a:rPr lang="vi-VN" sz="2000" dirty="0"/>
              <a:t>+ Tình cảm, thái độ, cách ứng xử của thầy (cô) và những người trong cuộc, người chứng kiến sự việc.</a:t>
            </a:r>
            <a:endParaRPr lang="en-US" sz="2000" dirty="0"/>
          </a:p>
          <a:p>
            <a:r>
              <a:rPr lang="en-US" dirty="0"/>
              <a:t>- </a:t>
            </a:r>
            <a:r>
              <a:rPr lang="en-US" sz="2000" dirty="0" err="1"/>
              <a:t>Câu</a:t>
            </a:r>
            <a:r>
              <a:rPr lang="en-US" sz="2000" dirty="0"/>
              <a:t> </a:t>
            </a:r>
            <a:r>
              <a:rPr lang="en-US" sz="2000" dirty="0" err="1"/>
              <a:t>chuyện</a:t>
            </a:r>
            <a:r>
              <a:rPr lang="en-US" sz="2000" dirty="0"/>
              <a:t> </a:t>
            </a:r>
            <a:r>
              <a:rPr lang="en-US" sz="2000" dirty="0" err="1"/>
              <a:t>kết</a:t>
            </a:r>
            <a:r>
              <a:rPr lang="en-US" sz="2000" dirty="0"/>
              <a:t> </a:t>
            </a:r>
            <a:r>
              <a:rPr lang="en-US" sz="2000" dirty="0" err="1"/>
              <a:t>thúc</a:t>
            </a:r>
            <a:r>
              <a:rPr lang="en-US" sz="2000" dirty="0"/>
              <a:t> </a:t>
            </a:r>
            <a:r>
              <a:rPr lang="en-US" sz="2000" dirty="0" err="1"/>
              <a:t>như</a:t>
            </a:r>
            <a:r>
              <a:rPr lang="en-US" sz="2000" dirty="0"/>
              <a:t> </a:t>
            </a:r>
            <a:r>
              <a:rPr lang="en-US" sz="2000" dirty="0" err="1"/>
              <a:t>thế</a:t>
            </a:r>
            <a:r>
              <a:rPr lang="en-US" sz="2000" dirty="0"/>
              <a:t> </a:t>
            </a:r>
            <a:r>
              <a:rPr lang="en-US" sz="2000" dirty="0" err="1"/>
              <a:t>nào</a:t>
            </a:r>
            <a:r>
              <a:rPr lang="en-US" sz="2000" dirty="0"/>
              <a:t>? </a:t>
            </a:r>
            <a:r>
              <a:rPr lang="en-US" sz="2000" dirty="0" err="1"/>
              <a:t>Suy</a:t>
            </a:r>
            <a:r>
              <a:rPr lang="en-US" sz="2000" dirty="0"/>
              <a:t> </a:t>
            </a:r>
            <a:r>
              <a:rPr lang="en-US" sz="2000" dirty="0" err="1"/>
              <a:t>nghĩ</a:t>
            </a:r>
            <a:r>
              <a:rPr lang="en-US" sz="2000" dirty="0"/>
              <a:t> </a:t>
            </a:r>
            <a:r>
              <a:rPr lang="en-US" sz="2000" dirty="0" err="1"/>
              <a:t>sau</a:t>
            </a:r>
            <a:r>
              <a:rPr lang="en-US" sz="2000" dirty="0"/>
              <a:t> </a:t>
            </a:r>
            <a:r>
              <a:rPr lang="en-US" sz="2000" dirty="0" err="1"/>
              <a:t>câu</a:t>
            </a:r>
            <a:r>
              <a:rPr lang="en-US" sz="2000" dirty="0"/>
              <a:t> </a:t>
            </a:r>
            <a:r>
              <a:rPr lang="en-US" sz="2000" dirty="0" err="1"/>
              <a:t>chuyện:Câu</a:t>
            </a:r>
            <a:r>
              <a:rPr lang="en-US" sz="2000" dirty="0"/>
              <a:t> </a:t>
            </a:r>
            <a:r>
              <a:rPr lang="en-US" sz="2000" dirty="0" err="1"/>
              <a:t>chuyện</a:t>
            </a:r>
            <a:r>
              <a:rPr lang="en-US" sz="2000" dirty="0"/>
              <a:t> </a:t>
            </a:r>
            <a:r>
              <a:rPr lang="en-US" sz="2000" dirty="0" err="1"/>
              <a:t>đã</a:t>
            </a:r>
            <a:r>
              <a:rPr lang="en-US" sz="2000" dirty="0"/>
              <a:t> </a:t>
            </a:r>
            <a:r>
              <a:rPr lang="en-US" sz="2000" dirty="0" err="1"/>
              <a:t>để</a:t>
            </a:r>
            <a:r>
              <a:rPr lang="en-US" sz="2000" dirty="0"/>
              <a:t> </a:t>
            </a:r>
            <a:r>
              <a:rPr lang="en-US" sz="2000" dirty="0" err="1"/>
              <a:t>lại</a:t>
            </a:r>
            <a:r>
              <a:rPr lang="en-US" sz="2000" dirty="0"/>
              <a:t> </a:t>
            </a:r>
            <a:r>
              <a:rPr lang="en-US" sz="2000" dirty="0" err="1"/>
              <a:t>cho</a:t>
            </a:r>
            <a:r>
              <a:rPr lang="en-US" sz="2000" dirty="0"/>
              <a:t> </a:t>
            </a:r>
            <a:r>
              <a:rPr lang="en-US" sz="2000" dirty="0" err="1"/>
              <a:t>em</a:t>
            </a:r>
            <a:r>
              <a:rPr lang="en-US" sz="2000" dirty="0"/>
              <a:t> </a:t>
            </a:r>
            <a:r>
              <a:rPr lang="en-US" sz="2000" dirty="0" err="1"/>
              <a:t>những</a:t>
            </a:r>
            <a:r>
              <a:rPr lang="en-US" sz="2000" dirty="0"/>
              <a:t> </a:t>
            </a:r>
            <a:r>
              <a:rPr lang="en-US" sz="2000" dirty="0" err="1"/>
              <a:t>nhận</a:t>
            </a:r>
            <a:r>
              <a:rPr lang="en-US" sz="2000" dirty="0"/>
              <a:t> </a:t>
            </a:r>
            <a:r>
              <a:rPr lang="en-US" sz="2000" dirty="0" err="1"/>
              <a:t>thức</a:t>
            </a:r>
            <a:r>
              <a:rPr lang="en-US" sz="2000" dirty="0"/>
              <a:t> </a:t>
            </a:r>
            <a:r>
              <a:rPr lang="en-US" sz="2000" dirty="0" err="1"/>
              <a:t>sâu</a:t>
            </a:r>
            <a:r>
              <a:rPr lang="en-US" sz="2000" dirty="0"/>
              <a:t> </a:t>
            </a:r>
            <a:r>
              <a:rPr lang="en-US" sz="2000" dirty="0" err="1"/>
              <a:t>sắc</a:t>
            </a:r>
            <a:r>
              <a:rPr lang="en-US" sz="2000" dirty="0"/>
              <a:t> </a:t>
            </a:r>
            <a:r>
              <a:rPr lang="en-US" sz="2000" dirty="0" err="1"/>
              <a:t>trong</a:t>
            </a:r>
            <a:r>
              <a:rPr lang="en-US" sz="2000" dirty="0"/>
              <a:t> </a:t>
            </a:r>
            <a:r>
              <a:rPr lang="en-US" sz="2000" dirty="0" err="1"/>
              <a:t>tình</a:t>
            </a:r>
            <a:r>
              <a:rPr lang="en-US" sz="2000" dirty="0"/>
              <a:t> </a:t>
            </a:r>
            <a:r>
              <a:rPr lang="en-US" sz="2000" dirty="0" err="1"/>
              <a:t>cảm</a:t>
            </a:r>
            <a:r>
              <a:rPr lang="en-US" sz="2000" dirty="0"/>
              <a:t>, </a:t>
            </a:r>
            <a:r>
              <a:rPr lang="en-US" sz="2000" dirty="0" err="1"/>
              <a:t>tâm</a:t>
            </a:r>
            <a:r>
              <a:rPr lang="en-US" sz="2000" dirty="0"/>
              <a:t> </a:t>
            </a:r>
            <a:r>
              <a:rPr lang="en-US" sz="2000" dirty="0" err="1"/>
              <a:t>hồn,trong</a:t>
            </a:r>
            <a:r>
              <a:rPr lang="en-US" sz="2000" dirty="0"/>
              <a:t> </a:t>
            </a:r>
            <a:r>
              <a:rPr lang="en-US" sz="2000" dirty="0" err="1"/>
              <a:t>suy</a:t>
            </a:r>
            <a:r>
              <a:rPr lang="en-US" sz="2000" dirty="0"/>
              <a:t> </a:t>
            </a:r>
            <a:r>
              <a:rPr lang="en-US" sz="2000" dirty="0" err="1"/>
              <a:t>nghĩ</a:t>
            </a:r>
            <a:r>
              <a:rPr lang="en-US" sz="2000" dirty="0"/>
              <a:t>: </a:t>
            </a:r>
            <a:r>
              <a:rPr lang="en-US" sz="2000" dirty="0" err="1"/>
              <a:t>tấm</a:t>
            </a:r>
            <a:r>
              <a:rPr lang="en-US" sz="2000" dirty="0"/>
              <a:t> </a:t>
            </a:r>
            <a:r>
              <a:rPr lang="en-US" sz="2000" dirty="0" err="1"/>
              <a:t>lòng</a:t>
            </a:r>
            <a:r>
              <a:rPr lang="en-US" sz="2000" dirty="0"/>
              <a:t>, </a:t>
            </a:r>
            <a:r>
              <a:rPr lang="en-US" sz="2000" dirty="0" err="1"/>
              <a:t>vai</a:t>
            </a:r>
            <a:r>
              <a:rPr lang="en-US" sz="2000" dirty="0"/>
              <a:t> </a:t>
            </a:r>
            <a:r>
              <a:rPr lang="en-US" sz="2000" dirty="0" err="1"/>
              <a:t>trò</a:t>
            </a:r>
            <a:r>
              <a:rPr lang="en-US" sz="2000" dirty="0"/>
              <a:t> to </a:t>
            </a:r>
            <a:r>
              <a:rPr lang="en-US" sz="2000" dirty="0" err="1"/>
              <a:t>lớn</a:t>
            </a:r>
            <a:r>
              <a:rPr lang="en-US" sz="2000" dirty="0"/>
              <a:t> </a:t>
            </a:r>
            <a:r>
              <a:rPr lang="en-US" sz="2000" dirty="0" err="1"/>
              <a:t>của</a:t>
            </a:r>
            <a:r>
              <a:rPr lang="en-US" sz="2000" dirty="0"/>
              <a:t> </a:t>
            </a:r>
            <a:r>
              <a:rPr lang="en-US" sz="2000" dirty="0" err="1"/>
              <a:t>thầy</a:t>
            </a:r>
            <a:r>
              <a:rPr lang="en-US" sz="2000" dirty="0"/>
              <a:t> (</a:t>
            </a:r>
            <a:r>
              <a:rPr lang="en-US" sz="2000" dirty="0" err="1"/>
              <a:t>cô</a:t>
            </a:r>
            <a:r>
              <a:rPr lang="en-US" sz="2000" dirty="0"/>
              <a:t>), </a:t>
            </a:r>
            <a:r>
              <a:rPr lang="en-US" sz="2000" dirty="0" err="1"/>
              <a:t>lòng</a:t>
            </a:r>
            <a:r>
              <a:rPr lang="en-US" sz="2000" dirty="0"/>
              <a:t> </a:t>
            </a:r>
            <a:r>
              <a:rPr lang="en-US" sz="2000" dirty="0" err="1"/>
              <a:t>biết</a:t>
            </a:r>
            <a:r>
              <a:rPr lang="en-US" sz="2000" dirty="0"/>
              <a:t> </a:t>
            </a:r>
            <a:r>
              <a:rPr lang="en-US" sz="2000" dirty="0" err="1"/>
              <a:t>ơn</a:t>
            </a:r>
            <a:r>
              <a:rPr lang="en-US" sz="2000" dirty="0"/>
              <a:t>, </a:t>
            </a:r>
            <a:r>
              <a:rPr lang="en-US" sz="2000" dirty="0" err="1"/>
              <a:t>kính</a:t>
            </a:r>
            <a:r>
              <a:rPr lang="en-US" sz="2000" dirty="0"/>
              <a:t> </a:t>
            </a:r>
            <a:r>
              <a:rPr lang="en-US" sz="2000" dirty="0" err="1"/>
              <a:t>trọng</a:t>
            </a:r>
            <a:r>
              <a:rPr lang="en-US" sz="2000" dirty="0"/>
              <a:t>, </a:t>
            </a:r>
            <a:r>
              <a:rPr lang="en-US" sz="2000" dirty="0" err="1"/>
              <a:t>yêu</a:t>
            </a:r>
            <a:r>
              <a:rPr lang="en-US" sz="2000" dirty="0"/>
              <a:t> </a:t>
            </a:r>
            <a:r>
              <a:rPr lang="en-US" sz="2000" dirty="0" err="1"/>
              <a:t>mến</a:t>
            </a:r>
            <a:r>
              <a:rPr lang="en-US" sz="2000" dirty="0"/>
              <a:t> </a:t>
            </a:r>
            <a:r>
              <a:rPr lang="en-US" sz="2000" dirty="0" err="1"/>
              <a:t>của</a:t>
            </a:r>
            <a:r>
              <a:rPr lang="en-US" sz="2000" dirty="0"/>
              <a:t> </a:t>
            </a:r>
            <a:r>
              <a:rPr lang="en-US" sz="2000" dirty="0" err="1"/>
              <a:t>bản</a:t>
            </a:r>
            <a:r>
              <a:rPr lang="en-US" sz="2000" dirty="0"/>
              <a:t> </a:t>
            </a:r>
            <a:r>
              <a:rPr lang="en-US" sz="2000" dirty="0" err="1"/>
              <a:t>thân</a:t>
            </a:r>
            <a:r>
              <a:rPr lang="en-US" sz="2000" dirty="0"/>
              <a:t> </a:t>
            </a:r>
            <a:r>
              <a:rPr lang="en-US" sz="2000" dirty="0" err="1"/>
              <a:t>đối</a:t>
            </a:r>
            <a:r>
              <a:rPr lang="en-US" sz="2000" dirty="0"/>
              <a:t> </a:t>
            </a:r>
            <a:r>
              <a:rPr lang="en-US" sz="2000" dirty="0" err="1"/>
              <a:t>với</a:t>
            </a:r>
            <a:r>
              <a:rPr lang="en-US" sz="2000" dirty="0"/>
              <a:t> </a:t>
            </a:r>
            <a:r>
              <a:rPr lang="en-US" sz="2000" dirty="0" err="1"/>
              <a:t>thầy</a:t>
            </a:r>
            <a:r>
              <a:rPr lang="en-US" sz="2000" dirty="0"/>
              <a:t> (</a:t>
            </a:r>
            <a:r>
              <a:rPr lang="en-US" sz="2000" dirty="0" err="1"/>
              <a:t>cô</a:t>
            </a:r>
            <a:r>
              <a:rPr lang="en-US" sz="2000" dirty="0"/>
              <a:t>).</a:t>
            </a:r>
          </a:p>
          <a:p>
            <a:r>
              <a:rPr lang="en-US" sz="2000" dirty="0"/>
              <a:t>3.Kết </a:t>
            </a:r>
            <a:r>
              <a:rPr lang="en-US" sz="2000" dirty="0" err="1"/>
              <a:t>bài</a:t>
            </a:r>
            <a:r>
              <a:rPr lang="en-US" sz="2000" dirty="0"/>
              <a:t>:</a:t>
            </a:r>
          </a:p>
          <a:p>
            <a:r>
              <a:rPr lang="en-US" sz="2000" dirty="0" err="1"/>
              <a:t>Câu</a:t>
            </a:r>
            <a:r>
              <a:rPr lang="en-US" sz="2000" dirty="0"/>
              <a:t> </a:t>
            </a:r>
            <a:r>
              <a:rPr lang="en-US" sz="2000" dirty="0" err="1"/>
              <a:t>chuyện</a:t>
            </a:r>
            <a:r>
              <a:rPr lang="en-US" sz="2000" dirty="0"/>
              <a:t> </a:t>
            </a:r>
            <a:r>
              <a:rPr lang="en-US" sz="2000" dirty="0" err="1"/>
              <a:t>là</a:t>
            </a:r>
            <a:r>
              <a:rPr lang="en-US" sz="2000" dirty="0"/>
              <a:t> </a:t>
            </a:r>
            <a:r>
              <a:rPr lang="en-US" sz="2000" dirty="0" err="1"/>
              <a:t>kỉ</a:t>
            </a:r>
            <a:r>
              <a:rPr lang="en-US" sz="2000" dirty="0"/>
              <a:t> </a:t>
            </a:r>
            <a:r>
              <a:rPr lang="en-US" sz="2000" dirty="0" err="1"/>
              <a:t>niệm</a:t>
            </a:r>
            <a:r>
              <a:rPr lang="en-US" sz="2000" dirty="0"/>
              <a:t>, </a:t>
            </a:r>
            <a:r>
              <a:rPr lang="en-US" sz="2000" dirty="0" err="1"/>
              <a:t>là</a:t>
            </a:r>
            <a:r>
              <a:rPr lang="en-US" sz="2000" dirty="0"/>
              <a:t> </a:t>
            </a:r>
            <a:r>
              <a:rPr lang="en-US" sz="2000" dirty="0" err="1"/>
              <a:t>bài</a:t>
            </a:r>
            <a:r>
              <a:rPr lang="en-US" sz="2000" dirty="0"/>
              <a:t> </a:t>
            </a:r>
            <a:r>
              <a:rPr lang="en-US" sz="2000" dirty="0" err="1"/>
              <a:t>học</a:t>
            </a:r>
            <a:r>
              <a:rPr lang="en-US" sz="2000" dirty="0"/>
              <a:t> </a:t>
            </a:r>
            <a:r>
              <a:rPr lang="en-US" sz="2000" dirty="0" err="1"/>
              <a:t>đẹp</a:t>
            </a:r>
            <a:r>
              <a:rPr lang="en-US" sz="2000" dirty="0"/>
              <a:t> </a:t>
            </a:r>
            <a:r>
              <a:rPr lang="en-US" sz="2000" dirty="0" err="1"/>
              <a:t>và</a:t>
            </a:r>
            <a:r>
              <a:rPr lang="en-US" sz="2000" dirty="0"/>
              <a:t> </a:t>
            </a:r>
            <a:r>
              <a:rPr lang="en-US" sz="2000" dirty="0" err="1"/>
              <a:t>đáng</a:t>
            </a:r>
            <a:r>
              <a:rPr lang="en-US" sz="2000" dirty="0"/>
              <a:t> </a:t>
            </a:r>
            <a:r>
              <a:rPr lang="en-US" sz="2000" dirty="0" err="1"/>
              <a:t>nhớ</a:t>
            </a:r>
            <a:r>
              <a:rPr lang="en-US" sz="2000" dirty="0"/>
              <a:t> </a:t>
            </a:r>
            <a:r>
              <a:rPr lang="en-US" sz="2000" dirty="0" err="1"/>
              <a:t>trong</a:t>
            </a:r>
            <a:r>
              <a:rPr lang="en-US" sz="2000" dirty="0"/>
              <a:t> </a:t>
            </a:r>
            <a:r>
              <a:rPr lang="en-US" sz="2000" dirty="0" err="1"/>
              <a:t>hành</a:t>
            </a:r>
            <a:r>
              <a:rPr lang="en-US" sz="2000" dirty="0"/>
              <a:t> </a:t>
            </a:r>
            <a:r>
              <a:rPr lang="en-US" sz="2000" dirty="0" err="1"/>
              <a:t>trang</a:t>
            </a:r>
            <a:r>
              <a:rPr lang="en-US" sz="2000" dirty="0"/>
              <a:t> </a:t>
            </a:r>
            <a:r>
              <a:rPr lang="en-US" sz="2000" dirty="0" err="1"/>
              <a:t>vào</a:t>
            </a:r>
            <a:r>
              <a:rPr lang="en-US" sz="2000" dirty="0"/>
              <a:t> </a:t>
            </a:r>
            <a:r>
              <a:rPr lang="en-US" sz="2000" dirty="0" err="1"/>
              <a:t>đời</a:t>
            </a:r>
            <a:r>
              <a:rPr lang="en-US" sz="2000" dirty="0"/>
              <a:t> </a:t>
            </a:r>
            <a:r>
              <a:rPr lang="en-US" sz="2000" dirty="0" err="1"/>
              <a:t>của</a:t>
            </a:r>
            <a:r>
              <a:rPr lang="en-US" sz="2000" dirty="0"/>
              <a:t> </a:t>
            </a:r>
            <a:r>
              <a:rPr lang="en-US" sz="2000" dirty="0" err="1"/>
              <a:t>tuổi</a:t>
            </a:r>
            <a:r>
              <a:rPr lang="en-US" sz="2000" dirty="0"/>
              <a:t> </a:t>
            </a:r>
            <a:r>
              <a:rPr lang="en-US" sz="2000" dirty="0" err="1"/>
              <a:t>học</a:t>
            </a:r>
            <a:r>
              <a:rPr lang="en-US" sz="2000" dirty="0"/>
              <a:t> </a:t>
            </a:r>
            <a:r>
              <a:rPr lang="en-US" sz="2000" dirty="0" err="1"/>
              <a:t>trò</a:t>
            </a:r>
            <a:r>
              <a:rPr lang="en-US" sz="2000" dirty="0"/>
              <a:t>.</a:t>
            </a:r>
          </a:p>
          <a:p>
            <a:endParaRPr lang="en-US" sz="2000" dirty="0"/>
          </a:p>
          <a:p>
            <a:endParaRPr lang="vi-VN" sz="2000" dirty="0"/>
          </a:p>
        </p:txBody>
      </p:sp>
    </p:spTree>
    <p:extLst>
      <p:ext uri="{BB962C8B-B14F-4D97-AF65-F5344CB8AC3E}">
        <p14:creationId xmlns:p14="http://schemas.microsoft.com/office/powerpoint/2010/main" val="320044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1000"/>
                                        <p:tgtEl>
                                          <p:spTgt spid="5">
                                            <p:txEl>
                                              <p:pRg st="3" end="3"/>
                                            </p:txEl>
                                          </p:spTgt>
                                        </p:tgtEl>
                                      </p:cBhvr>
                                    </p:animEffect>
                                    <p:anim calcmode="lin" valueType="num">
                                      <p:cBhvr>
                                        <p:cTn id="1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7" dur="1000" fill="hold"/>
                                        <p:tgtEl>
                                          <p:spTgt spid="5">
                                            <p:txEl>
                                              <p:pRg st="3" end="3"/>
                                            </p:txEl>
                                          </p:spTgt>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fade">
                                      <p:cBhvr>
                                        <p:cTn id="20" dur="1000"/>
                                        <p:tgtEl>
                                          <p:spTgt spid="5">
                                            <p:txEl>
                                              <p:pRg st="4" end="4"/>
                                            </p:txEl>
                                          </p:spTgt>
                                        </p:tgtEl>
                                      </p:cBhvr>
                                    </p:animEffect>
                                    <p:anim calcmode="lin" valueType="num">
                                      <p:cBhvr>
                                        <p:cTn id="21"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4" end="4"/>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fade">
                                      <p:cBhvr>
                                        <p:cTn id="25" dur="1000"/>
                                        <p:tgtEl>
                                          <p:spTgt spid="5">
                                            <p:txEl>
                                              <p:pRg st="5" end="5"/>
                                            </p:txEl>
                                          </p:spTgt>
                                        </p:tgtEl>
                                      </p:cBhvr>
                                    </p:animEffect>
                                    <p:anim calcmode="lin" valueType="num">
                                      <p:cBhvr>
                                        <p:cTn id="26"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wipe(down)">
                                      <p:cBhvr>
                                        <p:cTn id="32" dur="500"/>
                                        <p:tgtEl>
                                          <p:spTgt spid="5">
                                            <p:txEl>
                                              <p:pRg st="6" end="6"/>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wipe(down)">
                                      <p:cBhvr>
                                        <p:cTn id="35" dur="500"/>
                                        <p:tgtEl>
                                          <p:spTgt spid="5">
                                            <p:txEl>
                                              <p:pRg st="7" end="7"/>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5">
                                            <p:txEl>
                                              <p:pRg st="8" end="8"/>
                                            </p:txEl>
                                          </p:spTgt>
                                        </p:tgtEl>
                                        <p:attrNameLst>
                                          <p:attrName>style.visibility</p:attrName>
                                        </p:attrNameLst>
                                      </p:cBhvr>
                                      <p:to>
                                        <p:strVal val="visible"/>
                                      </p:to>
                                    </p:set>
                                    <p:animEffect transition="in" filter="wipe(down)">
                                      <p:cBhvr>
                                        <p:cTn id="38" dur="500"/>
                                        <p:tgtEl>
                                          <p:spTgt spid="5">
                                            <p:txEl>
                                              <p:pRg st="8" end="8"/>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animEffect transition="in" filter="wipe(down)">
                                      <p:cBhvr>
                                        <p:cTn id="43" dur="500"/>
                                        <p:tgtEl>
                                          <p:spTgt spid="5">
                                            <p:txEl>
                                              <p:pRg st="9" end="9"/>
                                            </p:txEl>
                                          </p:spTgt>
                                        </p:tgtEl>
                                      </p:cBhvr>
                                    </p:animEffect>
                                  </p:childTnLst>
                                </p:cTn>
                              </p:par>
                              <p:par>
                                <p:cTn id="44" presetID="22" presetClass="entr" presetSubtype="4" fill="hold" nodeType="withEffect">
                                  <p:stCondLst>
                                    <p:cond delay="0"/>
                                  </p:stCondLst>
                                  <p:childTnLst>
                                    <p:set>
                                      <p:cBhvr>
                                        <p:cTn id="45" dur="1" fill="hold">
                                          <p:stCondLst>
                                            <p:cond delay="0"/>
                                          </p:stCondLst>
                                        </p:cTn>
                                        <p:tgtEl>
                                          <p:spTgt spid="5">
                                            <p:txEl>
                                              <p:pRg st="10" end="10"/>
                                            </p:txEl>
                                          </p:spTgt>
                                        </p:tgtEl>
                                        <p:attrNameLst>
                                          <p:attrName>style.visibility</p:attrName>
                                        </p:attrNameLst>
                                      </p:cBhvr>
                                      <p:to>
                                        <p:strVal val="visible"/>
                                      </p:to>
                                    </p:set>
                                    <p:animEffect transition="in" filter="wipe(down)">
                                      <p:cBhvr>
                                        <p:cTn id="46" dur="500"/>
                                        <p:tgtEl>
                                          <p:spTgt spid="5">
                                            <p:txEl>
                                              <p:pRg st="10" end="1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5">
                                            <p:txEl>
                                              <p:pRg st="11" end="11"/>
                                            </p:txEl>
                                          </p:spTgt>
                                        </p:tgtEl>
                                        <p:attrNameLst>
                                          <p:attrName>style.visibility</p:attrName>
                                        </p:attrNameLst>
                                      </p:cBhvr>
                                      <p:to>
                                        <p:strVal val="visible"/>
                                      </p:to>
                                    </p:set>
                                    <p:animEffect transition="in" filter="fade">
                                      <p:cBhvr>
                                        <p:cTn id="51" dur="1000"/>
                                        <p:tgtEl>
                                          <p:spTgt spid="5">
                                            <p:txEl>
                                              <p:pRg st="11" end="11"/>
                                            </p:txEl>
                                          </p:spTgt>
                                        </p:tgtEl>
                                      </p:cBhvr>
                                    </p:animEffect>
                                    <p:anim calcmode="lin" valueType="num">
                                      <p:cBhvr>
                                        <p:cTn id="52"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53" dur="1000" fill="hold"/>
                                        <p:tgtEl>
                                          <p:spTgt spid="5">
                                            <p:txEl>
                                              <p:pRg st="11" end="11"/>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5">
                                            <p:txEl>
                                              <p:pRg st="12" end="12"/>
                                            </p:txEl>
                                          </p:spTgt>
                                        </p:tgtEl>
                                        <p:attrNameLst>
                                          <p:attrName>style.visibility</p:attrName>
                                        </p:attrNameLst>
                                      </p:cBhvr>
                                      <p:to>
                                        <p:strVal val="visible"/>
                                      </p:to>
                                    </p:set>
                                    <p:animEffect transition="in" filter="fade">
                                      <p:cBhvr>
                                        <p:cTn id="56" dur="1000"/>
                                        <p:tgtEl>
                                          <p:spTgt spid="5">
                                            <p:txEl>
                                              <p:pRg st="12" end="12"/>
                                            </p:txEl>
                                          </p:spTgt>
                                        </p:tgtEl>
                                      </p:cBhvr>
                                    </p:animEffect>
                                    <p:anim calcmode="lin" valueType="num">
                                      <p:cBhvr>
                                        <p:cTn id="57" dur="1000" fill="hold"/>
                                        <p:tgtEl>
                                          <p:spTgt spid="5">
                                            <p:txEl>
                                              <p:pRg st="12" end="12"/>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12" end="12"/>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5">
                                            <p:txEl>
                                              <p:pRg st="13" end="13"/>
                                            </p:txEl>
                                          </p:spTgt>
                                        </p:tgtEl>
                                        <p:attrNameLst>
                                          <p:attrName>style.visibility</p:attrName>
                                        </p:attrNameLst>
                                      </p:cBhvr>
                                      <p:to>
                                        <p:strVal val="visible"/>
                                      </p:to>
                                    </p:set>
                                    <p:animEffect transition="in" filter="fade">
                                      <p:cBhvr>
                                        <p:cTn id="61" dur="1000"/>
                                        <p:tgtEl>
                                          <p:spTgt spid="5">
                                            <p:txEl>
                                              <p:pRg st="13" end="13"/>
                                            </p:txEl>
                                          </p:spTgt>
                                        </p:tgtEl>
                                      </p:cBhvr>
                                    </p:animEffect>
                                    <p:anim calcmode="lin" valueType="num">
                                      <p:cBhvr>
                                        <p:cTn id="62" dur="1000" fill="hold"/>
                                        <p:tgtEl>
                                          <p:spTgt spid="5">
                                            <p:txEl>
                                              <p:pRg st="13" end="13"/>
                                            </p:txEl>
                                          </p:spTgt>
                                        </p:tgtEl>
                                        <p:attrNameLst>
                                          <p:attrName>ppt_x</p:attrName>
                                        </p:attrNameLst>
                                      </p:cBhvr>
                                      <p:tavLst>
                                        <p:tav tm="0">
                                          <p:val>
                                            <p:strVal val="#ppt_x"/>
                                          </p:val>
                                        </p:tav>
                                        <p:tav tm="100000">
                                          <p:val>
                                            <p:strVal val="#ppt_x"/>
                                          </p:val>
                                        </p:tav>
                                      </p:tavLst>
                                    </p:anim>
                                    <p:anim calcmode="lin" valueType="num">
                                      <p:cBhvr>
                                        <p:cTn id="63" dur="1000" fill="hold"/>
                                        <p:tgtEl>
                                          <p:spTgt spid="5">
                                            <p:txEl>
                                              <p:pRg st="13" end="13"/>
                                            </p:txEl>
                                          </p:spTgt>
                                        </p:tgtEl>
                                        <p:attrNameLst>
                                          <p:attrName>ppt_y</p:attrName>
                                        </p:attrNameLst>
                                      </p:cBhvr>
                                      <p:tavLst>
                                        <p:tav tm="0">
                                          <p:val>
                                            <p:strVal val="#ppt_y+.1"/>
                                          </p:val>
                                        </p:tav>
                                        <p:tav tm="100000">
                                          <p:val>
                                            <p:strVal val="#ppt_y"/>
                                          </p:val>
                                        </p:tav>
                                      </p:tavLst>
                                    </p:anim>
                                  </p:childTnLst>
                                </p:cTn>
                              </p:par>
                              <p:par>
                                <p:cTn id="64" presetID="2" presetClass="entr" presetSubtype="4" fill="hold" nodeType="withEffect">
                                  <p:stCondLst>
                                    <p:cond delay="0"/>
                                  </p:stCondLst>
                                  <p:childTnLst>
                                    <p:set>
                                      <p:cBhvr>
                                        <p:cTn id="65" dur="1" fill="hold">
                                          <p:stCondLst>
                                            <p:cond delay="0"/>
                                          </p:stCondLst>
                                        </p:cTn>
                                        <p:tgtEl>
                                          <p:spTgt spid="5">
                                            <p:txEl>
                                              <p:pRg st="14" end="14"/>
                                            </p:txEl>
                                          </p:spTgt>
                                        </p:tgtEl>
                                        <p:attrNameLst>
                                          <p:attrName>style.visibility</p:attrName>
                                        </p:attrNameLst>
                                      </p:cBhvr>
                                      <p:to>
                                        <p:strVal val="visible"/>
                                      </p:to>
                                    </p:set>
                                    <p:anim calcmode="lin" valueType="num">
                                      <p:cBhvr additive="base">
                                        <p:cTn id="66" dur="500" fill="hold"/>
                                        <p:tgtEl>
                                          <p:spTgt spid="5">
                                            <p:txEl>
                                              <p:pRg st="14" end="14"/>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5">
                                            <p:txEl>
                                              <p:pRg st="14" end="14"/>
                                            </p:txEl>
                                          </p:spTgt>
                                        </p:tgtEl>
                                        <p:attrNameLst>
                                          <p:attrName>ppt_y</p:attrName>
                                        </p:attrNameLst>
                                      </p:cBhvr>
                                      <p:tavLst>
                                        <p:tav tm="0">
                                          <p:val>
                                            <p:strVal val="1+#ppt_h/2"/>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5">
                                            <p:txEl>
                                              <p:pRg st="15" end="15"/>
                                            </p:txEl>
                                          </p:spTgt>
                                        </p:tgtEl>
                                        <p:attrNameLst>
                                          <p:attrName>style.visibility</p:attrName>
                                        </p:attrNameLst>
                                      </p:cBhvr>
                                      <p:to>
                                        <p:strVal val="visible"/>
                                      </p:to>
                                    </p:set>
                                    <p:animEffect transition="in" filter="fade">
                                      <p:cBhvr>
                                        <p:cTn id="70" dur="1000"/>
                                        <p:tgtEl>
                                          <p:spTgt spid="5">
                                            <p:txEl>
                                              <p:pRg st="15" end="15"/>
                                            </p:txEl>
                                          </p:spTgt>
                                        </p:tgtEl>
                                      </p:cBhvr>
                                    </p:animEffect>
                                    <p:anim calcmode="lin" valueType="num">
                                      <p:cBhvr>
                                        <p:cTn id="71" dur="1000" fill="hold"/>
                                        <p:tgtEl>
                                          <p:spTgt spid="5">
                                            <p:txEl>
                                              <p:pRg st="15" end="15"/>
                                            </p:txEl>
                                          </p:spTgt>
                                        </p:tgtEl>
                                        <p:attrNameLst>
                                          <p:attrName>ppt_x</p:attrName>
                                        </p:attrNameLst>
                                      </p:cBhvr>
                                      <p:tavLst>
                                        <p:tav tm="0">
                                          <p:val>
                                            <p:strVal val="#ppt_x"/>
                                          </p:val>
                                        </p:tav>
                                        <p:tav tm="100000">
                                          <p:val>
                                            <p:strVal val="#ppt_x"/>
                                          </p:val>
                                        </p:tav>
                                      </p:tavLst>
                                    </p:anim>
                                    <p:anim calcmode="lin" valueType="num">
                                      <p:cBhvr>
                                        <p:cTn id="72" dur="1000" fill="hold"/>
                                        <p:tgtEl>
                                          <p:spTgt spid="5">
                                            <p:txEl>
                                              <p:pRg st="15" end="15"/>
                                            </p:txEl>
                                          </p:spTgt>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5">
                                            <p:txEl>
                                              <p:pRg st="16" end="16"/>
                                            </p:txEl>
                                          </p:spTgt>
                                        </p:tgtEl>
                                        <p:attrNameLst>
                                          <p:attrName>style.visibility</p:attrName>
                                        </p:attrNameLst>
                                      </p:cBhvr>
                                      <p:to>
                                        <p:strVal val="visible"/>
                                      </p:to>
                                    </p:set>
                                    <p:animEffect transition="in" filter="fade">
                                      <p:cBhvr>
                                        <p:cTn id="75" dur="1000"/>
                                        <p:tgtEl>
                                          <p:spTgt spid="5">
                                            <p:txEl>
                                              <p:pRg st="16" end="16"/>
                                            </p:txEl>
                                          </p:spTgt>
                                        </p:tgtEl>
                                      </p:cBhvr>
                                    </p:animEffect>
                                    <p:anim calcmode="lin" valueType="num">
                                      <p:cBhvr>
                                        <p:cTn id="76" dur="1000" fill="hold"/>
                                        <p:tgtEl>
                                          <p:spTgt spid="5">
                                            <p:txEl>
                                              <p:pRg st="16" end="16"/>
                                            </p:txEl>
                                          </p:spTgt>
                                        </p:tgtEl>
                                        <p:attrNameLst>
                                          <p:attrName>ppt_x</p:attrName>
                                        </p:attrNameLst>
                                      </p:cBhvr>
                                      <p:tavLst>
                                        <p:tav tm="0">
                                          <p:val>
                                            <p:strVal val="#ppt_x"/>
                                          </p:val>
                                        </p:tav>
                                        <p:tav tm="100000">
                                          <p:val>
                                            <p:strVal val="#ppt_x"/>
                                          </p:val>
                                        </p:tav>
                                      </p:tavLst>
                                    </p:anim>
                                    <p:anim calcmode="lin" valueType="num">
                                      <p:cBhvr>
                                        <p:cTn id="77" dur="1000" fill="hold"/>
                                        <p:tgtEl>
                                          <p:spTgt spid="5">
                                            <p:txEl>
                                              <p:pRg st="16" end="1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1063</Words>
  <Application>Microsoft Office PowerPoint</Application>
  <PresentationFormat>Widescreen</PresentationFormat>
  <Paragraphs>54</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.VnTime</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Trần Thị Gấm</dc:creator>
  <cp:lastModifiedBy>Trần Thị Gấm</cp:lastModifiedBy>
  <cp:revision>2</cp:revision>
  <dcterms:created xsi:type="dcterms:W3CDTF">2021-11-24T14:57:06Z</dcterms:created>
  <dcterms:modified xsi:type="dcterms:W3CDTF">2021-11-24T15:03:35Z</dcterms:modified>
</cp:coreProperties>
</file>