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56" r:id="rId2"/>
    <p:sldId id="283" r:id="rId3"/>
    <p:sldId id="257" r:id="rId4"/>
    <p:sldId id="258" r:id="rId5"/>
    <p:sldId id="284" r:id="rId6"/>
    <p:sldId id="276" r:id="rId7"/>
    <p:sldId id="277" r:id="rId8"/>
    <p:sldId id="278" r:id="rId9"/>
    <p:sldId id="279" r:id="rId10"/>
    <p:sldId id="282" r:id="rId11"/>
    <p:sldId id="280" r:id="rId12"/>
    <p:sldId id="281" r:id="rId13"/>
    <p:sldId id="275" r:id="rId14"/>
    <p:sldId id="270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28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69C9F4E-1E3B-4876-B689-812E05868A05}" type="datetimeFigureOut">
              <a:rPr lang="en-US" smtClean="0"/>
              <a:pPr/>
              <a:t>11/17/2021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AA6566D-A100-4B60-BD19-1D27B2E7D25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7627377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E96136-D318-4628-B331-343CEADD1F9B}" type="datetimeFigureOut">
              <a:rPr lang="en-US" smtClean="0"/>
              <a:pPr/>
              <a:t>11/17/2021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E88484-8919-416E-97E2-C95390132CE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5769296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E96136-D318-4628-B331-343CEADD1F9B}" type="datetimeFigureOut">
              <a:rPr lang="en-US" smtClean="0"/>
              <a:pPr/>
              <a:t>11/17/2021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E88484-8919-416E-97E2-C95390132CE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2066144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E96136-D318-4628-B331-343CEADD1F9B}" type="datetimeFigureOut">
              <a:rPr lang="en-US" smtClean="0"/>
              <a:pPr/>
              <a:t>11/17/2021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E88484-8919-416E-97E2-C95390132CE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7181066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E96136-D318-4628-B331-343CEADD1F9B}" type="datetimeFigureOut">
              <a:rPr lang="en-US" smtClean="0"/>
              <a:pPr/>
              <a:t>11/17/2021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E88484-8919-416E-97E2-C95390132CE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0234760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E96136-D318-4628-B331-343CEADD1F9B}" type="datetimeFigureOut">
              <a:rPr lang="en-US" smtClean="0"/>
              <a:pPr/>
              <a:t>11/17/2021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E88484-8919-416E-97E2-C95390132CE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5748154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E96136-D318-4628-B331-343CEADD1F9B}" type="datetimeFigureOut">
              <a:rPr lang="en-US" smtClean="0"/>
              <a:pPr/>
              <a:t>11/17/2021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E88484-8919-416E-97E2-C95390132CE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9533169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E96136-D318-4628-B331-343CEADD1F9B}" type="datetimeFigureOut">
              <a:rPr lang="en-US" smtClean="0"/>
              <a:pPr/>
              <a:t>11/17/2021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E88484-8919-416E-97E2-C95390132CE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3320391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E96136-D318-4628-B331-343CEADD1F9B}" type="datetimeFigureOut">
              <a:rPr lang="en-US" smtClean="0"/>
              <a:pPr/>
              <a:t>11/17/2021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E88484-8919-416E-97E2-C95390132CE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3795719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E96136-D318-4628-B331-343CEADD1F9B}" type="datetimeFigureOut">
              <a:rPr lang="en-US" smtClean="0"/>
              <a:pPr/>
              <a:t>11/17/2021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E88484-8919-416E-97E2-C95390132CE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3576239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E96136-D318-4628-B331-343CEADD1F9B}" type="datetimeFigureOut">
              <a:rPr lang="en-US" smtClean="0"/>
              <a:pPr/>
              <a:t>11/17/2021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E88484-8919-416E-97E2-C95390132CE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7191974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E96136-D318-4628-B331-343CEADD1F9B}" type="datetimeFigureOut">
              <a:rPr lang="en-US" smtClean="0"/>
              <a:pPr/>
              <a:t>11/17/2021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E88484-8919-416E-97E2-C95390132CE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6838818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E96136-D318-4628-B331-343CEADD1F9B}" type="datetimeFigureOut">
              <a:rPr lang="en-US" smtClean="0"/>
              <a:pPr/>
              <a:t>11/17/2021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E88484-8919-416E-97E2-C95390132CE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7319719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7.xml"/><Relationship Id="rId1" Type="http://schemas.openxmlformats.org/officeDocument/2006/relationships/video" Target="file:///C:\Users\ADMIN\Videos\Video_20211031_135347.mp4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7.xml"/><Relationship Id="rId1" Type="http://schemas.openxmlformats.org/officeDocument/2006/relationships/video" Target="file:///C:\Users\ADMIN\Videos\Video_20211031_135347.mp4" TargetMode="Externa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0000" r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88110" y="1752600"/>
            <a:ext cx="8767785" cy="3352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none" lIns="91440" tIns="45720" rIns="91440" bIns="45720">
            <a:prstTxWarp prst="textInflate">
              <a:avLst/>
            </a:prstTxWarp>
            <a:spAutoFit/>
          </a:bodyPr>
          <a:lstStyle/>
          <a:p>
            <a:pPr algn="ctr"/>
            <a:r>
              <a:rPr lang="en-US" sz="5400" b="1" smtClean="0">
                <a:ln w="12700">
                  <a:solidFill>
                    <a:schemeClr val="tx2"/>
                  </a:solidFill>
                  <a:prstDash val="solid"/>
                </a:ln>
                <a:solidFill>
                  <a:schemeClr val="tx2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GOOD AFTERNOON </a:t>
            </a:r>
            <a:r>
              <a:rPr lang="en-US" sz="5400" b="1" dirty="0" smtClean="0">
                <a:ln w="12700">
                  <a:solidFill>
                    <a:schemeClr val="tx2"/>
                  </a:solidFill>
                  <a:prstDash val="solid"/>
                </a:ln>
                <a:solidFill>
                  <a:schemeClr val="tx2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EVERYBODY</a:t>
            </a:r>
          </a:p>
          <a:p>
            <a:pPr algn="ctr"/>
            <a:r>
              <a:rPr lang="en-US" sz="5400" b="1" dirty="0" smtClean="0">
                <a:ln w="12700">
                  <a:solidFill>
                    <a:schemeClr val="tx2"/>
                  </a:solidFill>
                  <a:prstDash val="solid"/>
                </a:ln>
                <a:solidFill>
                  <a:schemeClr val="tx2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WELCOME TO CLASS </a:t>
            </a:r>
            <a:endParaRPr lang="en-US" sz="5400" b="1" dirty="0">
              <a:ln w="12700">
                <a:solidFill>
                  <a:schemeClr val="tx2"/>
                </a:solidFill>
                <a:prstDash val="solid"/>
              </a:ln>
              <a:solidFill>
                <a:schemeClr val="tx2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88110" y="6252957"/>
            <a:ext cx="3429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b="1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2639689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3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-1" y="685800"/>
          <a:ext cx="9144002" cy="5865495"/>
        </p:xfrm>
        <a:graphic>
          <a:graphicData uri="http://schemas.openxmlformats.org/drawingml/2006/table">
            <a:tbl>
              <a:tblPr/>
              <a:tblGrid>
                <a:gridCol w="1338875"/>
                <a:gridCol w="3855185"/>
                <a:gridCol w="3949942"/>
              </a:tblGrid>
              <a:tr h="308610">
                <a:tc>
                  <a:txBody>
                    <a:bodyPr/>
                    <a:lstStyle/>
                    <a:p>
                      <a:pPr algn="just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endParaRPr lang="en-US" sz="1600" dirty="0">
                        <a:latin typeface="Times New Roman"/>
                        <a:cs typeface="Times New Roman"/>
                      </a:endParaRPr>
                    </a:p>
                  </a:txBody>
                  <a:tcPr marL="63171" marR="631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1600" b="1">
                          <a:latin typeface="Times New Roman"/>
                          <a:cs typeface="Times New Roman"/>
                        </a:rPr>
                        <a:t>TOO</a:t>
                      </a:r>
                      <a:endParaRPr lang="en-US" sz="1600">
                        <a:latin typeface="Times New Roman"/>
                        <a:cs typeface="Times New Roman"/>
                      </a:endParaRPr>
                    </a:p>
                  </a:txBody>
                  <a:tcPr marL="63171" marR="631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1600" b="1">
                          <a:latin typeface="Times New Roman"/>
                          <a:cs typeface="Times New Roman"/>
                        </a:rPr>
                        <a:t>EITHER</a:t>
                      </a:r>
                      <a:endParaRPr lang="en-US" sz="1600">
                        <a:latin typeface="Times New Roman"/>
                        <a:cs typeface="Times New Roman"/>
                      </a:endParaRPr>
                    </a:p>
                  </a:txBody>
                  <a:tcPr marL="63171" marR="631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25830">
                <a:tc>
                  <a:txBody>
                    <a:bodyPr/>
                    <a:lstStyle/>
                    <a:p>
                      <a:pPr algn="just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endParaRPr lang="en-US" sz="1600" b="1" dirty="0" smtClean="0">
                        <a:latin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 err="1" smtClean="0">
                          <a:latin typeface="Times New Roman"/>
                          <a:cs typeface="Times New Roman"/>
                        </a:rPr>
                        <a:t>Chức</a:t>
                      </a:r>
                      <a:r>
                        <a:rPr lang="en-US" sz="1600" b="1" dirty="0" smtClean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lang="en-US" sz="1600" b="1" dirty="0" err="1">
                          <a:latin typeface="Times New Roman"/>
                          <a:cs typeface="Times New Roman"/>
                        </a:rPr>
                        <a:t>năng</a:t>
                      </a:r>
                      <a:endParaRPr lang="en-US" sz="1600" dirty="0">
                        <a:latin typeface="Times New Roman"/>
                        <a:cs typeface="Times New Roman"/>
                      </a:endParaRPr>
                    </a:p>
                  </a:txBody>
                  <a:tcPr marL="63171" marR="631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endParaRPr lang="en-US" sz="1600" dirty="0" smtClean="0">
                        <a:latin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 err="1" smtClean="0">
                          <a:latin typeface="Times New Roman"/>
                          <a:cs typeface="Times New Roman"/>
                        </a:rPr>
                        <a:t>Được</a:t>
                      </a:r>
                      <a:r>
                        <a:rPr lang="en-US" sz="1600" dirty="0" smtClean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lang="en-US" sz="1600" dirty="0" err="1">
                          <a:latin typeface="Times New Roman"/>
                          <a:cs typeface="Times New Roman"/>
                        </a:rPr>
                        <a:t>dùng</a:t>
                      </a:r>
                      <a:r>
                        <a:rPr lang="en-US" sz="16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lang="en-US" sz="1600" dirty="0" err="1">
                          <a:latin typeface="Times New Roman"/>
                          <a:cs typeface="Times New Roman"/>
                        </a:rPr>
                        <a:t>trong</a:t>
                      </a:r>
                      <a:r>
                        <a:rPr lang="en-US" sz="16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lang="en-US" sz="1600" dirty="0" err="1">
                          <a:latin typeface="Times New Roman"/>
                          <a:cs typeface="Times New Roman"/>
                        </a:rPr>
                        <a:t>câu</a:t>
                      </a:r>
                      <a:r>
                        <a:rPr lang="en-US" sz="16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lang="en-US" sz="1600" dirty="0" err="1">
                          <a:latin typeface="Times New Roman"/>
                          <a:cs typeface="Times New Roman"/>
                        </a:rPr>
                        <a:t>khẳng</a:t>
                      </a:r>
                      <a:r>
                        <a:rPr lang="en-US" sz="16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lang="en-US" sz="1600" dirty="0" err="1">
                          <a:latin typeface="Times New Roman"/>
                          <a:cs typeface="Times New Roman"/>
                        </a:rPr>
                        <a:t>định</a:t>
                      </a:r>
                      <a:r>
                        <a:rPr lang="en-US" sz="16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lang="en-US" sz="1600" dirty="0" err="1">
                          <a:latin typeface="Times New Roman"/>
                          <a:cs typeface="Times New Roman"/>
                        </a:rPr>
                        <a:t>để</a:t>
                      </a:r>
                      <a:r>
                        <a:rPr lang="en-US" sz="16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lang="en-US" sz="1600" dirty="0" err="1">
                          <a:latin typeface="Times New Roman"/>
                          <a:cs typeface="Times New Roman"/>
                        </a:rPr>
                        <a:t>diễn</a:t>
                      </a:r>
                      <a:r>
                        <a:rPr lang="en-US" sz="16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lang="en-US" sz="1600" dirty="0" err="1">
                          <a:latin typeface="Times New Roman"/>
                          <a:cs typeface="Times New Roman"/>
                        </a:rPr>
                        <a:t>tả</a:t>
                      </a:r>
                      <a:r>
                        <a:rPr lang="en-US" sz="1600" dirty="0">
                          <a:latin typeface="Times New Roman"/>
                          <a:cs typeface="Times New Roman"/>
                        </a:rPr>
                        <a:t> ý </a:t>
                      </a:r>
                      <a:r>
                        <a:rPr lang="en-US" sz="1600" dirty="0" err="1">
                          <a:latin typeface="Times New Roman"/>
                          <a:cs typeface="Times New Roman"/>
                        </a:rPr>
                        <a:t>đồng</a:t>
                      </a:r>
                      <a:r>
                        <a:rPr lang="en-US" sz="16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lang="en-US" sz="1600" dirty="0" err="1">
                          <a:latin typeface="Times New Roman"/>
                          <a:cs typeface="Times New Roman"/>
                        </a:rPr>
                        <a:t>tình</a:t>
                      </a:r>
                      <a:r>
                        <a:rPr lang="en-US" sz="16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lang="en-US" sz="1600" dirty="0" err="1">
                          <a:latin typeface="Times New Roman"/>
                          <a:cs typeface="Times New Roman"/>
                        </a:rPr>
                        <a:t>với</a:t>
                      </a:r>
                      <a:r>
                        <a:rPr lang="en-US" sz="16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lang="en-US" sz="1600" dirty="0" err="1">
                          <a:latin typeface="Times New Roman"/>
                          <a:cs typeface="Times New Roman"/>
                        </a:rPr>
                        <a:t>một</a:t>
                      </a:r>
                      <a:r>
                        <a:rPr lang="en-US" sz="16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lang="en-US" sz="1600" dirty="0" err="1">
                          <a:latin typeface="Times New Roman"/>
                          <a:cs typeface="Times New Roman"/>
                        </a:rPr>
                        <a:t>điều</a:t>
                      </a:r>
                      <a:r>
                        <a:rPr lang="en-US" sz="16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lang="en-US" sz="1600" dirty="0" err="1">
                          <a:latin typeface="Times New Roman"/>
                          <a:cs typeface="Times New Roman"/>
                        </a:rPr>
                        <a:t>khẳng</a:t>
                      </a:r>
                      <a:r>
                        <a:rPr lang="en-US" sz="16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lang="en-US" sz="1600" dirty="0" err="1">
                          <a:latin typeface="Times New Roman"/>
                          <a:cs typeface="Times New Roman"/>
                        </a:rPr>
                        <a:t>định</a:t>
                      </a:r>
                      <a:r>
                        <a:rPr lang="en-US" sz="16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lang="en-US" sz="1600" dirty="0" err="1">
                          <a:latin typeface="Times New Roman"/>
                          <a:cs typeface="Times New Roman"/>
                        </a:rPr>
                        <a:t>trước</a:t>
                      </a:r>
                      <a:r>
                        <a:rPr lang="en-US" sz="16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lang="en-US" sz="1600" dirty="0" err="1">
                          <a:latin typeface="Times New Roman"/>
                          <a:cs typeface="Times New Roman"/>
                        </a:rPr>
                        <a:t>đó</a:t>
                      </a:r>
                      <a:r>
                        <a:rPr lang="en-US" sz="1600" dirty="0">
                          <a:latin typeface="Times New Roman"/>
                          <a:cs typeface="Times New Roman"/>
                        </a:rPr>
                        <a:t>.</a:t>
                      </a:r>
                    </a:p>
                  </a:txBody>
                  <a:tcPr marL="63171" marR="631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endParaRPr lang="en-US" sz="1600" dirty="0" smtClean="0">
                        <a:latin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 err="1" smtClean="0">
                          <a:latin typeface="Times New Roman"/>
                          <a:cs typeface="Times New Roman"/>
                        </a:rPr>
                        <a:t>Được</a:t>
                      </a:r>
                      <a:r>
                        <a:rPr lang="en-US" sz="1600" dirty="0" smtClean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lang="en-US" sz="1600" dirty="0" err="1">
                          <a:latin typeface="Times New Roman"/>
                          <a:cs typeface="Times New Roman"/>
                        </a:rPr>
                        <a:t>dùng</a:t>
                      </a:r>
                      <a:r>
                        <a:rPr lang="en-US" sz="16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lang="en-US" sz="1600" dirty="0" err="1">
                          <a:latin typeface="Times New Roman"/>
                          <a:cs typeface="Times New Roman"/>
                        </a:rPr>
                        <a:t>trong</a:t>
                      </a:r>
                      <a:r>
                        <a:rPr lang="en-US" sz="16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lang="en-US" sz="1600" dirty="0" err="1">
                          <a:latin typeface="Times New Roman"/>
                          <a:cs typeface="Times New Roman"/>
                        </a:rPr>
                        <a:t>câu</a:t>
                      </a:r>
                      <a:r>
                        <a:rPr lang="en-US" sz="16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lang="en-US" sz="1600" dirty="0" err="1">
                          <a:latin typeface="Times New Roman"/>
                          <a:cs typeface="Times New Roman"/>
                        </a:rPr>
                        <a:t>phủ</a:t>
                      </a:r>
                      <a:r>
                        <a:rPr lang="en-US" sz="16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lang="en-US" sz="1600" dirty="0" err="1">
                          <a:latin typeface="Times New Roman"/>
                          <a:cs typeface="Times New Roman"/>
                        </a:rPr>
                        <a:t>định</a:t>
                      </a:r>
                      <a:r>
                        <a:rPr lang="en-US" sz="16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lang="en-US" sz="1600" dirty="0" err="1">
                          <a:latin typeface="Times New Roman"/>
                          <a:cs typeface="Times New Roman"/>
                        </a:rPr>
                        <a:t>để</a:t>
                      </a:r>
                      <a:r>
                        <a:rPr lang="en-US" sz="16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lang="en-US" sz="1600" dirty="0" err="1">
                          <a:latin typeface="Times New Roman"/>
                          <a:cs typeface="Times New Roman"/>
                        </a:rPr>
                        <a:t>diễn</a:t>
                      </a:r>
                      <a:r>
                        <a:rPr lang="en-US" sz="16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lang="en-US" sz="1600" dirty="0" err="1">
                          <a:latin typeface="Times New Roman"/>
                          <a:cs typeface="Times New Roman"/>
                        </a:rPr>
                        <a:t>tả</a:t>
                      </a:r>
                      <a:r>
                        <a:rPr lang="en-US" sz="1600" dirty="0">
                          <a:latin typeface="Times New Roman"/>
                          <a:cs typeface="Times New Roman"/>
                        </a:rPr>
                        <a:t> ý </a:t>
                      </a:r>
                      <a:r>
                        <a:rPr lang="en-US" sz="1600" dirty="0" err="1">
                          <a:latin typeface="Times New Roman"/>
                          <a:cs typeface="Times New Roman"/>
                        </a:rPr>
                        <a:t>đồng</a:t>
                      </a:r>
                      <a:r>
                        <a:rPr lang="en-US" sz="16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lang="en-US" sz="1600" dirty="0" err="1">
                          <a:latin typeface="Times New Roman"/>
                          <a:cs typeface="Times New Roman"/>
                        </a:rPr>
                        <a:t>tình</a:t>
                      </a:r>
                      <a:r>
                        <a:rPr lang="en-US" sz="16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lang="en-US" sz="1600" dirty="0" err="1">
                          <a:latin typeface="Times New Roman"/>
                          <a:cs typeface="Times New Roman"/>
                        </a:rPr>
                        <a:t>với</a:t>
                      </a:r>
                      <a:r>
                        <a:rPr lang="en-US" sz="16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lang="en-US" sz="1600" dirty="0" err="1">
                          <a:latin typeface="Times New Roman"/>
                          <a:cs typeface="Times New Roman"/>
                        </a:rPr>
                        <a:t>một</a:t>
                      </a:r>
                      <a:r>
                        <a:rPr lang="en-US" sz="16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lang="en-US" sz="1600" dirty="0" err="1">
                          <a:latin typeface="Times New Roman"/>
                          <a:cs typeface="Times New Roman"/>
                        </a:rPr>
                        <a:t>điều</a:t>
                      </a:r>
                      <a:r>
                        <a:rPr lang="en-US" sz="16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lang="en-US" sz="1600" dirty="0" err="1">
                          <a:latin typeface="Times New Roman"/>
                          <a:cs typeface="Times New Roman"/>
                        </a:rPr>
                        <a:t>phủ</a:t>
                      </a:r>
                      <a:r>
                        <a:rPr lang="en-US" sz="16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lang="en-US" sz="1600" dirty="0" err="1">
                          <a:latin typeface="Times New Roman"/>
                          <a:cs typeface="Times New Roman"/>
                        </a:rPr>
                        <a:t>định</a:t>
                      </a:r>
                      <a:r>
                        <a:rPr lang="en-US" sz="16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lang="en-US" sz="1600" dirty="0" err="1">
                          <a:latin typeface="Times New Roman"/>
                          <a:cs typeface="Times New Roman"/>
                        </a:rPr>
                        <a:t>trước</a:t>
                      </a:r>
                      <a:r>
                        <a:rPr lang="en-US" sz="16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lang="en-US" sz="1600" dirty="0" err="1">
                          <a:latin typeface="Times New Roman"/>
                          <a:cs typeface="Times New Roman"/>
                        </a:rPr>
                        <a:t>đó</a:t>
                      </a:r>
                      <a:r>
                        <a:rPr lang="en-US" sz="1600" dirty="0">
                          <a:latin typeface="Times New Roman"/>
                          <a:cs typeface="Times New Roman"/>
                        </a:rPr>
                        <a:t>.</a:t>
                      </a:r>
                    </a:p>
                  </a:txBody>
                  <a:tcPr marL="63171" marR="631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8610">
                <a:tc>
                  <a:txBody>
                    <a:bodyPr/>
                    <a:lstStyle/>
                    <a:p>
                      <a:pPr algn="just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endParaRPr lang="en-US" sz="1600" b="1" dirty="0" smtClean="0">
                        <a:latin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 err="1" smtClean="0">
                          <a:latin typeface="Times New Roman"/>
                          <a:cs typeface="Times New Roman"/>
                        </a:rPr>
                        <a:t>Vị</a:t>
                      </a:r>
                      <a:r>
                        <a:rPr lang="en-US" sz="1600" b="1" dirty="0" smtClean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lang="en-US" sz="1600" b="1" dirty="0" err="1" smtClean="0">
                          <a:latin typeface="Times New Roman"/>
                          <a:cs typeface="Times New Roman"/>
                        </a:rPr>
                        <a:t>trí</a:t>
                      </a:r>
                      <a:endParaRPr lang="en-US" sz="1600" b="1" dirty="0" smtClean="0">
                        <a:latin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endParaRPr lang="en-US" sz="1600" dirty="0">
                        <a:latin typeface="Times New Roman"/>
                        <a:cs typeface="Times New Roman"/>
                      </a:endParaRPr>
                    </a:p>
                  </a:txBody>
                  <a:tcPr marL="63171" marR="631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endParaRPr lang="en-US" sz="1600" dirty="0" smtClean="0">
                        <a:latin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 err="1" smtClean="0">
                          <a:latin typeface="Times New Roman"/>
                          <a:cs typeface="Times New Roman"/>
                        </a:rPr>
                        <a:t>Thường</a:t>
                      </a:r>
                      <a:r>
                        <a:rPr lang="en-US" sz="1600" dirty="0" smtClean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lang="en-US" sz="1600" dirty="0" err="1">
                          <a:latin typeface="Times New Roman"/>
                          <a:cs typeface="Times New Roman"/>
                        </a:rPr>
                        <a:t>đứng</a:t>
                      </a:r>
                      <a:r>
                        <a:rPr lang="en-US" sz="1600" dirty="0">
                          <a:latin typeface="Times New Roman"/>
                          <a:cs typeface="Times New Roman"/>
                        </a:rPr>
                        <a:t> ở </a:t>
                      </a:r>
                      <a:r>
                        <a:rPr lang="en-US" sz="1600" dirty="0" err="1">
                          <a:latin typeface="Times New Roman"/>
                          <a:cs typeface="Times New Roman"/>
                        </a:rPr>
                        <a:t>cuối</a:t>
                      </a:r>
                      <a:r>
                        <a:rPr lang="en-US" sz="16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lang="en-US" sz="1600" dirty="0" err="1">
                          <a:latin typeface="Times New Roman"/>
                          <a:cs typeface="Times New Roman"/>
                        </a:rPr>
                        <a:t>câu</a:t>
                      </a:r>
                      <a:r>
                        <a:rPr lang="en-US" sz="1600" dirty="0">
                          <a:latin typeface="Times New Roman"/>
                          <a:cs typeface="Times New Roman"/>
                        </a:rPr>
                        <a:t>.</a:t>
                      </a:r>
                    </a:p>
                  </a:txBody>
                  <a:tcPr marL="63171" marR="631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endParaRPr lang="en-US" sz="1600" dirty="0" smtClean="0">
                        <a:latin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 err="1" smtClean="0">
                          <a:latin typeface="Times New Roman"/>
                          <a:cs typeface="Times New Roman"/>
                        </a:rPr>
                        <a:t>Thường</a:t>
                      </a:r>
                      <a:r>
                        <a:rPr lang="en-US" sz="1600" dirty="0" smtClean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lang="en-US" sz="1600" dirty="0" err="1">
                          <a:latin typeface="Times New Roman"/>
                          <a:cs typeface="Times New Roman"/>
                        </a:rPr>
                        <a:t>đứng</a:t>
                      </a:r>
                      <a:r>
                        <a:rPr lang="en-US" sz="1600" dirty="0">
                          <a:latin typeface="Times New Roman"/>
                          <a:cs typeface="Times New Roman"/>
                        </a:rPr>
                        <a:t> ở </a:t>
                      </a:r>
                      <a:r>
                        <a:rPr lang="en-US" sz="1600" dirty="0" err="1">
                          <a:latin typeface="Times New Roman"/>
                          <a:cs typeface="Times New Roman"/>
                        </a:rPr>
                        <a:t>cuối</a:t>
                      </a:r>
                      <a:r>
                        <a:rPr lang="en-US" sz="16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lang="en-US" sz="1600" dirty="0" err="1">
                          <a:latin typeface="Times New Roman"/>
                          <a:cs typeface="Times New Roman"/>
                        </a:rPr>
                        <a:t>câu</a:t>
                      </a:r>
                      <a:r>
                        <a:rPr lang="en-US" sz="1600" dirty="0">
                          <a:latin typeface="Times New Roman"/>
                          <a:cs typeface="Times New Roman"/>
                        </a:rPr>
                        <a:t>.</a:t>
                      </a:r>
                    </a:p>
                  </a:txBody>
                  <a:tcPr marL="63171" marR="631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56635">
                <a:tc>
                  <a:txBody>
                    <a:bodyPr/>
                    <a:lstStyle/>
                    <a:p>
                      <a:pPr algn="just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endParaRPr lang="en-US" sz="1600" b="1" dirty="0" smtClean="0">
                        <a:latin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 err="1" smtClean="0">
                          <a:latin typeface="Times New Roman"/>
                          <a:cs typeface="Times New Roman"/>
                        </a:rPr>
                        <a:t>Ví</a:t>
                      </a:r>
                      <a:r>
                        <a:rPr lang="en-US" sz="1600" b="1" dirty="0" smtClean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lang="en-US" sz="1600" b="1" dirty="0" err="1">
                          <a:latin typeface="Times New Roman"/>
                          <a:cs typeface="Times New Roman"/>
                        </a:rPr>
                        <a:t>dụ</a:t>
                      </a:r>
                      <a:endParaRPr lang="en-US" sz="1600" dirty="0">
                        <a:latin typeface="Times New Roman"/>
                        <a:cs typeface="Times New Roman"/>
                      </a:endParaRPr>
                    </a:p>
                  </a:txBody>
                  <a:tcPr marL="63171" marR="631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endParaRPr lang="en-US" sz="1600" dirty="0" smtClean="0">
                        <a:latin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ts val="13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600" dirty="0" smtClean="0">
                          <a:latin typeface="Times New Roman"/>
                          <a:cs typeface="Times New Roman"/>
                        </a:rPr>
                        <a:t>1</a:t>
                      </a:r>
                      <a:r>
                        <a:rPr lang="en-US" sz="1600" dirty="0">
                          <a:latin typeface="Times New Roman"/>
                          <a:cs typeface="Times New Roman"/>
                        </a:rPr>
                        <a:t>. A: I love pop music. (</a:t>
                      </a:r>
                      <a:r>
                        <a:rPr lang="en-US" sz="1600" dirty="0" err="1">
                          <a:latin typeface="Times New Roman"/>
                          <a:cs typeface="Times New Roman"/>
                        </a:rPr>
                        <a:t>Tôi</a:t>
                      </a:r>
                      <a:r>
                        <a:rPr lang="en-US" sz="16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lang="en-US" sz="1600" dirty="0" err="1">
                          <a:latin typeface="Times New Roman"/>
                          <a:cs typeface="Times New Roman"/>
                        </a:rPr>
                        <a:t>thích</a:t>
                      </a:r>
                      <a:r>
                        <a:rPr lang="en-US" sz="16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lang="en-US" sz="1600" dirty="0" err="1">
                          <a:latin typeface="Times New Roman"/>
                          <a:cs typeface="Times New Roman"/>
                        </a:rPr>
                        <a:t>nhạc</a:t>
                      </a:r>
                      <a:r>
                        <a:rPr lang="en-US" sz="1600" dirty="0">
                          <a:latin typeface="Times New Roman"/>
                          <a:cs typeface="Times New Roman"/>
                        </a:rPr>
                        <a:t> pop.)</a:t>
                      </a:r>
                    </a:p>
                    <a:p>
                      <a:pPr algn="just">
                        <a:lnSpc>
                          <a:spcPts val="13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600" dirty="0">
                          <a:latin typeface="Times New Roman"/>
                          <a:cs typeface="Times New Roman"/>
                        </a:rPr>
                        <a:t>B: </a:t>
                      </a:r>
                      <a:r>
                        <a:rPr lang="en-US" sz="1600" b="1" dirty="0">
                          <a:latin typeface="Times New Roman"/>
                          <a:cs typeface="Times New Roman"/>
                        </a:rPr>
                        <a:t>I love pop music too./ I love it too.</a:t>
                      </a:r>
                      <a:endParaRPr lang="en-US" sz="1600" dirty="0">
                        <a:latin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ts val="13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600" dirty="0">
                          <a:latin typeface="Times New Roman"/>
                          <a:cs typeface="Times New Roman"/>
                        </a:rPr>
                        <a:t>(</a:t>
                      </a:r>
                      <a:r>
                        <a:rPr lang="en-US" sz="1600" dirty="0" err="1">
                          <a:latin typeface="Times New Roman"/>
                          <a:cs typeface="Times New Roman"/>
                        </a:rPr>
                        <a:t>Tôi</a:t>
                      </a:r>
                      <a:r>
                        <a:rPr lang="en-US" sz="16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lang="en-US" sz="1600" dirty="0" err="1">
                          <a:latin typeface="Times New Roman"/>
                          <a:cs typeface="Times New Roman"/>
                        </a:rPr>
                        <a:t>cũng</a:t>
                      </a:r>
                      <a:r>
                        <a:rPr lang="en-US" sz="16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lang="en-US" sz="1600" dirty="0" err="1">
                          <a:latin typeface="Times New Roman"/>
                          <a:cs typeface="Times New Roman"/>
                        </a:rPr>
                        <a:t>thích</a:t>
                      </a:r>
                      <a:r>
                        <a:rPr lang="en-US" sz="16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lang="en-US" sz="1600" dirty="0" err="1">
                          <a:latin typeface="Times New Roman"/>
                          <a:cs typeface="Times New Roman"/>
                        </a:rPr>
                        <a:t>nhạc</a:t>
                      </a:r>
                      <a:r>
                        <a:rPr lang="en-US" sz="1600" dirty="0">
                          <a:latin typeface="Times New Roman"/>
                          <a:cs typeface="Times New Roman"/>
                        </a:rPr>
                        <a:t> pop.)</a:t>
                      </a:r>
                    </a:p>
                    <a:p>
                      <a:pPr algn="just">
                        <a:lnSpc>
                          <a:spcPts val="13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600" dirty="0">
                          <a:latin typeface="Times New Roman"/>
                          <a:cs typeface="Times New Roman"/>
                        </a:rPr>
                        <a:t>2. Tom is interested in dancing, and Kate is interested in dancing too. </a:t>
                      </a:r>
                    </a:p>
                    <a:p>
                      <a:pPr algn="just">
                        <a:lnSpc>
                          <a:spcPts val="13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600" dirty="0">
                          <a:latin typeface="Times New Roman"/>
                          <a:cs typeface="Times New Roman"/>
                        </a:rPr>
                        <a:t>(Tom </a:t>
                      </a:r>
                      <a:r>
                        <a:rPr lang="en-US" sz="1600" dirty="0" err="1">
                          <a:latin typeface="Times New Roman"/>
                          <a:cs typeface="Times New Roman"/>
                        </a:rPr>
                        <a:t>thích</a:t>
                      </a:r>
                      <a:r>
                        <a:rPr lang="en-US" sz="16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lang="en-US" sz="1600" dirty="0" err="1">
                          <a:latin typeface="Times New Roman"/>
                          <a:cs typeface="Times New Roman"/>
                        </a:rPr>
                        <a:t>khiêu</a:t>
                      </a:r>
                      <a:r>
                        <a:rPr lang="en-US" sz="16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lang="en-US" sz="1600" dirty="0" err="1">
                          <a:latin typeface="Times New Roman"/>
                          <a:cs typeface="Times New Roman"/>
                        </a:rPr>
                        <a:t>vũ</a:t>
                      </a:r>
                      <a:r>
                        <a:rPr lang="en-US" sz="16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lang="en-US" sz="1600" dirty="0" err="1">
                          <a:latin typeface="Times New Roman"/>
                          <a:cs typeface="Times New Roman"/>
                        </a:rPr>
                        <a:t>và</a:t>
                      </a:r>
                      <a:r>
                        <a:rPr lang="en-US" sz="1600" dirty="0">
                          <a:latin typeface="Times New Roman"/>
                          <a:cs typeface="Times New Roman"/>
                        </a:rPr>
                        <a:t> Kate </a:t>
                      </a:r>
                      <a:r>
                        <a:rPr lang="en-US" sz="1600" dirty="0" err="1">
                          <a:latin typeface="Times New Roman"/>
                          <a:cs typeface="Times New Roman"/>
                        </a:rPr>
                        <a:t>cũng</a:t>
                      </a:r>
                      <a:r>
                        <a:rPr lang="en-US" sz="16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lang="en-US" sz="1600" dirty="0" err="1">
                          <a:latin typeface="Times New Roman"/>
                          <a:cs typeface="Times New Roman"/>
                        </a:rPr>
                        <a:t>thích</a:t>
                      </a:r>
                      <a:r>
                        <a:rPr lang="en-US" sz="16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lang="en-US" sz="1600" dirty="0" err="1">
                          <a:latin typeface="Times New Roman"/>
                          <a:cs typeface="Times New Roman"/>
                        </a:rPr>
                        <a:t>khiêu</a:t>
                      </a:r>
                      <a:r>
                        <a:rPr lang="en-US" sz="16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lang="en-US" sz="1600" dirty="0" err="1">
                          <a:latin typeface="Times New Roman"/>
                          <a:cs typeface="Times New Roman"/>
                        </a:rPr>
                        <a:t>vũ</a:t>
                      </a:r>
                      <a:r>
                        <a:rPr lang="en-US" sz="1600" dirty="0">
                          <a:latin typeface="Times New Roman"/>
                          <a:cs typeface="Times New Roman"/>
                        </a:rPr>
                        <a:t>.)</a:t>
                      </a:r>
                    </a:p>
                    <a:p>
                      <a:pPr algn="just">
                        <a:lnSpc>
                          <a:spcPts val="13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600" dirty="0">
                          <a:latin typeface="Times New Roman"/>
                          <a:cs typeface="Times New Roman"/>
                        </a:rPr>
                        <a:t>3. I </a:t>
                      </a:r>
                      <a:r>
                        <a:rPr lang="en-US" sz="1600" dirty="0" err="1">
                          <a:latin typeface="Times New Roman"/>
                          <a:cs typeface="Times New Roman"/>
                        </a:rPr>
                        <a:t>wactched</a:t>
                      </a:r>
                      <a:r>
                        <a:rPr lang="en-US" sz="1600" dirty="0">
                          <a:latin typeface="Times New Roman"/>
                          <a:cs typeface="Times New Roman"/>
                        </a:rPr>
                        <a:t> the concert on TV last night, and my husband watched it on TV last night too.</a:t>
                      </a:r>
                    </a:p>
                    <a:p>
                      <a:pPr algn="just">
                        <a:lnSpc>
                          <a:spcPts val="13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600" dirty="0">
                          <a:latin typeface="Times New Roman"/>
                          <a:cs typeface="Times New Roman"/>
                        </a:rPr>
                        <a:t>(</a:t>
                      </a:r>
                      <a:r>
                        <a:rPr lang="en-US" sz="1600" dirty="0" err="1">
                          <a:latin typeface="Times New Roman"/>
                          <a:cs typeface="Times New Roman"/>
                        </a:rPr>
                        <a:t>Tôi</a:t>
                      </a:r>
                      <a:r>
                        <a:rPr lang="en-US" sz="16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lang="en-US" sz="1600" dirty="0" err="1">
                          <a:latin typeface="Times New Roman"/>
                          <a:cs typeface="Times New Roman"/>
                        </a:rPr>
                        <a:t>đã</a:t>
                      </a:r>
                      <a:r>
                        <a:rPr lang="en-US" sz="16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lang="en-US" sz="1600" dirty="0" err="1">
                          <a:latin typeface="Times New Roman"/>
                          <a:cs typeface="Times New Roman"/>
                        </a:rPr>
                        <a:t>xem</a:t>
                      </a:r>
                      <a:r>
                        <a:rPr lang="en-US" sz="16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lang="en-US" sz="1600" dirty="0" err="1">
                          <a:latin typeface="Times New Roman"/>
                          <a:cs typeface="Times New Roman"/>
                        </a:rPr>
                        <a:t>buổi</a:t>
                      </a:r>
                      <a:r>
                        <a:rPr lang="en-US" sz="16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lang="en-US" sz="1600" dirty="0" err="1">
                          <a:latin typeface="Times New Roman"/>
                          <a:cs typeface="Times New Roman"/>
                        </a:rPr>
                        <a:t>hòa</a:t>
                      </a:r>
                      <a:r>
                        <a:rPr lang="en-US" sz="16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lang="en-US" sz="1600" dirty="0" err="1">
                          <a:latin typeface="Times New Roman"/>
                          <a:cs typeface="Times New Roman"/>
                        </a:rPr>
                        <a:t>nhạc</a:t>
                      </a:r>
                      <a:r>
                        <a:rPr lang="en-US" sz="16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lang="en-US" sz="1600" dirty="0" err="1">
                          <a:latin typeface="Times New Roman"/>
                          <a:cs typeface="Times New Roman"/>
                        </a:rPr>
                        <a:t>trên</a:t>
                      </a:r>
                      <a:r>
                        <a:rPr lang="en-US" sz="1600" dirty="0">
                          <a:latin typeface="Times New Roman"/>
                          <a:cs typeface="Times New Roman"/>
                        </a:rPr>
                        <a:t> TV </a:t>
                      </a:r>
                      <a:r>
                        <a:rPr lang="en-US" sz="1600" dirty="0" err="1">
                          <a:latin typeface="Times New Roman"/>
                          <a:cs typeface="Times New Roman"/>
                        </a:rPr>
                        <a:t>tối</a:t>
                      </a:r>
                      <a:r>
                        <a:rPr lang="en-US" sz="1600" dirty="0">
                          <a:latin typeface="Times New Roman"/>
                          <a:cs typeface="Times New Roman"/>
                        </a:rPr>
                        <a:t> qua </a:t>
                      </a:r>
                      <a:r>
                        <a:rPr lang="en-US" sz="1600" dirty="0" err="1">
                          <a:latin typeface="Times New Roman"/>
                          <a:cs typeface="Times New Roman"/>
                        </a:rPr>
                        <a:t>và</a:t>
                      </a:r>
                      <a:r>
                        <a:rPr lang="en-US" sz="16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lang="en-US" sz="1600" dirty="0" err="1">
                          <a:latin typeface="Times New Roman"/>
                          <a:cs typeface="Times New Roman"/>
                        </a:rPr>
                        <a:t>chồng</a:t>
                      </a:r>
                      <a:r>
                        <a:rPr lang="en-US" sz="16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lang="en-US" sz="1600" dirty="0" err="1">
                          <a:latin typeface="Times New Roman"/>
                          <a:cs typeface="Times New Roman"/>
                        </a:rPr>
                        <a:t>tôi</a:t>
                      </a:r>
                      <a:r>
                        <a:rPr lang="en-US" sz="16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lang="en-US" sz="1600" dirty="0" err="1">
                          <a:latin typeface="Times New Roman"/>
                          <a:cs typeface="Times New Roman"/>
                        </a:rPr>
                        <a:t>cũng</a:t>
                      </a:r>
                      <a:r>
                        <a:rPr lang="en-US" sz="16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lang="en-US" sz="1600" dirty="0" err="1">
                          <a:latin typeface="Times New Roman"/>
                          <a:cs typeface="Times New Roman"/>
                        </a:rPr>
                        <a:t>xem</a:t>
                      </a:r>
                      <a:r>
                        <a:rPr lang="en-US" sz="16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lang="en-US" sz="1600" dirty="0" err="1">
                          <a:latin typeface="Times New Roman"/>
                          <a:cs typeface="Times New Roman"/>
                        </a:rPr>
                        <a:t>nó</a:t>
                      </a:r>
                      <a:r>
                        <a:rPr lang="en-US" sz="1600" dirty="0">
                          <a:latin typeface="Times New Roman"/>
                          <a:cs typeface="Times New Roman"/>
                        </a:rPr>
                        <a:t>.)</a:t>
                      </a:r>
                    </a:p>
                  </a:txBody>
                  <a:tcPr marL="63171" marR="631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2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en-US" sz="1600" dirty="0" smtClean="0">
                        <a:latin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ts val="12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600" dirty="0" smtClean="0">
                          <a:latin typeface="Times New Roman"/>
                          <a:cs typeface="Times New Roman"/>
                        </a:rPr>
                        <a:t>1</a:t>
                      </a:r>
                      <a:r>
                        <a:rPr lang="en-US" sz="1600" dirty="0">
                          <a:latin typeface="Times New Roman"/>
                          <a:cs typeface="Times New Roman"/>
                        </a:rPr>
                        <a:t>. A: My sister doesn’t know the name of that singer.</a:t>
                      </a:r>
                    </a:p>
                    <a:p>
                      <a:pPr algn="just">
                        <a:lnSpc>
                          <a:spcPts val="12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600" dirty="0">
                          <a:latin typeface="Times New Roman"/>
                          <a:cs typeface="Times New Roman"/>
                        </a:rPr>
                        <a:t>(</a:t>
                      </a:r>
                      <a:r>
                        <a:rPr lang="en-US" sz="1600" dirty="0" err="1">
                          <a:latin typeface="Times New Roman"/>
                          <a:cs typeface="Times New Roman"/>
                        </a:rPr>
                        <a:t>Chị</a:t>
                      </a:r>
                      <a:r>
                        <a:rPr lang="en-US" sz="16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lang="en-US" sz="1600" dirty="0" err="1">
                          <a:latin typeface="Times New Roman"/>
                          <a:cs typeface="Times New Roman"/>
                        </a:rPr>
                        <a:t>gái</a:t>
                      </a:r>
                      <a:r>
                        <a:rPr lang="en-US" sz="16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lang="en-US" sz="1600" dirty="0" err="1">
                          <a:latin typeface="Times New Roman"/>
                          <a:cs typeface="Times New Roman"/>
                        </a:rPr>
                        <a:t>tôi</a:t>
                      </a:r>
                      <a:r>
                        <a:rPr lang="en-US" sz="16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lang="en-US" sz="1600" dirty="0" err="1">
                          <a:latin typeface="Times New Roman"/>
                          <a:cs typeface="Times New Roman"/>
                        </a:rPr>
                        <a:t>không</a:t>
                      </a:r>
                      <a:r>
                        <a:rPr lang="en-US" sz="16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lang="en-US" sz="1600" dirty="0" err="1">
                          <a:latin typeface="Times New Roman"/>
                          <a:cs typeface="Times New Roman"/>
                        </a:rPr>
                        <a:t>biết</a:t>
                      </a:r>
                      <a:r>
                        <a:rPr lang="en-US" sz="16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lang="en-US" sz="1600" dirty="0" err="1">
                          <a:latin typeface="Times New Roman"/>
                          <a:cs typeface="Times New Roman"/>
                        </a:rPr>
                        <a:t>tên</a:t>
                      </a:r>
                      <a:r>
                        <a:rPr lang="en-US" sz="16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lang="en-US" sz="1600" dirty="0" err="1">
                          <a:latin typeface="Times New Roman"/>
                          <a:cs typeface="Times New Roman"/>
                        </a:rPr>
                        <a:t>của</a:t>
                      </a:r>
                      <a:r>
                        <a:rPr lang="en-US" sz="16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lang="en-US" sz="1600" dirty="0" err="1">
                          <a:latin typeface="Times New Roman"/>
                          <a:cs typeface="Times New Roman"/>
                        </a:rPr>
                        <a:t>cô</a:t>
                      </a:r>
                      <a:r>
                        <a:rPr lang="en-US" sz="1600" dirty="0">
                          <a:latin typeface="Times New Roman"/>
                          <a:cs typeface="Times New Roman"/>
                        </a:rPr>
                        <a:t> ca </a:t>
                      </a:r>
                      <a:r>
                        <a:rPr lang="en-US" sz="1600" dirty="0" err="1">
                          <a:latin typeface="Times New Roman"/>
                          <a:cs typeface="Times New Roman"/>
                        </a:rPr>
                        <a:t>sĩ</a:t>
                      </a:r>
                      <a:r>
                        <a:rPr lang="en-US" sz="16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lang="en-US" sz="1600" dirty="0" err="1">
                          <a:latin typeface="Times New Roman"/>
                          <a:cs typeface="Times New Roman"/>
                        </a:rPr>
                        <a:t>đó</a:t>
                      </a:r>
                      <a:r>
                        <a:rPr lang="en-US" sz="1600" dirty="0">
                          <a:latin typeface="Times New Roman"/>
                          <a:cs typeface="Times New Roman"/>
                        </a:rPr>
                        <a:t>.)</a:t>
                      </a:r>
                    </a:p>
                    <a:p>
                      <a:pPr algn="just">
                        <a:lnSpc>
                          <a:spcPts val="12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600" dirty="0">
                          <a:latin typeface="Times New Roman"/>
                          <a:cs typeface="Times New Roman"/>
                        </a:rPr>
                        <a:t>B: </a:t>
                      </a:r>
                      <a:r>
                        <a:rPr lang="en-US" sz="1600" b="1" dirty="0">
                          <a:latin typeface="Times New Roman"/>
                          <a:cs typeface="Times New Roman"/>
                        </a:rPr>
                        <a:t>I don’t know either.</a:t>
                      </a:r>
                      <a:endParaRPr lang="en-US" sz="1600" dirty="0">
                        <a:latin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ts val="12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600" dirty="0" err="1">
                          <a:latin typeface="Times New Roman"/>
                          <a:cs typeface="Times New Roman"/>
                        </a:rPr>
                        <a:t>Hoặc</a:t>
                      </a:r>
                      <a:r>
                        <a:rPr lang="en-US" sz="16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lang="en-US" sz="1600" dirty="0" err="1">
                          <a:latin typeface="Times New Roman"/>
                          <a:cs typeface="Times New Roman"/>
                        </a:rPr>
                        <a:t>sử</a:t>
                      </a:r>
                      <a:r>
                        <a:rPr lang="en-US" sz="16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lang="en-US" sz="1600" dirty="0" err="1">
                          <a:latin typeface="Times New Roman"/>
                          <a:cs typeface="Times New Roman"/>
                        </a:rPr>
                        <a:t>dụng</a:t>
                      </a:r>
                      <a:r>
                        <a:rPr lang="en-US" sz="16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lang="en-US" sz="1600" dirty="0" err="1">
                          <a:latin typeface="Times New Roman"/>
                          <a:cs typeface="Times New Roman"/>
                        </a:rPr>
                        <a:t>câu</a:t>
                      </a:r>
                      <a:r>
                        <a:rPr lang="en-US" sz="16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lang="en-US" sz="1600" dirty="0" err="1">
                          <a:latin typeface="Times New Roman"/>
                          <a:cs typeface="Times New Roman"/>
                        </a:rPr>
                        <a:t>rút</a:t>
                      </a:r>
                      <a:r>
                        <a:rPr lang="en-US" sz="16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lang="en-US" sz="1600" dirty="0" err="1">
                          <a:latin typeface="Times New Roman"/>
                          <a:cs typeface="Times New Roman"/>
                        </a:rPr>
                        <a:t>gọn</a:t>
                      </a:r>
                      <a:r>
                        <a:rPr lang="en-US" sz="1600" dirty="0">
                          <a:latin typeface="Times New Roman"/>
                          <a:cs typeface="Times New Roman"/>
                        </a:rPr>
                        <a:t>:</a:t>
                      </a:r>
                    </a:p>
                    <a:p>
                      <a:pPr algn="just">
                        <a:lnSpc>
                          <a:spcPts val="12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600" b="1" dirty="0">
                          <a:latin typeface="Times New Roman"/>
                          <a:cs typeface="Times New Roman"/>
                        </a:rPr>
                        <a:t>I don’t either. </a:t>
                      </a:r>
                      <a:r>
                        <a:rPr lang="en-US" sz="1600" dirty="0">
                          <a:latin typeface="Times New Roman"/>
                          <a:cs typeface="Times New Roman"/>
                        </a:rPr>
                        <a:t>(</a:t>
                      </a:r>
                      <a:r>
                        <a:rPr lang="en-US" sz="1600" dirty="0" err="1">
                          <a:latin typeface="Times New Roman"/>
                          <a:cs typeface="Times New Roman"/>
                        </a:rPr>
                        <a:t>Tôi</a:t>
                      </a:r>
                      <a:r>
                        <a:rPr lang="en-US" sz="16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lang="en-US" sz="1600" dirty="0" err="1">
                          <a:latin typeface="Times New Roman"/>
                          <a:cs typeface="Times New Roman"/>
                        </a:rPr>
                        <a:t>cũng</a:t>
                      </a:r>
                      <a:r>
                        <a:rPr lang="en-US" sz="16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lang="en-US" sz="1600" dirty="0" err="1">
                          <a:latin typeface="Times New Roman"/>
                          <a:cs typeface="Times New Roman"/>
                        </a:rPr>
                        <a:t>không</a:t>
                      </a:r>
                      <a:r>
                        <a:rPr lang="en-US" sz="16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lang="en-US" sz="1600" dirty="0" err="1">
                          <a:latin typeface="Times New Roman"/>
                          <a:cs typeface="Times New Roman"/>
                        </a:rPr>
                        <a:t>biết</a:t>
                      </a:r>
                      <a:r>
                        <a:rPr lang="en-US" sz="1600" dirty="0">
                          <a:latin typeface="Times New Roman"/>
                          <a:cs typeface="Times New Roman"/>
                        </a:rPr>
                        <a:t>.)</a:t>
                      </a:r>
                    </a:p>
                  </a:txBody>
                  <a:tcPr marL="63171" marR="631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17220">
                <a:tc>
                  <a:txBody>
                    <a:bodyPr/>
                    <a:lstStyle/>
                    <a:p>
                      <a:pPr algn="just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1600" b="1">
                          <a:latin typeface="Times New Roman"/>
                          <a:cs typeface="Times New Roman"/>
                        </a:rPr>
                        <a:t>Lưu ý</a:t>
                      </a:r>
                      <a:endParaRPr lang="en-US" sz="1600">
                        <a:latin typeface="Times New Roman"/>
                        <a:cs typeface="Times New Roman"/>
                      </a:endParaRPr>
                    </a:p>
                  </a:txBody>
                  <a:tcPr marL="63171" marR="631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endParaRPr lang="en-US" sz="1600">
                        <a:latin typeface="Times New Roman"/>
                        <a:cs typeface="Times New Roman"/>
                      </a:endParaRPr>
                    </a:p>
                  </a:txBody>
                  <a:tcPr marL="63171" marR="631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2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600" dirty="0" err="1">
                          <a:latin typeface="Times New Roman"/>
                          <a:cs typeface="Times New Roman"/>
                        </a:rPr>
                        <a:t>Trong</a:t>
                      </a:r>
                      <a:r>
                        <a:rPr lang="en-US" sz="16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lang="en-US" sz="1600" dirty="0" err="1">
                          <a:latin typeface="Times New Roman"/>
                          <a:cs typeface="Times New Roman"/>
                        </a:rPr>
                        <a:t>câu</a:t>
                      </a:r>
                      <a:r>
                        <a:rPr lang="en-US" sz="16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lang="en-US" sz="1600" dirty="0" err="1">
                          <a:latin typeface="Times New Roman"/>
                          <a:cs typeface="Times New Roman"/>
                        </a:rPr>
                        <a:t>rút</a:t>
                      </a:r>
                      <a:r>
                        <a:rPr lang="en-US" sz="16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lang="en-US" sz="1600" dirty="0" err="1">
                          <a:latin typeface="Times New Roman"/>
                          <a:cs typeface="Times New Roman"/>
                        </a:rPr>
                        <a:t>gọn</a:t>
                      </a:r>
                      <a:r>
                        <a:rPr lang="en-US" sz="1600" dirty="0">
                          <a:latin typeface="Times New Roman"/>
                          <a:cs typeface="Times New Roman"/>
                        </a:rPr>
                        <a:t>, </a:t>
                      </a:r>
                      <a:r>
                        <a:rPr lang="en-US" sz="1600" dirty="0" err="1">
                          <a:latin typeface="Times New Roman"/>
                          <a:cs typeface="Times New Roman"/>
                        </a:rPr>
                        <a:t>chúng</a:t>
                      </a:r>
                      <a:r>
                        <a:rPr lang="en-US" sz="16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lang="en-US" sz="1600" dirty="0" err="1">
                          <a:latin typeface="Times New Roman"/>
                          <a:cs typeface="Times New Roman"/>
                        </a:rPr>
                        <a:t>ta</a:t>
                      </a:r>
                      <a:r>
                        <a:rPr lang="en-US" sz="16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lang="en-US" sz="1600" dirty="0" err="1">
                          <a:latin typeface="Times New Roman"/>
                          <a:cs typeface="Times New Roman"/>
                        </a:rPr>
                        <a:t>cần</a:t>
                      </a:r>
                      <a:r>
                        <a:rPr lang="en-US" sz="16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lang="en-US" sz="1600" dirty="0" err="1">
                          <a:latin typeface="Times New Roman"/>
                          <a:cs typeface="Times New Roman"/>
                        </a:rPr>
                        <a:t>sử</a:t>
                      </a:r>
                      <a:r>
                        <a:rPr lang="en-US" sz="16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lang="en-US" sz="1600" dirty="0" err="1">
                          <a:latin typeface="Times New Roman"/>
                          <a:cs typeface="Times New Roman"/>
                        </a:rPr>
                        <a:t>dụng</a:t>
                      </a:r>
                      <a:r>
                        <a:rPr lang="en-US" sz="16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lang="en-US" sz="1600" dirty="0" err="1">
                          <a:latin typeface="Times New Roman"/>
                          <a:cs typeface="Times New Roman"/>
                        </a:rPr>
                        <a:t>các</a:t>
                      </a:r>
                      <a:r>
                        <a:rPr lang="en-US" sz="16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lang="en-US" sz="1600" dirty="0" err="1">
                          <a:latin typeface="Times New Roman"/>
                          <a:cs typeface="Times New Roman"/>
                        </a:rPr>
                        <a:t>trợ</a:t>
                      </a:r>
                      <a:r>
                        <a:rPr lang="en-US" sz="16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lang="en-US" sz="1600" dirty="0" err="1">
                          <a:latin typeface="Times New Roman"/>
                          <a:cs typeface="Times New Roman"/>
                        </a:rPr>
                        <a:t>động</a:t>
                      </a:r>
                      <a:r>
                        <a:rPr lang="en-US" sz="16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lang="en-US" sz="1600" dirty="0" err="1">
                          <a:latin typeface="Times New Roman"/>
                          <a:cs typeface="Times New Roman"/>
                        </a:rPr>
                        <a:t>từ</a:t>
                      </a:r>
                      <a:r>
                        <a:rPr lang="en-US" sz="1600" dirty="0">
                          <a:latin typeface="Times New Roman"/>
                          <a:cs typeface="Times New Roman"/>
                        </a:rPr>
                        <a:t> ở </a:t>
                      </a:r>
                      <a:r>
                        <a:rPr lang="en-US" sz="1600" dirty="0" err="1">
                          <a:latin typeface="Times New Roman"/>
                          <a:cs typeface="Times New Roman"/>
                        </a:rPr>
                        <a:t>dạng</a:t>
                      </a:r>
                      <a:r>
                        <a:rPr lang="en-US" sz="16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lang="en-US" sz="1600" dirty="0" err="1">
                          <a:latin typeface="Times New Roman"/>
                          <a:cs typeface="Times New Roman"/>
                        </a:rPr>
                        <a:t>phủ</a:t>
                      </a:r>
                      <a:r>
                        <a:rPr lang="en-US" sz="16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lang="en-US" sz="1600" dirty="0" err="1">
                          <a:latin typeface="Times New Roman"/>
                          <a:cs typeface="Times New Roman"/>
                        </a:rPr>
                        <a:t>định</a:t>
                      </a:r>
                      <a:r>
                        <a:rPr lang="en-US" sz="1600" dirty="0">
                          <a:latin typeface="Times New Roman"/>
                          <a:cs typeface="Times New Roman"/>
                        </a:rPr>
                        <a:t>.</a:t>
                      </a:r>
                    </a:p>
                  </a:txBody>
                  <a:tcPr marL="63171" marR="631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II. CÂU ĐỒNG TÌNH (EXPRESS AGREEMENT)VỚI “TOO/ EITHER”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Rectangle 1"/>
          <p:cNvSpPr>
            <a:spLocks noChangeArrowheads="1"/>
          </p:cNvSpPr>
          <p:nvPr/>
        </p:nvSpPr>
        <p:spPr bwMode="auto">
          <a:xfrm>
            <a:off x="0" y="0"/>
            <a:ext cx="9144000" cy="3416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EX3. </a:t>
            </a:r>
            <a:r>
              <a:rPr kumimoji="0" lang="en-US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Điền</a:t>
            </a:r>
            <a:r>
              <a:rPr kumimoji="0" lang="en-US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“too/ either” </a:t>
            </a:r>
            <a:r>
              <a:rPr kumimoji="0" lang="en-US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vào</a:t>
            </a:r>
            <a:r>
              <a:rPr kumimoji="0" lang="en-US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chỗ</a:t>
            </a:r>
            <a:r>
              <a:rPr kumimoji="0" lang="en-US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trống</a:t>
            </a:r>
            <a:r>
              <a:rPr kumimoji="0" lang="en-US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để</a:t>
            </a:r>
            <a:r>
              <a:rPr kumimoji="0" lang="en-US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hoàn</a:t>
            </a:r>
            <a:r>
              <a:rPr kumimoji="0" lang="en-US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thành</a:t>
            </a:r>
            <a:r>
              <a:rPr kumimoji="0" lang="en-US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câu</a:t>
            </a:r>
            <a:r>
              <a:rPr kumimoji="0" lang="en-US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.</a:t>
            </a:r>
            <a:endParaRPr kumimoji="0" lang="en-US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1. My father is a musician. I am a musician __________.</a:t>
            </a:r>
            <a:endParaRPr kumimoji="0" lang="en-US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2. I don’t like the smell of durian. My sister doesn’t like it __________. </a:t>
            </a:r>
            <a:endParaRPr kumimoji="0" lang="en-US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3. I can’t wait to meet my parents and my sister can’t__________.</a:t>
            </a:r>
            <a:endParaRPr kumimoji="0" lang="en-US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4. My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favourite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comedian is Rowan Atkinson. His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favourite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comedian is Rowan Atkinson__________.</a:t>
            </a:r>
            <a:endParaRPr kumimoji="0" lang="en-US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5. My father loves watching football matches on TV and I love it__________.</a:t>
            </a:r>
            <a:endParaRPr kumimoji="0" lang="en-US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6. My mother can’t open the jar and I can’t__________.</a:t>
            </a:r>
            <a:endParaRPr kumimoji="0" lang="en-US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7. Jim should go to bed now and you should go to bed __________.</a:t>
            </a:r>
            <a:endParaRPr kumimoji="0" lang="en-US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8. Your sister mustn’t skip breakfast and you mustn’t __________.</a:t>
            </a:r>
            <a:endParaRPr kumimoji="0" lang="en-US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9. I find action movies so interesting and James finds them interesting __________.</a:t>
            </a:r>
            <a:endParaRPr kumimoji="0" lang="en-US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10. Studying Math isn’t easy for me and studying English isn’t __________.</a:t>
            </a:r>
            <a:endParaRPr kumimoji="0" lang="en-US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3010" name="Rectangle 2"/>
          <p:cNvSpPr>
            <a:spLocks noChangeArrowheads="1"/>
          </p:cNvSpPr>
          <p:nvPr/>
        </p:nvSpPr>
        <p:spPr bwMode="auto">
          <a:xfrm>
            <a:off x="0" y="3429000"/>
            <a:ext cx="9144000" cy="36009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0" algn="l"/>
                <a:tab pos="228600" algn="l"/>
                <a:tab pos="457200" algn="l"/>
                <a:tab pos="5715000" algn="l"/>
              </a:tabLst>
            </a:pPr>
            <a:r>
              <a:rPr kumimoji="0" lang="en-US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EX4. Combine into one sentence with “too” or “either”.</a:t>
            </a:r>
            <a:endParaRPr kumimoji="0" lang="en-US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0" algn="l"/>
                <a:tab pos="228600" algn="l"/>
                <a:tab pos="457200" algn="l"/>
                <a:tab pos="5715000" algn="l"/>
              </a:tabLst>
            </a:pP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	1.	They can play table tennis. We can play table tennis.</a:t>
            </a:r>
            <a:endParaRPr kumimoji="0" lang="en-US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0" algn="l"/>
                <a:tab pos="228600" algn="l"/>
                <a:tab pos="457200" algn="l"/>
                <a:tab pos="5715000" algn="l"/>
              </a:tabLst>
            </a:pP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			</a:t>
            </a:r>
            <a:endParaRPr kumimoji="0" lang="en-US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0" algn="l"/>
                <a:tab pos="228600" algn="l"/>
                <a:tab pos="457200" algn="l"/>
                <a:tab pos="5715000" algn="l"/>
              </a:tabLst>
            </a:pP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	2.	He sings love songs very well. His sister sings love songs very well.</a:t>
            </a:r>
            <a:endParaRPr kumimoji="0" lang="en-US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0" algn="l"/>
                <a:tab pos="228600" algn="l"/>
                <a:tab pos="457200" algn="l"/>
                <a:tab pos="5715000" algn="l"/>
              </a:tabLst>
            </a:pP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			</a:t>
            </a:r>
            <a:endParaRPr kumimoji="0" lang="en-US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0" algn="l"/>
                <a:tab pos="228600" algn="l"/>
                <a:tab pos="457200" algn="l"/>
                <a:tab pos="5715000" algn="l"/>
              </a:tabLst>
            </a:pP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	3.	I write diary every night. My mother writes diary every night.</a:t>
            </a:r>
            <a:endParaRPr kumimoji="0" lang="en-US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0" algn="l"/>
                <a:tab pos="228600" algn="l"/>
                <a:tab pos="457200" algn="l"/>
                <a:tab pos="5715000" algn="l"/>
              </a:tabLst>
            </a:pP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			</a:t>
            </a:r>
            <a:endParaRPr kumimoji="0" lang="en-US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0" algn="l"/>
                <a:tab pos="228600" algn="l"/>
                <a:tab pos="457200" algn="l"/>
                <a:tab pos="5715000" algn="l"/>
              </a:tabLst>
            </a:pP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	4.	My father doesn’t drink beer. My mother doesn’t drink beer.</a:t>
            </a:r>
            <a:endParaRPr kumimoji="0" lang="en-US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0" algn="l"/>
                <a:tab pos="228600" algn="l"/>
                <a:tab pos="457200" algn="l"/>
                <a:tab pos="5715000" algn="l"/>
              </a:tabLst>
            </a:pP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			</a:t>
            </a:r>
            <a:endParaRPr kumimoji="0" lang="en-US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0" algn="l"/>
                <a:tab pos="228600" algn="l"/>
                <a:tab pos="457200" algn="l"/>
                <a:tab pos="5715000" algn="l"/>
              </a:tabLst>
            </a:pP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	5.	She is swimming in the pool. Her children are swimming in the pool.</a:t>
            </a:r>
            <a:endParaRPr kumimoji="0" lang="en-US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0" algn="l"/>
                <a:tab pos="228600" algn="l"/>
                <a:tab pos="457200" algn="l"/>
                <a:tab pos="5715000" algn="l"/>
              </a:tabLst>
            </a:pP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			</a:t>
            </a:r>
            <a:endParaRPr kumimoji="0" lang="en-US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0" algn="l"/>
                <a:tab pos="228600" algn="l"/>
                <a:tab pos="457200" algn="l"/>
                <a:tab pos="5715000" algn="l"/>
              </a:tabLst>
            </a:pP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	6.	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Hoa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ate bread with milk for breakfast.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Hoa’s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uncle ate bread with milk for breakfast.</a:t>
            </a:r>
            <a:endParaRPr kumimoji="0" lang="en-US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0" algn="l"/>
                <a:tab pos="228600" algn="l"/>
                <a:tab pos="457200" algn="l"/>
                <a:tab pos="5715000" algn="l"/>
              </a:tabLst>
            </a:pP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			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Rectangle 1"/>
          <p:cNvSpPr>
            <a:spLocks noChangeArrowheads="1"/>
          </p:cNvSpPr>
          <p:nvPr/>
        </p:nvSpPr>
        <p:spPr bwMode="auto">
          <a:xfrm>
            <a:off x="0" y="0"/>
            <a:ext cx="9144000" cy="2862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1. My father is a musician. I am a musician </a:t>
            </a:r>
            <a:r>
              <a:rPr kumimoji="0" lang="en-US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too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.</a:t>
            </a:r>
            <a:endParaRPr kumimoji="0" lang="en-US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2. I don’t like the smell of durian. My sister doesn’t like it </a:t>
            </a:r>
            <a:r>
              <a:rPr kumimoji="0" lang="en-US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either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. </a:t>
            </a:r>
            <a:endParaRPr kumimoji="0" lang="en-US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3. I can’t wait to meet my parents and my sister can’t </a:t>
            </a:r>
            <a:r>
              <a:rPr kumimoji="0" lang="en-US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either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.</a:t>
            </a:r>
            <a:endParaRPr kumimoji="0" lang="en-US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4. My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favourite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comedian is Rowan Atkinson. His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favourite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comedian is Rowan Atkinson </a:t>
            </a:r>
            <a:r>
              <a:rPr kumimoji="0" lang="en-US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too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.</a:t>
            </a:r>
            <a:endParaRPr kumimoji="0" lang="en-US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5. My father loves watching football matches on TV and I love it </a:t>
            </a:r>
            <a:r>
              <a:rPr kumimoji="0" lang="en-US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too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.</a:t>
            </a:r>
            <a:endParaRPr kumimoji="0" lang="en-US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6. My mother can’t open the jar and I can’t </a:t>
            </a:r>
            <a:r>
              <a:rPr kumimoji="0" lang="en-US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either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.</a:t>
            </a:r>
            <a:endParaRPr kumimoji="0" lang="en-US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7. Jim should go to bed now and you should go to bed </a:t>
            </a:r>
            <a:r>
              <a:rPr kumimoji="0" lang="en-US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too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.</a:t>
            </a:r>
            <a:endParaRPr kumimoji="0" lang="en-US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8. Your sister mustn’t skip breakfast and you mustn’t </a:t>
            </a:r>
            <a:r>
              <a:rPr kumimoji="0" lang="en-US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either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.</a:t>
            </a:r>
            <a:endParaRPr kumimoji="0" lang="en-US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9. I find action movies so interesting and James finds them interesting </a:t>
            </a:r>
            <a:r>
              <a:rPr kumimoji="0" lang="en-US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too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.</a:t>
            </a:r>
            <a:endParaRPr kumimoji="0" lang="en-US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10. Studying Math isn’t easy for me and studying English isn’t </a:t>
            </a:r>
            <a:r>
              <a:rPr kumimoji="0" lang="en-US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either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.</a:t>
            </a:r>
            <a:endParaRPr kumimoji="0" lang="en-US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52400" y="2895600"/>
            <a:ext cx="8991600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 fontAlgn="base">
              <a:spcBef>
                <a:spcPct val="0"/>
              </a:spcBef>
              <a:spcAft>
                <a:spcPct val="0"/>
              </a:spcAft>
              <a:tabLst>
                <a:tab pos="0" algn="l"/>
                <a:tab pos="228600" algn="l"/>
                <a:tab pos="457200" algn="l"/>
                <a:tab pos="5715000" algn="l"/>
              </a:tabLst>
            </a:pPr>
            <a:r>
              <a:rPr lang="en-US" b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EX4. Combine into one sentence with “too” or “either”.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228600" algn="l"/>
                <a:tab pos="457200" algn="l"/>
                <a:tab pos="5715000" algn="l"/>
              </a:tabLst>
            </a:pPr>
            <a:r>
              <a:rPr lang="en-US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	1.	They can play table tennis  and We can play table tennis </a:t>
            </a:r>
            <a:r>
              <a:rPr lang="en-US" b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too</a:t>
            </a:r>
            <a:endParaRPr lang="en-US" b="1" dirty="0" smtClean="0">
              <a:latin typeface="Arial" pitchFamily="34" charset="0"/>
              <a:cs typeface="Arial" pitchFamily="34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228600" algn="l"/>
                <a:tab pos="457200" algn="l"/>
                <a:tab pos="5715000" algn="l"/>
              </a:tabLst>
            </a:pPr>
            <a:r>
              <a:rPr lang="en-US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			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228600" algn="l"/>
                <a:tab pos="457200" algn="l"/>
                <a:tab pos="5715000" algn="l"/>
              </a:tabLst>
            </a:pPr>
            <a:r>
              <a:rPr lang="en-US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	2.	He sings love songs very well, His sister sings love songs very well</a:t>
            </a:r>
            <a:r>
              <a:rPr lang="en-US" b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 too</a:t>
            </a:r>
            <a:endParaRPr lang="en-US" b="1" dirty="0" smtClean="0">
              <a:latin typeface="Arial" pitchFamily="34" charset="0"/>
              <a:cs typeface="Arial" pitchFamily="34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228600" algn="l"/>
                <a:tab pos="457200" algn="l"/>
                <a:tab pos="5715000" algn="l"/>
              </a:tabLst>
            </a:pPr>
            <a:r>
              <a:rPr lang="en-US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			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228600" algn="l"/>
                <a:tab pos="457200" algn="l"/>
                <a:tab pos="5715000" algn="l"/>
              </a:tabLst>
            </a:pPr>
            <a:r>
              <a:rPr lang="en-US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	3.	I write diary every night,  My mother writes diary every night</a:t>
            </a:r>
            <a:r>
              <a:rPr lang="en-US" b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 too</a:t>
            </a:r>
            <a:endParaRPr lang="en-US" b="1" dirty="0" smtClean="0">
              <a:latin typeface="Arial" pitchFamily="34" charset="0"/>
              <a:cs typeface="Arial" pitchFamily="34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228600" algn="l"/>
                <a:tab pos="457200" algn="l"/>
                <a:tab pos="5715000" algn="l"/>
              </a:tabLst>
            </a:pPr>
            <a:r>
              <a:rPr lang="en-US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			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228600" algn="l"/>
                <a:tab pos="457200" algn="l"/>
                <a:tab pos="5715000" algn="l"/>
              </a:tabLst>
            </a:pPr>
            <a:r>
              <a:rPr lang="en-US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	4.	My father doesn’t drink beer, My mother doesn’t drink beer </a:t>
            </a:r>
            <a:r>
              <a:rPr lang="en-US" b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either</a:t>
            </a:r>
            <a:endParaRPr lang="en-US" b="1" dirty="0" smtClean="0">
              <a:latin typeface="Arial" pitchFamily="34" charset="0"/>
              <a:cs typeface="Arial" pitchFamily="34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228600" algn="l"/>
                <a:tab pos="457200" algn="l"/>
                <a:tab pos="5715000" algn="l"/>
              </a:tabLst>
            </a:pPr>
            <a:r>
              <a:rPr lang="en-US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			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228600" algn="l"/>
                <a:tab pos="457200" algn="l"/>
                <a:tab pos="5715000" algn="l"/>
              </a:tabLst>
            </a:pPr>
            <a:r>
              <a:rPr lang="en-US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	5.	She is swimming in the pool, Her children are swimming in the pool </a:t>
            </a:r>
            <a:r>
              <a:rPr lang="en-US" b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too</a:t>
            </a:r>
            <a:endParaRPr lang="en-US" b="1" dirty="0" smtClean="0">
              <a:latin typeface="Arial" pitchFamily="34" charset="0"/>
              <a:cs typeface="Arial" pitchFamily="34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228600" algn="l"/>
                <a:tab pos="457200" algn="l"/>
                <a:tab pos="5715000" algn="l"/>
              </a:tabLst>
            </a:pPr>
            <a:r>
              <a:rPr lang="en-US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			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228600" algn="l"/>
                <a:tab pos="457200" algn="l"/>
                <a:tab pos="5715000" algn="l"/>
              </a:tabLst>
            </a:pPr>
            <a:r>
              <a:rPr lang="en-US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	6.	</a:t>
            </a:r>
            <a:r>
              <a:rPr lang="en-US" dirty="0" err="1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Hoa</a:t>
            </a:r>
            <a:r>
              <a:rPr lang="en-US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 ate bread with milk for breakfast, </a:t>
            </a:r>
            <a:r>
              <a:rPr lang="en-US" dirty="0" err="1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Hoa’s</a:t>
            </a:r>
            <a:r>
              <a:rPr lang="en-US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 uncle ate bread with milk for breakfast </a:t>
            </a:r>
            <a:r>
              <a:rPr lang="en-US" b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too</a:t>
            </a:r>
            <a:endParaRPr lang="en-US" b="1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tx2">
                <a:lumMod val="60000"/>
                <a:lumOff val="40000"/>
              </a:schemeClr>
            </a:gs>
            <a:gs pos="17999">
              <a:srgbClr val="FEE7F2"/>
            </a:gs>
            <a:gs pos="36000">
              <a:srgbClr val="FAC77D"/>
            </a:gs>
            <a:gs pos="61000">
              <a:srgbClr val="FBA97D"/>
            </a:gs>
            <a:gs pos="82001">
              <a:srgbClr val="FBD49C"/>
            </a:gs>
            <a:gs pos="100000">
              <a:srgbClr val="FEE7F2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990600" y="2286000"/>
            <a:ext cx="731520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buBlip>
                <a:blip r:embed="rId2"/>
              </a:buBlip>
            </a:pPr>
            <a:r>
              <a:rPr lang="en-US" sz="4000" dirty="0" smtClean="0"/>
              <a:t> 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Learn new words by heart.</a:t>
            </a:r>
          </a:p>
          <a:p>
            <a:pPr lvl="0">
              <a:buBlip>
                <a:blip r:embed="rId2"/>
              </a:buBlip>
            </a:pP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Redo all the exercises. </a:t>
            </a:r>
          </a:p>
          <a:p>
            <a:pPr lvl="0">
              <a:buBlip>
                <a:blip r:embed="rId2"/>
              </a:buBlip>
            </a:pP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Prepare SKILLS 1</a:t>
            </a:r>
          </a:p>
          <a:p>
            <a:pPr lvl="0">
              <a:buBlip>
                <a:blip r:embed="rId2"/>
              </a:buBlip>
            </a:pPr>
            <a:endParaRPr lang="en-US" sz="4000" b="1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Rounded Rectangle 17"/>
          <p:cNvSpPr/>
          <p:nvPr/>
        </p:nvSpPr>
        <p:spPr>
          <a:xfrm>
            <a:off x="685800" y="2133600"/>
            <a:ext cx="7848600" cy="2438400"/>
          </a:xfrm>
          <a:prstGeom prst="roundRect">
            <a:avLst/>
          </a:prstGeom>
          <a:noFill/>
          <a:ln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1524000" y="304800"/>
            <a:ext cx="5943600" cy="1107996"/>
          </a:xfrm>
          <a:prstGeom prst="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6600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en-US" sz="6600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AT HOME</a:t>
            </a:r>
            <a:endParaRPr lang="en-US" sz="6600" b="1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5305878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0000" r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923" y="2967335"/>
            <a:ext cx="9134167" cy="923330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DeflateTop">
              <a:avLst/>
            </a:prstTxWarp>
            <a:spAutoFit/>
            <a:scene3d>
              <a:camera prst="perspectiveAbove"/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cap="all" spc="0" dirty="0" smtClean="0">
                <a:ln w="0"/>
                <a:solidFill>
                  <a:schemeClr val="tx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</a:rPr>
              <a:t>THANKS FOR YOUR ATTENTION</a:t>
            </a:r>
            <a:endParaRPr lang="en-US" sz="5400" b="1" cap="all" spc="0" dirty="0">
              <a:ln w="0"/>
              <a:solidFill>
                <a:schemeClr val="tx2">
                  <a:lumMod val="50000"/>
                </a:schemeClr>
              </a:solidFill>
              <a:effectLst>
                <a:reflection blurRad="12700" stA="50000" endPos="50000" dist="5000" dir="5400000" sy="-100000" rotWithShape="0"/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24974950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Video_20211031_135347.mp4">
            <a:hlinkClick r:id="" action="ppaction://media"/>
          </p:cNvPr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0" y="41461"/>
            <a:ext cx="9144000" cy="681653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3000" b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WARM UP!!!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CAN YOU NAME OF FAMOUS PEOPLE IN ARTS AND MUSIC?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Oval 3"/>
          <p:cNvSpPr/>
          <p:nvPr/>
        </p:nvSpPr>
        <p:spPr>
          <a:xfrm>
            <a:off x="3276600" y="3886200"/>
            <a:ext cx="3505200" cy="1981200"/>
          </a:xfrm>
          <a:prstGeom prst="ellipse">
            <a:avLst/>
          </a:prstGeom>
          <a:solidFill>
            <a:srgbClr val="002060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FAMOUS PEOPLE IN MUSIC AND ART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6" name="Straight Arrow Connector 5"/>
          <p:cNvCxnSpPr/>
          <p:nvPr/>
        </p:nvCxnSpPr>
        <p:spPr>
          <a:xfrm flipV="1">
            <a:off x="4502727" y="3318802"/>
            <a:ext cx="0" cy="6477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 flipH="1" flipV="1">
            <a:off x="2985655" y="3827318"/>
            <a:ext cx="457200" cy="59055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 flipH="1">
            <a:off x="2261755" y="5347855"/>
            <a:ext cx="1181100" cy="152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>
            <a:stCxn id="4" idx="6"/>
          </p:cNvCxnSpPr>
          <p:nvPr/>
        </p:nvCxnSpPr>
        <p:spPr>
          <a:xfrm>
            <a:off x="6781800" y="4876800"/>
            <a:ext cx="900545" cy="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 flipV="1">
            <a:off x="6288551" y="3642652"/>
            <a:ext cx="264649" cy="60861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2355273" y="3457986"/>
            <a:ext cx="838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EXO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3969326" y="2902711"/>
            <a:ext cx="13646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MY TAM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609600" y="5410200"/>
            <a:ext cx="18669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SON TUNG MTP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6057900" y="3238500"/>
            <a:ext cx="13335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PICASSO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7682345" y="4572000"/>
            <a:ext cx="8520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ABBA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4979543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6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61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animBg="1"/>
      <p:bldP spid="25" grpId="0"/>
      <p:bldP spid="26" grpId="0"/>
      <p:bldP spid="29" grpId="0"/>
      <p:bldP spid="30" grpId="0"/>
      <p:bldP spid="3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1295401"/>
            <a:ext cx="9067800" cy="3886200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CanDown">
              <a:avLst/>
            </a:prstTxWarp>
            <a:spAutoFit/>
          </a:bodyPr>
          <a:lstStyle/>
          <a:p>
            <a:pPr algn="ctr"/>
            <a:r>
              <a:rPr lang="en-US" sz="5400" b="1" dirty="0" smtClean="0">
                <a:ln w="18000">
                  <a:solidFill>
                    <a:srgbClr val="0070C0"/>
                  </a:solidFill>
                  <a:prstDash val="solid"/>
                  <a:miter lim="800000"/>
                </a:ln>
                <a:solidFill>
                  <a:schemeClr val="tx2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UNIT 4: MUSIC AND ARTS</a:t>
            </a:r>
          </a:p>
          <a:p>
            <a:pPr algn="ctr"/>
            <a:r>
              <a:rPr lang="en-US" sz="5400" b="1" dirty="0" smtClean="0">
                <a:ln w="18000">
                  <a:solidFill>
                    <a:srgbClr val="0070C0"/>
                  </a:solidFill>
                  <a:prstDash val="solid"/>
                  <a:miter lim="800000"/>
                </a:ln>
                <a:solidFill>
                  <a:schemeClr val="tx2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PERIOD: 30</a:t>
            </a:r>
          </a:p>
          <a:p>
            <a:pPr algn="ctr"/>
            <a:r>
              <a:rPr lang="en-US" sz="5400" b="1" dirty="0" smtClean="0">
                <a:ln w="18000">
                  <a:solidFill>
                    <a:srgbClr val="0070C0"/>
                  </a:solidFill>
                  <a:prstDash val="solid"/>
                  <a:miter lim="800000"/>
                </a:ln>
                <a:solidFill>
                  <a:schemeClr val="tx2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LESSON 4: COMMUNICATION</a:t>
            </a:r>
            <a:endParaRPr lang="en-US" sz="5400" b="1" dirty="0">
              <a:ln w="18000">
                <a:solidFill>
                  <a:srgbClr val="0070C0"/>
                </a:solidFill>
                <a:prstDash val="solid"/>
                <a:miter lim="800000"/>
              </a:ln>
              <a:solidFill>
                <a:schemeClr val="tx2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35551645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1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6" presetClass="emph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21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22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23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6" presetClass="emph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27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Video_20211031_135347.mp4">
            <a:hlinkClick r:id="" action="ppaction://media"/>
          </p:cNvPr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3048000" y="2286000"/>
            <a:ext cx="3048000" cy="2286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video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0" y="1981200"/>
          <a:ext cx="9144000" cy="4876800"/>
        </p:xfrm>
        <a:graphic>
          <a:graphicData uri="http://schemas.openxmlformats.org/drawingml/2006/table">
            <a:tbl>
              <a:tblPr/>
              <a:tblGrid>
                <a:gridCol w="1295400"/>
                <a:gridCol w="3650363"/>
                <a:gridCol w="4198237"/>
              </a:tblGrid>
              <a:tr h="934649">
                <a:tc>
                  <a:txBody>
                    <a:bodyPr/>
                    <a:lstStyle/>
                    <a:p>
                      <a:pPr algn="just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endParaRPr lang="en-US" sz="2000" b="1" dirty="0" smtClean="0">
                        <a:latin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 err="1" smtClean="0">
                          <a:latin typeface="Times New Roman"/>
                          <a:cs typeface="Times New Roman"/>
                        </a:rPr>
                        <a:t>Cấu</a:t>
                      </a:r>
                      <a:r>
                        <a:rPr lang="en-US" sz="2000" b="1" dirty="0" smtClean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lang="en-US" sz="2000" b="1" dirty="0" err="1">
                          <a:latin typeface="Times New Roman"/>
                          <a:cs typeface="Times New Roman"/>
                        </a:rPr>
                        <a:t>trúc</a:t>
                      </a:r>
                      <a:endParaRPr lang="en-US" sz="2000" dirty="0">
                        <a:latin typeface="Times New Roman"/>
                        <a:cs typeface="Times New Roman"/>
                      </a:endParaRPr>
                    </a:p>
                  </a:txBody>
                  <a:tcPr marL="63171" marR="631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endParaRPr lang="en-US" sz="2000" b="1" dirty="0" smtClean="0">
                        <a:latin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 smtClean="0">
                          <a:latin typeface="Times New Roman"/>
                          <a:cs typeface="Times New Roman"/>
                        </a:rPr>
                        <a:t>S </a:t>
                      </a:r>
                      <a:r>
                        <a:rPr lang="en-US" sz="2000" b="1" dirty="0">
                          <a:latin typeface="Times New Roman"/>
                          <a:cs typeface="Times New Roman"/>
                        </a:rPr>
                        <a:t>+ to be + as + </a:t>
                      </a:r>
                      <a:r>
                        <a:rPr lang="en-US" sz="2000" b="1" dirty="0" err="1">
                          <a:latin typeface="Times New Roman"/>
                          <a:cs typeface="Times New Roman"/>
                        </a:rPr>
                        <a:t>adj</a:t>
                      </a:r>
                      <a:r>
                        <a:rPr lang="en-US" sz="2000" b="1" dirty="0">
                          <a:latin typeface="Times New Roman"/>
                          <a:cs typeface="Times New Roman"/>
                        </a:rPr>
                        <a:t> + as + noun/ pronoun/ clause.</a:t>
                      </a:r>
                      <a:endParaRPr lang="en-US" sz="2000" dirty="0">
                        <a:latin typeface="Times New Roman"/>
                        <a:cs typeface="Times New Roman"/>
                      </a:endParaRPr>
                    </a:p>
                  </a:txBody>
                  <a:tcPr marL="63171" marR="631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endParaRPr lang="en-US" sz="2000" b="1" dirty="0" smtClean="0">
                        <a:latin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 smtClean="0">
                          <a:latin typeface="Times New Roman"/>
                          <a:cs typeface="Times New Roman"/>
                        </a:rPr>
                        <a:t>S </a:t>
                      </a:r>
                      <a:r>
                        <a:rPr lang="en-US" sz="2000" b="1" dirty="0">
                          <a:latin typeface="Times New Roman"/>
                          <a:cs typeface="Times New Roman"/>
                        </a:rPr>
                        <a:t>+ V + the same + noun + as + noun/ pronoun.</a:t>
                      </a:r>
                      <a:endParaRPr lang="en-US" sz="2000" dirty="0">
                        <a:latin typeface="Times New Roman"/>
                        <a:cs typeface="Times New Roman"/>
                      </a:endParaRPr>
                    </a:p>
                  </a:txBody>
                  <a:tcPr marL="63171" marR="631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47156">
                <a:tc>
                  <a:txBody>
                    <a:bodyPr/>
                    <a:lstStyle/>
                    <a:p>
                      <a:pPr algn="just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endParaRPr lang="en-US" sz="2000" b="1" dirty="0" smtClean="0">
                        <a:latin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 err="1" smtClean="0">
                          <a:latin typeface="Times New Roman"/>
                          <a:cs typeface="Times New Roman"/>
                        </a:rPr>
                        <a:t>ghi</a:t>
                      </a:r>
                      <a:r>
                        <a:rPr lang="en-US" sz="2000" b="1" dirty="0" smtClean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lang="en-US" sz="2000" b="1" dirty="0" err="1">
                          <a:latin typeface="Times New Roman"/>
                          <a:cs typeface="Times New Roman"/>
                        </a:rPr>
                        <a:t>chú</a:t>
                      </a:r>
                      <a:endParaRPr lang="en-US" sz="2000" dirty="0">
                        <a:latin typeface="Times New Roman"/>
                        <a:cs typeface="Times New Roman"/>
                      </a:endParaRPr>
                    </a:p>
                  </a:txBody>
                  <a:tcPr marL="63171" marR="631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just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endParaRPr lang="en-US" sz="2000" dirty="0" smtClean="0">
                        <a:latin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latin typeface="Times New Roman"/>
                          <a:cs typeface="Times New Roman"/>
                        </a:rPr>
                        <a:t>S</a:t>
                      </a:r>
                      <a:r>
                        <a:rPr lang="en-US" sz="2000" dirty="0">
                          <a:latin typeface="Times New Roman"/>
                          <a:cs typeface="Times New Roman"/>
                        </a:rPr>
                        <a:t>: </a:t>
                      </a:r>
                      <a:r>
                        <a:rPr lang="en-US" sz="2000" dirty="0" err="1">
                          <a:latin typeface="Times New Roman"/>
                          <a:cs typeface="Times New Roman"/>
                        </a:rPr>
                        <a:t>chủ</a:t>
                      </a:r>
                      <a:r>
                        <a:rPr lang="en-US" sz="20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latin typeface="Times New Roman"/>
                          <a:cs typeface="Times New Roman"/>
                        </a:rPr>
                        <a:t>ngữ</a:t>
                      </a:r>
                      <a:r>
                        <a:rPr lang="en-US" sz="2000" dirty="0">
                          <a:latin typeface="Times New Roman"/>
                          <a:cs typeface="Times New Roman"/>
                        </a:rPr>
                        <a:t>, </a:t>
                      </a:r>
                      <a:r>
                        <a:rPr lang="en-US" sz="2000" dirty="0" err="1">
                          <a:latin typeface="Times New Roman"/>
                          <a:cs typeface="Times New Roman"/>
                        </a:rPr>
                        <a:t>adj</a:t>
                      </a:r>
                      <a:r>
                        <a:rPr lang="en-US" sz="2000" dirty="0">
                          <a:latin typeface="Times New Roman"/>
                          <a:cs typeface="Times New Roman"/>
                        </a:rPr>
                        <a:t>: </a:t>
                      </a:r>
                      <a:r>
                        <a:rPr lang="en-US" sz="2000" dirty="0" err="1">
                          <a:latin typeface="Times New Roman"/>
                          <a:cs typeface="Times New Roman"/>
                        </a:rPr>
                        <a:t>tính</a:t>
                      </a:r>
                      <a:r>
                        <a:rPr lang="en-US" sz="20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latin typeface="Times New Roman"/>
                          <a:cs typeface="Times New Roman"/>
                        </a:rPr>
                        <a:t>từ</a:t>
                      </a:r>
                      <a:r>
                        <a:rPr lang="en-US" sz="2000" dirty="0">
                          <a:latin typeface="Times New Roman"/>
                          <a:cs typeface="Times New Roman"/>
                        </a:rPr>
                        <a:t>, noun: </a:t>
                      </a:r>
                      <a:r>
                        <a:rPr lang="en-US" sz="2000" dirty="0" err="1">
                          <a:latin typeface="Times New Roman"/>
                          <a:cs typeface="Times New Roman"/>
                        </a:rPr>
                        <a:t>danh</a:t>
                      </a:r>
                      <a:r>
                        <a:rPr lang="en-US" sz="20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latin typeface="Times New Roman"/>
                          <a:cs typeface="Times New Roman"/>
                        </a:rPr>
                        <a:t>từ</a:t>
                      </a:r>
                      <a:r>
                        <a:rPr lang="en-US" sz="2000" dirty="0">
                          <a:latin typeface="Times New Roman"/>
                          <a:cs typeface="Times New Roman"/>
                        </a:rPr>
                        <a:t>, pronoun: </a:t>
                      </a:r>
                      <a:r>
                        <a:rPr lang="en-US" sz="2000" dirty="0" err="1">
                          <a:latin typeface="Times New Roman"/>
                          <a:cs typeface="Times New Roman"/>
                        </a:rPr>
                        <a:t>đại</a:t>
                      </a:r>
                      <a:r>
                        <a:rPr lang="en-US" sz="20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latin typeface="Times New Roman"/>
                          <a:cs typeface="Times New Roman"/>
                        </a:rPr>
                        <a:t>từ</a:t>
                      </a:r>
                      <a:r>
                        <a:rPr lang="en-US" sz="2000" dirty="0">
                          <a:latin typeface="Times New Roman"/>
                          <a:cs typeface="Times New Roman"/>
                        </a:rPr>
                        <a:t>, clause: </a:t>
                      </a:r>
                      <a:r>
                        <a:rPr lang="en-US" sz="2000" dirty="0" err="1">
                          <a:latin typeface="Times New Roman"/>
                          <a:cs typeface="Times New Roman"/>
                        </a:rPr>
                        <a:t>mệnh</a:t>
                      </a:r>
                      <a:r>
                        <a:rPr lang="en-US" sz="20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latin typeface="Times New Roman"/>
                          <a:cs typeface="Times New Roman"/>
                        </a:rPr>
                        <a:t>đề</a:t>
                      </a:r>
                      <a:r>
                        <a:rPr lang="en-US" sz="2000" dirty="0">
                          <a:latin typeface="Times New Roman"/>
                          <a:cs typeface="Times New Roman"/>
                        </a:rPr>
                        <a:t>.</a:t>
                      </a:r>
                    </a:p>
                  </a:txBody>
                  <a:tcPr marL="63171" marR="631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394995">
                <a:tc>
                  <a:txBody>
                    <a:bodyPr/>
                    <a:lstStyle/>
                    <a:p>
                      <a:pPr algn="just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endParaRPr lang="en-US" sz="2000" b="1" dirty="0" smtClean="0">
                        <a:latin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 err="1" smtClean="0">
                          <a:latin typeface="Times New Roman"/>
                          <a:cs typeface="Times New Roman"/>
                        </a:rPr>
                        <a:t>Ví</a:t>
                      </a:r>
                      <a:r>
                        <a:rPr lang="en-US" sz="2000" b="1" dirty="0" smtClean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lang="en-US" sz="2000" b="1" dirty="0" err="1">
                          <a:latin typeface="Times New Roman"/>
                          <a:cs typeface="Times New Roman"/>
                        </a:rPr>
                        <a:t>dụ</a:t>
                      </a:r>
                      <a:endParaRPr lang="en-US" sz="2000" dirty="0">
                        <a:latin typeface="Times New Roman"/>
                        <a:cs typeface="Times New Roman"/>
                      </a:endParaRPr>
                    </a:p>
                  </a:txBody>
                  <a:tcPr marL="63171" marR="631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endParaRPr lang="en-US" sz="2000" dirty="0" smtClean="0">
                        <a:latin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latin typeface="Times New Roman"/>
                          <a:cs typeface="Times New Roman"/>
                        </a:rPr>
                        <a:t>1</a:t>
                      </a:r>
                      <a:r>
                        <a:rPr lang="en-US" sz="2000" dirty="0">
                          <a:latin typeface="Times New Roman"/>
                          <a:cs typeface="Times New Roman"/>
                        </a:rPr>
                        <a:t>. Folk music is as melodic as pop music.</a:t>
                      </a:r>
                    </a:p>
                    <a:p>
                      <a:pPr algn="just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endParaRPr lang="en-US" sz="2000" i="1" dirty="0" smtClean="0">
                        <a:latin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2000" i="1" dirty="0" smtClean="0">
                          <a:latin typeface="Times New Roman"/>
                          <a:cs typeface="Times New Roman"/>
                        </a:rPr>
                        <a:t>(</a:t>
                      </a:r>
                      <a:r>
                        <a:rPr lang="en-US" sz="2000" i="1" dirty="0" err="1">
                          <a:latin typeface="Times New Roman"/>
                          <a:cs typeface="Times New Roman"/>
                        </a:rPr>
                        <a:t>Nhạc</a:t>
                      </a:r>
                      <a:r>
                        <a:rPr lang="en-US" sz="2000" i="1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lang="en-US" sz="2000" i="1" dirty="0" err="1">
                          <a:latin typeface="Times New Roman"/>
                          <a:cs typeface="Times New Roman"/>
                        </a:rPr>
                        <a:t>dân</a:t>
                      </a:r>
                      <a:r>
                        <a:rPr lang="en-US" sz="2000" i="1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lang="en-US" sz="2000" i="1" dirty="0" err="1">
                          <a:latin typeface="Times New Roman"/>
                          <a:cs typeface="Times New Roman"/>
                        </a:rPr>
                        <a:t>gian</a:t>
                      </a:r>
                      <a:r>
                        <a:rPr lang="en-US" sz="2000" i="1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lang="en-US" sz="2000" i="1" dirty="0" err="1">
                          <a:latin typeface="Times New Roman"/>
                          <a:cs typeface="Times New Roman"/>
                        </a:rPr>
                        <a:t>thì</a:t>
                      </a:r>
                      <a:r>
                        <a:rPr lang="en-US" sz="2000" i="1" dirty="0">
                          <a:latin typeface="Times New Roman"/>
                          <a:cs typeface="Times New Roman"/>
                        </a:rPr>
                        <a:t> du </a:t>
                      </a:r>
                      <a:r>
                        <a:rPr lang="en-US" sz="2000" i="1" dirty="0" err="1">
                          <a:latin typeface="Times New Roman"/>
                          <a:cs typeface="Times New Roman"/>
                        </a:rPr>
                        <a:t>dương</a:t>
                      </a:r>
                      <a:r>
                        <a:rPr lang="en-US" sz="2000" i="1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lang="en-US" sz="2000" i="1" dirty="0" err="1">
                          <a:latin typeface="Times New Roman"/>
                          <a:cs typeface="Times New Roman"/>
                        </a:rPr>
                        <a:t>như</a:t>
                      </a:r>
                      <a:r>
                        <a:rPr lang="en-US" sz="2000" i="1" dirty="0">
                          <a:latin typeface="Times New Roman"/>
                          <a:cs typeface="Times New Roman"/>
                        </a:rPr>
                        <a:t> </a:t>
                      </a:r>
                      <a:endParaRPr lang="en-US" sz="2000" i="1" dirty="0" smtClean="0">
                        <a:latin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endParaRPr lang="en-US" sz="2000" i="1" dirty="0" smtClean="0">
                        <a:latin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2000" i="1" dirty="0" err="1" smtClean="0">
                          <a:latin typeface="Times New Roman"/>
                          <a:cs typeface="Times New Roman"/>
                        </a:rPr>
                        <a:t>là</a:t>
                      </a:r>
                      <a:r>
                        <a:rPr lang="en-US" sz="2000" i="1" dirty="0" smtClean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lang="en-US" sz="2000" i="1" dirty="0" err="1">
                          <a:latin typeface="Times New Roman"/>
                          <a:cs typeface="Times New Roman"/>
                        </a:rPr>
                        <a:t>nhạc</a:t>
                      </a:r>
                      <a:r>
                        <a:rPr lang="en-US" sz="2000" i="1" dirty="0">
                          <a:latin typeface="Times New Roman"/>
                          <a:cs typeface="Times New Roman"/>
                        </a:rPr>
                        <a:t> pop</a:t>
                      </a:r>
                      <a:r>
                        <a:rPr lang="en-US" sz="2000" i="1" dirty="0" smtClean="0">
                          <a:latin typeface="Times New Roman"/>
                          <a:cs typeface="Times New Roman"/>
                        </a:rPr>
                        <a:t>.)</a:t>
                      </a:r>
                    </a:p>
                    <a:p>
                      <a:pPr algn="just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endParaRPr lang="en-US" sz="2000" dirty="0">
                        <a:latin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Times New Roman"/>
                          <a:cs typeface="Times New Roman"/>
                        </a:rPr>
                        <a:t>2. My </a:t>
                      </a:r>
                      <a:r>
                        <a:rPr lang="en-US" sz="2000" dirty="0" err="1">
                          <a:latin typeface="Times New Roman"/>
                          <a:cs typeface="Times New Roman"/>
                        </a:rPr>
                        <a:t>paiting</a:t>
                      </a:r>
                      <a:r>
                        <a:rPr lang="en-US" sz="2000" dirty="0">
                          <a:latin typeface="Times New Roman"/>
                          <a:cs typeface="Times New Roman"/>
                        </a:rPr>
                        <a:t> is as expensive as hers</a:t>
                      </a:r>
                      <a:r>
                        <a:rPr lang="en-US" sz="2000" dirty="0" smtClean="0">
                          <a:latin typeface="Times New Roman"/>
                          <a:cs typeface="Times New Roman"/>
                        </a:rPr>
                        <a:t>.</a:t>
                      </a:r>
                    </a:p>
                    <a:p>
                      <a:pPr algn="just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endParaRPr lang="en-US" sz="2000" dirty="0">
                        <a:latin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2000" i="1" dirty="0">
                          <a:latin typeface="Times New Roman"/>
                          <a:cs typeface="Times New Roman"/>
                        </a:rPr>
                        <a:t>(</a:t>
                      </a:r>
                      <a:r>
                        <a:rPr lang="en-US" sz="2000" i="1" dirty="0" err="1">
                          <a:latin typeface="Times New Roman"/>
                          <a:cs typeface="Times New Roman"/>
                        </a:rPr>
                        <a:t>Bức</a:t>
                      </a:r>
                      <a:r>
                        <a:rPr lang="en-US" sz="2000" i="1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lang="en-US" sz="2000" i="1" dirty="0" err="1">
                          <a:latin typeface="Times New Roman"/>
                          <a:cs typeface="Times New Roman"/>
                        </a:rPr>
                        <a:t>họa</a:t>
                      </a:r>
                      <a:r>
                        <a:rPr lang="en-US" sz="2000" i="1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lang="en-US" sz="2000" i="1" dirty="0" err="1">
                          <a:latin typeface="Times New Roman"/>
                          <a:cs typeface="Times New Roman"/>
                        </a:rPr>
                        <a:t>của</a:t>
                      </a:r>
                      <a:r>
                        <a:rPr lang="en-US" sz="2000" i="1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lang="en-US" sz="2000" i="1" dirty="0" err="1">
                          <a:latin typeface="Times New Roman"/>
                          <a:cs typeface="Times New Roman"/>
                        </a:rPr>
                        <a:t>tôi</a:t>
                      </a:r>
                      <a:r>
                        <a:rPr lang="en-US" sz="2000" i="1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lang="en-US" sz="2000" i="1" dirty="0" err="1">
                          <a:latin typeface="Times New Roman"/>
                          <a:cs typeface="Times New Roman"/>
                        </a:rPr>
                        <a:t>thì</a:t>
                      </a:r>
                      <a:r>
                        <a:rPr lang="en-US" sz="2000" i="1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lang="en-US" sz="2000" i="1" dirty="0" err="1">
                          <a:latin typeface="Times New Roman"/>
                          <a:cs typeface="Times New Roman"/>
                        </a:rPr>
                        <a:t>đắt</a:t>
                      </a:r>
                      <a:r>
                        <a:rPr lang="en-US" sz="2000" i="1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lang="en-US" sz="2000" i="1" dirty="0" err="1">
                          <a:latin typeface="Times New Roman"/>
                          <a:cs typeface="Times New Roman"/>
                        </a:rPr>
                        <a:t>bằng</a:t>
                      </a:r>
                      <a:r>
                        <a:rPr lang="en-US" sz="2000" i="1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lang="en-US" sz="2000" i="1" dirty="0" err="1">
                          <a:latin typeface="Times New Roman"/>
                          <a:cs typeface="Times New Roman"/>
                        </a:rPr>
                        <a:t>bức</a:t>
                      </a:r>
                      <a:r>
                        <a:rPr lang="en-US" sz="2000" i="1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lang="en-US" sz="2000" i="1" dirty="0" err="1">
                          <a:latin typeface="Times New Roman"/>
                          <a:cs typeface="Times New Roman"/>
                        </a:rPr>
                        <a:t>họa</a:t>
                      </a:r>
                      <a:r>
                        <a:rPr lang="en-US" sz="2000" i="1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lang="en-US" sz="2000" i="1" dirty="0" err="1">
                          <a:latin typeface="Times New Roman"/>
                          <a:cs typeface="Times New Roman"/>
                        </a:rPr>
                        <a:t>của</a:t>
                      </a:r>
                      <a:r>
                        <a:rPr lang="en-US" sz="2000" i="1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lang="en-US" sz="2000" i="1" dirty="0" err="1">
                          <a:latin typeface="Times New Roman"/>
                          <a:cs typeface="Times New Roman"/>
                        </a:rPr>
                        <a:t>cô</a:t>
                      </a:r>
                      <a:r>
                        <a:rPr lang="en-US" sz="2000" i="1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lang="en-US" sz="2000" i="1" dirty="0" err="1">
                          <a:latin typeface="Times New Roman"/>
                          <a:cs typeface="Times New Roman"/>
                        </a:rPr>
                        <a:t>ấy</a:t>
                      </a:r>
                      <a:r>
                        <a:rPr lang="en-US" sz="2000" i="1" dirty="0" smtClean="0">
                          <a:latin typeface="Times New Roman"/>
                          <a:cs typeface="Times New Roman"/>
                        </a:rPr>
                        <a:t>.)</a:t>
                      </a:r>
                    </a:p>
                    <a:p>
                      <a:pPr algn="just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endParaRPr lang="en-US" sz="2000" dirty="0">
                        <a:latin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Times New Roman"/>
                          <a:cs typeface="Times New Roman"/>
                        </a:rPr>
                        <a:t>3. This camera is as good as it was before. </a:t>
                      </a:r>
                      <a:endParaRPr lang="en-US" sz="2000" dirty="0" smtClean="0">
                        <a:latin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endParaRPr lang="en-US" sz="2000" dirty="0">
                        <a:latin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2000" i="1" dirty="0">
                          <a:latin typeface="Times New Roman"/>
                          <a:cs typeface="Times New Roman"/>
                        </a:rPr>
                        <a:t>(</a:t>
                      </a:r>
                      <a:r>
                        <a:rPr lang="en-US" sz="2000" i="1" dirty="0" err="1">
                          <a:latin typeface="Times New Roman"/>
                          <a:cs typeface="Times New Roman"/>
                        </a:rPr>
                        <a:t>Cái</a:t>
                      </a:r>
                      <a:r>
                        <a:rPr lang="en-US" sz="2000" i="1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lang="en-US" sz="2000" i="1" dirty="0" err="1">
                          <a:latin typeface="Times New Roman"/>
                          <a:cs typeface="Times New Roman"/>
                        </a:rPr>
                        <a:t>máy</a:t>
                      </a:r>
                      <a:r>
                        <a:rPr lang="en-US" sz="2000" i="1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lang="en-US" sz="2000" i="1" dirty="0" err="1">
                          <a:latin typeface="Times New Roman"/>
                          <a:cs typeface="Times New Roman"/>
                        </a:rPr>
                        <a:t>ảnh</a:t>
                      </a:r>
                      <a:r>
                        <a:rPr lang="en-US" sz="2000" i="1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lang="en-US" sz="2000" i="1" dirty="0" err="1">
                          <a:latin typeface="Times New Roman"/>
                          <a:cs typeface="Times New Roman"/>
                        </a:rPr>
                        <a:t>này</a:t>
                      </a:r>
                      <a:r>
                        <a:rPr lang="en-US" sz="2000" i="1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lang="en-US" sz="2000" i="1" dirty="0" err="1">
                          <a:latin typeface="Times New Roman"/>
                          <a:cs typeface="Times New Roman"/>
                        </a:rPr>
                        <a:t>vẫn</a:t>
                      </a:r>
                      <a:r>
                        <a:rPr lang="en-US" sz="2000" i="1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lang="en-US" sz="2000" i="1" dirty="0" err="1">
                          <a:latin typeface="Times New Roman"/>
                          <a:cs typeface="Times New Roman"/>
                        </a:rPr>
                        <a:t>tốt</a:t>
                      </a:r>
                      <a:r>
                        <a:rPr lang="en-US" sz="2000" i="1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lang="en-US" sz="2000" i="1" dirty="0" err="1">
                          <a:latin typeface="Times New Roman"/>
                          <a:cs typeface="Times New Roman"/>
                        </a:rPr>
                        <a:t>như</a:t>
                      </a:r>
                      <a:r>
                        <a:rPr lang="en-US" sz="2000" i="1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lang="en-US" sz="2000" i="1" dirty="0" err="1">
                          <a:latin typeface="Times New Roman"/>
                          <a:cs typeface="Times New Roman"/>
                        </a:rPr>
                        <a:t>ngày</a:t>
                      </a:r>
                      <a:r>
                        <a:rPr lang="en-US" sz="2000" i="1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lang="en-US" sz="2000" i="1" dirty="0" err="1">
                          <a:latin typeface="Times New Roman"/>
                          <a:cs typeface="Times New Roman"/>
                        </a:rPr>
                        <a:t>nào</a:t>
                      </a:r>
                      <a:r>
                        <a:rPr lang="en-US" sz="2000" i="1" dirty="0">
                          <a:latin typeface="Times New Roman"/>
                          <a:cs typeface="Times New Roman"/>
                        </a:rPr>
                        <a:t>.)</a:t>
                      </a:r>
                      <a:endParaRPr lang="en-US" sz="2000" dirty="0">
                        <a:latin typeface="Times New Roman"/>
                        <a:cs typeface="Times New Roman"/>
                      </a:endParaRPr>
                    </a:p>
                  </a:txBody>
                  <a:tcPr marL="63171" marR="631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endParaRPr lang="en-US" sz="2000" dirty="0" smtClean="0">
                        <a:latin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latin typeface="Times New Roman"/>
                          <a:cs typeface="Times New Roman"/>
                        </a:rPr>
                        <a:t>1</a:t>
                      </a:r>
                      <a:r>
                        <a:rPr lang="en-US" sz="2000" dirty="0">
                          <a:latin typeface="Times New Roman"/>
                          <a:cs typeface="Times New Roman"/>
                        </a:rPr>
                        <a:t>. She is the same height as me.</a:t>
                      </a:r>
                    </a:p>
                    <a:p>
                      <a:pPr algn="just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endParaRPr lang="en-US" sz="2000" i="1" dirty="0" smtClean="0">
                        <a:latin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2000" i="1" dirty="0" smtClean="0">
                          <a:latin typeface="Times New Roman"/>
                          <a:cs typeface="Times New Roman"/>
                        </a:rPr>
                        <a:t>(</a:t>
                      </a:r>
                      <a:r>
                        <a:rPr lang="en-US" sz="2000" i="1" dirty="0" err="1">
                          <a:latin typeface="Times New Roman"/>
                          <a:cs typeface="Times New Roman"/>
                        </a:rPr>
                        <a:t>Cô</a:t>
                      </a:r>
                      <a:r>
                        <a:rPr lang="en-US" sz="2000" i="1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lang="en-US" sz="2000" i="1" dirty="0" err="1">
                          <a:latin typeface="Times New Roman"/>
                          <a:cs typeface="Times New Roman"/>
                        </a:rPr>
                        <a:t>ấy</a:t>
                      </a:r>
                      <a:r>
                        <a:rPr lang="en-US" sz="2000" i="1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lang="en-US" sz="2000" i="1" dirty="0" err="1">
                          <a:latin typeface="Times New Roman"/>
                          <a:cs typeface="Times New Roman"/>
                        </a:rPr>
                        <a:t>có</a:t>
                      </a:r>
                      <a:r>
                        <a:rPr lang="en-US" sz="2000" i="1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lang="en-US" sz="2000" i="1" dirty="0" err="1">
                          <a:latin typeface="Times New Roman"/>
                          <a:cs typeface="Times New Roman"/>
                        </a:rPr>
                        <a:t>chiều</a:t>
                      </a:r>
                      <a:r>
                        <a:rPr lang="en-US" sz="2000" i="1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lang="en-US" sz="2000" i="1" dirty="0" err="1">
                          <a:latin typeface="Times New Roman"/>
                          <a:cs typeface="Times New Roman"/>
                        </a:rPr>
                        <a:t>cao</a:t>
                      </a:r>
                      <a:r>
                        <a:rPr lang="en-US" sz="2000" i="1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lang="en-US" sz="2000" i="1" dirty="0" err="1">
                          <a:latin typeface="Times New Roman"/>
                          <a:cs typeface="Times New Roman"/>
                        </a:rPr>
                        <a:t>như</a:t>
                      </a:r>
                      <a:r>
                        <a:rPr lang="en-US" sz="2000" i="1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lang="en-US" sz="2000" i="1" dirty="0" err="1">
                          <a:latin typeface="Times New Roman"/>
                          <a:cs typeface="Times New Roman"/>
                        </a:rPr>
                        <a:t>tôi</a:t>
                      </a:r>
                      <a:r>
                        <a:rPr lang="en-US" sz="2000" i="1" dirty="0">
                          <a:latin typeface="Times New Roman"/>
                          <a:cs typeface="Times New Roman"/>
                        </a:rPr>
                        <a:t>.)</a:t>
                      </a:r>
                      <a:endParaRPr lang="en-US" sz="2000" dirty="0">
                        <a:latin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endParaRPr lang="en-US" sz="2000" dirty="0" smtClean="0">
                        <a:latin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latin typeface="Times New Roman"/>
                          <a:cs typeface="Times New Roman"/>
                        </a:rPr>
                        <a:t>2</a:t>
                      </a:r>
                      <a:r>
                        <a:rPr lang="en-US" sz="2000" dirty="0">
                          <a:latin typeface="Times New Roman"/>
                          <a:cs typeface="Times New Roman"/>
                        </a:rPr>
                        <a:t>. She has the same book as me.</a:t>
                      </a:r>
                    </a:p>
                    <a:p>
                      <a:pPr algn="just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endParaRPr lang="en-US" sz="2000" i="1" dirty="0" smtClean="0">
                        <a:latin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2000" i="1" dirty="0" smtClean="0">
                          <a:latin typeface="Times New Roman"/>
                          <a:cs typeface="Times New Roman"/>
                        </a:rPr>
                        <a:t>(</a:t>
                      </a:r>
                      <a:r>
                        <a:rPr lang="en-US" sz="2000" i="1" dirty="0" err="1">
                          <a:latin typeface="Times New Roman"/>
                          <a:cs typeface="Times New Roman"/>
                        </a:rPr>
                        <a:t>Cô</a:t>
                      </a:r>
                      <a:r>
                        <a:rPr lang="en-US" sz="2000" i="1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lang="en-US" sz="2000" i="1" dirty="0" err="1">
                          <a:latin typeface="Times New Roman"/>
                          <a:cs typeface="Times New Roman"/>
                        </a:rPr>
                        <a:t>ấy</a:t>
                      </a:r>
                      <a:r>
                        <a:rPr lang="en-US" sz="2000" i="1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lang="en-US" sz="2000" i="1" dirty="0" err="1">
                          <a:latin typeface="Times New Roman"/>
                          <a:cs typeface="Times New Roman"/>
                        </a:rPr>
                        <a:t>có</a:t>
                      </a:r>
                      <a:r>
                        <a:rPr lang="en-US" sz="2000" i="1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lang="en-US" sz="2000" i="1" dirty="0" err="1">
                          <a:latin typeface="Times New Roman"/>
                          <a:cs typeface="Times New Roman"/>
                        </a:rPr>
                        <a:t>cuốn</a:t>
                      </a:r>
                      <a:r>
                        <a:rPr lang="en-US" sz="2000" i="1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lang="en-US" sz="2000" i="1" dirty="0" err="1">
                          <a:latin typeface="Times New Roman"/>
                          <a:cs typeface="Times New Roman"/>
                        </a:rPr>
                        <a:t>sách</a:t>
                      </a:r>
                      <a:r>
                        <a:rPr lang="en-US" sz="2000" i="1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lang="en-US" sz="2000" i="1" dirty="0" err="1">
                          <a:latin typeface="Times New Roman"/>
                          <a:cs typeface="Times New Roman"/>
                        </a:rPr>
                        <a:t>giống</a:t>
                      </a:r>
                      <a:r>
                        <a:rPr lang="en-US" sz="2000" i="1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lang="en-US" sz="2000" i="1" dirty="0" err="1">
                          <a:latin typeface="Times New Roman"/>
                          <a:cs typeface="Times New Roman"/>
                        </a:rPr>
                        <a:t>tôi</a:t>
                      </a:r>
                      <a:r>
                        <a:rPr lang="en-US" sz="2000" i="1" dirty="0">
                          <a:latin typeface="Times New Roman"/>
                          <a:cs typeface="Times New Roman"/>
                        </a:rPr>
                        <a:t>.)</a:t>
                      </a:r>
                      <a:endParaRPr lang="en-US" sz="2000" dirty="0">
                        <a:latin typeface="Times New Roman"/>
                        <a:cs typeface="Times New Roman"/>
                      </a:endParaRPr>
                    </a:p>
                  </a:txBody>
                  <a:tcPr marL="63171" marR="631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097" name="Rectangle 1"/>
          <p:cNvSpPr>
            <a:spLocks noChangeArrowheads="1"/>
          </p:cNvSpPr>
          <p:nvPr/>
        </p:nvSpPr>
        <p:spPr bwMode="auto">
          <a:xfrm>
            <a:off x="0" y="1"/>
            <a:ext cx="9144000" cy="22159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I. SO SÁNH (COMPARISONS) VỚI “AS….AS”, “THE SAME AS”, “DIFFERENT FROM”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1. So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sánh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sự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giống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nhau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: “as…as”, “the same as” (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giống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như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)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-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Cấu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trúc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câu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so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sánh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ngang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bằng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dùng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để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so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sánh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2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,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vật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, …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có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tính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chất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gì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đó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tương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đương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nhau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.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0" y="1219200"/>
          <a:ext cx="9144000" cy="5638799"/>
        </p:xfrm>
        <a:graphic>
          <a:graphicData uri="http://schemas.openxmlformats.org/drawingml/2006/table">
            <a:tbl>
              <a:tblPr/>
              <a:tblGrid>
                <a:gridCol w="1338875"/>
                <a:gridCol w="3730597"/>
                <a:gridCol w="4074528"/>
              </a:tblGrid>
              <a:tr h="867507">
                <a:tc>
                  <a:txBody>
                    <a:bodyPr/>
                    <a:lstStyle/>
                    <a:p>
                      <a:pPr algn="just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endParaRPr lang="en-US" sz="2000" b="1" dirty="0" smtClean="0">
                        <a:latin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 err="1" smtClean="0">
                          <a:latin typeface="Times New Roman"/>
                          <a:cs typeface="Times New Roman"/>
                        </a:rPr>
                        <a:t>Cấu</a:t>
                      </a:r>
                      <a:r>
                        <a:rPr lang="en-US" sz="2000" b="1" dirty="0" smtClean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lang="en-US" sz="2000" b="1" dirty="0" err="1">
                          <a:latin typeface="Times New Roman"/>
                          <a:cs typeface="Times New Roman"/>
                        </a:rPr>
                        <a:t>trúc</a:t>
                      </a:r>
                      <a:endParaRPr lang="en-US" sz="2000" dirty="0">
                        <a:latin typeface="Times New Roman"/>
                        <a:cs typeface="Times New Roman"/>
                      </a:endParaRPr>
                    </a:p>
                  </a:txBody>
                  <a:tcPr marL="63171" marR="631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endParaRPr lang="en-US" sz="2000" b="1" dirty="0" smtClean="0">
                        <a:latin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 smtClean="0">
                          <a:latin typeface="Times New Roman"/>
                          <a:cs typeface="Times New Roman"/>
                        </a:rPr>
                        <a:t>S </a:t>
                      </a:r>
                      <a:r>
                        <a:rPr lang="en-US" sz="2000" b="1" dirty="0">
                          <a:latin typeface="Times New Roman"/>
                          <a:cs typeface="Times New Roman"/>
                        </a:rPr>
                        <a:t>+ to be + not + so/as + </a:t>
                      </a:r>
                      <a:r>
                        <a:rPr lang="en-US" sz="2000" b="1" dirty="0" err="1">
                          <a:latin typeface="Times New Roman"/>
                          <a:cs typeface="Times New Roman"/>
                        </a:rPr>
                        <a:t>adj</a:t>
                      </a:r>
                      <a:r>
                        <a:rPr lang="en-US" sz="2000" b="1" dirty="0">
                          <a:latin typeface="Times New Roman"/>
                          <a:cs typeface="Times New Roman"/>
                        </a:rPr>
                        <a:t> + as + noun/ pronoun/ clause.</a:t>
                      </a:r>
                      <a:endParaRPr lang="en-US" sz="2000" dirty="0">
                        <a:latin typeface="Times New Roman"/>
                        <a:cs typeface="Times New Roman"/>
                      </a:endParaRPr>
                    </a:p>
                  </a:txBody>
                  <a:tcPr marL="63171" marR="631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 smtClean="0">
                          <a:latin typeface="Times New Roman"/>
                          <a:cs typeface="Times New Roman"/>
                        </a:rPr>
                        <a:t>S</a:t>
                      </a:r>
                    </a:p>
                    <a:p>
                      <a:pPr algn="just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 smtClean="0">
                          <a:latin typeface="Times New Roman"/>
                          <a:cs typeface="Times New Roman"/>
                        </a:rPr>
                        <a:t>+ </a:t>
                      </a:r>
                      <a:r>
                        <a:rPr lang="en-US" sz="2000" b="1" dirty="0">
                          <a:latin typeface="Times New Roman"/>
                          <a:cs typeface="Times New Roman"/>
                        </a:rPr>
                        <a:t>to be + different from + noun/ pronoun.</a:t>
                      </a:r>
                      <a:endParaRPr lang="en-US" sz="2000" dirty="0">
                        <a:latin typeface="Times New Roman"/>
                        <a:cs typeface="Times New Roman"/>
                      </a:endParaRPr>
                    </a:p>
                  </a:txBody>
                  <a:tcPr marL="63171" marR="631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03785">
                <a:tc>
                  <a:txBody>
                    <a:bodyPr/>
                    <a:lstStyle/>
                    <a:p>
                      <a:pPr algn="just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endParaRPr lang="en-US" sz="2000" b="1" dirty="0" smtClean="0">
                        <a:latin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 err="1" smtClean="0">
                          <a:latin typeface="Times New Roman"/>
                          <a:cs typeface="Times New Roman"/>
                        </a:rPr>
                        <a:t>Ví</a:t>
                      </a:r>
                      <a:r>
                        <a:rPr lang="en-US" sz="2000" b="1" dirty="0" smtClean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lang="en-US" sz="2000" b="1" dirty="0" err="1">
                          <a:latin typeface="Times New Roman"/>
                          <a:cs typeface="Times New Roman"/>
                        </a:rPr>
                        <a:t>dụ</a:t>
                      </a:r>
                      <a:endParaRPr lang="en-US" sz="2000" dirty="0">
                        <a:latin typeface="Times New Roman"/>
                        <a:cs typeface="Times New Roman"/>
                      </a:endParaRPr>
                    </a:p>
                  </a:txBody>
                  <a:tcPr marL="63171" marR="631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1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en-US" sz="2000" dirty="0" smtClean="0">
                        <a:latin typeface="Times New Roman"/>
                        <a:cs typeface="Times New Roman"/>
                      </a:endParaRPr>
                    </a:p>
                    <a:p>
                      <a:pPr marL="457200" indent="-457200" algn="just">
                        <a:lnSpc>
                          <a:spcPts val="11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AutoNum type="arabicPeriod"/>
                      </a:pPr>
                      <a:r>
                        <a:rPr lang="en-US" sz="2000" dirty="0" smtClean="0">
                          <a:latin typeface="Times New Roman"/>
                          <a:cs typeface="Times New Roman"/>
                        </a:rPr>
                        <a:t>Black </a:t>
                      </a:r>
                      <a:r>
                        <a:rPr lang="en-US" sz="2000" dirty="0">
                          <a:latin typeface="Times New Roman"/>
                          <a:cs typeface="Times New Roman"/>
                        </a:rPr>
                        <a:t>and white movies are not as interesting as </a:t>
                      </a:r>
                      <a:r>
                        <a:rPr lang="en-US" sz="2000" dirty="0" err="1">
                          <a:latin typeface="Times New Roman"/>
                          <a:cs typeface="Times New Roman"/>
                        </a:rPr>
                        <a:t>colour</a:t>
                      </a:r>
                      <a:r>
                        <a:rPr lang="en-US" sz="2000" dirty="0">
                          <a:latin typeface="Times New Roman"/>
                          <a:cs typeface="Times New Roman"/>
                        </a:rPr>
                        <a:t> movies</a:t>
                      </a:r>
                      <a:r>
                        <a:rPr lang="en-US" sz="2000" dirty="0" smtClean="0">
                          <a:latin typeface="Times New Roman"/>
                          <a:cs typeface="Times New Roman"/>
                        </a:rPr>
                        <a:t>.</a:t>
                      </a:r>
                    </a:p>
                    <a:p>
                      <a:pPr marL="457200" indent="-457200" algn="just">
                        <a:lnSpc>
                          <a:spcPts val="11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AutoNum type="arabicPeriod"/>
                      </a:pPr>
                      <a:endParaRPr lang="en-US" sz="2000" dirty="0">
                        <a:latin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ts val="11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000" i="1" dirty="0">
                          <a:latin typeface="Times New Roman"/>
                          <a:cs typeface="Times New Roman"/>
                        </a:rPr>
                        <a:t>(</a:t>
                      </a:r>
                      <a:r>
                        <a:rPr lang="en-US" sz="2000" i="1" dirty="0" err="1">
                          <a:latin typeface="Times New Roman"/>
                          <a:cs typeface="Times New Roman"/>
                        </a:rPr>
                        <a:t>Những</a:t>
                      </a:r>
                      <a:r>
                        <a:rPr lang="en-US" sz="2000" i="1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lang="en-US" sz="2000" i="1" dirty="0" err="1">
                          <a:latin typeface="Times New Roman"/>
                          <a:cs typeface="Times New Roman"/>
                        </a:rPr>
                        <a:t>bộ</a:t>
                      </a:r>
                      <a:r>
                        <a:rPr lang="en-US" sz="2000" i="1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lang="en-US" sz="2000" i="1" dirty="0" err="1">
                          <a:latin typeface="Times New Roman"/>
                          <a:cs typeface="Times New Roman"/>
                        </a:rPr>
                        <a:t>phim</a:t>
                      </a:r>
                      <a:r>
                        <a:rPr lang="en-US" sz="2000" i="1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lang="en-US" sz="2000" i="1" dirty="0" err="1">
                          <a:latin typeface="Times New Roman"/>
                          <a:cs typeface="Times New Roman"/>
                        </a:rPr>
                        <a:t>đen</a:t>
                      </a:r>
                      <a:r>
                        <a:rPr lang="en-US" sz="2000" i="1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lang="en-US" sz="2000" i="1" dirty="0" err="1">
                          <a:latin typeface="Times New Roman"/>
                          <a:cs typeface="Times New Roman"/>
                        </a:rPr>
                        <a:t>trắng</a:t>
                      </a:r>
                      <a:r>
                        <a:rPr lang="en-US" sz="2000" i="1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lang="en-US" sz="2000" i="1" dirty="0" err="1">
                          <a:latin typeface="Times New Roman"/>
                          <a:cs typeface="Times New Roman"/>
                        </a:rPr>
                        <a:t>thì</a:t>
                      </a:r>
                      <a:r>
                        <a:rPr lang="en-US" sz="2000" i="1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lang="en-US" sz="2000" i="1" dirty="0" err="1">
                          <a:latin typeface="Times New Roman"/>
                          <a:cs typeface="Times New Roman"/>
                        </a:rPr>
                        <a:t>không</a:t>
                      </a:r>
                      <a:r>
                        <a:rPr lang="en-US" sz="2000" i="1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lang="en-US" sz="2000" i="1" dirty="0" err="1">
                          <a:latin typeface="Times New Roman"/>
                          <a:cs typeface="Times New Roman"/>
                        </a:rPr>
                        <a:t>hấp</a:t>
                      </a:r>
                      <a:r>
                        <a:rPr lang="en-US" sz="2000" i="1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lang="en-US" sz="2000" i="1" dirty="0" err="1">
                          <a:latin typeface="Times New Roman"/>
                          <a:cs typeface="Times New Roman"/>
                        </a:rPr>
                        <a:t>dẫn</a:t>
                      </a:r>
                      <a:r>
                        <a:rPr lang="en-US" sz="2000" i="1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lang="en-US" sz="2000" i="1" dirty="0" err="1">
                          <a:latin typeface="Times New Roman"/>
                          <a:cs typeface="Times New Roman"/>
                        </a:rPr>
                        <a:t>bằng</a:t>
                      </a:r>
                      <a:r>
                        <a:rPr lang="en-US" sz="2000" i="1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lang="en-US" sz="2000" i="1" dirty="0" err="1">
                          <a:latin typeface="Times New Roman"/>
                          <a:cs typeface="Times New Roman"/>
                        </a:rPr>
                        <a:t>những</a:t>
                      </a:r>
                      <a:r>
                        <a:rPr lang="en-US" sz="2000" i="1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lang="en-US" sz="2000" i="1" dirty="0" err="1">
                          <a:latin typeface="Times New Roman"/>
                          <a:cs typeface="Times New Roman"/>
                        </a:rPr>
                        <a:t>bộ</a:t>
                      </a:r>
                      <a:r>
                        <a:rPr lang="en-US" sz="2000" i="1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lang="en-US" sz="2000" i="1" dirty="0" err="1">
                          <a:latin typeface="Times New Roman"/>
                          <a:cs typeface="Times New Roman"/>
                        </a:rPr>
                        <a:t>phim</a:t>
                      </a:r>
                      <a:r>
                        <a:rPr lang="en-US" sz="2000" i="1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lang="en-US" sz="2000" i="1" dirty="0" err="1">
                          <a:latin typeface="Times New Roman"/>
                          <a:cs typeface="Times New Roman"/>
                        </a:rPr>
                        <a:t>màu</a:t>
                      </a:r>
                      <a:r>
                        <a:rPr lang="en-US" sz="2000" i="1" dirty="0" smtClean="0">
                          <a:latin typeface="Times New Roman"/>
                          <a:cs typeface="Times New Roman"/>
                        </a:rPr>
                        <a:t>.)</a:t>
                      </a:r>
                    </a:p>
                    <a:p>
                      <a:pPr algn="just">
                        <a:lnSpc>
                          <a:spcPts val="11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en-US" sz="2000" dirty="0">
                        <a:latin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ts val="11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000" dirty="0">
                          <a:latin typeface="Times New Roman"/>
                          <a:cs typeface="Times New Roman"/>
                        </a:rPr>
                        <a:t>2. My hometown is not as noisy as yours. </a:t>
                      </a:r>
                    </a:p>
                    <a:p>
                      <a:pPr algn="just">
                        <a:lnSpc>
                          <a:spcPts val="11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000" i="1" dirty="0">
                          <a:latin typeface="Times New Roman"/>
                          <a:cs typeface="Times New Roman"/>
                        </a:rPr>
                        <a:t>(</a:t>
                      </a:r>
                      <a:r>
                        <a:rPr lang="en-US" sz="2000" i="1" dirty="0" err="1">
                          <a:latin typeface="Times New Roman"/>
                          <a:cs typeface="Times New Roman"/>
                        </a:rPr>
                        <a:t>Quê</a:t>
                      </a:r>
                      <a:r>
                        <a:rPr lang="en-US" sz="2000" i="1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lang="en-US" sz="2000" i="1" dirty="0" err="1">
                          <a:latin typeface="Times New Roman"/>
                          <a:cs typeface="Times New Roman"/>
                        </a:rPr>
                        <a:t>tôi</a:t>
                      </a:r>
                      <a:r>
                        <a:rPr lang="en-US" sz="2000" i="1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lang="en-US" sz="2000" i="1" dirty="0" err="1">
                          <a:latin typeface="Times New Roman"/>
                          <a:cs typeface="Times New Roman"/>
                        </a:rPr>
                        <a:t>không</a:t>
                      </a:r>
                      <a:r>
                        <a:rPr lang="en-US" sz="2000" i="1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lang="en-US" sz="2000" i="1" dirty="0" err="1">
                          <a:latin typeface="Times New Roman"/>
                          <a:cs typeface="Times New Roman"/>
                        </a:rPr>
                        <a:t>ồn</a:t>
                      </a:r>
                      <a:r>
                        <a:rPr lang="en-US" sz="2000" i="1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lang="en-US" sz="2000" i="1" dirty="0" err="1">
                          <a:latin typeface="Times New Roman"/>
                          <a:cs typeface="Times New Roman"/>
                        </a:rPr>
                        <a:t>ào</a:t>
                      </a:r>
                      <a:r>
                        <a:rPr lang="en-US" sz="2000" i="1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lang="en-US" sz="2000" i="1" dirty="0" err="1">
                          <a:latin typeface="Times New Roman"/>
                          <a:cs typeface="Times New Roman"/>
                        </a:rPr>
                        <a:t>như</a:t>
                      </a:r>
                      <a:r>
                        <a:rPr lang="en-US" sz="2000" i="1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lang="en-US" sz="2000" i="1" dirty="0" err="1">
                          <a:latin typeface="Times New Roman"/>
                          <a:cs typeface="Times New Roman"/>
                        </a:rPr>
                        <a:t>quê</a:t>
                      </a:r>
                      <a:r>
                        <a:rPr lang="en-US" sz="2000" i="1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lang="en-US" sz="2000" i="1" dirty="0" err="1">
                          <a:latin typeface="Times New Roman"/>
                          <a:cs typeface="Times New Roman"/>
                        </a:rPr>
                        <a:t>bạn</a:t>
                      </a:r>
                      <a:r>
                        <a:rPr lang="en-US" sz="2000" i="1" dirty="0" smtClean="0">
                          <a:latin typeface="Times New Roman"/>
                          <a:cs typeface="Times New Roman"/>
                        </a:rPr>
                        <a:t>.)</a:t>
                      </a:r>
                    </a:p>
                    <a:p>
                      <a:pPr algn="just">
                        <a:lnSpc>
                          <a:spcPts val="11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en-US" sz="2000" dirty="0">
                        <a:latin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ts val="11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000" dirty="0">
                          <a:latin typeface="Times New Roman"/>
                          <a:cs typeface="Times New Roman"/>
                        </a:rPr>
                        <a:t>3. She is not as famous as she was before.</a:t>
                      </a:r>
                    </a:p>
                    <a:p>
                      <a:pPr algn="just">
                        <a:lnSpc>
                          <a:spcPts val="11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000" i="1" dirty="0">
                          <a:latin typeface="Times New Roman"/>
                          <a:cs typeface="Times New Roman"/>
                        </a:rPr>
                        <a:t>(</a:t>
                      </a:r>
                      <a:r>
                        <a:rPr lang="en-US" sz="2000" i="1" dirty="0" err="1">
                          <a:latin typeface="Times New Roman"/>
                          <a:cs typeface="Times New Roman"/>
                        </a:rPr>
                        <a:t>Cô</a:t>
                      </a:r>
                      <a:r>
                        <a:rPr lang="en-US" sz="2000" i="1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lang="en-US" sz="2000" i="1" dirty="0" err="1">
                          <a:latin typeface="Times New Roman"/>
                          <a:cs typeface="Times New Roman"/>
                        </a:rPr>
                        <a:t>ấy</a:t>
                      </a:r>
                      <a:r>
                        <a:rPr lang="en-US" sz="2000" i="1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lang="en-US" sz="2000" i="1" dirty="0" err="1">
                          <a:latin typeface="Times New Roman"/>
                          <a:cs typeface="Times New Roman"/>
                        </a:rPr>
                        <a:t>không</a:t>
                      </a:r>
                      <a:r>
                        <a:rPr lang="en-US" sz="2000" i="1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lang="en-US" sz="2000" i="1" dirty="0" err="1">
                          <a:latin typeface="Times New Roman"/>
                          <a:cs typeface="Times New Roman"/>
                        </a:rPr>
                        <a:t>còn</a:t>
                      </a:r>
                      <a:r>
                        <a:rPr lang="en-US" sz="2000" i="1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lang="en-US" sz="2000" i="1" dirty="0" err="1">
                          <a:latin typeface="Times New Roman"/>
                          <a:cs typeface="Times New Roman"/>
                        </a:rPr>
                        <a:t>nổi</a:t>
                      </a:r>
                      <a:r>
                        <a:rPr lang="en-US" sz="2000" i="1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lang="en-US" sz="2000" i="1" dirty="0" err="1">
                          <a:latin typeface="Times New Roman"/>
                          <a:cs typeface="Times New Roman"/>
                        </a:rPr>
                        <a:t>tiếng</a:t>
                      </a:r>
                      <a:r>
                        <a:rPr lang="en-US" sz="2000" i="1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lang="en-US" sz="2000" i="1" dirty="0" err="1">
                          <a:latin typeface="Times New Roman"/>
                          <a:cs typeface="Times New Roman"/>
                        </a:rPr>
                        <a:t>như</a:t>
                      </a:r>
                      <a:r>
                        <a:rPr lang="en-US" sz="2000" i="1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lang="en-US" sz="2000" i="1" dirty="0" err="1">
                          <a:latin typeface="Times New Roman"/>
                          <a:cs typeface="Times New Roman"/>
                        </a:rPr>
                        <a:t>trước</a:t>
                      </a:r>
                      <a:r>
                        <a:rPr lang="en-US" sz="2000" i="1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lang="en-US" sz="2000" i="1" dirty="0" err="1">
                          <a:latin typeface="Times New Roman"/>
                          <a:cs typeface="Times New Roman"/>
                        </a:rPr>
                        <a:t>nữa</a:t>
                      </a:r>
                      <a:r>
                        <a:rPr lang="en-US" sz="2000" i="1" dirty="0">
                          <a:latin typeface="Times New Roman"/>
                          <a:cs typeface="Times New Roman"/>
                        </a:rPr>
                        <a:t>.)</a:t>
                      </a:r>
                      <a:endParaRPr lang="en-US" sz="2000" dirty="0">
                        <a:latin typeface="Times New Roman"/>
                        <a:cs typeface="Times New Roman"/>
                      </a:endParaRPr>
                    </a:p>
                  </a:txBody>
                  <a:tcPr marL="63171" marR="631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2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en-US" sz="2000" dirty="0" smtClean="0">
                        <a:latin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ts val="12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000" dirty="0" smtClean="0">
                          <a:latin typeface="Times New Roman"/>
                          <a:cs typeface="Times New Roman"/>
                        </a:rPr>
                        <a:t>1</a:t>
                      </a:r>
                    </a:p>
                    <a:p>
                      <a:pPr algn="just">
                        <a:lnSpc>
                          <a:spcPts val="12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000" dirty="0" smtClean="0">
                          <a:latin typeface="Times New Roman"/>
                          <a:cs typeface="Times New Roman"/>
                        </a:rPr>
                        <a:t>. </a:t>
                      </a:r>
                      <a:r>
                        <a:rPr lang="en-US" sz="2000" dirty="0">
                          <a:latin typeface="Times New Roman"/>
                          <a:cs typeface="Times New Roman"/>
                        </a:rPr>
                        <a:t>Life in the city is different from life in the countryside.</a:t>
                      </a:r>
                    </a:p>
                    <a:p>
                      <a:pPr algn="just">
                        <a:lnSpc>
                          <a:spcPts val="12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000" i="1" dirty="0">
                          <a:latin typeface="Times New Roman"/>
                          <a:cs typeface="Times New Roman"/>
                        </a:rPr>
                        <a:t>(</a:t>
                      </a:r>
                      <a:r>
                        <a:rPr lang="en-US" sz="2000" i="1" dirty="0" err="1">
                          <a:latin typeface="Times New Roman"/>
                          <a:cs typeface="Times New Roman"/>
                        </a:rPr>
                        <a:t>Cuộc</a:t>
                      </a:r>
                      <a:r>
                        <a:rPr lang="en-US" sz="2000" i="1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lang="en-US" sz="2000" i="1" dirty="0" err="1">
                          <a:latin typeface="Times New Roman"/>
                          <a:cs typeface="Times New Roman"/>
                        </a:rPr>
                        <a:t>sống</a:t>
                      </a:r>
                      <a:r>
                        <a:rPr lang="en-US" sz="2000" i="1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lang="en-US" sz="2000" i="1" dirty="0" err="1">
                          <a:latin typeface="Times New Roman"/>
                          <a:cs typeface="Times New Roman"/>
                        </a:rPr>
                        <a:t>trong</a:t>
                      </a:r>
                      <a:r>
                        <a:rPr lang="en-US" sz="2000" i="1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lang="en-US" sz="2000" i="1" dirty="0" err="1">
                          <a:latin typeface="Times New Roman"/>
                          <a:cs typeface="Times New Roman"/>
                        </a:rPr>
                        <a:t>thành</a:t>
                      </a:r>
                      <a:r>
                        <a:rPr lang="en-US" sz="2000" i="1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lang="en-US" sz="2000" i="1" dirty="0" err="1">
                          <a:latin typeface="Times New Roman"/>
                          <a:cs typeface="Times New Roman"/>
                        </a:rPr>
                        <a:t>phố</a:t>
                      </a:r>
                      <a:r>
                        <a:rPr lang="en-US" sz="2000" i="1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lang="en-US" sz="2000" i="1" dirty="0" err="1">
                          <a:latin typeface="Times New Roman"/>
                          <a:cs typeface="Times New Roman"/>
                        </a:rPr>
                        <a:t>khác</a:t>
                      </a:r>
                      <a:r>
                        <a:rPr lang="en-US" sz="2000" i="1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lang="en-US" sz="2000" i="1" dirty="0" err="1">
                          <a:latin typeface="Times New Roman"/>
                          <a:cs typeface="Times New Roman"/>
                        </a:rPr>
                        <a:t>cuộc</a:t>
                      </a:r>
                      <a:r>
                        <a:rPr lang="en-US" sz="2000" i="1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lang="en-US" sz="2000" i="1" dirty="0" err="1">
                          <a:latin typeface="Times New Roman"/>
                          <a:cs typeface="Times New Roman"/>
                        </a:rPr>
                        <a:t>sống</a:t>
                      </a:r>
                      <a:r>
                        <a:rPr lang="en-US" sz="2000" i="1" dirty="0">
                          <a:latin typeface="Times New Roman"/>
                          <a:cs typeface="Times New Roman"/>
                        </a:rPr>
                        <a:t> ở </a:t>
                      </a:r>
                      <a:r>
                        <a:rPr lang="en-US" sz="2000" i="1" dirty="0" err="1">
                          <a:latin typeface="Times New Roman"/>
                          <a:cs typeface="Times New Roman"/>
                        </a:rPr>
                        <a:t>vùng</a:t>
                      </a:r>
                      <a:r>
                        <a:rPr lang="en-US" sz="2000" i="1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lang="en-US" sz="2000" i="1" dirty="0" err="1">
                          <a:latin typeface="Times New Roman"/>
                          <a:cs typeface="Times New Roman"/>
                        </a:rPr>
                        <a:t>quê</a:t>
                      </a:r>
                      <a:r>
                        <a:rPr lang="en-US" sz="2000" i="1" dirty="0">
                          <a:latin typeface="Times New Roman"/>
                          <a:cs typeface="Times New Roman"/>
                        </a:rPr>
                        <a:t>.)</a:t>
                      </a:r>
                      <a:endParaRPr lang="en-US" sz="2000" dirty="0">
                        <a:latin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ts val="12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en-US" sz="2000" dirty="0" smtClean="0">
                        <a:latin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ts val="12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000" dirty="0" smtClean="0">
                          <a:latin typeface="Times New Roman"/>
                          <a:cs typeface="Times New Roman"/>
                        </a:rPr>
                        <a:t>2</a:t>
                      </a:r>
                      <a:r>
                        <a:rPr lang="en-US" sz="2000" dirty="0">
                          <a:latin typeface="Times New Roman"/>
                          <a:cs typeface="Times New Roman"/>
                        </a:rPr>
                        <a:t>. His house is different from my house. </a:t>
                      </a:r>
                    </a:p>
                    <a:p>
                      <a:pPr algn="just">
                        <a:lnSpc>
                          <a:spcPts val="12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000" i="1" dirty="0">
                          <a:latin typeface="Times New Roman"/>
                          <a:cs typeface="Times New Roman"/>
                        </a:rPr>
                        <a:t>(</a:t>
                      </a:r>
                      <a:r>
                        <a:rPr lang="en-US" sz="2000" i="1" dirty="0" err="1">
                          <a:latin typeface="Times New Roman"/>
                          <a:cs typeface="Times New Roman"/>
                        </a:rPr>
                        <a:t>Ngôi</a:t>
                      </a:r>
                      <a:r>
                        <a:rPr lang="en-US" sz="2000" i="1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lang="en-US" sz="2000" i="1" dirty="0" err="1">
                          <a:latin typeface="Times New Roman"/>
                          <a:cs typeface="Times New Roman"/>
                        </a:rPr>
                        <a:t>nhà</a:t>
                      </a:r>
                      <a:r>
                        <a:rPr lang="en-US" sz="2000" i="1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lang="en-US" sz="2000" i="1" dirty="0" err="1">
                          <a:latin typeface="Times New Roman"/>
                          <a:cs typeface="Times New Roman"/>
                        </a:rPr>
                        <a:t>của</a:t>
                      </a:r>
                      <a:r>
                        <a:rPr lang="en-US" sz="2000" i="1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lang="en-US" sz="2000" i="1" dirty="0" err="1">
                          <a:latin typeface="Times New Roman"/>
                          <a:cs typeface="Times New Roman"/>
                        </a:rPr>
                        <a:t>anh</a:t>
                      </a:r>
                      <a:r>
                        <a:rPr lang="en-US" sz="2000" i="1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lang="en-US" sz="2000" i="1" dirty="0" err="1">
                          <a:latin typeface="Times New Roman"/>
                          <a:cs typeface="Times New Roman"/>
                        </a:rPr>
                        <a:t>ấy</a:t>
                      </a:r>
                      <a:r>
                        <a:rPr lang="en-US" sz="2000" i="1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lang="en-US" sz="2000" i="1" dirty="0" err="1">
                          <a:latin typeface="Times New Roman"/>
                          <a:cs typeface="Times New Roman"/>
                        </a:rPr>
                        <a:t>khác</a:t>
                      </a:r>
                      <a:r>
                        <a:rPr lang="en-US" sz="2000" i="1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lang="en-US" sz="2000" i="1" dirty="0" err="1">
                          <a:latin typeface="Times New Roman"/>
                          <a:cs typeface="Times New Roman"/>
                        </a:rPr>
                        <a:t>ngôi</a:t>
                      </a:r>
                      <a:r>
                        <a:rPr lang="en-US" sz="2000" i="1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lang="en-US" sz="2000" i="1" dirty="0" err="1">
                          <a:latin typeface="Times New Roman"/>
                          <a:cs typeface="Times New Roman"/>
                        </a:rPr>
                        <a:t>nhà</a:t>
                      </a:r>
                      <a:r>
                        <a:rPr lang="en-US" sz="2000" i="1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lang="en-US" sz="2000" i="1" dirty="0" err="1">
                          <a:latin typeface="Times New Roman"/>
                          <a:cs typeface="Times New Roman"/>
                        </a:rPr>
                        <a:t>của</a:t>
                      </a:r>
                      <a:r>
                        <a:rPr lang="en-US" sz="2000" i="1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lang="en-US" sz="2000" i="1" dirty="0" err="1">
                          <a:latin typeface="Times New Roman"/>
                          <a:cs typeface="Times New Roman"/>
                        </a:rPr>
                        <a:t>tôi</a:t>
                      </a:r>
                      <a:r>
                        <a:rPr lang="en-US" sz="2000" i="1" dirty="0">
                          <a:latin typeface="Times New Roman"/>
                          <a:cs typeface="Times New Roman"/>
                        </a:rPr>
                        <a:t>.)</a:t>
                      </a:r>
                      <a:endParaRPr lang="en-US" sz="2000" dirty="0">
                        <a:latin typeface="Times New Roman"/>
                        <a:cs typeface="Times New Roman"/>
                      </a:endParaRPr>
                    </a:p>
                  </a:txBody>
                  <a:tcPr marL="63171" marR="631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67507">
                <a:tc>
                  <a:txBody>
                    <a:bodyPr/>
                    <a:lstStyle/>
                    <a:p>
                      <a:pPr algn="just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endParaRPr lang="en-US" sz="2000" b="1" dirty="0" smtClean="0">
                        <a:latin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 err="1" smtClean="0">
                          <a:latin typeface="Times New Roman"/>
                          <a:cs typeface="Times New Roman"/>
                        </a:rPr>
                        <a:t>Lưu</a:t>
                      </a:r>
                      <a:r>
                        <a:rPr lang="en-US" sz="2000" b="1" dirty="0" smtClean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lang="en-US" sz="2000" b="1" dirty="0">
                          <a:latin typeface="Times New Roman"/>
                          <a:cs typeface="Times New Roman"/>
                        </a:rPr>
                        <a:t>ý</a:t>
                      </a:r>
                      <a:endParaRPr lang="en-US" sz="2000" dirty="0">
                        <a:latin typeface="Times New Roman"/>
                        <a:cs typeface="Times New Roman"/>
                      </a:endParaRPr>
                    </a:p>
                  </a:txBody>
                  <a:tcPr marL="63171" marR="631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2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en-US" sz="2000" dirty="0" smtClean="0">
                        <a:latin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ts val="12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000" dirty="0" smtClean="0">
                          <a:latin typeface="Times New Roman"/>
                          <a:cs typeface="Times New Roman"/>
                        </a:rPr>
                        <a:t>Ở </a:t>
                      </a:r>
                      <a:r>
                        <a:rPr lang="en-US" sz="2000" dirty="0" err="1">
                          <a:latin typeface="Times New Roman"/>
                          <a:cs typeface="Times New Roman"/>
                        </a:rPr>
                        <a:t>cấu</a:t>
                      </a:r>
                      <a:r>
                        <a:rPr lang="en-US" sz="20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latin typeface="Times New Roman"/>
                          <a:cs typeface="Times New Roman"/>
                        </a:rPr>
                        <a:t>trúc</a:t>
                      </a:r>
                      <a:r>
                        <a:rPr lang="en-US" sz="20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lang="en-US" sz="2000" b="1" dirty="0">
                          <a:latin typeface="Times New Roman"/>
                          <a:cs typeface="Times New Roman"/>
                        </a:rPr>
                        <a:t>“not as…as”,</a:t>
                      </a:r>
                      <a:r>
                        <a:rPr lang="en-US" sz="20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latin typeface="Times New Roman"/>
                          <a:cs typeface="Times New Roman"/>
                        </a:rPr>
                        <a:t>ta</a:t>
                      </a:r>
                      <a:r>
                        <a:rPr lang="en-US" sz="20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latin typeface="Times New Roman"/>
                          <a:cs typeface="Times New Roman"/>
                        </a:rPr>
                        <a:t>có</a:t>
                      </a:r>
                      <a:r>
                        <a:rPr lang="en-US" sz="20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latin typeface="Times New Roman"/>
                          <a:cs typeface="Times New Roman"/>
                        </a:rPr>
                        <a:t>thể</a:t>
                      </a:r>
                      <a:r>
                        <a:rPr lang="en-US" sz="20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latin typeface="Times New Roman"/>
                          <a:cs typeface="Times New Roman"/>
                        </a:rPr>
                        <a:t>thay</a:t>
                      </a:r>
                      <a:r>
                        <a:rPr lang="en-US" sz="20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latin typeface="Times New Roman"/>
                          <a:cs typeface="Times New Roman"/>
                        </a:rPr>
                        <a:t>thế</a:t>
                      </a:r>
                      <a:r>
                        <a:rPr lang="en-US" sz="20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lang="en-US" sz="2000" b="1" dirty="0">
                          <a:latin typeface="Times New Roman"/>
                          <a:cs typeface="Times New Roman"/>
                        </a:rPr>
                        <a:t>“as”</a:t>
                      </a:r>
                      <a:r>
                        <a:rPr lang="en-US" sz="20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latin typeface="Times New Roman"/>
                          <a:cs typeface="Times New Roman"/>
                        </a:rPr>
                        <a:t>đầu</a:t>
                      </a:r>
                      <a:r>
                        <a:rPr lang="en-US" sz="20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latin typeface="Times New Roman"/>
                          <a:cs typeface="Times New Roman"/>
                        </a:rPr>
                        <a:t>tiên</a:t>
                      </a:r>
                      <a:r>
                        <a:rPr lang="en-US" sz="20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latin typeface="Times New Roman"/>
                          <a:cs typeface="Times New Roman"/>
                        </a:rPr>
                        <a:t>bằng</a:t>
                      </a:r>
                      <a:r>
                        <a:rPr lang="en-US" sz="20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lang="en-US" sz="2000" b="1" dirty="0">
                          <a:latin typeface="Times New Roman"/>
                          <a:cs typeface="Times New Roman"/>
                        </a:rPr>
                        <a:t>“so”.</a:t>
                      </a:r>
                      <a:endParaRPr lang="en-US" sz="2000" dirty="0">
                        <a:latin typeface="Times New Roman"/>
                        <a:cs typeface="Times New Roman"/>
                      </a:endParaRPr>
                    </a:p>
                  </a:txBody>
                  <a:tcPr marL="63171" marR="631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2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en-US" sz="2000" dirty="0">
                        <a:latin typeface="Times New Roman"/>
                        <a:cs typeface="Times New Roman"/>
                      </a:endParaRPr>
                    </a:p>
                  </a:txBody>
                  <a:tcPr marL="63171" marR="631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073" name="Rectangle 1"/>
          <p:cNvSpPr>
            <a:spLocks noChangeArrowheads="1"/>
          </p:cNvSpPr>
          <p:nvPr/>
        </p:nvSpPr>
        <p:spPr bwMode="auto">
          <a:xfrm>
            <a:off x="0" y="76200"/>
            <a:ext cx="11428128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2. So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sánh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sự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khác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nhau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: “not as…as” (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không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bằng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), “different from” (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khác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)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  <a:tabLst/>
            </a:pP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Cấu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trúc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câu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so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sánh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không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ngang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bằng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dùng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để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so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sánh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2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,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vật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, …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khác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nhau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ở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một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mặt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nào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đó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.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0" y="0"/>
            <a:ext cx="9144000" cy="3416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EX1. </a:t>
            </a:r>
            <a:r>
              <a:rPr kumimoji="0" lang="en-US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Hoàn</a:t>
            </a:r>
            <a:r>
              <a:rPr kumimoji="0" lang="en-US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thành</a:t>
            </a:r>
            <a:r>
              <a:rPr kumimoji="0" lang="en-US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các</a:t>
            </a:r>
            <a:r>
              <a:rPr kumimoji="0" lang="en-US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câu</a:t>
            </a:r>
            <a:r>
              <a:rPr kumimoji="0" lang="en-US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dưới</a:t>
            </a:r>
            <a:r>
              <a:rPr kumimoji="0" lang="en-US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đây</a:t>
            </a:r>
            <a:r>
              <a:rPr kumimoji="0" lang="en-US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, </a:t>
            </a:r>
            <a:r>
              <a:rPr kumimoji="0" lang="en-US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sử</a:t>
            </a:r>
            <a:r>
              <a:rPr kumimoji="0" lang="en-US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dụng</a:t>
            </a:r>
            <a:r>
              <a:rPr kumimoji="0" lang="en-US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cấu</a:t>
            </a:r>
            <a:r>
              <a:rPr kumimoji="0" lang="en-US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trúc</a:t>
            </a:r>
            <a:r>
              <a:rPr kumimoji="0" lang="en-US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so </a:t>
            </a:r>
            <a:r>
              <a:rPr kumimoji="0" lang="en-US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sánh</a:t>
            </a:r>
            <a:r>
              <a:rPr kumimoji="0" lang="en-US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“as…as” </a:t>
            </a:r>
            <a:r>
              <a:rPr kumimoji="0" lang="en-US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và</a:t>
            </a:r>
            <a:r>
              <a:rPr kumimoji="0" lang="en-US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tính</a:t>
            </a:r>
            <a:r>
              <a:rPr kumimoji="0" lang="en-US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từ</a:t>
            </a:r>
            <a:r>
              <a:rPr kumimoji="0" lang="en-US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trong</a:t>
            </a:r>
            <a:r>
              <a:rPr kumimoji="0" lang="en-US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ngoặc</a:t>
            </a:r>
            <a:r>
              <a:rPr kumimoji="0" lang="en-US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.</a:t>
            </a:r>
            <a:endParaRPr kumimoji="0" lang="en-US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1. I am not ___________________ you. (tall)</a:t>
            </a:r>
            <a:endParaRPr kumimoji="0" lang="en-US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2. This book is not ___________________ that one. (interesting)</a:t>
            </a:r>
            <a:endParaRPr kumimoji="0" lang="en-US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3. This summer is ___________________ last summer. (hot)</a:t>
            </a:r>
            <a:endParaRPr kumimoji="0" lang="en-US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4. Yesterday is was ___________________ today. (sunny)</a:t>
            </a:r>
            <a:endParaRPr kumimoji="0" lang="en-US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5. I think my essay is ___________________ yours. (good)</a:t>
            </a:r>
            <a:endParaRPr kumimoji="0" lang="en-US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6. My dog isn’t ___________________ it appears to be. (fierce)</a:t>
            </a:r>
            <a:endParaRPr kumimoji="0" lang="en-US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7. Children nowadays are not ___________________ they used to be. (active)</a:t>
            </a:r>
            <a:endParaRPr kumimoji="0" lang="en-US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8. Watching movie is not ___________________ reading books. (entertaining)</a:t>
            </a:r>
            <a:endParaRPr kumimoji="0" lang="en-US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9. Jane is ___________________ as a doll. (pretty)</a:t>
            </a:r>
            <a:endParaRPr kumimoji="0" lang="en-US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10. Cats are not ___________________ dogs. (friendly)</a:t>
            </a:r>
            <a:endParaRPr kumimoji="0" lang="en-US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0" y="3429000"/>
            <a:ext cx="9144000" cy="31393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EX2. </a:t>
            </a:r>
            <a:r>
              <a:rPr kumimoji="0" lang="en-US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Dùng</a:t>
            </a:r>
            <a:r>
              <a:rPr kumimoji="0" lang="en-US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cấu</a:t>
            </a:r>
            <a:r>
              <a:rPr kumimoji="0" lang="en-US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trúc</a:t>
            </a:r>
            <a:r>
              <a:rPr kumimoji="0" lang="en-US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so </a:t>
            </a:r>
            <a:r>
              <a:rPr kumimoji="0" lang="en-US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sánh</a:t>
            </a:r>
            <a:r>
              <a:rPr kumimoji="0" lang="en-US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“different from” </a:t>
            </a:r>
            <a:r>
              <a:rPr kumimoji="0" lang="en-US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để</a:t>
            </a:r>
            <a:r>
              <a:rPr kumimoji="0" lang="en-US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hoàn</a:t>
            </a:r>
            <a:r>
              <a:rPr kumimoji="0" lang="en-US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thành</a:t>
            </a:r>
            <a:r>
              <a:rPr kumimoji="0" lang="en-US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những</a:t>
            </a:r>
            <a:r>
              <a:rPr kumimoji="0" lang="en-US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câu</a:t>
            </a:r>
            <a:r>
              <a:rPr kumimoji="0" lang="en-US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dưới</a:t>
            </a:r>
            <a:r>
              <a:rPr kumimoji="0" lang="en-US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đây</a:t>
            </a:r>
            <a:r>
              <a:rPr kumimoji="0" lang="en-US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.</a:t>
            </a:r>
            <a:endParaRPr kumimoji="0" lang="en-US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1. My house is small and old. Your house is spacious and modern.</a:t>
            </a:r>
            <a:endParaRPr kumimoji="0" lang="en-US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=&gt; My house is ____________________________________________________.</a:t>
            </a:r>
            <a:endParaRPr kumimoji="0" lang="en-US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2. My mother’s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favourite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food is noodle. My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favourite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food is rice.</a:t>
            </a:r>
            <a:endParaRPr kumimoji="0" lang="en-US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=&gt; My mother’s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favourite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food ________________________________________.</a:t>
            </a:r>
            <a:endParaRPr kumimoji="0" lang="en-US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3. My best friend has a powerful personality. I have a weak personality.</a:t>
            </a:r>
            <a:endParaRPr kumimoji="0" lang="en-US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=&gt; My best friend’s personality ________________________________________.</a:t>
            </a:r>
            <a:endParaRPr kumimoji="0" lang="en-US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4. Life in the countryside is quiet and peaceful. Life in the city is exciting.</a:t>
            </a:r>
            <a:endParaRPr kumimoji="0" lang="en-US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=&gt;  _______________________________________________________________.</a:t>
            </a:r>
            <a:endParaRPr kumimoji="0" lang="en-US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5.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Lan’s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school is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Hai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Ba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Trung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School. Hue goes to Nguyen Hue School.</a:t>
            </a:r>
            <a:endParaRPr kumimoji="0" lang="en-US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=&gt;  _______________________________________________________________.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0" y="0"/>
            <a:ext cx="9144000" cy="28007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EX1. </a:t>
            </a:r>
            <a:r>
              <a:rPr kumimoji="0" lang="en-US" sz="16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Hoàn</a:t>
            </a: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16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thành</a:t>
            </a: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16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các</a:t>
            </a: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16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câu</a:t>
            </a: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16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dưới</a:t>
            </a: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16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đây</a:t>
            </a: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, </a:t>
            </a:r>
            <a:r>
              <a:rPr kumimoji="0" lang="en-US" sz="16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sử</a:t>
            </a: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16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dụng</a:t>
            </a: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16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cấu</a:t>
            </a: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16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trúc</a:t>
            </a: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so </a:t>
            </a:r>
            <a:r>
              <a:rPr kumimoji="0" lang="en-US" sz="16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sánh</a:t>
            </a: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“as…as” </a:t>
            </a:r>
            <a:r>
              <a:rPr kumimoji="0" lang="en-US" sz="16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và</a:t>
            </a: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16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tính</a:t>
            </a: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16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từ</a:t>
            </a: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16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trong</a:t>
            </a: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16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ngoặc</a:t>
            </a: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.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1. I am not </a:t>
            </a:r>
            <a:r>
              <a:rPr kumimoji="0" lang="en-US" sz="16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as tall as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you. (tall)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2. This book is not </a:t>
            </a:r>
            <a:r>
              <a:rPr kumimoji="0" lang="en-US" sz="16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as interesting as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that one. (interesting)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3. This summer is </a:t>
            </a:r>
            <a:r>
              <a:rPr kumimoji="0" lang="en-US" sz="16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as hot as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last summer. (hot)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4. Yesterday is was </a:t>
            </a:r>
            <a:r>
              <a:rPr kumimoji="0" lang="en-US" sz="16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as sunny as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today. (sunny)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5. I think my essay is </a:t>
            </a:r>
            <a:r>
              <a:rPr kumimoji="0" lang="en-US" sz="16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as good as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yours. (good)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6. My dog isn’t </a:t>
            </a:r>
            <a:r>
              <a:rPr kumimoji="0" lang="en-US" sz="16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as fierce as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it appears to be. (fierce)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7. Children nowadays are not </a:t>
            </a:r>
            <a:r>
              <a:rPr kumimoji="0" lang="en-US" sz="16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as active as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they used to be. (active)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8. Watching movie is not </a:t>
            </a:r>
            <a:r>
              <a:rPr kumimoji="0" lang="en-US" sz="16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as entertaining as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reading books. (entertaining)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9. Jane is </a:t>
            </a:r>
            <a:r>
              <a:rPr kumimoji="0" lang="en-US" sz="16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as pretty as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a doll. (pretty)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10. Cats are not </a:t>
            </a:r>
            <a:r>
              <a:rPr kumimoji="0" lang="en-US" sz="16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as friendly as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dogs. (friendly)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3505200"/>
            <a:ext cx="9144000" cy="28007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EX2. </a:t>
            </a:r>
            <a:r>
              <a:rPr kumimoji="0" lang="en-US" sz="16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Dùng</a:t>
            </a: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16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cấu</a:t>
            </a: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16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trúc</a:t>
            </a: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so </a:t>
            </a:r>
            <a:r>
              <a:rPr kumimoji="0" lang="en-US" sz="16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sánh</a:t>
            </a: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“different from” </a:t>
            </a:r>
            <a:r>
              <a:rPr kumimoji="0" lang="en-US" sz="16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để</a:t>
            </a: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16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hoàn</a:t>
            </a: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16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thành</a:t>
            </a: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16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những</a:t>
            </a: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16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câu</a:t>
            </a: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16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dưới</a:t>
            </a: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16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đây</a:t>
            </a: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.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1. My house is small and old. Your house is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spaciuos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and modern.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=&gt; My house is different from your house.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2. My mother’s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favourite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food is noodle. My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favourite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food is rice.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=&gt; My mother’s </a:t>
            </a:r>
            <a:r>
              <a:rPr kumimoji="0" lang="en-US" sz="16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favourite</a:t>
            </a: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food is different from my </a:t>
            </a:r>
            <a:r>
              <a:rPr kumimoji="0" lang="en-US" sz="16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favourite</a:t>
            </a: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food.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3. My best friend has a powerful personality. I have a weak personality.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=&gt; My best friend’s personality is different from my personality.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4. Life in the countryside is quiet and peaceful. Life in the city is exciting.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=&gt; Life in the countryside is different from life in the city.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5.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Lan’s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school is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Hai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Ba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Trung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School. Hue goes to Nguyen Hue School.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=&gt;  </a:t>
            </a:r>
            <a:r>
              <a:rPr kumimoji="0" lang="en-US" sz="16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Lan’s</a:t>
            </a: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school is different from Hue’s school.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435</TotalTime>
  <Words>1716</Words>
  <Application>Microsoft Office PowerPoint</Application>
  <PresentationFormat>On-screen Show (4:3)</PresentationFormat>
  <Paragraphs>210</Paragraphs>
  <Slides>14</Slides>
  <Notes>0</Notes>
  <HiddenSlides>0</HiddenSlides>
  <MMClips>2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Office Theme</vt:lpstr>
      <vt:lpstr>Slide 1</vt:lpstr>
      <vt:lpstr>Slide 2</vt:lpstr>
      <vt:lpstr>WARM UP!!!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GOOD MORNING EVERYONE! WELCOME TO CLASS 7A</dc:title>
  <dc:creator>Administrator_PC</dc:creator>
  <cp:lastModifiedBy>ADMIN</cp:lastModifiedBy>
  <cp:revision>49</cp:revision>
  <dcterms:created xsi:type="dcterms:W3CDTF">2015-10-29T12:18:40Z</dcterms:created>
  <dcterms:modified xsi:type="dcterms:W3CDTF">2021-11-17T11:46:52Z</dcterms:modified>
</cp:coreProperties>
</file>