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93" r:id="rId3"/>
    <p:sldId id="257" r:id="rId4"/>
    <p:sldId id="299" r:id="rId5"/>
    <p:sldId id="258" r:id="rId6"/>
    <p:sldId id="283" r:id="rId7"/>
    <p:sldId id="284" r:id="rId8"/>
    <p:sldId id="285" r:id="rId9"/>
    <p:sldId id="286" r:id="rId10"/>
    <p:sldId id="287" r:id="rId11"/>
    <p:sldId id="294" r:id="rId12"/>
    <p:sldId id="300" r:id="rId13"/>
    <p:sldId id="298" r:id="rId14"/>
    <p:sldId id="261" r:id="rId15"/>
    <p:sldId id="301" r:id="rId16"/>
    <p:sldId id="262" r:id="rId17"/>
    <p:sldId id="295" r:id="rId18"/>
    <p:sldId id="296" r:id="rId19"/>
    <p:sldId id="302" r:id="rId20"/>
    <p:sldId id="270" r:id="rId21"/>
    <p:sldId id="297" r:id="rId22"/>
    <p:sldId id="265" r:id="rId23"/>
    <p:sldId id="303" r:id="rId24"/>
    <p:sldId id="27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247"/>
    <a:srgbClr val="F05334"/>
    <a:srgbClr val="0086EA"/>
    <a:srgbClr val="5B9BD5"/>
    <a:srgbClr val="F1607D"/>
    <a:srgbClr val="FAC6D0"/>
    <a:srgbClr val="C0E8FC"/>
    <a:srgbClr val="4462A6"/>
    <a:srgbClr val="9F5FCF"/>
    <a:srgbClr val="AC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>
        <p:scale>
          <a:sx n="81" d="100"/>
          <a:sy n="81" d="100"/>
        </p:scale>
        <p:origin x="-9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3" y="866150"/>
            <a:ext cx="6529674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B618435-347A-44F4-923C-9245967DEDB5}"/>
              </a:ext>
            </a:extLst>
          </p:cNvPr>
          <p:cNvGrpSpPr/>
          <p:nvPr/>
        </p:nvGrpSpPr>
        <p:grpSpPr>
          <a:xfrm>
            <a:off x="3596457" y="5698270"/>
            <a:ext cx="1951087" cy="523220"/>
            <a:chOff x="1685581" y="5618602"/>
            <a:chExt cx="1951087" cy="523220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A5760B6-5CC0-4236-8402-7D69A216A3B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70155281-4376-4D31-8DB2-DD6B9602F9C8}"/>
                </a:ext>
              </a:extLst>
            </p:cNvPr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54496" y="5698270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5. beach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" y="996542"/>
            <a:ext cx="7154805" cy="401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C065C99-423B-41D7-A868-1BBD166A26EF}"/>
              </a:ext>
            </a:extLst>
          </p:cNvPr>
          <p:cNvGrpSpPr/>
          <p:nvPr/>
        </p:nvGrpSpPr>
        <p:grpSpPr>
          <a:xfrm>
            <a:off x="3505017" y="5661324"/>
            <a:ext cx="2133967" cy="523220"/>
            <a:chOff x="1685581" y="5618602"/>
            <a:chExt cx="2133967" cy="52322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5A125FA-C85A-4F1C-9FC5-95021B96DB5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D6CC70B3-8EF0-4C4B-9EBB-6342739A6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>
            <a:off x="3854102" y="5661324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6. island</a:t>
            </a:r>
          </a:p>
        </p:txBody>
      </p:sp>
    </p:spTree>
    <p:extLst>
      <p:ext uri="{BB962C8B-B14F-4D97-AF65-F5344CB8AC3E}">
        <p14:creationId xmlns:p14="http://schemas.microsoft.com/office/powerpoint/2010/main" val="27647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42234" y="1514938"/>
            <a:ext cx="2544264" cy="1699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2">
            <a:off x="548805" y="4387320"/>
            <a:ext cx="2505673" cy="1536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080791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990">
            <a:off x="6239807" y="4277958"/>
            <a:ext cx="2544264" cy="1652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 rot="21294515">
            <a:off x="686597" y="3578847"/>
            <a:ext cx="187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1. waterfall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12483" y="3302275"/>
            <a:ext cx="1223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cave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 rot="336228">
            <a:off x="6584874" y="3407827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3. desert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 rot="20869827">
            <a:off x="1320283" y="6093353"/>
            <a:ext cx="123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4. 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54496" y="5904334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5. beach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 rot="414727">
            <a:off x="6532910" y="6073449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6. island</a:t>
            </a:r>
          </a:p>
        </p:txBody>
      </p:sp>
    </p:spTree>
    <p:extLst>
      <p:ext uri="{BB962C8B-B14F-4D97-AF65-F5344CB8AC3E}">
        <p14:creationId xmlns:p14="http://schemas.microsoft.com/office/powerpoint/2010/main" val="38817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41C2A78-C243-47DF-A459-662505903BE5}"/>
              </a:ext>
            </a:extLst>
          </p:cNvPr>
          <p:cNvCxnSpPr>
            <a:cxnSpLocks/>
          </p:cNvCxnSpPr>
          <p:nvPr/>
        </p:nvCxnSpPr>
        <p:spPr>
          <a:xfrm>
            <a:off x="3749965" y="25012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6FB57CE6-7937-45AD-A053-087126290BF7}"/>
              </a:ext>
            </a:extLst>
          </p:cNvPr>
          <p:cNvCxnSpPr/>
          <p:nvPr/>
        </p:nvCxnSpPr>
        <p:spPr>
          <a:xfrm>
            <a:off x="3743614" y="3175462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333E21E2-7A1F-4AE7-95F5-E14E41378141}"/>
              </a:ext>
            </a:extLst>
          </p:cNvPr>
          <p:cNvCxnSpPr/>
          <p:nvPr/>
        </p:nvCxnSpPr>
        <p:spPr>
          <a:xfrm>
            <a:off x="3743614" y="3942080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E121A5B2-1853-47D9-AB54-192102636EDA}"/>
              </a:ext>
            </a:extLst>
          </p:cNvPr>
          <p:cNvCxnSpPr/>
          <p:nvPr/>
        </p:nvCxnSpPr>
        <p:spPr>
          <a:xfrm>
            <a:off x="3743614" y="4699461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76AD8BD8-6886-44E1-A76B-5840B63CD846}"/>
              </a:ext>
            </a:extLst>
          </p:cNvPr>
          <p:cNvCxnSpPr/>
          <p:nvPr/>
        </p:nvCxnSpPr>
        <p:spPr>
          <a:xfrm>
            <a:off x="3743614" y="53460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FA91B0C2-C29A-4DBD-B4E4-BD63A770D498}"/>
              </a:ext>
            </a:extLst>
          </p:cNvPr>
          <p:cNvCxnSpPr/>
          <p:nvPr/>
        </p:nvCxnSpPr>
        <p:spPr>
          <a:xfrm>
            <a:off x="3743614" y="6001789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5379032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5379033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5379033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5379033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 </a:t>
            </a:r>
            <a:r>
              <a:rPr lang="en-US" sz="2800" dirty="0">
                <a:solidFill>
                  <a:schemeClr val="tx1"/>
                </a:solidFill>
              </a:rPr>
              <a:t>forest</a:t>
            </a:r>
            <a:r>
              <a:rPr lang="en-US" sz="2800" b="1" dirty="0">
                <a:solidFill>
                  <a:srgbClr val="0086EA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5379035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 </a:t>
            </a:r>
            <a:r>
              <a:rPr lang="en-US" sz="28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5379033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38013"/>
            <a:ext cx="760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  <a:r>
              <a:rPr lang="en-US" sz="2400" b="1" spc="-50">
                <a:solidFill>
                  <a:srgbClr val="0086E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1351973" y="217331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1.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Fansipan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1351974" y="2873322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2.</a:t>
            </a:r>
            <a:r>
              <a:rPr lang="en-US" sz="2800" b="1" dirty="0">
                <a:solidFill>
                  <a:schemeClr val="tx1"/>
                </a:solidFill>
              </a:rPr>
              <a:t> Ban </a:t>
            </a:r>
            <a:r>
              <a:rPr lang="en-US" sz="2800" b="1" dirty="0" err="1">
                <a:solidFill>
                  <a:schemeClr val="tx1"/>
                </a:solidFill>
              </a:rPr>
              <a:t>Gioc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1351975" y="357332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3.</a:t>
            </a:r>
            <a:r>
              <a:rPr lang="en-US" sz="2800" b="1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1351975" y="4273334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4.</a:t>
            </a:r>
            <a:r>
              <a:rPr lang="en-US" sz="2800" b="1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1351979" y="497738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5.</a:t>
            </a:r>
            <a:r>
              <a:rPr lang="en-US" sz="2800" b="1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1351975" y="568143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6.</a:t>
            </a:r>
            <a:r>
              <a:rPr lang="en-US" sz="2800" b="1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5369791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b="1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5369792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</a:t>
            </a:r>
            <a:r>
              <a:rPr lang="en-US" sz="2800" b="1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5369792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b="1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5369792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b="1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5369794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</a:t>
            </a:r>
            <a:r>
              <a:rPr lang="en-US" sz="2800" b="1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5369792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</a:t>
            </a:r>
            <a:r>
              <a:rPr lang="en-US" sz="2800" b="1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5369791" y="1465218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1351973" y="1465218"/>
            <a:ext cx="2434937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8.33333E-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8.33333E-7 0.4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4.72222E-6 -0.1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1.11111E-6 -0.30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3.33333E-6 -0.1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3.88889E-6 -0.1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358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039" r="8002" b="7502"/>
          <a:stretch/>
        </p:blipFill>
        <p:spPr>
          <a:xfrm>
            <a:off x="430779" y="1227770"/>
            <a:ext cx="2037391" cy="1873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68" y="1588922"/>
            <a:ext cx="2377713" cy="1637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81354"/>
            <a:ext cx="2391401" cy="15938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866" y="3428917"/>
            <a:ext cx="1493887" cy="461665"/>
            <a:chOff x="1685581" y="5618602"/>
            <a:chExt cx="1493887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88439" y="3428915"/>
            <a:ext cx="1493887" cy="461665"/>
            <a:chOff x="1685581" y="5618602"/>
            <a:chExt cx="1493887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785012" y="3428914"/>
            <a:ext cx="1493887" cy="461665"/>
            <a:chOff x="1685581" y="5618602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77" y="3908137"/>
            <a:ext cx="2074233" cy="2316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1" y="4127173"/>
            <a:ext cx="1670947" cy="18658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202461" y="6025688"/>
            <a:ext cx="1493887" cy="461665"/>
            <a:chOff x="1685581" y="5618602"/>
            <a:chExt cx="149388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299034" y="6025686"/>
            <a:ext cx="1493887" cy="461665"/>
            <a:chOff x="1685581" y="5618602"/>
            <a:chExt cx="1493887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07077F3-99C5-49AB-B8D9-71F96B66C386}"/>
              </a:ext>
            </a:extLst>
          </p:cNvPr>
          <p:cNvSpPr txBox="1"/>
          <p:nvPr/>
        </p:nvSpPr>
        <p:spPr>
          <a:xfrm>
            <a:off x="590925" y="3364518"/>
            <a:ext cx="187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a. scissors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1C773D6-BDA0-4711-B158-8453A72AD23D}"/>
              </a:ext>
            </a:extLst>
          </p:cNvPr>
          <p:cNvSpPr txBox="1"/>
          <p:nvPr/>
        </p:nvSpPr>
        <p:spPr>
          <a:xfrm>
            <a:off x="3557922" y="3361172"/>
            <a:ext cx="2727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b. 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3F79323-CEE4-4027-9825-AEC20B488318}"/>
              </a:ext>
            </a:extLst>
          </p:cNvPr>
          <p:cNvSpPr txBox="1"/>
          <p:nvPr/>
        </p:nvSpPr>
        <p:spPr>
          <a:xfrm>
            <a:off x="6783685" y="3361171"/>
            <a:ext cx="2030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c. compass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31A1386-EB9D-4BF8-BAD8-A53AABCAA9AF}"/>
              </a:ext>
            </a:extLst>
          </p:cNvPr>
          <p:cNvSpPr txBox="1"/>
          <p:nvPr/>
        </p:nvSpPr>
        <p:spPr>
          <a:xfrm>
            <a:off x="2085753" y="5961291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d. backpack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00524CE-33DE-4BF6-BC01-A490527F3935}"/>
              </a:ext>
            </a:extLst>
          </p:cNvPr>
          <p:cNvSpPr txBox="1"/>
          <p:nvPr/>
        </p:nvSpPr>
        <p:spPr>
          <a:xfrm>
            <a:off x="5299043" y="5961290"/>
            <a:ext cx="1765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e. plaster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85800" y="115910"/>
            <a:ext cx="7772400" cy="1043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NATURAL WONDERS OF VIETNAM</a:t>
            </a:r>
            <a:b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7: Looking back and project</a:t>
            </a:r>
            <a:endParaRPr lang="vi-VN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92238" y="1129292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smtClean="0"/>
              <a:t>I. Vocabulary.</a:t>
            </a:r>
            <a:endParaRPr lang="vi-VN" sz="3200" b="1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77213" y="1655179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smtClean="0"/>
              <a:t>II. Grammar.</a:t>
            </a:r>
            <a:endParaRPr lang="vi-VN" sz="3200" b="1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09093" y="2168188"/>
            <a:ext cx="8731876" cy="41810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smtClean="0">
                <a:solidFill>
                  <a:srgbClr val="FF0000"/>
                </a:solidFill>
              </a:rPr>
              <a:t>Form: </a:t>
            </a:r>
          </a:p>
          <a:p>
            <a:pPr marL="0" indent="0">
              <a:buNone/>
            </a:pPr>
            <a:r>
              <a:rPr lang="en-US" b="1" smtClean="0"/>
              <a:t>- There is   + a/an/ one + N ( đếm được số ít)</a:t>
            </a:r>
          </a:p>
          <a:p>
            <a:pPr marL="0" indent="0">
              <a:buNone/>
            </a:pPr>
            <a:r>
              <a:rPr lang="en-US" b="1"/>
              <a:t> </a:t>
            </a:r>
            <a:r>
              <a:rPr lang="en-US" b="1" smtClean="0"/>
              <a:t>                   + some/ a little + N ( không đếm được) </a:t>
            </a:r>
          </a:p>
          <a:p>
            <a:pPr marL="0" indent="0">
              <a:buNone/>
            </a:pPr>
            <a:r>
              <a:rPr lang="en-US" b="1" smtClean="0"/>
              <a:t>- There are + two/ some/ a few …+ N-s (đếm được số nhiều)  </a:t>
            </a:r>
          </a:p>
          <a:p>
            <a:pPr>
              <a:buFontTx/>
              <a:buChar char="-"/>
            </a:pPr>
            <a:r>
              <a:rPr lang="en-US" b="1" smtClean="0">
                <a:solidFill>
                  <a:srgbClr val="0070C0"/>
                </a:solidFill>
              </a:rPr>
              <a:t>How much + N (không đếm được)  + is there?</a:t>
            </a:r>
          </a:p>
          <a:p>
            <a:pPr>
              <a:buFontTx/>
              <a:buChar char="-"/>
            </a:pPr>
            <a:r>
              <a:rPr lang="en-US" b="1" smtClean="0">
                <a:solidFill>
                  <a:srgbClr val="0070C0"/>
                </a:solidFill>
              </a:rPr>
              <a:t>How many + N-s ( đếm được số nhiều) + are there?</a:t>
            </a:r>
          </a:p>
          <a:p>
            <a:pPr marL="0" indent="0">
              <a:buNone/>
            </a:pPr>
            <a:r>
              <a:rPr lang="en-US" b="1" smtClean="0"/>
              <a:t>=&gt; </a:t>
            </a:r>
            <a:r>
              <a:rPr lang="en-US" b="1" smtClean="0">
                <a:solidFill>
                  <a:srgbClr val="FF0000"/>
                </a:solidFill>
              </a:rPr>
              <a:t>There is/ are + số lượng  ( + Danh từ)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1764405" y="2814278"/>
            <a:ext cx="206062" cy="69545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08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92" y="1882930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6EA"/>
                </a:solidFill>
              </a:rPr>
              <a:t>Example: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9994" y="2721613"/>
            <a:ext cx="892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There </a:t>
            </a:r>
            <a:r>
              <a:rPr lang="en-US" sz="3200" b="1" u="sng"/>
              <a:t>is</a:t>
            </a:r>
            <a:r>
              <a:rPr lang="en-US" sz="3200" b="1"/>
              <a:t> some wonderful camping sites in our area.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7494" y="3282373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is       are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367845" y="3570157"/>
            <a:ext cx="355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18186"/>
            <a:ext cx="9022673" cy="5962918"/>
            <a:chOff x="193701" y="1590291"/>
            <a:chExt cx="8653859" cy="5137079"/>
          </a:xfrm>
        </p:grpSpPr>
        <p:sp>
          <p:nvSpPr>
            <p:cNvPr id="5" name="Rounded Rectangle 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20463" y="1096979"/>
            <a:ext cx="7303100" cy="531873"/>
            <a:chOff x="363373" y="1262747"/>
            <a:chExt cx="7151219" cy="531873"/>
          </a:xfrm>
        </p:grpSpPr>
        <p:sp>
          <p:nvSpPr>
            <p:cNvPr id="9" name="TextBox 8"/>
            <p:cNvSpPr txBox="1"/>
            <p:nvPr/>
          </p:nvSpPr>
          <p:spPr>
            <a:xfrm>
              <a:off x="363373" y="126274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4256" y="1271400"/>
              <a:ext cx="6750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How many candles is on that birthday cake?</a:t>
              </a:r>
              <a:endParaRPr lang="en-US" sz="2800" b="1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67778" y="2055361"/>
            <a:ext cx="7565721" cy="523220"/>
            <a:chOff x="176717" y="2103460"/>
            <a:chExt cx="7565721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176717" y="210346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1547" y="2103460"/>
              <a:ext cx="7090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There are so much snow on the road.</a:t>
              </a:r>
              <a:endParaRPr lang="en-US" sz="28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81824" y="3082364"/>
            <a:ext cx="7820129" cy="954107"/>
            <a:chOff x="363373" y="4026312"/>
            <a:chExt cx="7329907" cy="954107"/>
          </a:xfrm>
        </p:grpSpPr>
        <p:sp>
          <p:nvSpPr>
            <p:cNvPr id="15" name="TextBox 14"/>
            <p:cNvSpPr txBox="1"/>
            <p:nvPr/>
          </p:nvSpPr>
          <p:spPr>
            <a:xfrm>
              <a:off x="363373" y="4034965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3" y="4026312"/>
              <a:ext cx="68550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Michael can play different musical instrument.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0963" y="4070730"/>
            <a:ext cx="7162601" cy="954107"/>
            <a:chOff x="363373" y="3312302"/>
            <a:chExt cx="6471767" cy="954107"/>
          </a:xfrm>
        </p:grpSpPr>
        <p:sp>
          <p:nvSpPr>
            <p:cNvPr id="18" name="TextBox 17"/>
            <p:cNvSpPr txBox="1"/>
            <p:nvPr/>
          </p:nvSpPr>
          <p:spPr>
            <a:xfrm>
              <a:off x="363373" y="3320955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204" y="3312302"/>
              <a:ext cx="59969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There are not much milk left in the fridge.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864863" y="19351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5254" y="30019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79379" y="400960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79379" y="491014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260769" y="5173333"/>
            <a:ext cx="7330101" cy="531873"/>
            <a:chOff x="363373" y="3312302"/>
            <a:chExt cx="7330101" cy="531873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3320955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4" y="3312302"/>
              <a:ext cx="68552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Don’t take too much luggages on your trip.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879185" y="601274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990C75C-46D2-496D-B870-D49163182917}"/>
              </a:ext>
            </a:extLst>
          </p:cNvPr>
          <p:cNvGrpSpPr/>
          <p:nvPr/>
        </p:nvGrpSpPr>
        <p:grpSpPr>
          <a:xfrm>
            <a:off x="3860670" y="1566298"/>
            <a:ext cx="1494786" cy="523220"/>
            <a:chOff x="3751469" y="1556169"/>
            <a:chExt cx="1494786" cy="523220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9758D98E-BB28-4EAD-8A82-0F310DC3F1EF}"/>
                </a:ext>
              </a:extLst>
            </p:cNvPr>
            <p:cNvSpPr txBox="1"/>
            <p:nvPr/>
          </p:nvSpPr>
          <p:spPr>
            <a:xfrm>
              <a:off x="3751469" y="1556169"/>
              <a:ext cx="1494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is       are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="" xmlns:a16="http://schemas.microsoft.com/office/drawing/2014/main" id="{F312070D-474A-40CC-B80B-22213CDC085F}"/>
                </a:ext>
              </a:extLst>
            </p:cNvPr>
            <p:cNvCxnSpPr/>
            <p:nvPr/>
          </p:nvCxnSpPr>
          <p:spPr>
            <a:xfrm>
              <a:off x="4115404" y="182394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5A5BD24-CF2B-400B-B1F4-721C40160025}"/>
              </a:ext>
            </a:extLst>
          </p:cNvPr>
          <p:cNvGrpSpPr/>
          <p:nvPr/>
        </p:nvGrpSpPr>
        <p:grpSpPr>
          <a:xfrm>
            <a:off x="2096653" y="2580509"/>
            <a:ext cx="1535839" cy="523220"/>
            <a:chOff x="3489719" y="1556169"/>
            <a:chExt cx="1535839" cy="523220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020A18E7-7159-4F4F-8919-4EC44A05827E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are</a:t>
              </a:r>
              <a:r>
                <a:rPr lang="en-US" sz="2800" b="1" dirty="0">
                  <a:solidFill>
                    <a:srgbClr val="F16247"/>
                  </a:solidFill>
                </a:rPr>
                <a:t>       </a:t>
              </a:r>
              <a:r>
                <a:rPr lang="en-US" sz="2800" b="1" dirty="0">
                  <a:solidFill>
                    <a:srgbClr val="FF0000"/>
                  </a:solidFill>
                </a:rPr>
                <a:t>is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="" xmlns:a16="http://schemas.microsoft.com/office/drawing/2014/main" id="{35F4FB65-C6E4-404B-A762-7C567058F91C}"/>
                </a:ext>
              </a:extLst>
            </p:cNvPr>
            <p:cNvCxnSpPr/>
            <p:nvPr/>
          </p:nvCxnSpPr>
          <p:spPr>
            <a:xfrm>
              <a:off x="4124934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F4C9ABA-1125-4894-939C-22EE1F09378B}"/>
              </a:ext>
            </a:extLst>
          </p:cNvPr>
          <p:cNvGrpSpPr/>
          <p:nvPr/>
        </p:nvGrpSpPr>
        <p:grpSpPr>
          <a:xfrm>
            <a:off x="4255306" y="3560568"/>
            <a:ext cx="4168258" cy="523220"/>
            <a:chOff x="2458731" y="1556169"/>
            <a:chExt cx="3639128" cy="523220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774E9837-C51A-422C-8E90-66E84BF01CE2}"/>
                </a:ext>
              </a:extLst>
            </p:cNvPr>
            <p:cNvSpPr txBox="1"/>
            <p:nvPr/>
          </p:nvSpPr>
          <p:spPr>
            <a:xfrm>
              <a:off x="2458731" y="1556169"/>
              <a:ext cx="3639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instrument       instruments 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3DCF763F-92D0-4EEE-86A7-A59EABB77ACF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D29CA9D8-1B99-4493-998A-DBD36584AAAB}"/>
              </a:ext>
            </a:extLst>
          </p:cNvPr>
          <p:cNvGrpSpPr/>
          <p:nvPr/>
        </p:nvGrpSpPr>
        <p:grpSpPr>
          <a:xfrm>
            <a:off x="2215630" y="4521497"/>
            <a:ext cx="1535839" cy="523220"/>
            <a:chOff x="3489719" y="1556169"/>
            <a:chExt cx="1535839" cy="523220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61F1754C-33D6-4785-9ACC-9964F0E30A9D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are</a:t>
              </a:r>
              <a:r>
                <a:rPr lang="en-US" sz="2800" b="1" dirty="0">
                  <a:solidFill>
                    <a:srgbClr val="F16247"/>
                  </a:solidFill>
                </a:rPr>
                <a:t>       </a:t>
              </a:r>
              <a:r>
                <a:rPr lang="en-US" sz="2800" b="1" dirty="0">
                  <a:solidFill>
                    <a:srgbClr val="FF0000"/>
                  </a:solidFill>
                </a:rPr>
                <a:t>is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="" xmlns:a16="http://schemas.microsoft.com/office/drawing/2014/main" id="{2851AEB0-6A51-44B3-8B37-AC5F7B4BA6A8}"/>
                </a:ext>
              </a:extLst>
            </p:cNvPr>
            <p:cNvCxnSpPr/>
            <p:nvPr/>
          </p:nvCxnSpPr>
          <p:spPr>
            <a:xfrm>
              <a:off x="4155022" y="1817779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38054250-2167-44A1-A504-B21130BFB28E}"/>
              </a:ext>
            </a:extLst>
          </p:cNvPr>
          <p:cNvGrpSpPr/>
          <p:nvPr/>
        </p:nvGrpSpPr>
        <p:grpSpPr>
          <a:xfrm>
            <a:off x="3458791" y="5689985"/>
            <a:ext cx="3670479" cy="523220"/>
            <a:chOff x="2458731" y="1556169"/>
            <a:chExt cx="2781501" cy="523220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4FD23479-88A2-4B33-AB52-C54A13804D16}"/>
                </a:ext>
              </a:extLst>
            </p:cNvPr>
            <p:cNvSpPr txBox="1"/>
            <p:nvPr/>
          </p:nvSpPr>
          <p:spPr>
            <a:xfrm>
              <a:off x="2458731" y="1556169"/>
              <a:ext cx="27815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solidFill>
                    <a:srgbClr val="FF0000"/>
                  </a:solidFill>
                </a:rPr>
                <a:t>luggages</a:t>
              </a:r>
              <a:r>
                <a:rPr lang="en-US" sz="2800" b="1">
                  <a:solidFill>
                    <a:srgbClr val="FF0000"/>
                  </a:solidFill>
                </a:rPr>
                <a:t>       </a:t>
              </a:r>
              <a:r>
                <a:rPr lang="en-US" sz="2800" b="1" smtClean="0">
                  <a:solidFill>
                    <a:srgbClr val="FF0000"/>
                  </a:solidFill>
                </a:rPr>
                <a:t>     luggage 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="" xmlns:a16="http://schemas.microsoft.com/office/drawing/2014/main" id="{00EAE555-062A-49A3-A366-44014F2EB107}"/>
                </a:ext>
              </a:extLst>
            </p:cNvPr>
            <p:cNvCxnSpPr/>
            <p:nvPr/>
          </p:nvCxnSpPr>
          <p:spPr>
            <a:xfrm>
              <a:off x="3730163" y="183447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756C569D-34F0-4F98-83E3-1E4D3F6734BC}"/>
              </a:ext>
            </a:extLst>
          </p:cNvPr>
          <p:cNvCxnSpPr/>
          <p:nvPr/>
        </p:nvCxnSpPr>
        <p:spPr>
          <a:xfrm>
            <a:off x="4331802" y="1556169"/>
            <a:ext cx="35552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448EB59C-14AA-4D73-9A76-DD26C33752CA}"/>
              </a:ext>
            </a:extLst>
          </p:cNvPr>
          <p:cNvCxnSpPr/>
          <p:nvPr/>
        </p:nvCxnSpPr>
        <p:spPr>
          <a:xfrm>
            <a:off x="2563693" y="248904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F9FFF2E2-F3C6-4CE7-9C1F-7A6394646057}"/>
              </a:ext>
            </a:extLst>
          </p:cNvPr>
          <p:cNvCxnSpPr/>
          <p:nvPr/>
        </p:nvCxnSpPr>
        <p:spPr>
          <a:xfrm>
            <a:off x="6841376" y="3553430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C8E855AE-EAA2-4AE0-92FF-D53CF1A36F4B}"/>
              </a:ext>
            </a:extLst>
          </p:cNvPr>
          <p:cNvCxnSpPr/>
          <p:nvPr/>
        </p:nvCxnSpPr>
        <p:spPr>
          <a:xfrm>
            <a:off x="2792293" y="450209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00B58518-80BC-437B-9820-93ADB3D76D60}"/>
              </a:ext>
            </a:extLst>
          </p:cNvPr>
          <p:cNvCxnSpPr/>
          <p:nvPr/>
        </p:nvCxnSpPr>
        <p:spPr>
          <a:xfrm>
            <a:off x="4955512" y="5667202"/>
            <a:ext cx="10972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41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7"/>
            <a:ext cx="587409" cy="46057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07403" y="5183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</p:spTree>
    <p:extLst>
      <p:ext uri="{BB962C8B-B14F-4D97-AF65-F5344CB8AC3E}">
        <p14:creationId xmlns:p14="http://schemas.microsoft.com/office/powerpoint/2010/main" val="3403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52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228824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70777"/>
            <a:ext cx="809176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sz="2500" b="1" i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933" y="191107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3247" y="1724292"/>
            <a:ext cx="7915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It’s dangerous to go hiking there. You (1)              tell someone where you are going.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935771" y="219850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9933" y="2702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933" y="374058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3247" y="3731936"/>
            <a:ext cx="7915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Right. But you (3</a:t>
            </a:r>
            <a:r>
              <a:rPr lang="en-US" sz="3200" b="1"/>
              <a:t>)                  </a:t>
            </a:r>
            <a:r>
              <a:rPr lang="en-US" sz="3200" b="1" smtClean="0"/>
              <a:t>bring </a:t>
            </a:r>
            <a:r>
              <a:rPr lang="en-US" sz="3200" b="1" dirty="0"/>
              <a:t>any heavy or unnecessary things with you.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9933" y="471498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3247" y="4706332"/>
            <a:ext cx="7855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OK, and I (4)               take a mobile phone. It’s very important.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933" y="5747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3247" y="5748768"/>
            <a:ext cx="816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And you (5)              </a:t>
            </a:r>
            <a:r>
              <a:rPr lang="en-US" sz="3200" b="1" smtClean="0"/>
              <a:t> </a:t>
            </a:r>
            <a:r>
              <a:rPr lang="en-US" sz="3200" b="1"/>
              <a:t>forget to bring a compass.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862" y="621389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25274" y="521561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83247" y="2681462"/>
            <a:ext cx="7813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Yes. And I (2)               take a warm coat. </a:t>
            </a:r>
          </a:p>
          <a:p>
            <a:r>
              <a:rPr lang="en-US" sz="3200" b="1" dirty="0"/>
              <a:t>It’s very cold there.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425274" y="316415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60698" y="420225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5AE558B-0CB2-477C-A7E6-723CF453087A}"/>
              </a:ext>
            </a:extLst>
          </p:cNvPr>
          <p:cNvSpPr txBox="1"/>
          <p:nvPr/>
        </p:nvSpPr>
        <p:spPr>
          <a:xfrm>
            <a:off x="3487868" y="2709483"/>
            <a:ext cx="93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0F04234-DDDE-4A68-ABA5-36CC2FF793CA}"/>
              </a:ext>
            </a:extLst>
          </p:cNvPr>
          <p:cNvSpPr txBox="1"/>
          <p:nvPr/>
        </p:nvSpPr>
        <p:spPr>
          <a:xfrm>
            <a:off x="4160698" y="3743436"/>
            <a:ext cx="134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mustn’t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9A1A5E2-784E-46B0-B709-FB25849082DD}"/>
              </a:ext>
            </a:extLst>
          </p:cNvPr>
          <p:cNvSpPr txBox="1"/>
          <p:nvPr/>
        </p:nvSpPr>
        <p:spPr>
          <a:xfrm>
            <a:off x="7926754" y="1761101"/>
            <a:ext cx="93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34E45E5-C5EC-43C7-B64B-463FBF9DEB75}"/>
              </a:ext>
            </a:extLst>
          </p:cNvPr>
          <p:cNvSpPr txBox="1"/>
          <p:nvPr/>
        </p:nvSpPr>
        <p:spPr>
          <a:xfrm>
            <a:off x="3448988" y="4756628"/>
            <a:ext cx="93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B2CBAEF-1EFC-4194-904F-EED03D6D4CBE}"/>
              </a:ext>
            </a:extLst>
          </p:cNvPr>
          <p:cNvSpPr txBox="1"/>
          <p:nvPr/>
        </p:nvSpPr>
        <p:spPr>
          <a:xfrm>
            <a:off x="2996871" y="5783190"/>
            <a:ext cx="134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mustn’t</a:t>
            </a:r>
          </a:p>
        </p:txBody>
      </p:sp>
    </p:spTree>
    <p:extLst>
      <p:ext uri="{BB962C8B-B14F-4D97-AF65-F5344CB8AC3E}">
        <p14:creationId xmlns:p14="http://schemas.microsoft.com/office/powerpoint/2010/main" val="20596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3"/>
            <a:ext cx="9144000" cy="684917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85800" y="154547"/>
            <a:ext cx="7772400" cy="1043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NATURAL WONDERS OF VIETNAM</a:t>
            </a:r>
            <a:b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7: Looking back and project</a:t>
            </a:r>
            <a:endParaRPr lang="vi-VN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92238" y="1361114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I. Vocabulary.</a:t>
            </a:r>
            <a:endParaRPr lang="vi-VN" sz="3600" b="1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77213" y="1990033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II. Grammar.</a:t>
            </a:r>
            <a:endParaRPr lang="vi-VN" sz="3600" b="1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62186" y="2618956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III. Project.</a:t>
            </a:r>
            <a:endParaRPr lang="vi-VN" sz="3600" b="1"/>
          </a:p>
        </p:txBody>
      </p:sp>
      <p:sp>
        <p:nvSpPr>
          <p:cNvPr id="7" name="TextBox 6"/>
          <p:cNvSpPr txBox="1"/>
          <p:nvPr/>
        </p:nvSpPr>
        <p:spPr>
          <a:xfrm>
            <a:off x="1934227" y="3285161"/>
            <a:ext cx="5393852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</p:spTree>
    <p:extLst>
      <p:ext uri="{BB962C8B-B14F-4D97-AF65-F5344CB8AC3E}">
        <p14:creationId xmlns:p14="http://schemas.microsoft.com/office/powerpoint/2010/main" val="70777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8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1667176"/>
            <a:ext cx="4421037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make a poster about a natural wonder you would like to visit. In the poster, draw / print a picture of the place. Then give some information about the place: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1667176"/>
            <a:ext cx="464321" cy="50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140" y="3987209"/>
            <a:ext cx="389151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the natural wonder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where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how you can go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it is special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you can do there</a:t>
            </a:r>
          </a:p>
          <a:p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2379558"/>
            <a:ext cx="4155223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Introduce the attraction to your class.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2401722"/>
            <a:ext cx="464321" cy="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28491"/>
              </p:ext>
            </p:extLst>
          </p:nvPr>
        </p:nvGraphicFramePr>
        <p:xfrm>
          <a:off x="0" y="682897"/>
          <a:ext cx="9144000" cy="565984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 spc="-80" baseline="0"/>
                        <a:t>use the words related to things in nature and travel items.</a:t>
                      </a:r>
                      <a:endParaRPr lang="en-US" sz="2500" b="1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pronounce the sounds /t/ and /d/ correctly.</a:t>
                      </a:r>
                      <a:endParaRPr lang="en-US" sz="2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use countable and uncountable nouns.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use the modal verb </a:t>
                      </a:r>
                      <a:r>
                        <a:rPr lang="en-US" sz="2500" b="1" i="1"/>
                        <a:t>must / mustn’t</a:t>
                      </a:r>
                      <a:r>
                        <a:rPr lang="en-US" sz="2500" b="1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make and accept appointments.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read about natural wonders.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talk about famous places, and what you must / mustn’t do there.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listen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500" b="1"/>
                        <a:t>write a paragraph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173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692238" y="1361114"/>
            <a:ext cx="2913847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I. Vocabulary</a:t>
            </a:r>
            <a:endParaRPr lang="vi-VN" sz="3600" b="1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8574" y="1925642"/>
            <a:ext cx="2463085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/>
              <a:t>II. </a:t>
            </a:r>
            <a:r>
              <a:rPr lang="en-US" sz="3600" b="1" smtClean="0"/>
              <a:t>Grammar</a:t>
            </a:r>
            <a:endParaRPr lang="vi-VN" sz="3600" b="1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3547" y="2503042"/>
            <a:ext cx="298253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III. Project.</a:t>
            </a:r>
            <a:endParaRPr lang="vi-VN" sz="3600" b="1"/>
          </a:p>
        </p:txBody>
      </p:sp>
      <p:sp>
        <p:nvSpPr>
          <p:cNvPr id="3" name="Rectangle 2"/>
          <p:cNvSpPr/>
          <p:nvPr/>
        </p:nvSpPr>
        <p:spPr>
          <a:xfrm>
            <a:off x="906133" y="3643581"/>
            <a:ext cx="5776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</a:rPr>
              <a:t>- Learn by heart all VOC and grammar</a:t>
            </a:r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8227" y="4208103"/>
            <a:ext cx="5365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- Do all exercise in your </a:t>
            </a:r>
            <a:r>
              <a:rPr lang="en-US" sz="2800" b="1" smtClean="0">
                <a:solidFill>
                  <a:srgbClr val="002060"/>
                </a:solidFill>
              </a:rPr>
              <a:t>workbooks</a:t>
            </a:r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5800" y="154547"/>
            <a:ext cx="7772400" cy="10431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NATURAL WONDERS OF VIETNAM</a:t>
            </a:r>
            <a:br>
              <a:rPr lang="en-US" sz="29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7: Looking back and project</a:t>
            </a:r>
            <a:endParaRPr lang="vi-VN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08520" y="3041812"/>
            <a:ext cx="3280900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smtClean="0"/>
              <a:t>IV. Home work.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265803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" y="4238057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4580926"/>
            <a:ext cx="369047" cy="347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933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783" y="4184670"/>
            <a:ext cx="402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1 is an example.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4548" y="4545897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mustn’t.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0384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371147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52243" y="3661613"/>
            <a:ext cx="412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"/>
            <a:ext cx="8853992" cy="23442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5427994"/>
            <a:ext cx="369047" cy="3905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4074" y="5452607"/>
            <a:ext cx="39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257907"/>
            <a:ext cx="9144000" cy="684917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716260" y="1009588"/>
            <a:ext cx="7772400" cy="104318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NATURAL WONDERS OF VIETNAM</a:t>
            </a:r>
            <a:b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7: Looking back </a:t>
            </a: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3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p.56-57</a:t>
            </a:r>
            <a:endParaRPr lang="vi-VN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92238" y="2052776"/>
            <a:ext cx="3119908" cy="5835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I. Vocabulary.</a:t>
            </a:r>
            <a:endParaRPr lang="vi-VN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41076" y="411481"/>
            <a:ext cx="529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Saturday,December</a:t>
            </a:r>
            <a:r>
              <a:rPr lang="en-US" sz="3200" dirty="0" smtClean="0"/>
              <a:t> 11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2021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134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782912"/>
            <a:ext cx="2544264" cy="14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486361" y="4607724"/>
            <a:ext cx="2534882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286855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329013" y="4664502"/>
            <a:ext cx="2544264" cy="127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>
            <a:off x="3661623" y="5716740"/>
            <a:ext cx="187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waterfall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8" y="612354"/>
            <a:ext cx="6711684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BF372FC-0CFE-4631-9E2F-E09E890BB2C3}"/>
              </a:ext>
            </a:extLst>
          </p:cNvPr>
          <p:cNvGrpSpPr/>
          <p:nvPr/>
        </p:nvGrpSpPr>
        <p:grpSpPr>
          <a:xfrm>
            <a:off x="3642177" y="5716740"/>
            <a:ext cx="1859647" cy="523220"/>
            <a:chOff x="1685581" y="5618602"/>
            <a:chExt cx="1859647" cy="523220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04A188D2-D328-415D-B080-B1DD40B76C8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9C918B03-84E6-4784-A833-6B77174DE025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858455"/>
            <a:ext cx="5969918" cy="398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ABB74BD-8BE7-4F44-B1E5-C3EAC959C8B9}"/>
              </a:ext>
            </a:extLst>
          </p:cNvPr>
          <p:cNvGrpSpPr/>
          <p:nvPr/>
        </p:nvGrpSpPr>
        <p:grpSpPr>
          <a:xfrm>
            <a:off x="3642177" y="5568959"/>
            <a:ext cx="1859647" cy="523220"/>
            <a:chOff x="1685581" y="5618602"/>
            <a:chExt cx="1859647" cy="523220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51E8C3A-E429-4643-A943-36C7420AEBF5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1CFBAAAD-8FB1-4F31-8C8B-38699D87C7A8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89757" y="5568959"/>
            <a:ext cx="1223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" y="822036"/>
            <a:ext cx="7220608" cy="406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B9C4983-5C93-4AF6-9890-E5AA410B4767}"/>
              </a:ext>
            </a:extLst>
          </p:cNvPr>
          <p:cNvGrpSpPr/>
          <p:nvPr/>
        </p:nvGrpSpPr>
        <p:grpSpPr>
          <a:xfrm>
            <a:off x="3505017" y="5578192"/>
            <a:ext cx="2133967" cy="523220"/>
            <a:chOff x="1685581" y="5618602"/>
            <a:chExt cx="2133967" cy="523220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4B76A46-DF6E-4D9B-9215-E9C1A49F455E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ED25C974-0D0B-4A2F-83C1-B5563974987B}"/>
                </a:ext>
              </a:extLst>
            </p:cNvPr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>
            <a:off x="3841672" y="5584358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3. desert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5" y="969819"/>
            <a:ext cx="7196191" cy="379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206B726-EB13-4296-8517-47ECA33603B4}"/>
              </a:ext>
            </a:extLst>
          </p:cNvPr>
          <p:cNvGrpSpPr/>
          <p:nvPr/>
        </p:nvGrpSpPr>
        <p:grpSpPr>
          <a:xfrm>
            <a:off x="3550737" y="5578194"/>
            <a:ext cx="2042527" cy="523220"/>
            <a:chOff x="1685581" y="5618602"/>
            <a:chExt cx="2042527" cy="523220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AA467C9-96C1-4499-AF85-5A78C7C07AE2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FDE1D3E9-6A3C-487C-A486-8F31472DE376}"/>
                </a:ext>
              </a:extLst>
            </p:cNvPr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>
            <a:off x="3960454" y="5578194"/>
            <a:ext cx="123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4. river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1822</TotalTime>
  <Words>763</Words>
  <Application>Microsoft Office PowerPoint</Application>
  <PresentationFormat>On-screen Show (4:3)</PresentationFormat>
  <Paragraphs>144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139</cp:revision>
  <dcterms:created xsi:type="dcterms:W3CDTF">2020-12-09T02:04:09Z</dcterms:created>
  <dcterms:modified xsi:type="dcterms:W3CDTF">2021-12-10T14:00:39Z</dcterms:modified>
</cp:coreProperties>
</file>