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71" r:id="rId2"/>
    <p:sldId id="256" r:id="rId3"/>
    <p:sldId id="257" r:id="rId4"/>
    <p:sldId id="275" r:id="rId5"/>
    <p:sldId id="258" r:id="rId6"/>
    <p:sldId id="259" r:id="rId7"/>
    <p:sldId id="260" r:id="rId8"/>
    <p:sldId id="261" r:id="rId9"/>
    <p:sldId id="274" r:id="rId10"/>
    <p:sldId id="273" r:id="rId11"/>
    <p:sldId id="276" r:id="rId12"/>
    <p:sldId id="272" r:id="rId13"/>
  </p:sldIdLst>
  <p:sldSz cx="9144000" cy="6858000" type="screen4x3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A69"/>
    <a:srgbClr val="EE3016"/>
    <a:srgbClr val="92DBF8"/>
    <a:srgbClr val="6ECFF6"/>
    <a:srgbClr val="FAC5BE"/>
    <a:srgbClr val="F8ACA2"/>
    <a:srgbClr val="F09456"/>
    <a:srgbClr val="F490AD"/>
    <a:srgbClr val="EF5F88"/>
    <a:srgbClr val="3BBE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5501" autoAdjust="0"/>
  </p:normalViewPr>
  <p:slideViewPr>
    <p:cSldViewPr snapToGrid="0" showGuides="1">
      <p:cViewPr>
        <p:scale>
          <a:sx n="66" d="100"/>
          <a:sy n="66" d="100"/>
        </p:scale>
        <p:origin x="-1446" y="-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431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42" y="161816"/>
            <a:ext cx="538313" cy="5075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7591" y="669368"/>
            <a:ext cx="82399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two things or activities and share them with the class. The class listen and decide whether they are about or not about Tet.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19" y="152743"/>
            <a:ext cx="1829210" cy="534692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2759229" y="207703"/>
            <a:ext cx="5850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 it about Tet?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591" y="2893138"/>
            <a:ext cx="1585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7364" y="3551205"/>
            <a:ext cx="6099463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/>
              <a:t>Student: </a:t>
            </a:r>
            <a:r>
              <a:rPr lang="en-US" sz="2800" i="1"/>
              <a:t>banh chung  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Class: </a:t>
            </a:r>
            <a:r>
              <a:rPr lang="en-US" sz="2800"/>
              <a:t>It’s about Tet. 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Student: </a:t>
            </a:r>
            <a:r>
              <a:rPr lang="en-US" sz="2800"/>
              <a:t>flying a kite.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Class: </a:t>
            </a:r>
            <a:r>
              <a:rPr lang="en-US" sz="2800"/>
              <a:t>It’s not about Tet.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48098"/>
            <a:ext cx="4141466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5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5599" y="870857"/>
            <a:ext cx="717005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latin typeface=".VnTimeH" pitchFamily="34" charset="0"/>
              </a:rPr>
              <a:t>*Home Assignments</a:t>
            </a:r>
          </a:p>
          <a:p>
            <a:endParaRPr lang="en-US" b="1" dirty="0">
              <a:latin typeface=".VnTimeH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b="1" dirty="0" smtClean="0">
                <a:latin typeface=".VnTimeH" pitchFamily="34" charset="0"/>
              </a:rPr>
              <a:t>Make sentences  using the vocabulary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latin typeface=".VnTimeH" pitchFamily="34" charset="0"/>
              </a:rPr>
              <a:t>Do EX B1,2 p.40-41 in WB.</a:t>
            </a:r>
            <a:endParaRPr lang="en-US" b="1" dirty="0">
              <a:latin typeface=".VnTime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288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982"/>
            <a:ext cx="8345714" cy="40521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3272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6439" y="3827850"/>
            <a:ext cx="7629012" cy="258532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5400" b="1" kern="10" smtClean="0">
                <a:ln w="3155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Times New Roman"/>
                <a:cs typeface="Times New Roman"/>
              </a:rPr>
              <a:t>Unit 6:Our </a:t>
            </a:r>
            <a:r>
              <a:rPr lang="en-US" sz="5400" b="1" kern="10" dirty="0" err="1" smtClean="0">
                <a:ln w="3155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Tet</a:t>
            </a:r>
            <a:r>
              <a:rPr lang="en-US" sz="5400" b="1" kern="10" dirty="0" smtClean="0">
                <a:ln w="3155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holiday</a:t>
            </a:r>
          </a:p>
          <a:p>
            <a:pPr algn="ctr">
              <a:defRPr/>
            </a:pPr>
            <a:r>
              <a:rPr lang="vi-VN" sz="5400" b="1" kern="10" dirty="0" smtClean="0">
                <a:ln w="3155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Lesson </a:t>
            </a:r>
            <a:r>
              <a:rPr lang="vi-VN" sz="5400" b="1" kern="10" dirty="0" smtClean="0">
                <a:ln w="3155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Times New Roman"/>
                <a:cs typeface="Times New Roman"/>
              </a:rPr>
              <a:t>1: Getting started</a:t>
            </a:r>
          </a:p>
          <a:p>
            <a:pPr algn="ctr">
              <a:defRPr/>
            </a:pPr>
            <a:r>
              <a:rPr lang="vi-VN" sz="5400" b="1" kern="10" dirty="0" smtClean="0">
                <a:ln w="3155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Times New Roman"/>
                <a:cs typeface="Times New Roman"/>
              </a:rPr>
              <a:t>(1,2,3,4)</a:t>
            </a:r>
            <a:r>
              <a:rPr lang="en-US" sz="5400" b="1" kern="10" dirty="0" smtClean="0">
                <a:ln w="3155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p.58-59</a:t>
            </a:r>
            <a:endParaRPr lang="en-US" sz="5400" b="1" dirty="0">
              <a:ln w="31550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65943" y="2685143"/>
            <a:ext cx="641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29543" y="2837543"/>
            <a:ext cx="6415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Saturday,December</a:t>
            </a:r>
            <a:r>
              <a:rPr lang="en-US" sz="3200" b="1" dirty="0" smtClean="0"/>
              <a:t> 11</a:t>
            </a:r>
            <a:r>
              <a:rPr lang="en-US" sz="3200" b="1" baseline="30000" dirty="0" smtClean="0"/>
              <a:t>th</a:t>
            </a:r>
            <a:r>
              <a:rPr lang="en-US" sz="3200" b="1" dirty="0" smtClean="0"/>
              <a:t>,2021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404169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4784483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4032277"/>
            <a:ext cx="375944" cy="3867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5258" y="4067215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4457" y="4772748"/>
            <a:ext cx="3636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What are Linda and Phong talking about?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38190" y="3985977"/>
            <a:ext cx="363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words / phrases in the box with the pictures.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59" y="3346279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48DA4"/>
                </a:solidFill>
              </a:rPr>
              <a:t>Happy New Year!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3272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5" y="5698151"/>
            <a:ext cx="375944" cy="3978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35257" y="5657379"/>
            <a:ext cx="3636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Complete the sentences about Tet with the information from the conversation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8285" y="296646"/>
            <a:ext cx="9354064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C00000"/>
                </a:solidFill>
                <a:latin typeface="+mj-lt"/>
              </a:rPr>
              <a:t>*Vocabulary:</a:t>
            </a:r>
          </a:p>
          <a:p>
            <a:r>
              <a:rPr lang="vi-VN" sz="4000" dirty="0" smtClean="0">
                <a:latin typeface="+mj-lt"/>
              </a:rPr>
              <a:t>-to celerate: </a:t>
            </a:r>
            <a:r>
              <a:rPr lang="vi-VN" sz="4000" dirty="0" smtClean="0">
                <a:solidFill>
                  <a:srgbClr val="C00000"/>
                </a:solidFill>
                <a:latin typeface="+mj-lt"/>
              </a:rPr>
              <a:t>kỉ niệm,tổ chức</a:t>
            </a:r>
          </a:p>
          <a:p>
            <a:pPr marL="571500" indent="-571500">
              <a:buFont typeface="Wingdings"/>
              <a:buChar char="à"/>
            </a:pPr>
            <a:r>
              <a:rPr lang="vi-VN" sz="4000" dirty="0" smtClean="0">
                <a:latin typeface="+mj-lt"/>
                <a:sym typeface="Wingdings" panose="05000000000000000000" pitchFamily="2" charset="2"/>
              </a:rPr>
              <a:t>celebration: </a:t>
            </a:r>
            <a:r>
              <a:rPr lang="vi-VN" sz="4000" dirty="0" smtClean="0">
                <a:solidFill>
                  <a:srgbClr val="C00000"/>
                </a:solidFill>
                <a:latin typeface="+mj-lt"/>
                <a:sym typeface="Wingdings" panose="05000000000000000000" pitchFamily="2" charset="2"/>
              </a:rPr>
              <a:t>sự tổ chức</a:t>
            </a:r>
          </a:p>
          <a:p>
            <a:r>
              <a:rPr lang="vi-VN" sz="4000" dirty="0" smtClean="0">
                <a:latin typeface="+mj-lt"/>
                <a:sym typeface="Wingdings" panose="05000000000000000000" pitchFamily="2" charset="2"/>
              </a:rPr>
              <a:t>-to decorate: </a:t>
            </a:r>
            <a:r>
              <a:rPr lang="vi-VN" sz="4000" dirty="0" smtClean="0">
                <a:solidFill>
                  <a:srgbClr val="C00000"/>
                </a:solidFill>
                <a:latin typeface="+mj-lt"/>
                <a:sym typeface="Wingdings" panose="05000000000000000000" pitchFamily="2" charset="2"/>
              </a:rPr>
              <a:t>trang trí</a:t>
            </a:r>
          </a:p>
          <a:p>
            <a:r>
              <a:rPr lang="vi-VN" sz="4000" dirty="0" smtClean="0">
                <a:latin typeface="+mj-lt"/>
                <a:sym typeface="Wingdings" panose="05000000000000000000" pitchFamily="2" charset="2"/>
              </a:rPr>
              <a:t>-New Year = Tet holiday: </a:t>
            </a:r>
            <a:r>
              <a:rPr lang="vi-VN" sz="4000" dirty="0" smtClean="0">
                <a:solidFill>
                  <a:srgbClr val="C00000"/>
                </a:solidFill>
                <a:latin typeface="+mj-lt"/>
                <a:sym typeface="Wingdings" panose="05000000000000000000" pitchFamily="2" charset="2"/>
              </a:rPr>
              <a:t>năm mới,Tết</a:t>
            </a:r>
          </a:p>
          <a:p>
            <a:r>
              <a:rPr lang="vi-VN" sz="4000" dirty="0" smtClean="0">
                <a:latin typeface="+mj-lt"/>
                <a:sym typeface="Wingdings" panose="05000000000000000000" pitchFamily="2" charset="2"/>
              </a:rPr>
              <a:t>-happy time: </a:t>
            </a:r>
            <a:r>
              <a:rPr lang="vi-VN" sz="4000" dirty="0" smtClean="0">
                <a:solidFill>
                  <a:srgbClr val="C00000"/>
                </a:solidFill>
                <a:latin typeface="+mj-lt"/>
                <a:sym typeface="Wingdings" panose="05000000000000000000" pitchFamily="2" charset="2"/>
              </a:rPr>
              <a:t>thời gian hạnh phúc</a:t>
            </a:r>
          </a:p>
          <a:p>
            <a:r>
              <a:rPr lang="vi-VN" sz="4000" dirty="0" smtClean="0">
                <a:latin typeface="+mj-lt"/>
                <a:sym typeface="Wingdings" panose="05000000000000000000" pitchFamily="2" charset="2"/>
              </a:rPr>
              <a:t> Happy New Year: </a:t>
            </a:r>
            <a:r>
              <a:rPr lang="vi-VN" sz="4000" dirty="0" smtClean="0">
                <a:solidFill>
                  <a:srgbClr val="C00000"/>
                </a:solidFill>
                <a:latin typeface="+mj-lt"/>
                <a:sym typeface="Wingdings" panose="05000000000000000000" pitchFamily="2" charset="2"/>
              </a:rPr>
              <a:t>chúc mừng năm mới</a:t>
            </a:r>
          </a:p>
          <a:p>
            <a:r>
              <a:rPr lang="vi-VN" sz="4000" dirty="0">
                <a:latin typeface="+mj-lt"/>
                <a:sym typeface="Wingdings" panose="05000000000000000000" pitchFamily="2" charset="2"/>
              </a:rPr>
              <a:t>-family gather: </a:t>
            </a:r>
            <a:r>
              <a:rPr lang="vi-VN" sz="4000" dirty="0">
                <a:solidFill>
                  <a:srgbClr val="C00000"/>
                </a:solidFill>
                <a:latin typeface="+mj-lt"/>
                <a:sym typeface="Wingdings" panose="05000000000000000000" pitchFamily="2" charset="2"/>
              </a:rPr>
              <a:t>gia đình sum họp.</a:t>
            </a:r>
          </a:p>
          <a:p>
            <a:r>
              <a:rPr lang="vi-VN" sz="4000" dirty="0" smtClean="0">
                <a:latin typeface="+mj-lt"/>
                <a:sym typeface="Wingdings" panose="05000000000000000000" pitchFamily="2" charset="2"/>
              </a:rPr>
              <a:t>-lucky money: </a:t>
            </a:r>
            <a:r>
              <a:rPr lang="vi-VN" sz="4000" dirty="0" smtClean="0">
                <a:solidFill>
                  <a:srgbClr val="C00000"/>
                </a:solidFill>
                <a:latin typeface="+mj-lt"/>
                <a:sym typeface="Wingdings" panose="05000000000000000000" pitchFamily="2" charset="2"/>
              </a:rPr>
              <a:t>tiền lì xì</a:t>
            </a:r>
          </a:p>
          <a:p>
            <a:r>
              <a:rPr lang="vi-VN" sz="4000" dirty="0" smtClean="0">
                <a:latin typeface="+mj-lt"/>
                <a:sym typeface="Wingdings" panose="05000000000000000000" pitchFamily="2" charset="2"/>
              </a:rPr>
              <a:t>-peach flowers: </a:t>
            </a:r>
            <a:r>
              <a:rPr lang="vi-VN" sz="4000" dirty="0" smtClean="0">
                <a:solidFill>
                  <a:srgbClr val="C00000"/>
                </a:solidFill>
                <a:latin typeface="+mj-lt"/>
                <a:sym typeface="Wingdings" panose="05000000000000000000" pitchFamily="2" charset="2"/>
              </a:rPr>
              <a:t>hoa đào</a:t>
            </a:r>
          </a:p>
          <a:p>
            <a:endParaRPr lang="vi-VN" sz="40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1358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67" y="1833767"/>
            <a:ext cx="7872414" cy="51713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33451" y="1125881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Happy New Year!</a:t>
            </a:r>
          </a:p>
        </p:txBody>
      </p:sp>
      <p:pic>
        <p:nvPicPr>
          <p:cNvPr id="2" name="Bản sao của B1_38">
            <a:hlinkClick r:id="" action="ppaction://media"/>
            <a:extLst>
              <a:ext uri="{FF2B5EF4-FFF2-40B4-BE49-F238E27FC236}">
                <a16:creationId xmlns:a16="http://schemas.microsoft.com/office/drawing/2014/main" xmlns="" id="{4A18434B-39AF-4ACC-83AF-6CF60E5174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73286" y="1882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662" y="841935"/>
            <a:ext cx="8695211" cy="578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/>
              <a:t>Linda: </a:t>
            </a:r>
            <a:r>
              <a:rPr lang="en-US" sz="2200"/>
              <a:t>Phong, does Viet Nam celebrate New Years?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Yes, we do. We have Tet.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Linda: </a:t>
            </a:r>
            <a:r>
              <a:rPr lang="en-US" sz="2200"/>
              <a:t>When is Tet?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At different times. This year, it’s in January.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Linda: </a:t>
            </a:r>
            <a:r>
              <a:rPr lang="en-US" sz="2200"/>
              <a:t>What do you do at Tet?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We clean our homes and decorate them  with ﬂowers.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Linda: </a:t>
            </a:r>
            <a:r>
              <a:rPr lang="en-US" sz="2200"/>
              <a:t>Is Tet a time for family gatherings?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Yes. It’s a happy time for everybody.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Linda: </a:t>
            </a:r>
            <a:r>
              <a:rPr lang="en-US" sz="2200"/>
              <a:t>Great. 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Yes, and another good thing about Tet is that children get lucky money.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Linda: </a:t>
            </a:r>
            <a:r>
              <a:rPr lang="en-US" sz="2200"/>
              <a:t>That sounds interesting. Is there anything special people should do?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We should say “Happy New Year” when we meet people, and we shouldn’t break anything.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3451" y="0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Happy New Year!</a:t>
            </a:r>
          </a:p>
        </p:txBody>
      </p:sp>
      <p:pic>
        <p:nvPicPr>
          <p:cNvPr id="5" name="Bản sao của B1_38">
            <a:hlinkClick r:id="" action="ppaction://media"/>
            <a:extLst>
              <a:ext uri="{FF2B5EF4-FFF2-40B4-BE49-F238E27FC236}">
                <a16:creationId xmlns:a16="http://schemas.microsoft.com/office/drawing/2014/main" xmlns="" id="{6A41B368-5F79-44E7-82A4-D54669CFEF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625" end="1116.979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50231" y="1102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7625" y="201521"/>
            <a:ext cx="75461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Linda and Phong talking about?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1830854" y="2540494"/>
            <a:ext cx="7396275" cy="826165"/>
            <a:chOff x="363373" y="1262747"/>
            <a:chExt cx="6973597" cy="954107"/>
          </a:xfrm>
        </p:grpSpPr>
        <p:sp>
          <p:nvSpPr>
            <p:cNvPr id="33" name="TextBox 32"/>
            <p:cNvSpPr txBox="1"/>
            <p:nvPr/>
          </p:nvSpPr>
          <p:spPr>
            <a:xfrm>
              <a:off x="363373" y="1262747"/>
              <a:ext cx="4748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27313" y="1271400"/>
              <a:ext cx="65096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New Years in the world</a:t>
              </a:r>
              <a:endParaRPr lang="en-US" sz="2800" i="1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830854" y="3493394"/>
            <a:ext cx="7396275" cy="530713"/>
            <a:chOff x="363373" y="1262747"/>
            <a:chExt cx="6973597" cy="612900"/>
          </a:xfrm>
        </p:grpSpPr>
        <p:sp>
          <p:nvSpPr>
            <p:cNvPr id="36" name="TextBox 35"/>
            <p:cNvSpPr txBox="1"/>
            <p:nvPr/>
          </p:nvSpPr>
          <p:spPr>
            <a:xfrm>
              <a:off x="363373" y="1262747"/>
              <a:ext cx="474830" cy="60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27313" y="1271400"/>
              <a:ext cx="6509657" cy="60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Tet in Viet Nam</a:t>
              </a:r>
              <a:endParaRPr lang="en-US" sz="2800" i="1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830854" y="4446293"/>
            <a:ext cx="7396275" cy="530713"/>
            <a:chOff x="363373" y="1262747"/>
            <a:chExt cx="6973597" cy="612900"/>
          </a:xfrm>
        </p:grpSpPr>
        <p:sp>
          <p:nvSpPr>
            <p:cNvPr id="39" name="TextBox 38"/>
            <p:cNvSpPr txBox="1"/>
            <p:nvPr/>
          </p:nvSpPr>
          <p:spPr>
            <a:xfrm>
              <a:off x="363373" y="1262747"/>
              <a:ext cx="474830" cy="60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27313" y="1271400"/>
              <a:ext cx="6509657" cy="60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What to eat and wear during tet</a:t>
              </a:r>
              <a:endParaRPr lang="en-US" sz="2800" i="1"/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xmlns="" id="{F5A3D6ED-DAC9-484C-843E-ABC385C4ACE1}"/>
              </a:ext>
            </a:extLst>
          </p:cNvPr>
          <p:cNvSpPr/>
          <p:nvPr/>
        </p:nvSpPr>
        <p:spPr>
          <a:xfrm>
            <a:off x="1774274" y="3475467"/>
            <a:ext cx="548640" cy="54864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6636" y="97101"/>
            <a:ext cx="82381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about Tet with the information from the conversation in </a:t>
            </a:r>
            <a:r>
              <a:rPr lang="en-US" sz="2400" b="1" spc="-5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26" y="1340619"/>
            <a:ext cx="7642081" cy="9429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4" y="2265914"/>
            <a:ext cx="7644384" cy="102814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4" y="3364930"/>
            <a:ext cx="7644384" cy="8500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4" y="4288836"/>
            <a:ext cx="7644384" cy="106930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4" y="5359213"/>
            <a:ext cx="7644384" cy="106930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232980" y="1618416"/>
            <a:ext cx="6973597" cy="470318"/>
            <a:chOff x="363373" y="1262747"/>
            <a:chExt cx="6973597" cy="470318"/>
          </a:xfrm>
        </p:grpSpPr>
        <p:sp>
          <p:nvSpPr>
            <p:cNvPr id="30" name="TextBox 29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27313" y="1271400"/>
              <a:ext cx="6509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This year Tet is in</a:t>
              </a:r>
              <a:endParaRPr lang="en-US" sz="2400" i="1" dirty="0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232980" y="256285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696920" y="2571506"/>
            <a:ext cx="650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decorate our</a:t>
            </a:r>
            <a:endParaRPr lang="en-US" sz="2400" i="1" dirty="0"/>
          </a:p>
        </p:txBody>
      </p:sp>
      <p:sp>
        <p:nvSpPr>
          <p:cNvPr id="51" name="TextBox 50"/>
          <p:cNvSpPr txBox="1"/>
          <p:nvPr/>
        </p:nvSpPr>
        <p:spPr>
          <a:xfrm>
            <a:off x="1232980" y="359108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696920" y="3599740"/>
            <a:ext cx="3022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Tet is a time for family</a:t>
            </a:r>
            <a:endParaRPr lang="en-US" sz="2400" i="1" dirty="0"/>
          </a:p>
        </p:txBody>
      </p:sp>
      <p:sp>
        <p:nvSpPr>
          <p:cNvPr id="56" name="TextBox 55"/>
          <p:cNvSpPr txBox="1"/>
          <p:nvPr/>
        </p:nvSpPr>
        <p:spPr>
          <a:xfrm>
            <a:off x="1232980" y="458170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96920" y="4590357"/>
            <a:ext cx="1702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Children get</a:t>
            </a:r>
            <a:endParaRPr lang="en-US" sz="2400" i="1" dirty="0"/>
          </a:p>
        </p:txBody>
      </p:sp>
      <p:sp>
        <p:nvSpPr>
          <p:cNvPr id="61" name="TextBox 60"/>
          <p:cNvSpPr txBox="1"/>
          <p:nvPr/>
        </p:nvSpPr>
        <p:spPr>
          <a:xfrm>
            <a:off x="1232980" y="566833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696921" y="5676992"/>
            <a:ext cx="2533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People shouldn’t</a:t>
            </a:r>
            <a:endParaRPr lang="en-US" sz="2400" i="1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2371E8F-24DE-4BE6-A083-735F5CEA8B2A}"/>
              </a:ext>
            </a:extLst>
          </p:cNvPr>
          <p:cNvGrpSpPr/>
          <p:nvPr/>
        </p:nvGrpSpPr>
        <p:grpSpPr>
          <a:xfrm>
            <a:off x="3895833" y="1625102"/>
            <a:ext cx="1314940" cy="466763"/>
            <a:chOff x="3826156" y="1108898"/>
            <a:chExt cx="1314940" cy="46676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138515F8-594A-4327-8EE1-50B91C0837AF}"/>
                </a:ext>
              </a:extLst>
            </p:cNvPr>
            <p:cNvSpPr txBox="1"/>
            <p:nvPr/>
          </p:nvSpPr>
          <p:spPr>
            <a:xfrm>
              <a:off x="3826156" y="1108898"/>
              <a:ext cx="11495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  <a:effectLst>
                    <a:glow rad="63500">
                      <a:schemeClr val="bg1"/>
                    </a:glow>
                  </a:effectLst>
                </a:rPr>
                <a:t>January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0C4226AD-C1B5-48A7-A560-8B862CFB29B8}"/>
                </a:ext>
              </a:extLst>
            </p:cNvPr>
            <p:cNvSpPr txBox="1"/>
            <p:nvPr/>
          </p:nvSpPr>
          <p:spPr>
            <a:xfrm>
              <a:off x="4803969" y="1113996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F5D5672-C3D6-4564-9E10-895D35A03A72}"/>
              </a:ext>
            </a:extLst>
          </p:cNvPr>
          <p:cNvGrpSpPr/>
          <p:nvPr/>
        </p:nvGrpSpPr>
        <p:grpSpPr>
          <a:xfrm>
            <a:off x="3930070" y="1628611"/>
            <a:ext cx="1937597" cy="461665"/>
            <a:chOff x="3782291" y="1822567"/>
            <a:chExt cx="1937597" cy="461665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76338CDB-F9A2-47D8-982E-842A496C6B49}"/>
                </a:ext>
              </a:extLst>
            </p:cNvPr>
            <p:cNvSpPr txBox="1"/>
            <p:nvPr/>
          </p:nvSpPr>
          <p:spPr>
            <a:xfrm>
              <a:off x="5382761" y="1822567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.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53FD39E3-2508-4A37-94C1-150B687AA7EA}"/>
              </a:ext>
            </a:extLst>
          </p:cNvPr>
          <p:cNvGrpSpPr/>
          <p:nvPr/>
        </p:nvGrpSpPr>
        <p:grpSpPr>
          <a:xfrm>
            <a:off x="3876203" y="2580159"/>
            <a:ext cx="1937597" cy="461665"/>
            <a:chOff x="3782291" y="1822567"/>
            <a:chExt cx="1937597" cy="461665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C1144345-4FF9-4993-B2BC-249F652DF71E}"/>
                </a:ext>
              </a:extLst>
            </p:cNvPr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4EC72D40-4AC3-4A5F-A3EB-F8A68331DBB7}"/>
                </a:ext>
              </a:extLst>
            </p:cNvPr>
            <p:cNvSpPr txBox="1"/>
            <p:nvPr/>
          </p:nvSpPr>
          <p:spPr>
            <a:xfrm>
              <a:off x="5382761" y="1822567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F5B5C645-7A2A-4CC2-A2EA-5EE0E8C9C061}"/>
              </a:ext>
            </a:extLst>
          </p:cNvPr>
          <p:cNvGrpSpPr/>
          <p:nvPr/>
        </p:nvGrpSpPr>
        <p:grpSpPr>
          <a:xfrm>
            <a:off x="3854495" y="2575760"/>
            <a:ext cx="1194872" cy="466763"/>
            <a:chOff x="3826156" y="1108898"/>
            <a:chExt cx="1194872" cy="466763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803468AF-A6A6-4AFF-B92C-CF1F5401D0B8}"/>
                </a:ext>
              </a:extLst>
            </p:cNvPr>
            <p:cNvSpPr txBox="1"/>
            <p:nvPr/>
          </p:nvSpPr>
          <p:spPr>
            <a:xfrm>
              <a:off x="3826156" y="1108898"/>
              <a:ext cx="10278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  <a:effectLst>
                    <a:glow rad="63500">
                      <a:schemeClr val="bg1"/>
                    </a:glow>
                  </a:effectLst>
                </a:rPr>
                <a:t>homes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FFB502B9-8E2A-4CEE-BC99-41046AEB8F1A}"/>
                </a:ext>
              </a:extLst>
            </p:cNvPr>
            <p:cNvSpPr txBox="1"/>
            <p:nvPr/>
          </p:nvSpPr>
          <p:spPr>
            <a:xfrm>
              <a:off x="4683901" y="1113996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.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4EFC65A9-34F9-4409-AD32-2C0BE36DBC3E}"/>
              </a:ext>
            </a:extLst>
          </p:cNvPr>
          <p:cNvGrpSpPr/>
          <p:nvPr/>
        </p:nvGrpSpPr>
        <p:grpSpPr>
          <a:xfrm>
            <a:off x="4536166" y="3623283"/>
            <a:ext cx="1937597" cy="461665"/>
            <a:chOff x="3782291" y="1822567"/>
            <a:chExt cx="1937597" cy="461665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D2069FF5-6C9C-4717-8CC0-F8992BECFEAA}"/>
                </a:ext>
              </a:extLst>
            </p:cNvPr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2E36FE78-D264-4573-B6D2-DDE837DB5DFA}"/>
                </a:ext>
              </a:extLst>
            </p:cNvPr>
            <p:cNvSpPr txBox="1"/>
            <p:nvPr/>
          </p:nvSpPr>
          <p:spPr>
            <a:xfrm>
              <a:off x="5382761" y="1822567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BD2DFD7A-D3D2-4FE7-9858-33982C407E32}"/>
              </a:ext>
            </a:extLst>
          </p:cNvPr>
          <p:cNvGrpSpPr/>
          <p:nvPr/>
        </p:nvGrpSpPr>
        <p:grpSpPr>
          <a:xfrm>
            <a:off x="4494995" y="3600323"/>
            <a:ext cx="1628977" cy="466763"/>
            <a:chOff x="3826156" y="1108898"/>
            <a:chExt cx="1628977" cy="466763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59EC3C7D-C85A-4EC3-A2BF-BB50EF8B844F}"/>
                </a:ext>
              </a:extLst>
            </p:cNvPr>
            <p:cNvSpPr txBox="1"/>
            <p:nvPr/>
          </p:nvSpPr>
          <p:spPr>
            <a:xfrm>
              <a:off x="3826156" y="1108898"/>
              <a:ext cx="14905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  <a:effectLst>
                    <a:glow rad="63500">
                      <a:schemeClr val="bg1"/>
                    </a:glow>
                  </a:effectLst>
                </a:rPr>
                <a:t>gatherings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BBCB40E8-C461-4DB2-95BF-294E4E4BD94D}"/>
                </a:ext>
              </a:extLst>
            </p:cNvPr>
            <p:cNvSpPr txBox="1"/>
            <p:nvPr/>
          </p:nvSpPr>
          <p:spPr>
            <a:xfrm>
              <a:off x="5118006" y="1113996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.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xmlns="" id="{62713885-C4D5-4E8F-BBB3-8510D69FC8D0}"/>
              </a:ext>
            </a:extLst>
          </p:cNvPr>
          <p:cNvGrpSpPr/>
          <p:nvPr/>
        </p:nvGrpSpPr>
        <p:grpSpPr>
          <a:xfrm>
            <a:off x="3362035" y="4590357"/>
            <a:ext cx="1937597" cy="461665"/>
            <a:chOff x="3782291" y="1822567"/>
            <a:chExt cx="1937597" cy="461665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xmlns="" id="{565965C2-4E85-4F11-8F0A-F10859282808}"/>
                </a:ext>
              </a:extLst>
            </p:cNvPr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xmlns="" id="{4FC39D79-88F1-4292-BBDB-5ED2A98E2E6E}"/>
                </a:ext>
              </a:extLst>
            </p:cNvPr>
            <p:cNvSpPr txBox="1"/>
            <p:nvPr/>
          </p:nvSpPr>
          <p:spPr>
            <a:xfrm>
              <a:off x="5382761" y="1822567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xmlns="" id="{8C6C57A0-F3A8-46DF-BB39-3ED097BCC137}"/>
              </a:ext>
            </a:extLst>
          </p:cNvPr>
          <p:cNvGrpSpPr/>
          <p:nvPr/>
        </p:nvGrpSpPr>
        <p:grpSpPr>
          <a:xfrm>
            <a:off x="3274684" y="4585869"/>
            <a:ext cx="1887592" cy="466763"/>
            <a:chOff x="3826156" y="1108898"/>
            <a:chExt cx="1887592" cy="466763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xmlns="" id="{E007575C-BDF4-46CE-927A-4EE697221AF0}"/>
                </a:ext>
              </a:extLst>
            </p:cNvPr>
            <p:cNvSpPr txBox="1"/>
            <p:nvPr/>
          </p:nvSpPr>
          <p:spPr>
            <a:xfrm>
              <a:off x="3826156" y="1108898"/>
              <a:ext cx="18145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  <a:effectLst>
                    <a:glow rad="63500">
                      <a:schemeClr val="bg1"/>
                    </a:glow>
                  </a:effectLst>
                </a:rPr>
                <a:t>lucky money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3F10E900-07A6-4B67-A0BA-EC20A8E38264}"/>
                </a:ext>
              </a:extLst>
            </p:cNvPr>
            <p:cNvSpPr txBox="1"/>
            <p:nvPr/>
          </p:nvSpPr>
          <p:spPr>
            <a:xfrm>
              <a:off x="5376621" y="1113996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.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xmlns="" id="{9DF59803-A2A3-422C-8F5C-FEAF0B720B68}"/>
              </a:ext>
            </a:extLst>
          </p:cNvPr>
          <p:cNvGrpSpPr/>
          <p:nvPr/>
        </p:nvGrpSpPr>
        <p:grpSpPr>
          <a:xfrm>
            <a:off x="3941846" y="5672244"/>
            <a:ext cx="3631969" cy="461665"/>
            <a:chOff x="3782291" y="1822567"/>
            <a:chExt cx="3631969" cy="461665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xmlns="" id="{85439AF6-5B80-4387-961C-1C418FB97044}"/>
                </a:ext>
              </a:extLst>
            </p:cNvPr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xmlns="" id="{2B0650B2-F003-4C07-AA9E-74488639C3E1}"/>
                </a:ext>
              </a:extLst>
            </p:cNvPr>
            <p:cNvSpPr txBox="1"/>
            <p:nvPr/>
          </p:nvSpPr>
          <p:spPr>
            <a:xfrm>
              <a:off x="5382761" y="1822567"/>
              <a:ext cx="203149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anything.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xmlns="" id="{12E563D8-8350-4153-8474-54E32CF2B586}"/>
              </a:ext>
            </a:extLst>
          </p:cNvPr>
          <p:cNvGrpSpPr/>
          <p:nvPr/>
        </p:nvGrpSpPr>
        <p:grpSpPr>
          <a:xfrm>
            <a:off x="3863731" y="5672850"/>
            <a:ext cx="2241503" cy="465803"/>
            <a:chOff x="3826156" y="1104760"/>
            <a:chExt cx="2241503" cy="465803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0492F88F-C235-4C88-8770-73517795953D}"/>
                </a:ext>
              </a:extLst>
            </p:cNvPr>
            <p:cNvSpPr txBox="1"/>
            <p:nvPr/>
          </p:nvSpPr>
          <p:spPr>
            <a:xfrm>
              <a:off x="3826156" y="1108898"/>
              <a:ext cx="8907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  <a:effectLst>
                    <a:glow rad="63500">
                      <a:schemeClr val="bg1"/>
                    </a:glow>
                  </a:effectLst>
                </a:rPr>
                <a:t>break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xmlns="" id="{EE6F3DB9-4D7F-4A74-95DD-9252255E74DD}"/>
                </a:ext>
              </a:extLst>
            </p:cNvPr>
            <p:cNvSpPr txBox="1"/>
            <p:nvPr/>
          </p:nvSpPr>
          <p:spPr>
            <a:xfrm>
              <a:off x="4591531" y="1104760"/>
              <a:ext cx="147612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anything.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6636" y="202250"/>
            <a:ext cx="8238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words / phrases in the box with the pictures.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265382" y="1184563"/>
            <a:ext cx="6650182" cy="1101436"/>
          </a:xfrm>
          <a:prstGeom prst="roundRect">
            <a:avLst/>
          </a:prstGeom>
          <a:solidFill>
            <a:srgbClr val="92DB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60877" y="1261652"/>
            <a:ext cx="2462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a.  </a:t>
            </a:r>
            <a:r>
              <a:rPr lang="en-US" sz="2200" dirty="0"/>
              <a:t>lucky money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60876" y="1685500"/>
            <a:ext cx="2264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b.  </a:t>
            </a:r>
            <a:r>
              <a:rPr lang="en-US" sz="2200" dirty="0"/>
              <a:t>peach flowers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07574" y="1280696"/>
            <a:ext cx="36079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c.  </a:t>
            </a:r>
            <a:r>
              <a:rPr lang="en-US" sz="2200" i="1" dirty="0"/>
              <a:t>banh </a:t>
            </a:r>
            <a:r>
              <a:rPr lang="en-US" sz="2200" i="1" dirty="0" err="1"/>
              <a:t>chung</a:t>
            </a:r>
            <a:r>
              <a:rPr lang="en-US" sz="2200" i="1" dirty="0"/>
              <a:t> </a:t>
            </a:r>
            <a:r>
              <a:rPr lang="en-US" sz="2200" dirty="0"/>
              <a:t>and </a:t>
            </a:r>
            <a:r>
              <a:rPr lang="en-US" sz="2200" i="1" dirty="0"/>
              <a:t>banh </a:t>
            </a:r>
            <a:r>
              <a:rPr lang="en-US" sz="2200" i="1" dirty="0" err="1"/>
              <a:t>tet</a:t>
            </a:r>
            <a:endParaRPr lang="en-US" sz="22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4307574" y="1704544"/>
            <a:ext cx="30945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d.  </a:t>
            </a:r>
            <a:r>
              <a:rPr lang="en-US" sz="2200" dirty="0"/>
              <a:t>family gathering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130" y="2441421"/>
            <a:ext cx="2419297" cy="1612864"/>
          </a:xfrm>
          <a:prstGeom prst="round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926" y="2341157"/>
            <a:ext cx="2614244" cy="1742829"/>
          </a:xfrm>
          <a:prstGeom prst="round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130" y="4727495"/>
            <a:ext cx="2519495" cy="1576681"/>
          </a:xfrm>
          <a:prstGeom prst="round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774" y="4612805"/>
            <a:ext cx="2416637" cy="1612864"/>
          </a:xfrm>
          <a:prstGeom prst="roundRect">
            <a:avLst/>
          </a:prstGeom>
        </p:spPr>
      </p:pic>
      <p:sp>
        <p:nvSpPr>
          <p:cNvPr id="5" name="Flowchart: Connector 4"/>
          <p:cNvSpPr/>
          <p:nvPr/>
        </p:nvSpPr>
        <p:spPr>
          <a:xfrm>
            <a:off x="1039091" y="2403094"/>
            <a:ext cx="365760" cy="36576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0" name="Flowchart: Connector 19"/>
          <p:cNvSpPr/>
          <p:nvPr/>
        </p:nvSpPr>
        <p:spPr>
          <a:xfrm>
            <a:off x="5330564" y="2435901"/>
            <a:ext cx="365760" cy="36576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1" name="Flowchart: Connector 20"/>
          <p:cNvSpPr/>
          <p:nvPr/>
        </p:nvSpPr>
        <p:spPr>
          <a:xfrm>
            <a:off x="1040421" y="4560022"/>
            <a:ext cx="365760" cy="36576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2" name="Flowchart: Connector 21"/>
          <p:cNvSpPr/>
          <p:nvPr/>
        </p:nvSpPr>
        <p:spPr>
          <a:xfrm>
            <a:off x="5331894" y="4514321"/>
            <a:ext cx="365760" cy="36576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35B3F40-451E-453B-9A11-2ECA3244694B}"/>
              </a:ext>
            </a:extLst>
          </p:cNvPr>
          <p:cNvSpPr txBox="1"/>
          <p:nvPr/>
        </p:nvSpPr>
        <p:spPr>
          <a:xfrm>
            <a:off x="1558205" y="1261652"/>
            <a:ext cx="2462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a.  </a:t>
            </a:r>
            <a:r>
              <a:rPr lang="en-US" sz="2200" dirty="0"/>
              <a:t>lucky money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C035D79-A65C-4C42-96CA-94400EAAB83E}"/>
              </a:ext>
            </a:extLst>
          </p:cNvPr>
          <p:cNvSpPr txBox="1"/>
          <p:nvPr/>
        </p:nvSpPr>
        <p:spPr>
          <a:xfrm>
            <a:off x="1558204" y="1685500"/>
            <a:ext cx="2264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b.  </a:t>
            </a:r>
            <a:r>
              <a:rPr lang="en-US" sz="2200" dirty="0"/>
              <a:t>peach flowers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8B384FB-26C6-43DD-B025-43DE6E51E2A5}"/>
              </a:ext>
            </a:extLst>
          </p:cNvPr>
          <p:cNvSpPr txBox="1"/>
          <p:nvPr/>
        </p:nvSpPr>
        <p:spPr>
          <a:xfrm>
            <a:off x="4304902" y="1280696"/>
            <a:ext cx="36079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c.  </a:t>
            </a:r>
            <a:r>
              <a:rPr lang="en-US" sz="2200" i="1" dirty="0"/>
              <a:t>banh </a:t>
            </a:r>
            <a:r>
              <a:rPr lang="en-US" sz="2200" i="1" dirty="0" err="1"/>
              <a:t>chung</a:t>
            </a:r>
            <a:r>
              <a:rPr lang="en-US" sz="2200" i="1" dirty="0"/>
              <a:t> </a:t>
            </a:r>
            <a:r>
              <a:rPr lang="en-US" sz="2200" dirty="0"/>
              <a:t>and </a:t>
            </a:r>
            <a:r>
              <a:rPr lang="en-US" sz="2200" i="1" dirty="0"/>
              <a:t>banh </a:t>
            </a:r>
            <a:r>
              <a:rPr lang="en-US" sz="2200" i="1" dirty="0" err="1"/>
              <a:t>tet</a:t>
            </a:r>
            <a:endParaRPr lang="en-US" sz="2200" i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658903F0-A7EA-4524-B153-6494F1ADFE75}"/>
              </a:ext>
            </a:extLst>
          </p:cNvPr>
          <p:cNvSpPr txBox="1"/>
          <p:nvPr/>
        </p:nvSpPr>
        <p:spPr>
          <a:xfrm>
            <a:off x="4304902" y="1704544"/>
            <a:ext cx="30945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d.  </a:t>
            </a:r>
            <a:r>
              <a:rPr lang="en-US" sz="2200" dirty="0"/>
              <a:t>family gathering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C578EA4-C57D-40B9-B455-48CA3B62E4C7}"/>
              </a:ext>
            </a:extLst>
          </p:cNvPr>
          <p:cNvSpPr txBox="1"/>
          <p:nvPr/>
        </p:nvSpPr>
        <p:spPr>
          <a:xfrm>
            <a:off x="5544727" y="4073738"/>
            <a:ext cx="2462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70C0"/>
                </a:solidFill>
              </a:rPr>
              <a:t>a.  </a:t>
            </a:r>
            <a:r>
              <a:rPr lang="en-US" sz="2200" dirty="0">
                <a:solidFill>
                  <a:srgbClr val="00B050"/>
                </a:solidFill>
              </a:rPr>
              <a:t>lucky money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19178F7-807D-47D0-B647-DC12DB5FDFC6}"/>
              </a:ext>
            </a:extLst>
          </p:cNvPr>
          <p:cNvSpPr txBox="1"/>
          <p:nvPr/>
        </p:nvSpPr>
        <p:spPr>
          <a:xfrm>
            <a:off x="1334477" y="4155018"/>
            <a:ext cx="2264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70C0"/>
                </a:solidFill>
              </a:rPr>
              <a:t>b.  </a:t>
            </a:r>
            <a:r>
              <a:rPr lang="en-US" sz="2200" dirty="0">
                <a:solidFill>
                  <a:srgbClr val="00B050"/>
                </a:solidFill>
              </a:rPr>
              <a:t>peach flowers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BBFB499-000E-47CA-87EF-29DB3AA5F6B9}"/>
              </a:ext>
            </a:extLst>
          </p:cNvPr>
          <p:cNvSpPr txBox="1"/>
          <p:nvPr/>
        </p:nvSpPr>
        <p:spPr>
          <a:xfrm>
            <a:off x="662881" y="6193627"/>
            <a:ext cx="36079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70C0"/>
                </a:solidFill>
              </a:rPr>
              <a:t>c.  </a:t>
            </a:r>
            <a:r>
              <a:rPr lang="en-US" sz="2200" i="1" dirty="0">
                <a:solidFill>
                  <a:srgbClr val="00B050"/>
                </a:solidFill>
              </a:rPr>
              <a:t>banh </a:t>
            </a:r>
            <a:r>
              <a:rPr lang="en-US" sz="2200" i="1" dirty="0" err="1">
                <a:solidFill>
                  <a:srgbClr val="00B050"/>
                </a:solidFill>
              </a:rPr>
              <a:t>chung</a:t>
            </a:r>
            <a:r>
              <a:rPr lang="en-US" sz="2200" i="1" dirty="0">
                <a:solidFill>
                  <a:srgbClr val="00B050"/>
                </a:solidFill>
              </a:rPr>
              <a:t> </a:t>
            </a:r>
            <a:r>
              <a:rPr lang="en-US" sz="2200" dirty="0">
                <a:solidFill>
                  <a:srgbClr val="00B050"/>
                </a:solidFill>
              </a:rPr>
              <a:t>and </a:t>
            </a:r>
            <a:r>
              <a:rPr lang="en-US" sz="2200" i="1" dirty="0">
                <a:solidFill>
                  <a:srgbClr val="00B050"/>
                </a:solidFill>
              </a:rPr>
              <a:t>banh </a:t>
            </a:r>
            <a:r>
              <a:rPr lang="en-US" sz="2200" i="1" dirty="0" err="1">
                <a:solidFill>
                  <a:srgbClr val="00B050"/>
                </a:solidFill>
              </a:rPr>
              <a:t>tet</a:t>
            </a:r>
            <a:endParaRPr lang="en-US" sz="2200" i="1" dirty="0">
              <a:solidFill>
                <a:srgbClr val="00B05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F96B815-1683-422F-A92D-25CDB99585CA}"/>
              </a:ext>
            </a:extLst>
          </p:cNvPr>
          <p:cNvSpPr txBox="1"/>
          <p:nvPr/>
        </p:nvSpPr>
        <p:spPr>
          <a:xfrm>
            <a:off x="5314539" y="6225669"/>
            <a:ext cx="28171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70C0"/>
                </a:solidFill>
              </a:rPr>
              <a:t>d.  </a:t>
            </a:r>
            <a:r>
              <a:rPr lang="en-US" sz="2200" dirty="0">
                <a:solidFill>
                  <a:srgbClr val="00B050"/>
                </a:solidFill>
              </a:rPr>
              <a:t>family gathering</a:t>
            </a:r>
          </a:p>
        </p:txBody>
      </p:sp>
    </p:spTree>
    <p:extLst>
      <p:ext uri="{BB962C8B-B14F-4D97-AF65-F5344CB8AC3E}">
        <p14:creationId xmlns:p14="http://schemas.microsoft.com/office/powerpoint/2010/main" val="161861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01597 0.3601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" y="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22222E-6 L 0.46407 0.4106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94" y="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44444E-6 L -0.38334 0.716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3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3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11111E-6 L 0.13524 0.6594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3" y="3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  <p:bldP spid="28" grpId="0"/>
      <p:bldP spid="28" grpId="1"/>
      <p:bldP spid="28" grpId="2"/>
      <p:bldP spid="29" grpId="0"/>
      <p:bldP spid="29" grpId="1"/>
      <p:bldP spid="29" grpId="2"/>
      <p:bldP spid="30" grpId="0"/>
      <p:bldP spid="30" grpId="1"/>
      <p:bldP spid="30" grpId="2"/>
      <p:bldP spid="31" grpId="0"/>
      <p:bldP spid="31" grpId="1"/>
      <p:bldP spid="31" grpId="2"/>
      <p:bldP spid="32" grpId="0"/>
      <p:bldP spid="33" grpId="0"/>
      <p:bldP spid="34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71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5&quot;/&gt;&lt;property id=&quot;20307&quot; value=&quot;258&quot;/&gt;&lt;/object&gt;&lt;object type=&quot;3&quot; unique_id=&quot;10007&quot;&gt;&lt;property id=&quot;20148&quot; value=&quot;5&quot;/&gt;&lt;property id=&quot;20300&quot; value=&quot;Slide 6&quot;/&gt;&lt;property id=&quot;20307&quot; value=&quot;259&quot;/&gt;&lt;/object&gt;&lt;object type=&quot;3&quot; unique_id=&quot;10008&quot;&gt;&lt;property id=&quot;20148&quot; value=&quot;5&quot;/&gt;&lt;property id=&quot;20300&quot; value=&quot;Slide 7&quot;/&gt;&lt;property id=&quot;20307&quot; value=&quot;260&quot;/&gt;&lt;/object&gt;&lt;object type=&quot;3&quot; unique_id=&quot;10009&quot;&gt;&lt;property id=&quot;20148&quot; value=&quot;5&quot;/&gt;&lt;property id=&quot;20300&quot; value=&quot;Slide 8&quot;/&gt;&lt;property id=&quot;20307&quot; value=&quot;261&quot;/&gt;&lt;/object&gt;&lt;object type=&quot;3&quot; unique_id=&quot;10010&quot;&gt;&lt;property id=&quot;20148&quot; value=&quot;5&quot;/&gt;&lt;property id=&quot;20300&quot; value=&quot;Slide 9&quot;/&gt;&lt;property id=&quot;20307&quot; value=&quot;274&quot;/&gt;&lt;/object&gt;&lt;object type=&quot;3&quot; unique_id=&quot;10011&quot;&gt;&lt;property id=&quot;20148&quot; value=&quot;5&quot;/&gt;&lt;property id=&quot;20300&quot; value=&quot;Slide 10&quot;/&gt;&lt;property id=&quot;20307&quot; value=&quot;273&quot;/&gt;&lt;/object&gt;&lt;object type=&quot;3&quot; unique_id=&quot;10012&quot;&gt;&lt;property id=&quot;20148&quot; value=&quot;5&quot;/&gt;&lt;property id=&quot;20300&quot; value=&quot;Slide 11&quot;/&gt;&lt;property id=&quot;20307&quot; value=&quot;272&quot;/&gt;&lt;/object&gt;&lt;object type=&quot;3&quot; unique_id=&quot;11423&quot;&gt;&lt;property id=&quot;20148&quot; value=&quot;5&quot;/&gt;&lt;property id=&quot;20300&quot; value=&quot;Slide 4&quot;/&gt;&lt;property id=&quot;20307&quot; value=&quot;275&quot;/&gt;&lt;/object&gt;&lt;/object&gt;&lt;object type=&quot;8&quot; unique_id=&quot;1002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999</TotalTime>
  <Words>512</Words>
  <Application>Microsoft Office PowerPoint</Application>
  <PresentationFormat>On-screen Show (4:3)</PresentationFormat>
  <Paragraphs>96</Paragraphs>
  <Slides>12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81</cp:revision>
  <dcterms:created xsi:type="dcterms:W3CDTF">2020-12-09T02:04:09Z</dcterms:created>
  <dcterms:modified xsi:type="dcterms:W3CDTF">2021-12-10T14:01:45Z</dcterms:modified>
</cp:coreProperties>
</file>