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8" r:id="rId2"/>
    <p:sldId id="296" r:id="rId3"/>
    <p:sldId id="257" r:id="rId4"/>
    <p:sldId id="301" r:id="rId5"/>
    <p:sldId id="281" r:id="rId6"/>
    <p:sldId id="258" r:id="rId7"/>
    <p:sldId id="293" r:id="rId8"/>
    <p:sldId id="260" r:id="rId9"/>
    <p:sldId id="283" r:id="rId10"/>
    <p:sldId id="291" r:id="rId11"/>
    <p:sldId id="297" r:id="rId12"/>
    <p:sldId id="262" r:id="rId13"/>
    <p:sldId id="303" r:id="rId14"/>
    <p:sldId id="29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B"/>
    <a:srgbClr val="60BC90"/>
    <a:srgbClr val="8FD0B1"/>
    <a:srgbClr val="A3E7FF"/>
    <a:srgbClr val="75DBFF"/>
    <a:srgbClr val="57B7FF"/>
    <a:srgbClr val="F16649"/>
    <a:srgbClr val="0088EE"/>
    <a:srgbClr val="0FB7B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p:scale>
          <a:sx n="81" d="100"/>
          <a:sy n="81" d="100"/>
        </p:scale>
        <p:origin x="-996" y="-72"/>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400800" cy="2579343"/>
          </a:xfrm>
          <a:prstGeom prst="rect">
            <a:avLst/>
          </a:prstGeom>
        </p:spPr>
      </p:pic>
      <p:pic>
        <p:nvPicPr>
          <p:cNvPr id="6" name="Picture 5" descr="D:\ptvt\YNghiaCanhMaiTet-www.ThepToanThang.com.vn.JPEG"/>
          <p:cNvPicPr>
            <a:picLocks noChangeAspect="1" noChangeArrowheads="1"/>
          </p:cNvPicPr>
          <p:nvPr/>
        </p:nvPicPr>
        <p:blipFill>
          <a:blip r:embed="rId3"/>
          <a:srcRect/>
          <a:stretch>
            <a:fillRect/>
          </a:stretch>
        </p:blipFill>
        <p:spPr bwMode="auto">
          <a:xfrm>
            <a:off x="6264613" y="3287230"/>
            <a:ext cx="2933774" cy="3570770"/>
          </a:xfrm>
          <a:prstGeom prst="rect">
            <a:avLst/>
          </a:prstGeom>
          <a:noFill/>
        </p:spPr>
      </p:pic>
      <p:sp>
        <p:nvSpPr>
          <p:cNvPr id="7" name="TextBox 6"/>
          <p:cNvSpPr txBox="1"/>
          <p:nvPr/>
        </p:nvSpPr>
        <p:spPr>
          <a:xfrm>
            <a:off x="603115" y="2434944"/>
            <a:ext cx="8073958" cy="707886"/>
          </a:xfrm>
          <a:prstGeom prst="rect">
            <a:avLst/>
          </a:prstGeom>
          <a:noFill/>
        </p:spPr>
        <p:txBody>
          <a:bodyPr wrap="square" rtlCol="0">
            <a:spAutoFit/>
          </a:bodyPr>
          <a:lstStyle/>
          <a:p>
            <a:pPr algn="ctr"/>
            <a:r>
              <a:rPr lang="en-US" sz="4000" b="1" dirty="0" smtClean="0">
                <a:solidFill>
                  <a:srgbClr val="0033CC"/>
                </a:solidFill>
                <a:latin typeface="Times New Roman" pitchFamily="18" charset="0"/>
                <a:cs typeface="Times New Roman" pitchFamily="18" charset="0"/>
              </a:rPr>
              <a:t>WELCOME </a:t>
            </a:r>
            <a:r>
              <a:rPr lang="en-US" sz="4000" b="1" dirty="0">
                <a:solidFill>
                  <a:srgbClr val="0033CC"/>
                </a:solidFill>
                <a:latin typeface="Times New Roman" pitchFamily="18" charset="0"/>
                <a:cs typeface="Times New Roman" pitchFamily="18" charset="0"/>
              </a:rPr>
              <a:t>TO </a:t>
            </a:r>
            <a:r>
              <a:rPr lang="en-US" sz="4000" b="1" dirty="0" smtClean="0">
                <a:solidFill>
                  <a:srgbClr val="0033CC"/>
                </a:solidFill>
                <a:latin typeface="Times New Roman" pitchFamily="18" charset="0"/>
                <a:cs typeface="Times New Roman" pitchFamily="18" charset="0"/>
              </a:rPr>
              <a:t>OUR CLASS</a:t>
            </a:r>
            <a:endParaRPr lang="en-US" sz="40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465120547"/>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5482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26619" y="36005"/>
            <a:ext cx="8223730"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Work in groups. These are some activities from the reading passages in </a:t>
            </a:r>
            <a:r>
              <a:rPr lang="en-US" sz="2400" b="1">
                <a:solidFill>
                  <a:srgbClr val="FF0000"/>
                </a:solidFill>
                <a:effectLst>
                  <a:glow rad="88900">
                    <a:schemeClr val="bg1"/>
                  </a:glow>
                </a:effectLst>
                <a:latin typeface="Arial" panose="020B0604020202020204" pitchFamily="34" charset="0"/>
                <a:cs typeface="Arial" panose="020B0604020202020204" pitchFamily="34" charset="0"/>
              </a:rPr>
              <a:t>1</a:t>
            </a:r>
            <a:r>
              <a:rPr lang="en-US" sz="2400" b="1">
                <a:effectLst>
                  <a:glow rad="88900">
                    <a:schemeClr val="bg1"/>
                  </a:glow>
                </a:effectLst>
                <a:latin typeface="Arial" panose="020B0604020202020204" pitchFamily="34" charset="0"/>
                <a:cs typeface="Arial" panose="020B0604020202020204" pitchFamily="34" charset="0"/>
              </a:rPr>
              <a:t>. Tell your group if you do them during Tet. </a:t>
            </a:r>
          </a:p>
        </p:txBody>
      </p:sp>
      <p:sp>
        <p:nvSpPr>
          <p:cNvPr id="2" name="TextBox 1"/>
          <p:cNvSpPr txBox="1"/>
          <p:nvPr/>
        </p:nvSpPr>
        <p:spPr>
          <a:xfrm>
            <a:off x="1454727" y="2660072"/>
            <a:ext cx="1548246" cy="523220"/>
          </a:xfrm>
          <a:prstGeom prst="rect">
            <a:avLst/>
          </a:prstGeom>
          <a:noFill/>
        </p:spPr>
        <p:txBody>
          <a:bodyPr wrap="square" rtlCol="0">
            <a:spAutoFit/>
          </a:bodyPr>
          <a:lstStyle/>
          <a:p>
            <a:r>
              <a:rPr lang="en-US" sz="2800" b="1">
                <a:solidFill>
                  <a:srgbClr val="0070C0"/>
                </a:solidFill>
              </a:rPr>
              <a:t>Example:</a:t>
            </a:r>
          </a:p>
        </p:txBody>
      </p:sp>
      <p:sp>
        <p:nvSpPr>
          <p:cNvPr id="3" name="TextBox 2"/>
          <p:cNvSpPr txBox="1"/>
          <p:nvPr/>
        </p:nvSpPr>
        <p:spPr>
          <a:xfrm>
            <a:off x="2228850" y="3135745"/>
            <a:ext cx="5912428" cy="461665"/>
          </a:xfrm>
          <a:prstGeom prst="rect">
            <a:avLst/>
          </a:prstGeom>
          <a:noFill/>
        </p:spPr>
        <p:txBody>
          <a:bodyPr wrap="square" rtlCol="0">
            <a:spAutoFit/>
          </a:bodyPr>
          <a:lstStyle/>
          <a:p>
            <a:r>
              <a:rPr lang="en-US" sz="2400" dirty="0"/>
              <a:t>go to Times Square to welcome the New Year</a:t>
            </a:r>
          </a:p>
        </p:txBody>
      </p:sp>
      <p:cxnSp>
        <p:nvCxnSpPr>
          <p:cNvPr id="5" name="Straight Arrow Connector 4"/>
          <p:cNvCxnSpPr/>
          <p:nvPr/>
        </p:nvCxnSpPr>
        <p:spPr>
          <a:xfrm flipV="1">
            <a:off x="1637146" y="3963553"/>
            <a:ext cx="415636" cy="0"/>
          </a:xfrm>
          <a:prstGeom prst="straightConnector1">
            <a:avLst/>
          </a:prstGeom>
          <a:ln w="28575">
            <a:solidFill>
              <a:srgbClr val="005AAB"/>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28850" y="3692447"/>
            <a:ext cx="5760606" cy="897490"/>
          </a:xfrm>
          <a:prstGeom prst="rect">
            <a:avLst/>
          </a:prstGeom>
          <a:noFill/>
        </p:spPr>
        <p:txBody>
          <a:bodyPr wrap="square" rtlCol="0">
            <a:spAutoFit/>
          </a:bodyPr>
          <a:lstStyle/>
          <a:p>
            <a:pPr algn="just">
              <a:lnSpc>
                <a:spcPct val="112000"/>
              </a:lnSpc>
            </a:pPr>
            <a:r>
              <a:rPr lang="en-US" sz="2400" dirty="0">
                <a:solidFill>
                  <a:srgbClr val="0070C0"/>
                </a:solidFill>
              </a:rPr>
              <a:t>I don’t go to Time Square to welcome the New Year.</a:t>
            </a:r>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28757" y="0"/>
            <a:ext cx="9022673" cy="7026743"/>
            <a:chOff x="193701" y="1590291"/>
            <a:chExt cx="8653859" cy="5137079"/>
          </a:xfrm>
        </p:grpSpPr>
        <p:sp>
          <p:nvSpPr>
            <p:cNvPr id="47" name="Rounded Rectangle 46"/>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806175" y="567032"/>
            <a:ext cx="5728817" cy="470318"/>
            <a:chOff x="363373" y="1262747"/>
            <a:chExt cx="5728817" cy="470318"/>
          </a:xfrm>
        </p:grpSpPr>
        <p:sp>
          <p:nvSpPr>
            <p:cNvPr id="46" name="TextBox 45"/>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59" name="TextBox 58"/>
            <p:cNvSpPr txBox="1"/>
            <p:nvPr/>
          </p:nvSpPr>
          <p:spPr>
            <a:xfrm>
              <a:off x="827314" y="1271400"/>
              <a:ext cx="5264876" cy="461665"/>
            </a:xfrm>
            <a:prstGeom prst="rect">
              <a:avLst/>
            </a:prstGeom>
            <a:noFill/>
          </p:spPr>
          <p:txBody>
            <a:bodyPr wrap="square" rtlCol="0">
              <a:spAutoFit/>
            </a:bodyPr>
            <a:lstStyle/>
            <a:p>
              <a:r>
                <a:rPr lang="en-US" sz="2400" dirty="0"/>
                <a:t>watch fireworks on New Year’s Eve</a:t>
              </a:r>
              <a:endParaRPr lang="en-US" sz="2400" i="1" dirty="0"/>
            </a:p>
          </p:txBody>
        </p:sp>
      </p:grpSp>
      <p:grpSp>
        <p:nvGrpSpPr>
          <p:cNvPr id="60" name="Group 59"/>
          <p:cNvGrpSpPr/>
          <p:nvPr/>
        </p:nvGrpSpPr>
        <p:grpSpPr>
          <a:xfrm>
            <a:off x="806175" y="1564051"/>
            <a:ext cx="7565721" cy="461665"/>
            <a:chOff x="369902" y="2142097"/>
            <a:chExt cx="7565721" cy="461665"/>
          </a:xfrm>
        </p:grpSpPr>
        <p:sp>
          <p:nvSpPr>
            <p:cNvPr id="61" name="TextBox 60"/>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62" name="TextBox 61"/>
            <p:cNvSpPr txBox="1"/>
            <p:nvPr/>
          </p:nvSpPr>
          <p:spPr>
            <a:xfrm>
              <a:off x="844732" y="2142097"/>
              <a:ext cx="7090891" cy="461665"/>
            </a:xfrm>
            <a:prstGeom prst="rect">
              <a:avLst/>
            </a:prstGeom>
            <a:noFill/>
          </p:spPr>
          <p:txBody>
            <a:bodyPr wrap="square" rtlCol="0">
              <a:spAutoFit/>
            </a:bodyPr>
            <a:lstStyle/>
            <a:p>
              <a:r>
                <a:rPr lang="en-US" sz="2400" dirty="0"/>
                <a:t>Sing when the New Year comes</a:t>
              </a:r>
            </a:p>
          </p:txBody>
        </p:sp>
      </p:grpSp>
      <p:grpSp>
        <p:nvGrpSpPr>
          <p:cNvPr id="63" name="Group 62"/>
          <p:cNvGrpSpPr/>
          <p:nvPr/>
        </p:nvGrpSpPr>
        <p:grpSpPr>
          <a:xfrm>
            <a:off x="806175" y="2552417"/>
            <a:ext cx="6914269" cy="470318"/>
            <a:chOff x="363373" y="4026312"/>
            <a:chExt cx="6914269" cy="470318"/>
          </a:xfrm>
        </p:grpSpPr>
        <p:sp>
          <p:nvSpPr>
            <p:cNvPr id="64" name="TextBox 63"/>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68" name="TextBox 67"/>
            <p:cNvSpPr txBox="1"/>
            <p:nvPr/>
          </p:nvSpPr>
          <p:spPr>
            <a:xfrm>
              <a:off x="838203" y="4026312"/>
              <a:ext cx="6439439" cy="461665"/>
            </a:xfrm>
            <a:prstGeom prst="rect">
              <a:avLst/>
            </a:prstGeom>
            <a:noFill/>
          </p:spPr>
          <p:txBody>
            <a:bodyPr wrap="square" rtlCol="0">
              <a:spAutoFit/>
            </a:bodyPr>
            <a:lstStyle/>
            <a:p>
              <a:r>
                <a:rPr lang="en-US" sz="2400" dirty="0"/>
                <a:t>get lucky money</a:t>
              </a:r>
            </a:p>
          </p:txBody>
        </p:sp>
      </p:grpSp>
      <p:grpSp>
        <p:nvGrpSpPr>
          <p:cNvPr id="69" name="Group 68"/>
          <p:cNvGrpSpPr/>
          <p:nvPr/>
        </p:nvGrpSpPr>
        <p:grpSpPr>
          <a:xfrm>
            <a:off x="806175" y="3540783"/>
            <a:ext cx="6471767" cy="470318"/>
            <a:chOff x="363373" y="3312302"/>
            <a:chExt cx="6471767" cy="470318"/>
          </a:xfrm>
        </p:grpSpPr>
        <p:sp>
          <p:nvSpPr>
            <p:cNvPr id="73" name="TextBox 72"/>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74" name="TextBox 73"/>
            <p:cNvSpPr txBox="1"/>
            <p:nvPr/>
          </p:nvSpPr>
          <p:spPr>
            <a:xfrm>
              <a:off x="838204" y="3312302"/>
              <a:ext cx="5996936" cy="461665"/>
            </a:xfrm>
            <a:prstGeom prst="rect">
              <a:avLst/>
            </a:prstGeom>
            <a:noFill/>
          </p:spPr>
          <p:txBody>
            <a:bodyPr wrap="square" rtlCol="0">
              <a:spAutoFit/>
            </a:bodyPr>
            <a:lstStyle/>
            <a:p>
              <a:r>
                <a:rPr lang="en-US" sz="2400" dirty="0"/>
                <a:t>go out and have fun</a:t>
              </a:r>
            </a:p>
          </p:txBody>
        </p:sp>
      </p:grpSp>
      <p:cxnSp>
        <p:nvCxnSpPr>
          <p:cNvPr id="75" name="Straight Connector 74"/>
          <p:cNvCxnSpPr/>
          <p:nvPr/>
        </p:nvCxnSpPr>
        <p:spPr>
          <a:xfrm flipV="1">
            <a:off x="1404307" y="140523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413545" y="247203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1389957" y="3479655"/>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399194" y="4380199"/>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950393" y="127064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950393" y="237173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941151" y="332042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950387" y="425525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05981" y="4643386"/>
            <a:ext cx="7330101" cy="470318"/>
            <a:chOff x="363373" y="3312302"/>
            <a:chExt cx="7330101" cy="470318"/>
          </a:xfrm>
        </p:grpSpPr>
        <p:sp>
          <p:nvSpPr>
            <p:cNvPr id="30" name="TextBox 29"/>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5.</a:t>
              </a:r>
            </a:p>
          </p:txBody>
        </p:sp>
        <p:sp>
          <p:nvSpPr>
            <p:cNvPr id="31" name="TextBox 30"/>
            <p:cNvSpPr txBox="1"/>
            <p:nvPr/>
          </p:nvSpPr>
          <p:spPr>
            <a:xfrm>
              <a:off x="838204" y="3312302"/>
              <a:ext cx="6855270" cy="461665"/>
            </a:xfrm>
            <a:prstGeom prst="rect">
              <a:avLst/>
            </a:prstGeom>
            <a:noFill/>
          </p:spPr>
          <p:txBody>
            <a:bodyPr wrap="square" rtlCol="0">
              <a:spAutoFit/>
            </a:bodyPr>
            <a:lstStyle/>
            <a:p>
              <a:r>
                <a:rPr lang="en-US" sz="2400" dirty="0"/>
                <a:t>dress beautifully</a:t>
              </a:r>
            </a:p>
          </p:txBody>
        </p:sp>
      </p:grpSp>
      <p:cxnSp>
        <p:nvCxnSpPr>
          <p:cNvPr id="32" name="Straight Connector 31"/>
          <p:cNvCxnSpPr/>
          <p:nvPr/>
        </p:nvCxnSpPr>
        <p:spPr>
          <a:xfrm flipV="1">
            <a:off x="1380530" y="5482802"/>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931717" y="5357862"/>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805981" y="5722516"/>
            <a:ext cx="7330101" cy="470318"/>
            <a:chOff x="363373" y="3312302"/>
            <a:chExt cx="7330101" cy="470318"/>
          </a:xfrm>
        </p:grpSpPr>
        <p:sp>
          <p:nvSpPr>
            <p:cNvPr id="40" name="TextBox 39"/>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6.</a:t>
              </a:r>
            </a:p>
          </p:txBody>
        </p:sp>
        <p:sp>
          <p:nvSpPr>
            <p:cNvPr id="41" name="TextBox 40"/>
            <p:cNvSpPr txBox="1"/>
            <p:nvPr/>
          </p:nvSpPr>
          <p:spPr>
            <a:xfrm>
              <a:off x="838204" y="3312302"/>
              <a:ext cx="6855270" cy="461665"/>
            </a:xfrm>
            <a:prstGeom prst="rect">
              <a:avLst/>
            </a:prstGeom>
            <a:noFill/>
          </p:spPr>
          <p:txBody>
            <a:bodyPr wrap="square" rtlCol="0">
              <a:spAutoFit/>
            </a:bodyPr>
            <a:lstStyle/>
            <a:p>
              <a:r>
                <a:rPr lang="en-US" sz="2400" dirty="0"/>
                <a:t>buy salt for happiness</a:t>
              </a:r>
            </a:p>
          </p:txBody>
        </p:sp>
      </p:grpSp>
      <p:cxnSp>
        <p:nvCxnSpPr>
          <p:cNvPr id="42" name="Straight Connector 41"/>
          <p:cNvCxnSpPr/>
          <p:nvPr/>
        </p:nvCxnSpPr>
        <p:spPr>
          <a:xfrm flipV="1">
            <a:off x="1399001" y="6561932"/>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950195" y="6436992"/>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22516" y="1011529"/>
            <a:ext cx="6174038" cy="461665"/>
          </a:xfrm>
          <a:prstGeom prst="rect">
            <a:avLst/>
          </a:prstGeom>
          <a:noFill/>
        </p:spPr>
        <p:txBody>
          <a:bodyPr wrap="square" rtlCol="0">
            <a:spAutoFit/>
          </a:bodyPr>
          <a:lstStyle/>
          <a:p>
            <a:r>
              <a:rPr lang="en-US" sz="2400" dirty="0" smtClean="0">
                <a:solidFill>
                  <a:srgbClr val="FF0000"/>
                </a:solidFill>
              </a:rPr>
              <a:t>I don’t watch </a:t>
            </a:r>
            <a:r>
              <a:rPr lang="en-US" sz="2400" dirty="0">
                <a:solidFill>
                  <a:srgbClr val="FF0000"/>
                </a:solidFill>
              </a:rPr>
              <a:t>fireworks on New Year’s Eve</a:t>
            </a:r>
            <a:endParaRPr lang="en-US" sz="2400" i="1" dirty="0">
              <a:solidFill>
                <a:srgbClr val="FF0000"/>
              </a:solidFill>
            </a:endParaRPr>
          </a:p>
        </p:txBody>
      </p:sp>
      <p:sp>
        <p:nvSpPr>
          <p:cNvPr id="37" name="TextBox 36"/>
          <p:cNvSpPr txBox="1"/>
          <p:nvPr/>
        </p:nvSpPr>
        <p:spPr>
          <a:xfrm>
            <a:off x="1413545" y="2090752"/>
            <a:ext cx="7090891" cy="461665"/>
          </a:xfrm>
          <a:prstGeom prst="rect">
            <a:avLst/>
          </a:prstGeom>
          <a:noFill/>
        </p:spPr>
        <p:txBody>
          <a:bodyPr wrap="square" rtlCol="0">
            <a:spAutoFit/>
          </a:bodyPr>
          <a:lstStyle/>
          <a:p>
            <a:r>
              <a:rPr lang="en-US" sz="2400" dirty="0" smtClean="0">
                <a:solidFill>
                  <a:srgbClr val="FF0000"/>
                </a:solidFill>
              </a:rPr>
              <a:t>I sing </a:t>
            </a:r>
            <a:r>
              <a:rPr lang="en-US" sz="2400" dirty="0">
                <a:solidFill>
                  <a:srgbClr val="FF0000"/>
                </a:solidFill>
              </a:rPr>
              <a:t>when the New Year comes</a:t>
            </a:r>
          </a:p>
        </p:txBody>
      </p:sp>
      <p:sp>
        <p:nvSpPr>
          <p:cNvPr id="38" name="TextBox 37"/>
          <p:cNvSpPr txBox="1"/>
          <p:nvPr/>
        </p:nvSpPr>
        <p:spPr>
          <a:xfrm>
            <a:off x="1433405" y="3079118"/>
            <a:ext cx="6439439" cy="461665"/>
          </a:xfrm>
          <a:prstGeom prst="rect">
            <a:avLst/>
          </a:prstGeom>
          <a:noFill/>
        </p:spPr>
        <p:txBody>
          <a:bodyPr wrap="square" rtlCol="0">
            <a:spAutoFit/>
          </a:bodyPr>
          <a:lstStyle/>
          <a:p>
            <a:r>
              <a:rPr lang="en-US" sz="2400" dirty="0" smtClean="0">
                <a:solidFill>
                  <a:srgbClr val="FF0000"/>
                </a:solidFill>
              </a:rPr>
              <a:t>I get </a:t>
            </a:r>
            <a:r>
              <a:rPr lang="en-US" sz="2400" dirty="0">
                <a:solidFill>
                  <a:srgbClr val="FF0000"/>
                </a:solidFill>
              </a:rPr>
              <a:t>lucky money</a:t>
            </a:r>
          </a:p>
        </p:txBody>
      </p:sp>
      <p:sp>
        <p:nvSpPr>
          <p:cNvPr id="50" name="TextBox 49"/>
          <p:cNvSpPr txBox="1"/>
          <p:nvPr/>
        </p:nvSpPr>
        <p:spPr>
          <a:xfrm>
            <a:off x="1462174" y="3988301"/>
            <a:ext cx="5996936" cy="461665"/>
          </a:xfrm>
          <a:prstGeom prst="rect">
            <a:avLst/>
          </a:prstGeom>
          <a:noFill/>
        </p:spPr>
        <p:txBody>
          <a:bodyPr wrap="square" rtlCol="0">
            <a:spAutoFit/>
          </a:bodyPr>
          <a:lstStyle/>
          <a:p>
            <a:r>
              <a:rPr lang="en-US" sz="2400" dirty="0" smtClean="0">
                <a:solidFill>
                  <a:srgbClr val="FF0000"/>
                </a:solidFill>
              </a:rPr>
              <a:t>I go </a:t>
            </a:r>
            <a:r>
              <a:rPr lang="en-US" sz="2400" dirty="0">
                <a:solidFill>
                  <a:srgbClr val="FF0000"/>
                </a:solidFill>
              </a:rPr>
              <a:t>out and have fun</a:t>
            </a:r>
          </a:p>
        </p:txBody>
      </p:sp>
      <p:sp>
        <p:nvSpPr>
          <p:cNvPr id="51" name="TextBox 50"/>
          <p:cNvSpPr txBox="1"/>
          <p:nvPr/>
        </p:nvSpPr>
        <p:spPr>
          <a:xfrm>
            <a:off x="1462174" y="5127029"/>
            <a:ext cx="6855270" cy="461665"/>
          </a:xfrm>
          <a:prstGeom prst="rect">
            <a:avLst/>
          </a:prstGeom>
          <a:noFill/>
        </p:spPr>
        <p:txBody>
          <a:bodyPr wrap="square" rtlCol="0">
            <a:spAutoFit/>
          </a:bodyPr>
          <a:lstStyle/>
          <a:p>
            <a:r>
              <a:rPr lang="en-US" sz="2400" dirty="0" smtClean="0">
                <a:solidFill>
                  <a:srgbClr val="FF0000"/>
                </a:solidFill>
              </a:rPr>
              <a:t>I dress </a:t>
            </a:r>
            <a:r>
              <a:rPr lang="en-US" sz="2400" dirty="0">
                <a:solidFill>
                  <a:srgbClr val="FF0000"/>
                </a:solidFill>
              </a:rPr>
              <a:t>beautifully</a:t>
            </a:r>
          </a:p>
        </p:txBody>
      </p:sp>
      <p:sp>
        <p:nvSpPr>
          <p:cNvPr id="52" name="TextBox 51"/>
          <p:cNvSpPr txBox="1"/>
          <p:nvPr/>
        </p:nvSpPr>
        <p:spPr>
          <a:xfrm>
            <a:off x="1462174" y="6178577"/>
            <a:ext cx="6855270" cy="461665"/>
          </a:xfrm>
          <a:prstGeom prst="rect">
            <a:avLst/>
          </a:prstGeom>
          <a:noFill/>
        </p:spPr>
        <p:txBody>
          <a:bodyPr wrap="square" rtlCol="0">
            <a:spAutoFit/>
          </a:bodyPr>
          <a:lstStyle/>
          <a:p>
            <a:r>
              <a:rPr lang="en-US" sz="2400" dirty="0" smtClean="0">
                <a:solidFill>
                  <a:srgbClr val="FF0000"/>
                </a:solidFill>
              </a:rPr>
              <a:t>I don’t buy </a:t>
            </a:r>
            <a:r>
              <a:rPr lang="en-US" sz="2400" dirty="0">
                <a:solidFill>
                  <a:srgbClr val="FF0000"/>
                </a:solidFill>
              </a:rPr>
              <a:t>salt for happiness</a:t>
            </a:r>
          </a:p>
        </p:txBody>
      </p:sp>
    </p:spTree>
    <p:extLst>
      <p:ext uri="{BB962C8B-B14F-4D97-AF65-F5344CB8AC3E}">
        <p14:creationId xmlns:p14="http://schemas.microsoft.com/office/powerpoint/2010/main" val="389061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1000"/>
                                        <p:tgtEl>
                                          <p:spTgt spid="52"/>
                                        </p:tgtEl>
                                      </p:cBhvr>
                                    </p:animEffect>
                                    <p:anim calcmode="lin" valueType="num">
                                      <p:cBhvr>
                                        <p:cTn id="43" dur="1000" fill="hold"/>
                                        <p:tgtEl>
                                          <p:spTgt spid="52"/>
                                        </p:tgtEl>
                                        <p:attrNameLst>
                                          <p:attrName>ppt_x</p:attrName>
                                        </p:attrNameLst>
                                      </p:cBhvr>
                                      <p:tavLst>
                                        <p:tav tm="0">
                                          <p:val>
                                            <p:strVal val="#ppt_x"/>
                                          </p:val>
                                        </p:tav>
                                        <p:tav tm="100000">
                                          <p:val>
                                            <p:strVal val="#ppt_x"/>
                                          </p:val>
                                        </p:tav>
                                      </p:tavLst>
                                    </p:anim>
                                    <p:anim calcmode="lin" valueType="num">
                                      <p:cBhvr>
                                        <p:cTn id="4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85277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Work in groups. Read the list and discuss what you should or shouldn’t do at Tet.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95809"/>
            <a:ext cx="2822983" cy="2597271"/>
          </a:xfrm>
          <a:prstGeom prst="rect">
            <a:avLst/>
          </a:prstGeom>
        </p:spPr>
      </p:pic>
      <p:sp>
        <p:nvSpPr>
          <p:cNvPr id="9" name="Oval Callout 8"/>
          <p:cNvSpPr/>
          <p:nvPr/>
        </p:nvSpPr>
        <p:spPr>
          <a:xfrm>
            <a:off x="79783" y="3878676"/>
            <a:ext cx="2743200" cy="807624"/>
          </a:xfrm>
          <a:prstGeom prst="wedgeEllipseCallout">
            <a:avLst>
              <a:gd name="adj1" fmla="val 10606"/>
              <a:gd name="adj2" fmla="val 71591"/>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6542" y="4054627"/>
            <a:ext cx="2649682" cy="584775"/>
          </a:xfrm>
          <a:prstGeom prst="rect">
            <a:avLst/>
          </a:prstGeom>
          <a:noFill/>
        </p:spPr>
        <p:txBody>
          <a:bodyPr wrap="square" rtlCol="0">
            <a:spAutoFit/>
          </a:bodyPr>
          <a:lstStyle/>
          <a:p>
            <a:pPr algn="ctr"/>
            <a:r>
              <a:rPr lang="en-US" sz="1600">
                <a:solidFill>
                  <a:srgbClr val="002060"/>
                </a:solidFill>
                <a:latin typeface="Comic Sans MS" panose="030F0702030302020204" pitchFamily="66" charset="0"/>
              </a:rPr>
              <a:t>Hey, you shouldn’t eat all that </a:t>
            </a:r>
            <a:r>
              <a:rPr lang="en-US" sz="1600" i="1">
                <a:solidFill>
                  <a:srgbClr val="002060"/>
                </a:solidFill>
                <a:latin typeface="Comic Sans MS" panose="030F0702030302020204" pitchFamily="66" charset="0"/>
              </a:rPr>
              <a:t>banh chung</a:t>
            </a:r>
            <a:r>
              <a:rPr lang="en-US" sz="1600">
                <a:solidFill>
                  <a:srgbClr val="002060"/>
                </a:solidFill>
                <a:latin typeface="Comic Sans MS" panose="030F0702030302020204" pitchFamily="66" charset="0"/>
              </a:rPr>
              <a:t>!</a:t>
            </a:r>
          </a:p>
        </p:txBody>
      </p:sp>
      <p:sp>
        <p:nvSpPr>
          <p:cNvPr id="11" name="TextBox 10"/>
          <p:cNvSpPr txBox="1"/>
          <p:nvPr/>
        </p:nvSpPr>
        <p:spPr>
          <a:xfrm>
            <a:off x="311727" y="1548245"/>
            <a:ext cx="4177146" cy="1938992"/>
          </a:xfrm>
          <a:prstGeom prst="rect">
            <a:avLst/>
          </a:prstGeom>
          <a:noFill/>
        </p:spPr>
        <p:txBody>
          <a:bodyPr wrap="square" rtlCol="0">
            <a:spAutoFit/>
          </a:bodyPr>
          <a:lstStyle/>
          <a:p>
            <a:pPr marL="285750" indent="-285750">
              <a:buFontTx/>
              <a:buChar char="-"/>
            </a:pPr>
            <a:r>
              <a:rPr lang="en-US" sz="2400"/>
              <a:t>break things</a:t>
            </a:r>
          </a:p>
          <a:p>
            <a:pPr marL="285750" indent="-285750">
              <a:buFontTx/>
              <a:buChar char="-"/>
            </a:pPr>
            <a:r>
              <a:rPr lang="en-US" sz="2400"/>
              <a:t>make a wish</a:t>
            </a:r>
          </a:p>
          <a:p>
            <a:pPr marL="285750" indent="-285750">
              <a:buFontTx/>
              <a:buChar char="-"/>
            </a:pPr>
            <a:r>
              <a:rPr lang="en-US" sz="2400"/>
              <a:t>dress beautifully</a:t>
            </a:r>
          </a:p>
          <a:p>
            <a:pPr marL="285750" indent="-285750">
              <a:buFontTx/>
              <a:buChar char="-"/>
            </a:pPr>
            <a:r>
              <a:rPr lang="en-US" sz="2400"/>
              <a:t>say “have fun!” to friends</a:t>
            </a:r>
          </a:p>
          <a:p>
            <a:pPr marL="285750" indent="-285750">
              <a:buFontTx/>
              <a:buChar char="-"/>
            </a:pPr>
            <a:r>
              <a:rPr lang="en-US" sz="2400"/>
              <a:t>help decorate our houses</a:t>
            </a:r>
          </a:p>
        </p:txBody>
      </p:sp>
      <p:sp>
        <p:nvSpPr>
          <p:cNvPr id="21" name="TextBox 20"/>
          <p:cNvSpPr txBox="1"/>
          <p:nvPr/>
        </p:nvSpPr>
        <p:spPr>
          <a:xfrm>
            <a:off x="4791588" y="1641763"/>
            <a:ext cx="4177146" cy="1569660"/>
          </a:xfrm>
          <a:prstGeom prst="rect">
            <a:avLst/>
          </a:prstGeom>
          <a:noFill/>
        </p:spPr>
        <p:txBody>
          <a:bodyPr wrap="square" rtlCol="0">
            <a:spAutoFit/>
          </a:bodyPr>
          <a:lstStyle/>
          <a:p>
            <a:pPr marL="285750" indent="-285750">
              <a:buFontTx/>
              <a:buChar char="-"/>
            </a:pPr>
            <a:r>
              <a:rPr lang="en-US" sz="2400"/>
              <a:t>play games all night</a:t>
            </a:r>
          </a:p>
          <a:p>
            <a:pPr marL="285750" indent="-285750">
              <a:buFontTx/>
              <a:buChar char="-"/>
            </a:pPr>
            <a:r>
              <a:rPr lang="en-US" sz="2400"/>
              <a:t>invite friends home</a:t>
            </a:r>
          </a:p>
          <a:p>
            <a:pPr marL="285750" indent="-285750">
              <a:buFontTx/>
              <a:buChar char="-"/>
            </a:pPr>
            <a:r>
              <a:rPr lang="en-US" sz="2400"/>
              <a:t>ask for lucky money</a:t>
            </a:r>
          </a:p>
          <a:p>
            <a:pPr marL="285750" indent="-285750">
              <a:buFontTx/>
              <a:buChar char="-"/>
            </a:pPr>
            <a:r>
              <a:rPr lang="en-US" sz="2400"/>
              <a:t>play loud music</a:t>
            </a:r>
          </a:p>
        </p:txBody>
      </p:sp>
      <p:sp>
        <p:nvSpPr>
          <p:cNvPr id="22" name="TextBox 21"/>
          <p:cNvSpPr txBox="1"/>
          <p:nvPr/>
        </p:nvSpPr>
        <p:spPr>
          <a:xfrm>
            <a:off x="3274515" y="3894098"/>
            <a:ext cx="1548246" cy="523220"/>
          </a:xfrm>
          <a:prstGeom prst="rect">
            <a:avLst/>
          </a:prstGeom>
          <a:noFill/>
        </p:spPr>
        <p:txBody>
          <a:bodyPr wrap="square" rtlCol="0">
            <a:spAutoFit/>
          </a:bodyPr>
          <a:lstStyle/>
          <a:p>
            <a:r>
              <a:rPr lang="en-US" sz="2800" b="1">
                <a:solidFill>
                  <a:srgbClr val="0070C0"/>
                </a:solidFill>
              </a:rPr>
              <a:t>Example:</a:t>
            </a:r>
          </a:p>
        </p:txBody>
      </p:sp>
      <p:sp>
        <p:nvSpPr>
          <p:cNvPr id="12" name="TextBox 11"/>
          <p:cNvSpPr txBox="1"/>
          <p:nvPr/>
        </p:nvSpPr>
        <p:spPr>
          <a:xfrm>
            <a:off x="3274515" y="4417318"/>
            <a:ext cx="5694219" cy="1754326"/>
          </a:xfrm>
          <a:prstGeom prst="rect">
            <a:avLst/>
          </a:prstGeom>
          <a:noFill/>
        </p:spPr>
        <p:txBody>
          <a:bodyPr wrap="square" rtlCol="0">
            <a:spAutoFit/>
          </a:bodyPr>
          <a:lstStyle/>
          <a:p>
            <a:pPr>
              <a:lnSpc>
                <a:spcPct val="150000"/>
              </a:lnSpc>
            </a:pPr>
            <a:r>
              <a:rPr lang="en-US" sz="2400" b="1" i="1"/>
              <a:t>A: </a:t>
            </a:r>
            <a:r>
              <a:rPr lang="en-US" sz="2400"/>
              <a:t>We should dress beautifully at Tet.</a:t>
            </a:r>
          </a:p>
          <a:p>
            <a:pPr>
              <a:lnSpc>
                <a:spcPct val="150000"/>
              </a:lnSpc>
            </a:pPr>
            <a:r>
              <a:rPr lang="en-US" sz="2400" b="1" i="1"/>
              <a:t>B:  </a:t>
            </a:r>
            <a:r>
              <a:rPr lang="en-US" sz="2400"/>
              <a:t>I agree. Should we ask for lucky money?</a:t>
            </a:r>
          </a:p>
          <a:p>
            <a:pPr>
              <a:lnSpc>
                <a:spcPct val="150000"/>
              </a:lnSpc>
            </a:pPr>
            <a:r>
              <a:rPr lang="en-US" sz="2400" b="1" i="1"/>
              <a:t>C:  </a:t>
            </a:r>
            <a:r>
              <a:rPr lang="en-US" sz="2400"/>
              <a:t>No, we shouldn’t.</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48" y="1077238"/>
            <a:ext cx="8041711" cy="1200329"/>
          </a:xfrm>
          <a:prstGeom prst="rect">
            <a:avLst/>
          </a:prstGeom>
          <a:noFill/>
        </p:spPr>
        <p:txBody>
          <a:bodyPr wrap="square" rtlCol="0">
            <a:spAutoFit/>
          </a:bodyPr>
          <a:lstStyle/>
          <a:p>
            <a:r>
              <a:rPr lang="en-US" sz="3600" b="1" u="sng" dirty="0" smtClean="0">
                <a:latin typeface=".VnTime" pitchFamily="34" charset="0"/>
              </a:rPr>
              <a:t>Home Assignments</a:t>
            </a:r>
          </a:p>
          <a:p>
            <a:pPr marL="571500" indent="-571500">
              <a:buFontTx/>
              <a:buChar char="-"/>
            </a:pPr>
            <a:r>
              <a:rPr lang="en-US" sz="3600" dirty="0" smtClean="0">
                <a:latin typeface=".VnTime" pitchFamily="34" charset="0"/>
              </a:rPr>
              <a:t>Do EX in part D p.44-45 in WB.</a:t>
            </a:r>
            <a:endParaRPr lang="en-US" sz="3600" dirty="0">
              <a:latin typeface=".VnTime" pitchFamily="34" charset="0"/>
            </a:endParaRPr>
          </a:p>
        </p:txBody>
      </p:sp>
    </p:spTree>
    <p:extLst>
      <p:ext uri="{BB962C8B-B14F-4D97-AF65-F5344CB8AC3E}">
        <p14:creationId xmlns:p14="http://schemas.microsoft.com/office/powerpoint/2010/main" val="661747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Warmed Heart - Free Thank You Card Template | Greetings Island | Thank you  for birthday wishes, Thank you quotes, Thank you gif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8930" y="1727268"/>
            <a:ext cx="3900857" cy="390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663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7068"/>
            <a:ext cx="8533559" cy="280428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0982"/>
            <a:ext cx="7252855" cy="40521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853992" cy="2327235"/>
          </a:xfrm>
          <a:prstGeom prst="rect">
            <a:avLst/>
          </a:prstGeom>
        </p:spPr>
      </p:pic>
    </p:spTree>
    <p:extLst>
      <p:ext uri="{BB962C8B-B14F-4D97-AF65-F5344CB8AC3E}">
        <p14:creationId xmlns:p14="http://schemas.microsoft.com/office/powerpoint/2010/main" val="356920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52" y="4042960"/>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252" y="4997456"/>
            <a:ext cx="408794" cy="405144"/>
          </a:xfrm>
          <a:prstGeom prst="rect">
            <a:avLst/>
          </a:prstGeom>
        </p:spPr>
      </p:pic>
      <p:sp>
        <p:nvSpPr>
          <p:cNvPr id="13" name="TextBox 12"/>
          <p:cNvSpPr txBox="1"/>
          <p:nvPr/>
        </p:nvSpPr>
        <p:spPr>
          <a:xfrm>
            <a:off x="750196" y="4032645"/>
            <a:ext cx="3821804"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passages and decide who says sentences 1 – 5.</a:t>
            </a:r>
          </a:p>
        </p:txBody>
      </p:sp>
      <p:sp>
        <p:nvSpPr>
          <p:cNvPr id="14" name="TextBox 13"/>
          <p:cNvSpPr txBox="1"/>
          <p:nvPr/>
        </p:nvSpPr>
        <p:spPr>
          <a:xfrm>
            <a:off x="757623" y="4985721"/>
            <a:ext cx="3756486" cy="1200329"/>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Test your memory! </a:t>
            </a:r>
          </a:p>
          <a:p>
            <a:pPr algn="just"/>
            <a:r>
              <a:rPr lang="en-US" b="1">
                <a:latin typeface="Arial" panose="020B0604020202020204" pitchFamily="34" charset="0"/>
                <a:cs typeface="Arial" panose="020B0604020202020204" pitchFamily="34" charset="0"/>
              </a:rPr>
              <a:t>Tick (</a:t>
            </a:r>
            <a:r>
              <a:rPr lang="en-US" b="1">
                <a:latin typeface="Arial" panose="020B0604020202020204" pitchFamily="34" charset="0"/>
                <a:cs typeface="Arial" panose="020B0604020202020204" pitchFamily="34" charset="0"/>
                <a:sym typeface="Wingdings 2" panose="05020102010507070707" pitchFamily="18" charset="2"/>
              </a:rPr>
              <a:t></a:t>
            </a:r>
            <a:r>
              <a:rPr lang="en-US" b="1">
                <a:latin typeface="Arial" panose="020B0604020202020204" pitchFamily="34" charset="0"/>
                <a:cs typeface="Arial" panose="020B0604020202020204" pitchFamily="34" charset="0"/>
              </a:rPr>
              <a:t>) the things which appear in the passages, and cross (×) the ones which don’t.</a:t>
            </a:r>
          </a:p>
        </p:txBody>
      </p:sp>
      <p:sp>
        <p:nvSpPr>
          <p:cNvPr id="16" name="TextBox 15"/>
          <p:cNvSpPr txBox="1"/>
          <p:nvPr/>
        </p:nvSpPr>
        <p:spPr>
          <a:xfrm>
            <a:off x="5200557" y="3968747"/>
            <a:ext cx="3858044" cy="1200329"/>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These are some activities from the reading passages in </a:t>
            </a:r>
            <a:r>
              <a:rPr lang="en-US" b="1">
                <a:solidFill>
                  <a:srgbClr val="FF0000"/>
                </a:solidFill>
                <a:latin typeface="Arial" panose="020B0604020202020204" pitchFamily="34" charset="0"/>
                <a:cs typeface="Arial" panose="020B0604020202020204" pitchFamily="34" charset="0"/>
              </a:rPr>
              <a:t>1</a:t>
            </a:r>
            <a:r>
              <a:rPr lang="en-US" b="1">
                <a:latin typeface="Arial" panose="020B0604020202020204" pitchFamily="34" charset="0"/>
                <a:cs typeface="Arial" panose="020B0604020202020204" pitchFamily="34" charset="0"/>
              </a:rPr>
              <a:t>. Tell your group if you do them during Tet. </a:t>
            </a: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3282" y="5321340"/>
            <a:ext cx="318793" cy="327989"/>
          </a:xfrm>
          <a:prstGeom prst="rect">
            <a:avLst/>
          </a:prstGeom>
        </p:spPr>
      </p:pic>
      <p:sp>
        <p:nvSpPr>
          <p:cNvPr id="20" name="TextBox 19"/>
          <p:cNvSpPr txBox="1"/>
          <p:nvPr/>
        </p:nvSpPr>
        <p:spPr>
          <a:xfrm>
            <a:off x="5200557" y="5262720"/>
            <a:ext cx="385804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Read the list and discuss what you should or shouldn’t do at Tet.</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8515" y="4032645"/>
            <a:ext cx="382842" cy="405144"/>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8853992" cy="2327235"/>
          </a:xfrm>
          <a:prstGeom prst="rect">
            <a:avLst/>
          </a:prstGeom>
        </p:spPr>
      </p:pic>
    </p:spTree>
    <p:extLst>
      <p:ext uri="{BB962C8B-B14F-4D97-AF65-F5344CB8AC3E}">
        <p14:creationId xmlns:p14="http://schemas.microsoft.com/office/powerpoint/2010/main" val="860456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76614"/>
            <a:ext cx="7886700" cy="5400349"/>
          </a:xfrm>
        </p:spPr>
        <p:txBody>
          <a:bodyPr/>
          <a:lstStyle/>
          <a:p>
            <a:pPr marL="0" indent="0">
              <a:buNone/>
            </a:pPr>
            <a:r>
              <a:rPr lang="en-US" dirty="0" smtClean="0"/>
              <a:t>                                 </a:t>
            </a:r>
            <a:r>
              <a:rPr lang="en-US" dirty="0" err="1" smtClean="0"/>
              <a:t>Wednes</a:t>
            </a:r>
            <a:r>
              <a:rPr lang="en-US" dirty="0" err="1" smtClean="0"/>
              <a:t>day,December</a:t>
            </a:r>
            <a:r>
              <a:rPr lang="en-US" smtClean="0"/>
              <a:t> 29</a:t>
            </a:r>
            <a:r>
              <a:rPr lang="en-US" baseline="30000" smtClean="0"/>
              <a:t>th</a:t>
            </a:r>
            <a:r>
              <a:rPr lang="en-US" smtClean="0"/>
              <a:t> </a:t>
            </a:r>
            <a:r>
              <a:rPr lang="en-US" dirty="0" smtClean="0"/>
              <a:t>2021</a:t>
            </a:r>
          </a:p>
          <a:p>
            <a:pPr marL="0" indent="0">
              <a:buNone/>
            </a:pPr>
            <a:endParaRPr lang="en-US" dirty="0"/>
          </a:p>
          <a:p>
            <a:pPr marL="0" indent="0">
              <a:buNone/>
            </a:pPr>
            <a:r>
              <a:rPr lang="en-US" dirty="0" smtClean="0">
                <a:solidFill>
                  <a:srgbClr val="FF0000"/>
                </a:solidFill>
              </a:rPr>
              <a:t>                     Unit 6:Our </a:t>
            </a:r>
            <a:r>
              <a:rPr lang="en-US" dirty="0" err="1" smtClean="0">
                <a:solidFill>
                  <a:srgbClr val="FF0000"/>
                </a:solidFill>
              </a:rPr>
              <a:t>Tet</a:t>
            </a:r>
            <a:r>
              <a:rPr lang="en-US" dirty="0" smtClean="0">
                <a:solidFill>
                  <a:srgbClr val="FF0000"/>
                </a:solidFill>
              </a:rPr>
              <a:t> holiday</a:t>
            </a:r>
          </a:p>
          <a:p>
            <a:pPr marL="0" indent="0">
              <a:buNone/>
            </a:pPr>
            <a:r>
              <a:rPr lang="en-US" dirty="0" smtClean="0">
                <a:solidFill>
                  <a:srgbClr val="FF0000"/>
                </a:solidFill>
              </a:rPr>
              <a:t>                        Lesson 5:Skills 1 p.64</a:t>
            </a:r>
            <a:endParaRPr lang="en-US" dirty="0">
              <a:solidFill>
                <a:srgbClr val="FF0000"/>
              </a:solidFill>
            </a:endParaRPr>
          </a:p>
        </p:txBody>
      </p:sp>
    </p:spTree>
    <p:extLst>
      <p:ext uri="{BB962C8B-B14F-4D97-AF65-F5344CB8AC3E}">
        <p14:creationId xmlns:p14="http://schemas.microsoft.com/office/powerpoint/2010/main" val="91471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227127" cy="12573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38" y="74839"/>
            <a:ext cx="627229" cy="681509"/>
          </a:xfrm>
          <a:prstGeom prst="rect">
            <a:avLst/>
          </a:prstGeom>
        </p:spPr>
      </p:pic>
      <p:sp>
        <p:nvSpPr>
          <p:cNvPr id="12" name="TextBox 11"/>
          <p:cNvSpPr txBox="1"/>
          <p:nvPr/>
        </p:nvSpPr>
        <p:spPr>
          <a:xfrm>
            <a:off x="734784" y="199182"/>
            <a:ext cx="8346871" cy="461665"/>
          </a:xfrm>
          <a:prstGeom prst="rect">
            <a:avLst/>
          </a:prstGeom>
          <a:noFill/>
        </p:spPr>
        <p:txBody>
          <a:bodyPr wrap="square" rtlCol="0">
            <a:spAutoFit/>
          </a:bodyPr>
          <a:lstStyle/>
          <a:p>
            <a:r>
              <a:rPr lang="en-US" sz="2400" b="1" spc="-100">
                <a:effectLst>
                  <a:glow rad="88900">
                    <a:schemeClr val="bg1"/>
                  </a:glow>
                </a:effectLst>
                <a:latin typeface="Arial" panose="020B0604020202020204" pitchFamily="34" charset="0"/>
                <a:cs typeface="Arial" panose="020B0604020202020204" pitchFamily="34" charset="0"/>
              </a:rPr>
              <a:t>Read the passages and decide who says sentences 1 – 5.</a:t>
            </a:r>
          </a:p>
        </p:txBody>
      </p:sp>
      <p:grpSp>
        <p:nvGrpSpPr>
          <p:cNvPr id="19" name="Group 18"/>
          <p:cNvGrpSpPr/>
          <p:nvPr/>
        </p:nvGrpSpPr>
        <p:grpSpPr>
          <a:xfrm>
            <a:off x="-665018" y="1222367"/>
            <a:ext cx="9809018" cy="1713932"/>
            <a:chOff x="-665018" y="1352567"/>
            <a:chExt cx="9809018" cy="1713932"/>
          </a:xfrm>
        </p:grpSpPr>
        <p:sp>
          <p:nvSpPr>
            <p:cNvPr id="7" name="Rounded Rectangle 6"/>
            <p:cNvSpPr/>
            <p:nvPr/>
          </p:nvSpPr>
          <p:spPr>
            <a:xfrm>
              <a:off x="-665018" y="1366085"/>
              <a:ext cx="9809018" cy="169400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783" y="1352567"/>
              <a:ext cx="1413524" cy="1430716"/>
            </a:xfrm>
            <a:prstGeom prst="rect">
              <a:avLst/>
            </a:prstGeom>
          </p:spPr>
        </p:pic>
        <p:sp>
          <p:nvSpPr>
            <p:cNvPr id="5" name="TextBox 4"/>
            <p:cNvSpPr txBox="1"/>
            <p:nvPr/>
          </p:nvSpPr>
          <p:spPr>
            <a:xfrm>
              <a:off x="137737" y="2697167"/>
              <a:ext cx="1971617" cy="369332"/>
            </a:xfrm>
            <a:prstGeom prst="rect">
              <a:avLst/>
            </a:prstGeom>
            <a:noFill/>
          </p:spPr>
          <p:txBody>
            <a:bodyPr wrap="square" rtlCol="0">
              <a:spAutoFit/>
            </a:bodyPr>
            <a:lstStyle/>
            <a:p>
              <a:r>
                <a:rPr lang="en-US">
                  <a:solidFill>
                    <a:srgbClr val="FF0000"/>
                  </a:solidFill>
                  <a:effectLst>
                    <a:glow rad="63500">
                      <a:schemeClr val="bg1"/>
                    </a:glow>
                  </a:effectLst>
                  <a:latin typeface="Comic Sans MS" panose="030F0702030302020204" pitchFamily="66" charset="0"/>
                </a:rPr>
                <a:t>Russ – the USA</a:t>
              </a:r>
            </a:p>
          </p:txBody>
        </p:sp>
        <p:sp>
          <p:nvSpPr>
            <p:cNvPr id="6" name="Rectangle 5"/>
            <p:cNvSpPr/>
            <p:nvPr/>
          </p:nvSpPr>
          <p:spPr>
            <a:xfrm>
              <a:off x="1953491" y="1490428"/>
              <a:ext cx="7128164" cy="1569660"/>
            </a:xfrm>
            <a:prstGeom prst="rect">
              <a:avLst/>
            </a:prstGeom>
          </p:spPr>
          <p:txBody>
            <a:bodyPr wrap="square">
              <a:spAutoFit/>
            </a:bodyPr>
            <a:lstStyle/>
            <a:p>
              <a:pPr algn="just"/>
              <a:r>
                <a:rPr lang="en-US" sz="2400">
                  <a:latin typeface="Comic Sans MS" panose="030F0702030302020204" pitchFamily="66" charset="0"/>
                </a:rPr>
                <a:t>I often go to Times Square with my parents to welcome the New Year. When the clock strikes midnight, colourful fireworks light up the sky. Everybody cheers and sings.</a:t>
              </a:r>
            </a:p>
          </p:txBody>
        </p:sp>
        <p:sp>
          <p:nvSpPr>
            <p:cNvPr id="18" name="Flowchart: Delay 17"/>
            <p:cNvSpPr/>
            <p:nvPr/>
          </p:nvSpPr>
          <p:spPr>
            <a:xfrm>
              <a:off x="0" y="1361592"/>
              <a:ext cx="416783" cy="385085"/>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A</a:t>
              </a:r>
            </a:p>
          </p:txBody>
        </p:sp>
      </p:grpSp>
      <p:grpSp>
        <p:nvGrpSpPr>
          <p:cNvPr id="20" name="Group 19"/>
          <p:cNvGrpSpPr/>
          <p:nvPr/>
        </p:nvGrpSpPr>
        <p:grpSpPr>
          <a:xfrm>
            <a:off x="-665018" y="2908342"/>
            <a:ext cx="9809018" cy="1796000"/>
            <a:chOff x="-665018" y="1124821"/>
            <a:chExt cx="9809018" cy="1796000"/>
          </a:xfrm>
        </p:grpSpPr>
        <p:sp>
          <p:nvSpPr>
            <p:cNvPr id="21" name="Rounded Rectangle 20"/>
            <p:cNvSpPr/>
            <p:nvPr/>
          </p:nvSpPr>
          <p:spPr>
            <a:xfrm>
              <a:off x="-665018" y="1204724"/>
              <a:ext cx="9809018" cy="1691640"/>
            </a:xfrm>
            <a:prstGeom prst="round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782" y="1124821"/>
              <a:ext cx="1413524" cy="1430715"/>
            </a:xfrm>
            <a:prstGeom prst="rect">
              <a:avLst/>
            </a:prstGeom>
          </p:spPr>
        </p:pic>
        <p:sp>
          <p:nvSpPr>
            <p:cNvPr id="23" name="TextBox 22"/>
            <p:cNvSpPr txBox="1"/>
            <p:nvPr/>
          </p:nvSpPr>
          <p:spPr>
            <a:xfrm>
              <a:off x="137735" y="2551489"/>
              <a:ext cx="1971617" cy="369332"/>
            </a:xfrm>
            <a:prstGeom prst="rect">
              <a:avLst/>
            </a:prstGeom>
            <a:noFill/>
          </p:spPr>
          <p:txBody>
            <a:bodyPr wrap="square" rtlCol="0">
              <a:spAutoFit/>
            </a:bodyPr>
            <a:lstStyle>
              <a:defPPr>
                <a:defRPr lang="en-US"/>
              </a:defPPr>
              <a:lvl1pPr>
                <a:defRPr>
                  <a:solidFill>
                    <a:srgbClr val="FF0000"/>
                  </a:solidFill>
                  <a:effectLst>
                    <a:glow rad="63500">
                      <a:schemeClr val="bg1"/>
                    </a:glow>
                  </a:effectLst>
                  <a:latin typeface="Comic Sans MS" panose="030F0702030302020204" pitchFamily="66" charset="0"/>
                </a:defRPr>
              </a:lvl1pPr>
            </a:lstStyle>
            <a:p>
              <a:pPr algn="ctr"/>
              <a:r>
                <a:rPr lang="en-US"/>
                <a:t>Wu - China</a:t>
              </a:r>
            </a:p>
          </p:txBody>
        </p:sp>
        <p:sp>
          <p:nvSpPr>
            <p:cNvPr id="24" name="Rectangle 23"/>
            <p:cNvSpPr/>
            <p:nvPr/>
          </p:nvSpPr>
          <p:spPr>
            <a:xfrm>
              <a:off x="1923071" y="1295526"/>
              <a:ext cx="7128164" cy="1569660"/>
            </a:xfrm>
            <a:prstGeom prst="rect">
              <a:avLst/>
            </a:prstGeom>
          </p:spPr>
          <p:txBody>
            <a:bodyPr wrap="square">
              <a:spAutoFit/>
            </a:bodyPr>
            <a:lstStyle/>
            <a:p>
              <a:pPr algn="just"/>
              <a:r>
                <a:rPr lang="en-US" sz="2400">
                  <a:latin typeface="Comic Sans MS" panose="030F0702030302020204" pitchFamily="66" charset="0"/>
                </a:rPr>
                <a:t>On New Year’s Day, we dress beautifully and go to our grandparents’ houses. We wish them Happy New Year and they give us lucky money. Then we go out and have a day full of fun. </a:t>
              </a:r>
            </a:p>
          </p:txBody>
        </p:sp>
        <p:sp>
          <p:nvSpPr>
            <p:cNvPr id="25" name="Flowchart: Delay 24"/>
            <p:cNvSpPr/>
            <p:nvPr/>
          </p:nvSpPr>
          <p:spPr>
            <a:xfrm>
              <a:off x="0" y="1204724"/>
              <a:ext cx="416783" cy="385085"/>
            </a:xfrm>
            <a:prstGeom prst="flowChartDelay">
              <a:avLst/>
            </a:prstGeom>
            <a:solidFill>
              <a:srgbClr val="57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B</a:t>
              </a:r>
            </a:p>
          </p:txBody>
        </p:sp>
      </p:grpSp>
      <p:grpSp>
        <p:nvGrpSpPr>
          <p:cNvPr id="26" name="Group 25"/>
          <p:cNvGrpSpPr/>
          <p:nvPr/>
        </p:nvGrpSpPr>
        <p:grpSpPr>
          <a:xfrm>
            <a:off x="-665018" y="4863773"/>
            <a:ext cx="9892143" cy="1800047"/>
            <a:chOff x="-665018" y="1144292"/>
            <a:chExt cx="9892143" cy="1800047"/>
          </a:xfrm>
        </p:grpSpPr>
        <p:sp>
          <p:nvSpPr>
            <p:cNvPr id="27" name="Rounded Rectangle 26"/>
            <p:cNvSpPr/>
            <p:nvPr/>
          </p:nvSpPr>
          <p:spPr>
            <a:xfrm>
              <a:off x="-665018" y="1204724"/>
              <a:ext cx="9809018" cy="1691640"/>
            </a:xfrm>
            <a:prstGeom prst="roundRect">
              <a:avLst/>
            </a:prstGeom>
            <a:solidFill>
              <a:srgbClr val="75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68" y="1144292"/>
              <a:ext cx="1413523" cy="1430715"/>
            </a:xfrm>
            <a:prstGeom prst="rect">
              <a:avLst/>
            </a:prstGeom>
          </p:spPr>
        </p:pic>
        <p:sp>
          <p:nvSpPr>
            <p:cNvPr id="29" name="TextBox 28"/>
            <p:cNvSpPr txBox="1"/>
            <p:nvPr/>
          </p:nvSpPr>
          <p:spPr>
            <a:xfrm>
              <a:off x="137735" y="2575007"/>
              <a:ext cx="1971617" cy="369332"/>
            </a:xfrm>
            <a:prstGeom prst="rect">
              <a:avLst/>
            </a:prstGeom>
            <a:noFill/>
          </p:spPr>
          <p:txBody>
            <a:bodyPr wrap="square" rtlCol="0">
              <a:spAutoFit/>
            </a:bodyPr>
            <a:lstStyle>
              <a:defPPr>
                <a:defRPr lang="en-US"/>
              </a:defPPr>
              <a:lvl1pPr algn="ctr">
                <a:defRPr>
                  <a:solidFill>
                    <a:srgbClr val="FF0000"/>
                  </a:solidFill>
                  <a:effectLst>
                    <a:glow rad="63500">
                      <a:schemeClr val="bg1"/>
                    </a:glow>
                  </a:effectLst>
                  <a:latin typeface="Comic Sans MS" panose="030F0702030302020204" pitchFamily="66" charset="0"/>
                </a:defRPr>
              </a:lvl1pPr>
            </a:lstStyle>
            <a:p>
              <a:r>
                <a:rPr lang="en-US"/>
                <a:t>Mai – Viet Nam</a:t>
              </a:r>
            </a:p>
          </p:txBody>
        </p:sp>
        <p:sp>
          <p:nvSpPr>
            <p:cNvPr id="30" name="Rectangle 29"/>
            <p:cNvSpPr/>
            <p:nvPr/>
          </p:nvSpPr>
          <p:spPr>
            <a:xfrm>
              <a:off x="1953490" y="1282932"/>
              <a:ext cx="7273635" cy="1569660"/>
            </a:xfrm>
            <a:prstGeom prst="rect">
              <a:avLst/>
            </a:prstGeom>
          </p:spPr>
          <p:txBody>
            <a:bodyPr wrap="square">
              <a:spAutoFit/>
            </a:bodyPr>
            <a:lstStyle/>
            <a:p>
              <a:r>
                <a:rPr lang="en-US" sz="2400" spc="-80">
                  <a:latin typeface="Comic Sans MS" panose="030F0702030302020204" pitchFamily="66" charset="0"/>
                </a:rPr>
                <a:t>I learn some customs about Tet from my parents. People give rice to wish for enough food and buy salt to wish for good luck. Dogs are lucky animals but cats are not. A cat’s cry sounds like "poor" in Vietnamese.</a:t>
              </a:r>
            </a:p>
          </p:txBody>
        </p:sp>
        <p:sp>
          <p:nvSpPr>
            <p:cNvPr id="31" name="Flowchart: Delay 30"/>
            <p:cNvSpPr/>
            <p:nvPr/>
          </p:nvSpPr>
          <p:spPr>
            <a:xfrm>
              <a:off x="0" y="1204724"/>
              <a:ext cx="416783" cy="385085"/>
            </a:xfrm>
            <a:prstGeom prst="flowChartDela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c</a:t>
              </a:r>
            </a:p>
          </p:txBody>
        </p:sp>
      </p:grpSp>
    </p:spTree>
    <p:extLst>
      <p:ext uri="{BB962C8B-B14F-4D97-AF65-F5344CB8AC3E}">
        <p14:creationId xmlns:p14="http://schemas.microsoft.com/office/powerpoint/2010/main" val="3240564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68977" y="457200"/>
            <a:ext cx="6806046" cy="768927"/>
            <a:chOff x="883227" y="457200"/>
            <a:chExt cx="6806046" cy="768927"/>
          </a:xfrm>
        </p:grpSpPr>
        <p:sp>
          <p:nvSpPr>
            <p:cNvPr id="3" name="Rectangle 2"/>
            <p:cNvSpPr/>
            <p:nvPr/>
          </p:nvSpPr>
          <p:spPr>
            <a:xfrm>
              <a:off x="883227" y="457200"/>
              <a:ext cx="6806046" cy="768927"/>
            </a:xfrm>
            <a:prstGeom prst="rect">
              <a:avLst/>
            </a:prstGeom>
            <a:solidFill>
              <a:srgbClr val="A3E7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69027" y="610830"/>
              <a:ext cx="1548246" cy="461665"/>
            </a:xfrm>
            <a:prstGeom prst="rect">
              <a:avLst/>
            </a:prstGeom>
            <a:noFill/>
          </p:spPr>
          <p:txBody>
            <a:bodyPr wrap="square" rtlCol="0">
              <a:spAutoFit/>
            </a:bodyPr>
            <a:lstStyle/>
            <a:p>
              <a:r>
                <a:rPr lang="en-US" sz="2400" b="1">
                  <a:solidFill>
                    <a:srgbClr val="0070C0"/>
                  </a:solidFill>
                </a:rPr>
                <a:t>A. </a:t>
              </a:r>
              <a:r>
                <a:rPr lang="en-US" sz="2400"/>
                <a:t>Russ</a:t>
              </a:r>
            </a:p>
          </p:txBody>
        </p:sp>
        <p:sp>
          <p:nvSpPr>
            <p:cNvPr id="10" name="TextBox 9"/>
            <p:cNvSpPr txBox="1"/>
            <p:nvPr/>
          </p:nvSpPr>
          <p:spPr>
            <a:xfrm>
              <a:off x="3654136" y="610830"/>
              <a:ext cx="1548246" cy="461665"/>
            </a:xfrm>
            <a:prstGeom prst="rect">
              <a:avLst/>
            </a:prstGeom>
            <a:noFill/>
          </p:spPr>
          <p:txBody>
            <a:bodyPr wrap="square" rtlCol="0">
              <a:spAutoFit/>
            </a:bodyPr>
            <a:lstStyle/>
            <a:p>
              <a:r>
                <a:rPr lang="en-US" sz="2400" b="1">
                  <a:solidFill>
                    <a:srgbClr val="0070C0"/>
                  </a:solidFill>
                </a:rPr>
                <a:t>B. </a:t>
              </a:r>
              <a:r>
                <a:rPr lang="en-US" sz="2400"/>
                <a:t>Wu</a:t>
              </a:r>
            </a:p>
          </p:txBody>
        </p:sp>
        <p:sp>
          <p:nvSpPr>
            <p:cNvPr id="11" name="TextBox 10"/>
            <p:cNvSpPr txBox="1"/>
            <p:nvPr/>
          </p:nvSpPr>
          <p:spPr>
            <a:xfrm>
              <a:off x="5739245" y="610830"/>
              <a:ext cx="1548246" cy="461665"/>
            </a:xfrm>
            <a:prstGeom prst="rect">
              <a:avLst/>
            </a:prstGeom>
            <a:noFill/>
          </p:spPr>
          <p:txBody>
            <a:bodyPr wrap="square" rtlCol="0">
              <a:spAutoFit/>
            </a:bodyPr>
            <a:lstStyle/>
            <a:p>
              <a:r>
                <a:rPr lang="en-US" sz="2400" b="1">
                  <a:solidFill>
                    <a:srgbClr val="0070C0"/>
                  </a:solidFill>
                </a:rPr>
                <a:t>C. </a:t>
              </a:r>
              <a:r>
                <a:rPr lang="en-US" sz="2400"/>
                <a:t>Mai</a:t>
              </a:r>
            </a:p>
          </p:txBody>
        </p:sp>
      </p:grpSp>
      <p:graphicFrame>
        <p:nvGraphicFramePr>
          <p:cNvPr id="7" name="Table 6"/>
          <p:cNvGraphicFramePr>
            <a:graphicFrameLocks noGrp="1"/>
          </p:cNvGraphicFramePr>
          <p:nvPr>
            <p:extLst>
              <p:ext uri="{D42A27DB-BD31-4B8C-83A1-F6EECF244321}">
                <p14:modId xmlns:p14="http://schemas.microsoft.com/office/powerpoint/2010/main" val="3008813005"/>
              </p:ext>
            </p:extLst>
          </p:nvPr>
        </p:nvGraphicFramePr>
        <p:xfrm>
          <a:off x="881495" y="2010064"/>
          <a:ext cx="7381009" cy="4162134"/>
        </p:xfrm>
        <a:graphic>
          <a:graphicData uri="http://schemas.openxmlformats.org/drawingml/2006/table">
            <a:tbl>
              <a:tblPr firstRow="1" bandRow="1">
                <a:tableStyleId>{BC89EF96-8CEA-46FF-86C4-4CE0E7609802}</a:tableStyleId>
              </a:tblPr>
              <a:tblGrid>
                <a:gridCol w="6016336">
                  <a:extLst>
                    <a:ext uri="{9D8B030D-6E8A-4147-A177-3AD203B41FA5}">
                      <a16:colId xmlns="" xmlns:a16="http://schemas.microsoft.com/office/drawing/2014/main" val="20000"/>
                    </a:ext>
                  </a:extLst>
                </a:gridCol>
                <a:gridCol w="1364673">
                  <a:extLst>
                    <a:ext uri="{9D8B030D-6E8A-4147-A177-3AD203B41FA5}">
                      <a16:colId xmlns="" xmlns:a16="http://schemas.microsoft.com/office/drawing/2014/main" val="20001"/>
                    </a:ext>
                  </a:extLst>
                </a:gridCol>
              </a:tblGrid>
              <a:tr h="693689">
                <a:tc>
                  <a:txBody>
                    <a:bodyPr/>
                    <a:lstStyle/>
                    <a:p>
                      <a:pPr algn="ctr"/>
                      <a:r>
                        <a:rPr lang="en-US" sz="3200" dirty="0">
                          <a:solidFill>
                            <a:srgbClr val="0070C0"/>
                          </a:solidFill>
                        </a:rPr>
                        <a:t>Statements</a:t>
                      </a:r>
                    </a:p>
                  </a:txBody>
                  <a:tcPr anchor="ctr">
                    <a:solidFill>
                      <a:srgbClr val="A3E7FF"/>
                    </a:solidFill>
                  </a:tcPr>
                </a:tc>
                <a:tc>
                  <a:txBody>
                    <a:bodyPr/>
                    <a:lstStyle/>
                    <a:p>
                      <a:pPr algn="ctr"/>
                      <a:r>
                        <a:rPr lang="en-US" sz="3200">
                          <a:solidFill>
                            <a:srgbClr val="0070C0"/>
                          </a:solidFill>
                        </a:rPr>
                        <a:t>Who</a:t>
                      </a:r>
                      <a:r>
                        <a:rPr lang="en-US" sz="3200" baseline="0">
                          <a:solidFill>
                            <a:srgbClr val="0070C0"/>
                          </a:solidFill>
                        </a:rPr>
                        <a:t> </a:t>
                      </a:r>
                      <a:endParaRPr lang="en-US" sz="3200">
                        <a:solidFill>
                          <a:srgbClr val="0070C0"/>
                        </a:solidFill>
                      </a:endParaRPr>
                    </a:p>
                  </a:txBody>
                  <a:tcPr anchor="ctr">
                    <a:solidFill>
                      <a:srgbClr val="A3E7FF"/>
                    </a:solidFill>
                  </a:tcPr>
                </a:tc>
                <a:extLst>
                  <a:ext uri="{0D108BD9-81ED-4DB2-BD59-A6C34878D82A}">
                    <a16:rowId xmlns="" xmlns:a16="http://schemas.microsoft.com/office/drawing/2014/main" val="10000"/>
                  </a:ext>
                </a:extLst>
              </a:tr>
              <a:tr h="693689">
                <a:tc>
                  <a:txBody>
                    <a:bodyPr/>
                    <a:lstStyle/>
                    <a:p>
                      <a:r>
                        <a:rPr lang="en-US" sz="2400" b="1">
                          <a:solidFill>
                            <a:srgbClr val="0070C0"/>
                          </a:solidFill>
                        </a:rPr>
                        <a:t>1. </a:t>
                      </a:r>
                      <a:r>
                        <a:rPr lang="en-US" sz="2400"/>
                        <a:t>Dogs are lucky animals.</a:t>
                      </a:r>
                    </a:p>
                  </a:txBody>
                  <a:tcPr anchor="ctr">
                    <a:solidFill>
                      <a:schemeClr val="bg1"/>
                    </a:solidFill>
                  </a:tcPr>
                </a:tc>
                <a:tc>
                  <a:txBody>
                    <a:bodyPr/>
                    <a:lstStyle/>
                    <a:p>
                      <a:pPr algn="ctr"/>
                      <a:r>
                        <a:rPr lang="en-US" sz="2800" b="1" dirty="0">
                          <a:solidFill>
                            <a:srgbClr val="0070C0"/>
                          </a:solidFill>
                        </a:rPr>
                        <a:t>C</a:t>
                      </a:r>
                    </a:p>
                  </a:txBody>
                  <a:tcPr anchor="ctr">
                    <a:solidFill>
                      <a:schemeClr val="bg1"/>
                    </a:solidFill>
                  </a:tcPr>
                </a:tc>
                <a:extLst>
                  <a:ext uri="{0D108BD9-81ED-4DB2-BD59-A6C34878D82A}">
                    <a16:rowId xmlns="" xmlns:a16="http://schemas.microsoft.com/office/drawing/2014/main" val="10001"/>
                  </a:ext>
                </a:extLst>
              </a:tr>
              <a:tr h="693689">
                <a:tc>
                  <a:txBody>
                    <a:bodyPr/>
                    <a:lstStyle/>
                    <a:p>
                      <a:r>
                        <a:rPr lang="en-US" sz="2400" b="1">
                          <a:solidFill>
                            <a:srgbClr val="0070C0"/>
                          </a:solidFill>
                        </a:rPr>
                        <a:t>2. </a:t>
                      </a:r>
                      <a:r>
                        <a:rPr lang="en-US" sz="2400"/>
                        <a:t>We welcome the New</a:t>
                      </a:r>
                      <a:r>
                        <a:rPr lang="en-US" sz="2400" baseline="0"/>
                        <a:t> Year at Times Square.</a:t>
                      </a:r>
                      <a:endParaRPr lang="en-US" sz="2400"/>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 xmlns:a16="http://schemas.microsoft.com/office/drawing/2014/main" val="10002"/>
                  </a:ext>
                </a:extLst>
              </a:tr>
              <a:tr h="693689">
                <a:tc>
                  <a:txBody>
                    <a:bodyPr/>
                    <a:lstStyle/>
                    <a:p>
                      <a:r>
                        <a:rPr lang="en-US" sz="2400" b="1">
                          <a:solidFill>
                            <a:srgbClr val="0070C0"/>
                          </a:solidFill>
                        </a:rPr>
                        <a:t>3. </a:t>
                      </a:r>
                      <a:r>
                        <a:rPr lang="en-US" sz="2400"/>
                        <a:t>Children get lucky money.</a:t>
                      </a:r>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 xmlns:a16="http://schemas.microsoft.com/office/drawing/2014/main" val="10003"/>
                  </a:ext>
                </a:extLst>
              </a:tr>
              <a:tr h="693689">
                <a:tc>
                  <a:txBody>
                    <a:bodyPr/>
                    <a:lstStyle/>
                    <a:p>
                      <a:r>
                        <a:rPr lang="en-US" sz="2400" b="1">
                          <a:solidFill>
                            <a:srgbClr val="0070C0"/>
                          </a:solidFill>
                        </a:rPr>
                        <a:t>4. </a:t>
                      </a:r>
                      <a:r>
                        <a:rPr lang="en-US" sz="2400"/>
                        <a:t>We give rice to wish</a:t>
                      </a:r>
                      <a:r>
                        <a:rPr lang="en-US" sz="2400" baseline="0"/>
                        <a:t> for enough food.</a:t>
                      </a:r>
                      <a:endParaRPr lang="en-US" sz="2400"/>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 xmlns:a16="http://schemas.microsoft.com/office/drawing/2014/main" val="10004"/>
                  </a:ext>
                </a:extLst>
              </a:tr>
              <a:tr h="693689">
                <a:tc>
                  <a:txBody>
                    <a:bodyPr/>
                    <a:lstStyle/>
                    <a:p>
                      <a:r>
                        <a:rPr lang="en-US" sz="2400" b="1" dirty="0">
                          <a:solidFill>
                            <a:srgbClr val="0070C0"/>
                          </a:solidFill>
                        </a:rPr>
                        <a:t>5.</a:t>
                      </a:r>
                      <a:r>
                        <a:rPr lang="en-US" sz="2400" baseline="0" dirty="0"/>
                        <a:t> </a:t>
                      </a:r>
                      <a:r>
                        <a:rPr lang="en-US" sz="2400" baseline="0"/>
                        <a:t>Children </a:t>
                      </a:r>
                      <a:r>
                        <a:rPr lang="en-US" sz="2400" baseline="0" smtClean="0"/>
                        <a:t>dress </a:t>
                      </a:r>
                      <a:r>
                        <a:rPr lang="en-US" sz="2400" baseline="0" dirty="0"/>
                        <a:t>beautifully.</a:t>
                      </a:r>
                      <a:endParaRPr lang="en-US" sz="2400" dirty="0"/>
                    </a:p>
                  </a:txBody>
                  <a:tcPr anchor="ctr">
                    <a:solidFill>
                      <a:schemeClr val="bg1"/>
                    </a:solidFill>
                  </a:tcPr>
                </a:tc>
                <a:tc>
                  <a:txBody>
                    <a:bodyPr/>
                    <a:lstStyle/>
                    <a:p>
                      <a:pPr algn="ctr"/>
                      <a:endParaRPr lang="en-US" sz="2400" dirty="0"/>
                    </a:p>
                  </a:txBody>
                  <a:tcPr anchor="ctr">
                    <a:solidFill>
                      <a:schemeClr val="bg1"/>
                    </a:solidFill>
                  </a:tcPr>
                </a:tc>
                <a:extLst>
                  <a:ext uri="{0D108BD9-81ED-4DB2-BD59-A6C34878D82A}">
                    <a16:rowId xmlns="" xmlns:a16="http://schemas.microsoft.com/office/drawing/2014/main" val="10005"/>
                  </a:ext>
                </a:extLst>
              </a:tr>
            </a:tbl>
          </a:graphicData>
        </a:graphic>
      </p:graphicFrame>
      <p:sp>
        <p:nvSpPr>
          <p:cNvPr id="8" name="TextBox 7">
            <a:extLst>
              <a:ext uri="{FF2B5EF4-FFF2-40B4-BE49-F238E27FC236}">
                <a16:creationId xmlns="" xmlns:a16="http://schemas.microsoft.com/office/drawing/2014/main" id="{3EF188E0-0C85-4C60-9A6E-5ED745880AAC}"/>
              </a:ext>
            </a:extLst>
          </p:cNvPr>
          <p:cNvSpPr txBox="1"/>
          <p:nvPr/>
        </p:nvSpPr>
        <p:spPr>
          <a:xfrm>
            <a:off x="7371904" y="3484416"/>
            <a:ext cx="402674" cy="523220"/>
          </a:xfrm>
          <a:prstGeom prst="rect">
            <a:avLst/>
          </a:prstGeom>
          <a:noFill/>
        </p:spPr>
        <p:txBody>
          <a:bodyPr wrap="none" rtlCol="0">
            <a:spAutoFit/>
          </a:bodyPr>
          <a:lstStyle/>
          <a:p>
            <a:r>
              <a:rPr lang="en-US" sz="2800" b="1" dirty="0">
                <a:solidFill>
                  <a:srgbClr val="0070C0"/>
                </a:solidFill>
              </a:rPr>
              <a:t>A</a:t>
            </a:r>
          </a:p>
        </p:txBody>
      </p:sp>
      <p:sp>
        <p:nvSpPr>
          <p:cNvPr id="12" name="TextBox 11">
            <a:extLst>
              <a:ext uri="{FF2B5EF4-FFF2-40B4-BE49-F238E27FC236}">
                <a16:creationId xmlns="" xmlns:a16="http://schemas.microsoft.com/office/drawing/2014/main" id="{580928D4-5F1C-4DC3-A8A7-CE6817569EC4}"/>
              </a:ext>
            </a:extLst>
          </p:cNvPr>
          <p:cNvSpPr txBox="1"/>
          <p:nvPr/>
        </p:nvSpPr>
        <p:spPr>
          <a:xfrm>
            <a:off x="7387934" y="4141880"/>
            <a:ext cx="386644" cy="523220"/>
          </a:xfrm>
          <a:prstGeom prst="rect">
            <a:avLst/>
          </a:prstGeom>
          <a:noFill/>
        </p:spPr>
        <p:txBody>
          <a:bodyPr wrap="none" rtlCol="0">
            <a:spAutoFit/>
          </a:bodyPr>
          <a:lstStyle/>
          <a:p>
            <a:r>
              <a:rPr lang="en-US" sz="2800" b="1" dirty="0">
                <a:solidFill>
                  <a:srgbClr val="0070C0"/>
                </a:solidFill>
              </a:rPr>
              <a:t>B</a:t>
            </a:r>
          </a:p>
        </p:txBody>
      </p:sp>
      <p:sp>
        <p:nvSpPr>
          <p:cNvPr id="13" name="TextBox 12">
            <a:extLst>
              <a:ext uri="{FF2B5EF4-FFF2-40B4-BE49-F238E27FC236}">
                <a16:creationId xmlns="" xmlns:a16="http://schemas.microsoft.com/office/drawing/2014/main" id="{CFAED55A-1E98-45CF-A4D1-8401EE379EE1}"/>
              </a:ext>
            </a:extLst>
          </p:cNvPr>
          <p:cNvSpPr txBox="1"/>
          <p:nvPr/>
        </p:nvSpPr>
        <p:spPr>
          <a:xfrm>
            <a:off x="7399154" y="4863053"/>
            <a:ext cx="375424" cy="523220"/>
          </a:xfrm>
          <a:prstGeom prst="rect">
            <a:avLst/>
          </a:prstGeom>
          <a:noFill/>
        </p:spPr>
        <p:txBody>
          <a:bodyPr wrap="none" rtlCol="0">
            <a:spAutoFit/>
          </a:bodyPr>
          <a:lstStyle/>
          <a:p>
            <a:r>
              <a:rPr lang="en-US" sz="2800" b="1" dirty="0">
                <a:solidFill>
                  <a:srgbClr val="0070C0"/>
                </a:solidFill>
              </a:rPr>
              <a:t>C</a:t>
            </a:r>
          </a:p>
        </p:txBody>
      </p:sp>
      <p:sp>
        <p:nvSpPr>
          <p:cNvPr id="14" name="TextBox 13">
            <a:extLst>
              <a:ext uri="{FF2B5EF4-FFF2-40B4-BE49-F238E27FC236}">
                <a16:creationId xmlns="" xmlns:a16="http://schemas.microsoft.com/office/drawing/2014/main" id="{5CAAEE5D-DFC9-485A-8C1D-56C47DE7C862}"/>
              </a:ext>
            </a:extLst>
          </p:cNvPr>
          <p:cNvSpPr txBox="1"/>
          <p:nvPr/>
        </p:nvSpPr>
        <p:spPr>
          <a:xfrm>
            <a:off x="7399154" y="5554569"/>
            <a:ext cx="386644" cy="523220"/>
          </a:xfrm>
          <a:prstGeom prst="rect">
            <a:avLst/>
          </a:prstGeom>
          <a:noFill/>
        </p:spPr>
        <p:txBody>
          <a:bodyPr wrap="none" rtlCol="0">
            <a:spAutoFit/>
          </a:bodyPr>
          <a:lstStyle/>
          <a:p>
            <a:r>
              <a:rPr lang="en-US" sz="2800" b="1" dirty="0">
                <a:solidFill>
                  <a:srgbClr val="0070C0"/>
                </a:solidFill>
              </a:rPr>
              <a:t>B</a:t>
            </a:r>
          </a:p>
        </p:txBody>
      </p:sp>
    </p:spTree>
    <p:extLst>
      <p:ext uri="{BB962C8B-B14F-4D97-AF65-F5344CB8AC3E}">
        <p14:creationId xmlns:p14="http://schemas.microsoft.com/office/powerpoint/2010/main" val="266289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485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83997"/>
            <a:ext cx="627229" cy="621628"/>
          </a:xfrm>
          <a:prstGeom prst="rect">
            <a:avLst/>
          </a:prstGeom>
        </p:spPr>
      </p:pic>
      <p:sp>
        <p:nvSpPr>
          <p:cNvPr id="8" name="TextBox 7"/>
          <p:cNvSpPr txBox="1"/>
          <p:nvPr/>
        </p:nvSpPr>
        <p:spPr>
          <a:xfrm>
            <a:off x="1027397" y="0"/>
            <a:ext cx="7547760" cy="1200329"/>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Test your memory! </a:t>
            </a:r>
          </a:p>
          <a:p>
            <a:pPr algn="just"/>
            <a:r>
              <a:rPr lang="en-US" sz="2400" b="1" spc="-50">
                <a:effectLst>
                  <a:glow rad="88900">
                    <a:schemeClr val="bg1"/>
                  </a:glow>
                </a:effectLst>
                <a:latin typeface="Arial" panose="020B0604020202020204" pitchFamily="34" charset="0"/>
                <a:cs typeface="Arial" panose="020B0604020202020204" pitchFamily="34" charset="0"/>
              </a:rPr>
              <a:t>Tick (</a:t>
            </a:r>
            <a:r>
              <a:rPr lang="en-US" sz="2400" b="1" spc="-50">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400" b="1" spc="-50">
                <a:effectLst>
                  <a:glow rad="88900">
                    <a:schemeClr val="bg1"/>
                  </a:glow>
                </a:effectLst>
                <a:latin typeface="Arial" panose="020B0604020202020204" pitchFamily="34" charset="0"/>
                <a:cs typeface="Arial" panose="020B0604020202020204" pitchFamily="34" charset="0"/>
              </a:rPr>
              <a:t>) the things which appear in the passages, and cross (×) the ones which don’t.</a:t>
            </a:r>
          </a:p>
        </p:txBody>
      </p:sp>
      <p:grpSp>
        <p:nvGrpSpPr>
          <p:cNvPr id="11" name="Group 10">
            <a:extLst>
              <a:ext uri="{FF2B5EF4-FFF2-40B4-BE49-F238E27FC236}">
                <a16:creationId xmlns="" xmlns:a16="http://schemas.microsoft.com/office/drawing/2014/main" id="{9376D4CB-7774-4DE9-A165-1A128898EA0C}"/>
              </a:ext>
            </a:extLst>
          </p:cNvPr>
          <p:cNvGrpSpPr/>
          <p:nvPr/>
        </p:nvGrpSpPr>
        <p:grpSpPr>
          <a:xfrm>
            <a:off x="1174028" y="1595876"/>
            <a:ext cx="2742242" cy="1172374"/>
            <a:chOff x="656791" y="1666874"/>
            <a:chExt cx="2742242" cy="1172374"/>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791" y="1666874"/>
              <a:ext cx="2637127" cy="991401"/>
            </a:xfrm>
            <a:prstGeom prst="rect">
              <a:avLst/>
            </a:prstGeom>
          </p:spPr>
        </p:pic>
        <p:sp>
          <p:nvSpPr>
            <p:cNvPr id="3" name="TextBox 2"/>
            <p:cNvSpPr txBox="1"/>
            <p:nvPr/>
          </p:nvSpPr>
          <p:spPr>
            <a:xfrm>
              <a:off x="827313" y="1901536"/>
              <a:ext cx="2165269" cy="461665"/>
            </a:xfrm>
            <a:prstGeom prst="rect">
              <a:avLst/>
            </a:prstGeom>
            <a:noFill/>
          </p:spPr>
          <p:txBody>
            <a:bodyPr wrap="square" rtlCol="0">
              <a:spAutoFit/>
            </a:bodyPr>
            <a:lstStyle/>
            <a:p>
              <a:r>
                <a:rPr lang="en-US" sz="2400" b="1">
                  <a:solidFill>
                    <a:srgbClr val="0070C0"/>
                  </a:solidFill>
                </a:rPr>
                <a:t>a. </a:t>
              </a:r>
              <a:r>
                <a:rPr lang="en-US" sz="2400"/>
                <a:t>Lucky money</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2284121"/>
              <a:ext cx="471858" cy="555127"/>
            </a:xfrm>
            <a:prstGeom prst="rect">
              <a:avLst/>
            </a:prstGeom>
          </p:spPr>
        </p:pic>
      </p:grpSp>
      <p:grpSp>
        <p:nvGrpSpPr>
          <p:cNvPr id="12" name="Group 11">
            <a:extLst>
              <a:ext uri="{FF2B5EF4-FFF2-40B4-BE49-F238E27FC236}">
                <a16:creationId xmlns="" xmlns:a16="http://schemas.microsoft.com/office/drawing/2014/main" id="{5A8C00F6-0125-4161-86DC-5AA9E37119F0}"/>
              </a:ext>
            </a:extLst>
          </p:cNvPr>
          <p:cNvGrpSpPr/>
          <p:nvPr/>
        </p:nvGrpSpPr>
        <p:grpSpPr>
          <a:xfrm>
            <a:off x="1174028" y="2909984"/>
            <a:ext cx="2742242" cy="1207873"/>
            <a:chOff x="656791" y="2984722"/>
            <a:chExt cx="2742242" cy="1207873"/>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791" y="2984722"/>
              <a:ext cx="2637127" cy="991401"/>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3637468"/>
              <a:ext cx="471858" cy="555127"/>
            </a:xfrm>
            <a:prstGeom prst="rect">
              <a:avLst/>
            </a:prstGeom>
          </p:spPr>
        </p:pic>
        <p:sp>
          <p:nvSpPr>
            <p:cNvPr id="75" name="TextBox 74"/>
            <p:cNvSpPr txBox="1"/>
            <p:nvPr/>
          </p:nvSpPr>
          <p:spPr>
            <a:xfrm>
              <a:off x="827312" y="3190163"/>
              <a:ext cx="2165269" cy="461665"/>
            </a:xfrm>
            <a:prstGeom prst="rect">
              <a:avLst/>
            </a:prstGeom>
            <a:noFill/>
          </p:spPr>
          <p:txBody>
            <a:bodyPr wrap="square" rtlCol="0">
              <a:spAutoFit/>
            </a:bodyPr>
            <a:lstStyle/>
            <a:p>
              <a:r>
                <a:rPr lang="en-US" sz="2400" b="1">
                  <a:solidFill>
                    <a:srgbClr val="0070C0"/>
                  </a:solidFill>
                </a:rPr>
                <a:t>b. </a:t>
              </a:r>
              <a:r>
                <a:rPr lang="en-US" sz="2400"/>
                <a:t>A cat’s cry</a:t>
              </a:r>
            </a:p>
          </p:txBody>
        </p:sp>
      </p:grpSp>
      <p:grpSp>
        <p:nvGrpSpPr>
          <p:cNvPr id="13" name="Group 12">
            <a:extLst>
              <a:ext uri="{FF2B5EF4-FFF2-40B4-BE49-F238E27FC236}">
                <a16:creationId xmlns="" xmlns:a16="http://schemas.microsoft.com/office/drawing/2014/main" id="{86374C93-2BB4-48B4-A528-FC56C32EFB89}"/>
              </a:ext>
            </a:extLst>
          </p:cNvPr>
          <p:cNvGrpSpPr/>
          <p:nvPr/>
        </p:nvGrpSpPr>
        <p:grpSpPr>
          <a:xfrm>
            <a:off x="1174027" y="4267071"/>
            <a:ext cx="2742243" cy="1026900"/>
            <a:chOff x="656790" y="4302570"/>
            <a:chExt cx="2742243" cy="1026900"/>
          </a:xfrm>
        </p:grpSpPr>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790" y="4302570"/>
              <a:ext cx="2637127" cy="991401"/>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4774343"/>
              <a:ext cx="471858" cy="555127"/>
            </a:xfrm>
            <a:prstGeom prst="rect">
              <a:avLst/>
            </a:prstGeom>
          </p:spPr>
        </p:pic>
        <p:sp>
          <p:nvSpPr>
            <p:cNvPr id="76" name="TextBox 75"/>
            <p:cNvSpPr txBox="1"/>
            <p:nvPr/>
          </p:nvSpPr>
          <p:spPr>
            <a:xfrm>
              <a:off x="827311" y="4557871"/>
              <a:ext cx="2165269" cy="461665"/>
            </a:xfrm>
            <a:prstGeom prst="rect">
              <a:avLst/>
            </a:prstGeom>
            <a:noFill/>
          </p:spPr>
          <p:txBody>
            <a:bodyPr wrap="square" rtlCol="0">
              <a:spAutoFit/>
            </a:bodyPr>
            <a:lstStyle/>
            <a:p>
              <a:r>
                <a:rPr lang="en-US" sz="2400" b="1" dirty="0">
                  <a:solidFill>
                    <a:srgbClr val="0070C0"/>
                  </a:solidFill>
                </a:rPr>
                <a:t>c. </a:t>
              </a:r>
              <a:r>
                <a:rPr lang="en-US" sz="2400" dirty="0"/>
                <a:t>fireworks</a:t>
              </a:r>
            </a:p>
          </p:txBody>
        </p:sp>
      </p:grpSp>
      <p:grpSp>
        <p:nvGrpSpPr>
          <p:cNvPr id="14" name="Group 13">
            <a:extLst>
              <a:ext uri="{FF2B5EF4-FFF2-40B4-BE49-F238E27FC236}">
                <a16:creationId xmlns="" xmlns:a16="http://schemas.microsoft.com/office/drawing/2014/main" id="{E106824F-EB10-4E74-A98B-941A7F56CAA3}"/>
              </a:ext>
            </a:extLst>
          </p:cNvPr>
          <p:cNvGrpSpPr/>
          <p:nvPr/>
        </p:nvGrpSpPr>
        <p:grpSpPr>
          <a:xfrm>
            <a:off x="1174026" y="5549420"/>
            <a:ext cx="2742244" cy="1271116"/>
            <a:chOff x="656789" y="5558072"/>
            <a:chExt cx="2742244" cy="1271116"/>
          </a:xfrm>
        </p:grpSpPr>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89" y="5558072"/>
              <a:ext cx="2637127" cy="1237582"/>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6274061"/>
              <a:ext cx="471858" cy="555127"/>
            </a:xfrm>
            <a:prstGeom prst="rect">
              <a:avLst/>
            </a:prstGeom>
          </p:spPr>
        </p:pic>
        <p:sp>
          <p:nvSpPr>
            <p:cNvPr id="77" name="TextBox 76"/>
            <p:cNvSpPr txBox="1"/>
            <p:nvPr/>
          </p:nvSpPr>
          <p:spPr>
            <a:xfrm>
              <a:off x="827311" y="5788051"/>
              <a:ext cx="2165269" cy="830997"/>
            </a:xfrm>
            <a:prstGeom prst="rect">
              <a:avLst/>
            </a:prstGeom>
            <a:noFill/>
          </p:spPr>
          <p:txBody>
            <a:bodyPr wrap="square" rtlCol="0">
              <a:spAutoFit/>
            </a:bodyPr>
            <a:lstStyle/>
            <a:p>
              <a:r>
                <a:rPr lang="en-US" sz="2400" b="1" dirty="0">
                  <a:solidFill>
                    <a:srgbClr val="0070C0"/>
                  </a:solidFill>
                </a:rPr>
                <a:t>d. </a:t>
              </a:r>
              <a:r>
                <a:rPr lang="en-US" sz="2400" dirty="0"/>
                <a:t>Cheering and   </a:t>
              </a:r>
            </a:p>
            <a:p>
              <a:r>
                <a:rPr lang="en-US" sz="2400" dirty="0"/>
                <a:t>     singing</a:t>
              </a:r>
            </a:p>
          </p:txBody>
        </p:sp>
      </p:grpSp>
      <p:grpSp>
        <p:nvGrpSpPr>
          <p:cNvPr id="5" name="Group 4">
            <a:extLst>
              <a:ext uri="{FF2B5EF4-FFF2-40B4-BE49-F238E27FC236}">
                <a16:creationId xmlns="" xmlns:a16="http://schemas.microsoft.com/office/drawing/2014/main" id="{13F1A628-4D69-46B4-B344-7B36E64EEAD0}"/>
              </a:ext>
            </a:extLst>
          </p:cNvPr>
          <p:cNvGrpSpPr/>
          <p:nvPr/>
        </p:nvGrpSpPr>
        <p:grpSpPr>
          <a:xfrm>
            <a:off x="4964022" y="1564029"/>
            <a:ext cx="2883507" cy="1182907"/>
            <a:chOff x="5564302" y="1656341"/>
            <a:chExt cx="2883507" cy="1182907"/>
          </a:xfrm>
        </p:grpSpPr>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302" y="1656341"/>
              <a:ext cx="2883507" cy="991401"/>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9032" y="2284121"/>
              <a:ext cx="471858" cy="555127"/>
            </a:xfrm>
            <a:prstGeom prst="rect">
              <a:avLst/>
            </a:prstGeom>
          </p:spPr>
        </p:pic>
        <p:sp>
          <p:nvSpPr>
            <p:cNvPr id="78" name="TextBox 77"/>
            <p:cNvSpPr txBox="1"/>
            <p:nvPr/>
          </p:nvSpPr>
          <p:spPr>
            <a:xfrm>
              <a:off x="5704124" y="1890244"/>
              <a:ext cx="2509029" cy="461665"/>
            </a:xfrm>
            <a:prstGeom prst="rect">
              <a:avLst/>
            </a:prstGeom>
            <a:noFill/>
          </p:spPr>
          <p:txBody>
            <a:bodyPr wrap="square" rtlCol="0">
              <a:spAutoFit/>
            </a:bodyPr>
            <a:lstStyle/>
            <a:p>
              <a:r>
                <a:rPr lang="en-US" sz="2400" b="1" dirty="0">
                  <a:solidFill>
                    <a:srgbClr val="0070C0"/>
                  </a:solidFill>
                </a:rPr>
                <a:t>e. </a:t>
              </a:r>
              <a:r>
                <a:rPr lang="en-US" sz="2400" dirty="0"/>
                <a:t>A day full of fun</a:t>
              </a:r>
            </a:p>
          </p:txBody>
        </p:sp>
      </p:grpSp>
      <p:grpSp>
        <p:nvGrpSpPr>
          <p:cNvPr id="6" name="Group 5">
            <a:extLst>
              <a:ext uri="{FF2B5EF4-FFF2-40B4-BE49-F238E27FC236}">
                <a16:creationId xmlns="" xmlns:a16="http://schemas.microsoft.com/office/drawing/2014/main" id="{936AC027-FBD2-47E6-B7EF-4FD037F3D706}"/>
              </a:ext>
            </a:extLst>
          </p:cNvPr>
          <p:cNvGrpSpPr/>
          <p:nvPr/>
        </p:nvGrpSpPr>
        <p:grpSpPr>
          <a:xfrm>
            <a:off x="4987470" y="2947469"/>
            <a:ext cx="2891577" cy="1176158"/>
            <a:chOff x="5557836" y="2984722"/>
            <a:chExt cx="2891577" cy="1176158"/>
          </a:xfrm>
        </p:grpSpPr>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836" y="2984722"/>
              <a:ext cx="2873054" cy="1049340"/>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555" y="3605753"/>
              <a:ext cx="471858" cy="555127"/>
            </a:xfrm>
            <a:prstGeom prst="rect">
              <a:avLst/>
            </a:prstGeom>
          </p:spPr>
        </p:pic>
        <p:sp>
          <p:nvSpPr>
            <p:cNvPr id="79" name="TextBox 78"/>
            <p:cNvSpPr txBox="1"/>
            <p:nvPr/>
          </p:nvSpPr>
          <p:spPr>
            <a:xfrm>
              <a:off x="5728126" y="3111217"/>
              <a:ext cx="2401199" cy="830997"/>
            </a:xfrm>
            <a:prstGeom prst="rect">
              <a:avLst/>
            </a:prstGeom>
            <a:noFill/>
          </p:spPr>
          <p:txBody>
            <a:bodyPr wrap="square" rtlCol="0">
              <a:spAutoFit/>
            </a:bodyPr>
            <a:lstStyle/>
            <a:p>
              <a:r>
                <a:rPr lang="en-US" sz="2400" b="1" dirty="0">
                  <a:solidFill>
                    <a:srgbClr val="0070C0"/>
                  </a:solidFill>
                </a:rPr>
                <a:t>f. </a:t>
              </a:r>
              <a:r>
                <a:rPr lang="en-US" sz="2400" dirty="0"/>
                <a:t>Decorating the </a:t>
              </a:r>
            </a:p>
            <a:p>
              <a:r>
                <a:rPr lang="en-US" sz="2400" dirty="0"/>
                <a:t>      house</a:t>
              </a:r>
            </a:p>
          </p:txBody>
        </p:sp>
      </p:grpSp>
      <p:grpSp>
        <p:nvGrpSpPr>
          <p:cNvPr id="9" name="Group 8">
            <a:extLst>
              <a:ext uri="{FF2B5EF4-FFF2-40B4-BE49-F238E27FC236}">
                <a16:creationId xmlns="" xmlns:a16="http://schemas.microsoft.com/office/drawing/2014/main" id="{8746737A-239B-4454-B024-398D2D47C550}"/>
              </a:ext>
            </a:extLst>
          </p:cNvPr>
          <p:cNvGrpSpPr/>
          <p:nvPr/>
        </p:nvGrpSpPr>
        <p:grpSpPr>
          <a:xfrm>
            <a:off x="4989073" y="4264222"/>
            <a:ext cx="2889974" cy="1064212"/>
            <a:chOff x="5557835" y="4302570"/>
            <a:chExt cx="2889974" cy="1064212"/>
          </a:xfrm>
        </p:grpSpPr>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835" y="4302570"/>
              <a:ext cx="2873055" cy="991401"/>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951" y="4811655"/>
              <a:ext cx="471858" cy="555127"/>
            </a:xfrm>
            <a:prstGeom prst="rect">
              <a:avLst/>
            </a:prstGeom>
          </p:spPr>
        </p:pic>
        <p:sp>
          <p:nvSpPr>
            <p:cNvPr id="80" name="TextBox 79"/>
            <p:cNvSpPr txBox="1"/>
            <p:nvPr/>
          </p:nvSpPr>
          <p:spPr>
            <a:xfrm>
              <a:off x="5713415" y="4510606"/>
              <a:ext cx="2219284" cy="461665"/>
            </a:xfrm>
            <a:prstGeom prst="rect">
              <a:avLst/>
            </a:prstGeom>
            <a:noFill/>
          </p:spPr>
          <p:txBody>
            <a:bodyPr wrap="square" rtlCol="0">
              <a:spAutoFit/>
            </a:bodyPr>
            <a:lstStyle/>
            <a:p>
              <a:r>
                <a:rPr lang="en-US" sz="2400" b="1" dirty="0">
                  <a:solidFill>
                    <a:srgbClr val="0070C0"/>
                  </a:solidFill>
                </a:rPr>
                <a:t>g. </a:t>
              </a:r>
              <a:r>
                <a:rPr lang="en-US" sz="2400" dirty="0"/>
                <a:t>Saying wishes</a:t>
              </a:r>
            </a:p>
          </p:txBody>
        </p:sp>
      </p:grpSp>
      <p:grpSp>
        <p:nvGrpSpPr>
          <p:cNvPr id="10" name="Group 9">
            <a:extLst>
              <a:ext uri="{FF2B5EF4-FFF2-40B4-BE49-F238E27FC236}">
                <a16:creationId xmlns="" xmlns:a16="http://schemas.microsoft.com/office/drawing/2014/main" id="{CA500D40-16B4-42B3-97D2-9559856946D6}"/>
              </a:ext>
            </a:extLst>
          </p:cNvPr>
          <p:cNvGrpSpPr/>
          <p:nvPr/>
        </p:nvGrpSpPr>
        <p:grpSpPr>
          <a:xfrm>
            <a:off x="4989072" y="5640434"/>
            <a:ext cx="2889975" cy="1050827"/>
            <a:chOff x="5557834" y="5620418"/>
            <a:chExt cx="2889975" cy="1050827"/>
          </a:xfrm>
        </p:grpSpPr>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834" y="5620418"/>
              <a:ext cx="2873056" cy="991401"/>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951" y="6116118"/>
              <a:ext cx="471858" cy="555127"/>
            </a:xfrm>
            <a:prstGeom prst="rect">
              <a:avLst/>
            </a:prstGeom>
          </p:spPr>
        </p:pic>
        <p:sp>
          <p:nvSpPr>
            <p:cNvPr id="81" name="TextBox 80"/>
            <p:cNvSpPr txBox="1"/>
            <p:nvPr/>
          </p:nvSpPr>
          <p:spPr>
            <a:xfrm>
              <a:off x="5685930" y="5788051"/>
              <a:ext cx="2614148" cy="461665"/>
            </a:xfrm>
            <a:prstGeom prst="rect">
              <a:avLst/>
            </a:prstGeom>
            <a:noFill/>
          </p:spPr>
          <p:txBody>
            <a:bodyPr wrap="square" rtlCol="0">
              <a:spAutoFit/>
            </a:bodyPr>
            <a:lstStyle/>
            <a:p>
              <a:r>
                <a:rPr lang="en-US" sz="2400" b="1">
                  <a:solidFill>
                    <a:srgbClr val="0070C0"/>
                  </a:solidFill>
                </a:rPr>
                <a:t>h. </a:t>
              </a:r>
              <a:r>
                <a:rPr lang="en-US" sz="2400"/>
                <a:t>Visiting relatives</a:t>
              </a:r>
            </a:p>
          </p:txBody>
        </p:sp>
      </p:grpSp>
      <p:sp>
        <p:nvSpPr>
          <p:cNvPr id="17" name="TextBox 16">
            <a:extLst>
              <a:ext uri="{FF2B5EF4-FFF2-40B4-BE49-F238E27FC236}">
                <a16:creationId xmlns="" xmlns:a16="http://schemas.microsoft.com/office/drawing/2014/main" id="{F813BE60-7536-4E96-9223-0199BF63925C}"/>
              </a:ext>
            </a:extLst>
          </p:cNvPr>
          <p:cNvSpPr txBox="1"/>
          <p:nvPr/>
        </p:nvSpPr>
        <p:spPr>
          <a:xfrm>
            <a:off x="3417415" y="4770603"/>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40" name="TextBox 39">
            <a:extLst>
              <a:ext uri="{FF2B5EF4-FFF2-40B4-BE49-F238E27FC236}">
                <a16:creationId xmlns="" xmlns:a16="http://schemas.microsoft.com/office/drawing/2014/main" id="{BB1D57FF-53A6-4AE2-B6D7-A4CA69CC37D5}"/>
              </a:ext>
            </a:extLst>
          </p:cNvPr>
          <p:cNvSpPr txBox="1"/>
          <p:nvPr/>
        </p:nvSpPr>
        <p:spPr>
          <a:xfrm>
            <a:off x="3452339" y="6246845"/>
            <a:ext cx="498855" cy="584775"/>
          </a:xfrm>
          <a:prstGeom prst="rect">
            <a:avLst/>
          </a:prstGeom>
          <a:noFill/>
        </p:spPr>
        <p:txBody>
          <a:bodyPr wrap="non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47" name="TextBox 46">
            <a:extLst>
              <a:ext uri="{FF2B5EF4-FFF2-40B4-BE49-F238E27FC236}">
                <a16:creationId xmlns="" xmlns:a16="http://schemas.microsoft.com/office/drawing/2014/main" id="{5E0CC7CB-F019-4B76-8670-C7493E19FB44}"/>
              </a:ext>
            </a:extLst>
          </p:cNvPr>
          <p:cNvSpPr txBox="1"/>
          <p:nvPr/>
        </p:nvSpPr>
        <p:spPr>
          <a:xfrm>
            <a:off x="7417763" y="6136134"/>
            <a:ext cx="449162" cy="584775"/>
          </a:xfrm>
          <a:prstGeom prst="rect">
            <a:avLst/>
          </a:prstGeom>
          <a:noFill/>
        </p:spPr>
        <p:txBody>
          <a:bodyPr wrap="non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49" name="TextBox 48">
            <a:extLst>
              <a:ext uri="{FF2B5EF4-FFF2-40B4-BE49-F238E27FC236}">
                <a16:creationId xmlns="" xmlns:a16="http://schemas.microsoft.com/office/drawing/2014/main" id="{5CA2B600-5E2A-4A69-A541-38EB62FE84D8}"/>
              </a:ext>
            </a:extLst>
          </p:cNvPr>
          <p:cNvSpPr txBox="1"/>
          <p:nvPr/>
        </p:nvSpPr>
        <p:spPr>
          <a:xfrm>
            <a:off x="3427492" y="2229360"/>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0" name="TextBox 49">
            <a:extLst>
              <a:ext uri="{FF2B5EF4-FFF2-40B4-BE49-F238E27FC236}">
                <a16:creationId xmlns="" xmlns:a16="http://schemas.microsoft.com/office/drawing/2014/main" id="{D7CBB944-0601-4153-A046-61289C3243A8}"/>
              </a:ext>
            </a:extLst>
          </p:cNvPr>
          <p:cNvSpPr txBox="1"/>
          <p:nvPr/>
        </p:nvSpPr>
        <p:spPr>
          <a:xfrm>
            <a:off x="3427493" y="3581659"/>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1" name="TextBox 50">
            <a:extLst>
              <a:ext uri="{FF2B5EF4-FFF2-40B4-BE49-F238E27FC236}">
                <a16:creationId xmlns="" xmlns:a16="http://schemas.microsoft.com/office/drawing/2014/main" id="{8D0EA2EA-F7D7-43F5-BAF8-8612F91E6CEE}"/>
              </a:ext>
            </a:extLst>
          </p:cNvPr>
          <p:cNvSpPr txBox="1"/>
          <p:nvPr/>
        </p:nvSpPr>
        <p:spPr>
          <a:xfrm>
            <a:off x="7385219" y="4790506"/>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2" name="TextBox 51">
            <a:extLst>
              <a:ext uri="{FF2B5EF4-FFF2-40B4-BE49-F238E27FC236}">
                <a16:creationId xmlns="" xmlns:a16="http://schemas.microsoft.com/office/drawing/2014/main" id="{5B9943ED-B1CF-4C9F-B21C-E53B92075F46}"/>
              </a:ext>
            </a:extLst>
          </p:cNvPr>
          <p:cNvSpPr txBox="1"/>
          <p:nvPr/>
        </p:nvSpPr>
        <p:spPr>
          <a:xfrm>
            <a:off x="7336452" y="2206694"/>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3" name="TextBox 52">
            <a:extLst>
              <a:ext uri="{FF2B5EF4-FFF2-40B4-BE49-F238E27FC236}">
                <a16:creationId xmlns="" xmlns:a16="http://schemas.microsoft.com/office/drawing/2014/main" id="{5941A88F-7D6D-4A7F-92A0-73C9DA3DDA8E}"/>
              </a:ext>
            </a:extLst>
          </p:cNvPr>
          <p:cNvSpPr txBox="1"/>
          <p:nvPr/>
        </p:nvSpPr>
        <p:spPr>
          <a:xfrm>
            <a:off x="7383680" y="3604439"/>
            <a:ext cx="498855" cy="584775"/>
          </a:xfrm>
          <a:prstGeom prst="rect">
            <a:avLst/>
          </a:prstGeom>
          <a:noFill/>
        </p:spPr>
        <p:txBody>
          <a:bodyPr wrap="square" rtlCol="0">
            <a:spAutoFit/>
          </a:bodyPr>
          <a:lstStyle/>
          <a:p>
            <a:r>
              <a:rPr lang="en-US" sz="3200" b="1" dirty="0" smtClean="0">
                <a:solidFill>
                  <a:srgbClr val="0070C0"/>
                </a:solidFill>
                <a:sym typeface="Wingdings 2" panose="05020102010507070707" pitchFamily="18" charset="2"/>
              </a:rPr>
              <a:t></a:t>
            </a:r>
            <a:endParaRPr lang="en-US" sz="3200" b="1" dirty="0">
              <a:solidFill>
                <a:srgbClr val="0070C0"/>
              </a:solidFill>
            </a:endParaRP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0" grpId="0"/>
      <p:bldP spid="47"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1449</TotalTime>
  <Words>598</Words>
  <Application>Microsoft Office PowerPoint</Application>
  <PresentationFormat>On-screen Show (4:3)</PresentationFormat>
  <Paragraphs>98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118</cp:revision>
  <dcterms:created xsi:type="dcterms:W3CDTF">2020-12-09T02:04:09Z</dcterms:created>
  <dcterms:modified xsi:type="dcterms:W3CDTF">2021-12-28T08:10:58Z</dcterms:modified>
</cp:coreProperties>
</file>