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6" r:id="rId2"/>
    <p:sldId id="304" r:id="rId3"/>
    <p:sldId id="309" r:id="rId4"/>
    <p:sldId id="310" r:id="rId5"/>
    <p:sldId id="257" r:id="rId6"/>
    <p:sldId id="314" r:id="rId7"/>
    <p:sldId id="264" r:id="rId8"/>
    <p:sldId id="297" r:id="rId9"/>
    <p:sldId id="260" r:id="rId10"/>
    <p:sldId id="316" r:id="rId11"/>
    <p:sldId id="305" r:id="rId12"/>
    <p:sldId id="261" r:id="rId13"/>
    <p:sldId id="317" r:id="rId14"/>
    <p:sldId id="318" r:id="rId15"/>
    <p:sldId id="294" r:id="rId16"/>
    <p:sldId id="320" r:id="rId17"/>
    <p:sldId id="307" r:id="rId18"/>
    <p:sldId id="308" r:id="rId19"/>
    <p:sldId id="262" r:id="rId20"/>
    <p:sldId id="295" r:id="rId21"/>
    <p:sldId id="312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FFFFFF"/>
    <a:srgbClr val="61D6FF"/>
    <a:srgbClr val="62C8CE"/>
    <a:srgbClr val="F16649"/>
    <a:srgbClr val="C0E6EA"/>
    <a:srgbClr val="CB2027"/>
    <a:srgbClr val="97E4FF"/>
    <a:srgbClr val="00A1D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1146" y="156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033" y="39988"/>
            <a:ext cx="304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B7BD"/>
                </a:solidFill>
              </a:rPr>
              <a:t>* Grammar: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1134" y="91174"/>
            <a:ext cx="3300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033" y="1287001"/>
            <a:ext cx="9211240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* Each </a:t>
            </a:r>
            <a:r>
              <a:rPr lang="en-US" sz="2600" b="1" dirty="0"/>
              <a:t>question word is used </a:t>
            </a:r>
            <a:r>
              <a:rPr lang="en-US" sz="2600" b="1" dirty="0" smtClean="0"/>
              <a:t>for </a:t>
            </a:r>
            <a:r>
              <a:rPr lang="en-US" sz="2600" b="1" u="sng" dirty="0" smtClean="0"/>
              <a:t>a </a:t>
            </a:r>
            <a:r>
              <a:rPr lang="en-US" sz="2600" b="1" u="sng" dirty="0"/>
              <a:t>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7"/>
            <a:ext cx="3703791" cy="808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61" y="1832809"/>
            <a:ext cx="2658198" cy="14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2" y="2133601"/>
            <a:ext cx="2489459" cy="425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86917"/>
              </p:ext>
            </p:extLst>
          </p:nvPr>
        </p:nvGraphicFramePr>
        <p:xfrm>
          <a:off x="2786743" y="2133601"/>
          <a:ext cx="3701116" cy="42243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01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309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information</a:t>
                      </a:r>
                      <a:r>
                        <a:rPr lang="en-US" sz="2200" baseline="0" dirty="0"/>
                        <a:t> it needs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  (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thời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gian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( con </a:t>
                      </a:r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repetition  (</a:t>
                      </a:r>
                      <a:r>
                        <a:rPr lang="en-US" sz="240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lần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thing  ( </a:t>
                      </a:r>
                      <a:r>
                        <a:rPr lang="en-US" sz="2400" dirty="0" err="1" smtClean="0"/>
                        <a:t>đồ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Place  (</a:t>
                      </a:r>
                      <a:r>
                        <a:rPr lang="en-US" sz="2400" dirty="0" err="1" smtClean="0"/>
                        <a:t>nơi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chốn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People  ( </a:t>
                      </a:r>
                      <a:r>
                        <a:rPr lang="en-US" sz="2400" dirty="0" err="1" smtClean="0"/>
                        <a:t>người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Reason ( </a:t>
                      </a:r>
                      <a:r>
                        <a:rPr lang="en-US" sz="2400" dirty="0" err="1" smtClean="0"/>
                        <a:t>nguyên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nhân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1572" y="1778386"/>
            <a:ext cx="364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/>
              <a:t>WH</a:t>
            </a:r>
            <a:r>
              <a:rPr lang="en-US" sz="4000" b="1"/>
              <a:t> – questions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032" y="335280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7323" y="3558194"/>
            <a:ext cx="7307362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/>
              <a:t>Each question word is used for a 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610400"/>
            <a:ext cx="3703791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54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9994" y="1624564"/>
            <a:ext cx="6047737" cy="1070264"/>
            <a:chOff x="200084" y="1205345"/>
            <a:chExt cx="6047737" cy="1070264"/>
          </a:xfrm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0915" y="769261"/>
            <a:ext cx="241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066" y="1293884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 smtClean="0"/>
              <a:t>_______  </a:t>
            </a:r>
            <a:r>
              <a:rPr lang="en-US" sz="2400" b="1" i="1" dirty="0" smtClean="0"/>
              <a:t>   </a:t>
            </a:r>
            <a:r>
              <a:rPr lang="en-US" sz="2400" dirty="0" smtClean="0"/>
              <a:t>do </a:t>
            </a:r>
            <a:r>
              <a:rPr lang="en-US" sz="2400" dirty="0"/>
              <a:t>you watch TV</a:t>
            </a:r>
            <a:r>
              <a:rPr lang="en-US" sz="2400" dirty="0" smtClean="0"/>
              <a:t>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</a:t>
            </a:r>
            <a:r>
              <a:rPr lang="en-US" sz="2400" dirty="0"/>
              <a:t>_______</a:t>
            </a:r>
            <a:r>
              <a:rPr lang="en-US" sz="2400" dirty="0" smtClean="0"/>
              <a:t>  do </a:t>
            </a:r>
            <a:r>
              <a:rPr lang="en-US" sz="2400" dirty="0"/>
              <a:t>you watch TV</a:t>
            </a:r>
            <a:r>
              <a:rPr lang="en-US" sz="2400" dirty="0" smtClean="0"/>
              <a:t>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62" y="3905495"/>
            <a:ext cx="2557373" cy="31683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287" y="3067407"/>
            <a:ext cx="230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0287" y="4572034"/>
            <a:ext cx="230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xmlns="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0666" y="611711"/>
            <a:ext cx="487363" cy="4873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1247" y="150047"/>
            <a:ext cx="178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How often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0100" y="154948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559" y="159850"/>
            <a:ext cx="126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7204" y="150046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1841" y="150047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421399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2948E-6 L -0.63959 0.16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8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2948E-6 L -0.08889 0.264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3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728E-6 L -0.29514 0.48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24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7919E-6 L 0.04913 0.698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34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711E-6 L -0.43819 0.8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  <p:bldP spid="35" grpId="0"/>
      <p:bldP spid="38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190" y="1908070"/>
            <a:ext cx="8115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698" y="3009696"/>
            <a:ext cx="12347396" cy="24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227" y="205525"/>
            <a:ext cx="2324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FB7BD"/>
                </a:solidFill>
              </a:rPr>
              <a:t>* Grammar 2</a:t>
            </a:r>
            <a:endParaRPr lang="en-US" sz="30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754" y="263581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759523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2856" y="1811723"/>
            <a:ext cx="5900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“and”: is used for addition.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“but” is used for the contrast.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“so” is used for the 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575" y="4488320"/>
            <a:ext cx="6891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It is still painful, so I go to see a doctor.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She is tall, but her sister is short.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+I like music, and I like watching TV, too.</a:t>
            </a:r>
            <a:endParaRPr lang="en-GB" sz="2400" b="1" i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921" y="3947664"/>
            <a:ext cx="8478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+ Make </a:t>
            </a:r>
            <a:r>
              <a:rPr lang="en-US" sz="2400" b="1" dirty="0">
                <a:solidFill>
                  <a:srgbClr val="FF0000"/>
                </a:solidFill>
              </a:rPr>
              <a:t>3 compound sentences using three target conjunctions.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37372"/>
            <a:ext cx="9144000" cy="3462579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7177" y="1596954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2311217"/>
            <a:ext cx="3703791" cy="9477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259011"/>
            <a:ext cx="9237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We use conjunctions to combine two clauses into a compound sentence.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/>
              <a:t>I like watching cartoons, </a:t>
            </a:r>
            <a:r>
              <a:rPr lang="en-US" sz="2400" b="1"/>
              <a:t>but </a:t>
            </a:r>
            <a:r>
              <a:rPr lang="en-US" sz="2400"/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/>
              <a:t>I enjoy sports, </a:t>
            </a:r>
            <a:r>
              <a:rPr lang="en-US" sz="2400" b="1"/>
              <a:t>so</a:t>
            </a:r>
            <a:r>
              <a:rPr lang="en-US" sz="2400"/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/>
              <a:t>I’m helping decorate the house, </a:t>
            </a:r>
            <a:r>
              <a:rPr lang="en-US" sz="2400" b="1"/>
              <a:t>and</a:t>
            </a:r>
            <a:r>
              <a:rPr lang="en-US" sz="2400"/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3363"/>
              </p:ext>
            </p:extLst>
          </p:nvPr>
        </p:nvGraphicFramePr>
        <p:xfrm>
          <a:off x="275422" y="1264794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I like animal programmes,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/>
                        <a:t>and </a:t>
                      </a:r>
                      <a:r>
                        <a:rPr lang="en-US" sz="2400"/>
                        <a:t>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My little brother can colour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46344"/>
              </p:ext>
            </p:extLst>
          </p:nvPr>
        </p:nvGraphicFramePr>
        <p:xfrm>
          <a:off x="275422" y="1264794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xmlns="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85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9567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950247"/>
            <a:ext cx="142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I’m tired,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27404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35862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3577573"/>
            <a:ext cx="246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44187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6" y="4410083"/>
            <a:ext cx="399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The </a:t>
            </a:r>
            <a:r>
              <a:rPr lang="en-US" sz="2400" dirty="0" err="1"/>
              <a:t>programme</a:t>
            </a:r>
            <a:r>
              <a:rPr lang="en-US" sz="2400" dirty="0"/>
              <a:t> is interesting,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5243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5243113"/>
            <a:ext cx="430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I’ll write him some instructions,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2749053"/>
            <a:ext cx="37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D74201A-2EDD-489A-81B5-5FE312BCFE86}"/>
              </a:ext>
            </a:extLst>
          </p:cNvPr>
          <p:cNvSpPr txBox="1"/>
          <p:nvPr/>
        </p:nvSpPr>
        <p:spPr>
          <a:xfrm>
            <a:off x="1873046" y="195766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3F5F37-7BA9-4D7A-A4A5-18C59447A4F5}"/>
              </a:ext>
            </a:extLst>
          </p:cNvPr>
          <p:cNvSpPr txBox="1"/>
          <p:nvPr/>
        </p:nvSpPr>
        <p:spPr>
          <a:xfrm>
            <a:off x="1912374" y="1950246"/>
            <a:ext cx="282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8A60DD-65A6-443A-9C4D-A5D44878A007}"/>
              </a:ext>
            </a:extLst>
          </p:cNvPr>
          <p:cNvSpPr txBox="1"/>
          <p:nvPr/>
        </p:nvSpPr>
        <p:spPr>
          <a:xfrm>
            <a:off x="4159046" y="2744764"/>
            <a:ext cx="2507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F767A2-4778-403A-932A-C1C1732D4533}"/>
              </a:ext>
            </a:extLst>
          </p:cNvPr>
          <p:cNvSpPr txBox="1"/>
          <p:nvPr/>
        </p:nvSpPr>
        <p:spPr>
          <a:xfrm>
            <a:off x="4159046" y="2749052"/>
            <a:ext cx="164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416BEF-AD9C-43C6-ADD8-C5090AA29A9D}"/>
              </a:ext>
            </a:extLst>
          </p:cNvPr>
          <p:cNvSpPr txBox="1"/>
          <p:nvPr/>
        </p:nvSpPr>
        <p:spPr>
          <a:xfrm>
            <a:off x="2846438" y="3576725"/>
            <a:ext cx="3819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0D136F2-D0CD-4EBD-8962-E3E9F1A5E75A}"/>
              </a:ext>
            </a:extLst>
          </p:cNvPr>
          <p:cNvSpPr txBox="1"/>
          <p:nvPr/>
        </p:nvSpPr>
        <p:spPr>
          <a:xfrm>
            <a:off x="2846438" y="3575877"/>
            <a:ext cx="283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C9FA60-3A34-4098-980E-70F8C6806855}"/>
              </a:ext>
            </a:extLst>
          </p:cNvPr>
          <p:cNvSpPr txBox="1"/>
          <p:nvPr/>
        </p:nvSpPr>
        <p:spPr>
          <a:xfrm>
            <a:off x="4520598" y="4415440"/>
            <a:ext cx="2981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AC95B5C-619C-4003-9065-C92CB5F0E090}"/>
              </a:ext>
            </a:extLst>
          </p:cNvPr>
          <p:cNvSpPr txBox="1"/>
          <p:nvPr/>
        </p:nvSpPr>
        <p:spPr>
          <a:xfrm>
            <a:off x="4520598" y="4420357"/>
            <a:ext cx="221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DCF68DA-A574-404D-985B-56DC12A6C20E}"/>
              </a:ext>
            </a:extLst>
          </p:cNvPr>
          <p:cNvSpPr txBox="1"/>
          <p:nvPr/>
        </p:nvSpPr>
        <p:spPr>
          <a:xfrm>
            <a:off x="4640826" y="52431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 hope he’ll follow them.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4540262-6249-47AE-8E50-004233731C84}"/>
              </a:ext>
            </a:extLst>
          </p:cNvPr>
          <p:cNvSpPr txBox="1"/>
          <p:nvPr/>
        </p:nvSpPr>
        <p:spPr>
          <a:xfrm>
            <a:off x="4658705" y="5238195"/>
            <a:ext cx="376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and</a:t>
            </a:r>
            <a:r>
              <a:rPr lang="en-US" sz="2400" dirty="0"/>
              <a:t> I hope he’ll follow them.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25520"/>
          </a:xfrm>
        </p:spPr>
        <p:txBody>
          <a:bodyPr/>
          <a:lstStyle/>
          <a:p>
            <a:r>
              <a:rPr lang="en-US" b="1" u="sng" dirty="0" smtClean="0"/>
              <a:t>Home Assignments;</a:t>
            </a:r>
            <a:br>
              <a:rPr lang="en-US" b="1" u="sng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Review vocabulary &amp; pronunciation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Do EX 4,5,6 p.4-5 in WB.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52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8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9920"/>
          </a:xfrm>
        </p:spPr>
        <p:txBody>
          <a:bodyPr/>
          <a:lstStyle/>
          <a:p>
            <a:r>
              <a:rPr lang="en-US" dirty="0" err="1" smtClean="0"/>
              <a:t>Wednesday,January</a:t>
            </a:r>
            <a:r>
              <a:rPr lang="en-US" dirty="0" smtClean="0"/>
              <a:t> 12</a:t>
            </a:r>
            <a:r>
              <a:rPr lang="en-US" baseline="30000" dirty="0" smtClean="0"/>
              <a:t>th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7785" y="2215662"/>
            <a:ext cx="5861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 7:Television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Lesson 3: A closer look 2 p.9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" y="400943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79282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4" y="559596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065" y="4000662"/>
            <a:ext cx="392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739424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595969"/>
            <a:ext cx="4150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/>
              <a:t>Wh </a:t>
            </a:r>
            <a:r>
              <a:rPr lang="en-US" sz="2400" b="1"/>
              <a:t>– questions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65009" y="3472979"/>
            <a:ext cx="4939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Conjunctions in compound sentences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744" y="94344"/>
            <a:ext cx="1625600" cy="7488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GAME: 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9807" y="73747"/>
            <a:ext cx="294179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/>
              <a:t>- </a:t>
            </a:r>
            <a:r>
              <a:rPr lang="en-US" sz="4400" b="1" dirty="0" smtClean="0"/>
              <a:t>Network</a:t>
            </a:r>
            <a:endParaRPr lang="en-GB" sz="4400" b="1" dirty="0"/>
          </a:p>
        </p:txBody>
      </p:sp>
      <p:sp>
        <p:nvSpPr>
          <p:cNvPr id="6" name="Explosion 2 5"/>
          <p:cNvSpPr/>
          <p:nvPr/>
        </p:nvSpPr>
        <p:spPr>
          <a:xfrm>
            <a:off x="2844801" y="1349830"/>
            <a:ext cx="4151086" cy="3062513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 words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4916" y="988146"/>
            <a:ext cx="100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What</a:t>
            </a:r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713" y="3894801"/>
            <a:ext cx="20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 often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8795" y="1092594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Who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1375" y="1426255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hat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1645155" y="2176809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here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2648699" y="4592844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6995887" y="1891846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hy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6444419" y="3224481"/>
            <a:ext cx="119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which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705130" y="3894801"/>
            <a:ext cx="96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41611" y="2932093"/>
            <a:ext cx="200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many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7776" y="4410058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What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5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9706" y="2914920"/>
            <a:ext cx="364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/>
              <a:t>WH</a:t>
            </a:r>
            <a:r>
              <a:rPr lang="en-US" sz="4000" b="1"/>
              <a:t> – questions 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74839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042230"/>
            <a:ext cx="2662447" cy="3206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651680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18622" y="1178462"/>
            <a:ext cx="5078776" cy="1531687"/>
            <a:chOff x="2412694" y="1178462"/>
            <a:chExt cx="5078776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694" y="117846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Hi, Phong.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606094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73994" y="2921220"/>
            <a:ext cx="2853413" cy="1149642"/>
            <a:chOff x="3415254" y="1560507"/>
            <a:chExt cx="2853413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254" y="1560507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3942528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3990167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405605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D967FBE-2407-41F6-A63D-98AF20D2451B}"/>
              </a:ext>
            </a:extLst>
          </p:cNvPr>
          <p:cNvCxnSpPr/>
          <p:nvPr/>
        </p:nvCxnSpPr>
        <p:spPr>
          <a:xfrm>
            <a:off x="5446137" y="1887607"/>
            <a:ext cx="82296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EB9EEDF-4F48-476D-B353-5181F9E5060B}"/>
              </a:ext>
            </a:extLst>
          </p:cNvPr>
          <p:cNvCxnSpPr/>
          <p:nvPr/>
        </p:nvCxnSpPr>
        <p:spPr>
          <a:xfrm>
            <a:off x="593088" y="5425083"/>
            <a:ext cx="14630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3050990-1725-4A94-AC4D-BC2C7C93D17D}"/>
              </a:ext>
            </a:extLst>
          </p:cNvPr>
          <p:cNvCxnSpPr/>
          <p:nvPr/>
        </p:nvCxnSpPr>
        <p:spPr>
          <a:xfrm>
            <a:off x="2918871" y="3828816"/>
            <a:ext cx="9144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01919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Question word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How many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How often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What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Where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8463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49584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31786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43424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55472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1548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8752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27409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1903</TotalTime>
  <Words>849</Words>
  <Application>Microsoft Office PowerPoint</Application>
  <PresentationFormat>On-screen Show (4:3)</PresentationFormat>
  <Paragraphs>169</Paragraphs>
  <Slides>22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Wednesday,January 12th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Assignments; - Review vocabulary &amp; pronunciation - Do EX 4,5,6 p.4-5 in WB.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107</cp:revision>
  <dcterms:created xsi:type="dcterms:W3CDTF">2020-12-09T02:04:09Z</dcterms:created>
  <dcterms:modified xsi:type="dcterms:W3CDTF">2022-01-11T13:42:07Z</dcterms:modified>
</cp:coreProperties>
</file>