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64" r:id="rId4"/>
    <p:sldId id="280" r:id="rId5"/>
    <p:sldId id="286" r:id="rId6"/>
    <p:sldId id="287" r:id="rId7"/>
    <p:sldId id="257" r:id="rId8"/>
    <p:sldId id="268" r:id="rId9"/>
    <p:sldId id="285" r:id="rId10"/>
    <p:sldId id="288" r:id="rId11"/>
    <p:sldId id="258" r:id="rId12"/>
    <p:sldId id="289" r:id="rId13"/>
    <p:sldId id="283" r:id="rId14"/>
    <p:sldId id="261" r:id="rId15"/>
    <p:sldId id="270" r:id="rId16"/>
    <p:sldId id="262" r:id="rId17"/>
    <p:sldId id="275" r:id="rId18"/>
    <p:sldId id="290" r:id="rId19"/>
    <p:sldId id="266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90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16649"/>
    <a:srgbClr val="AFDDFF"/>
    <a:srgbClr val="FFE07D"/>
    <a:srgbClr val="FFC000"/>
    <a:srgbClr val="F4836C"/>
    <a:srgbClr val="F7A797"/>
    <a:srgbClr val="C0E6EA"/>
    <a:srgbClr val="62C8CE"/>
    <a:srgbClr val="1D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>
        <p:scale>
          <a:sx n="98" d="100"/>
          <a:sy n="98" d="100"/>
        </p:scale>
        <p:origin x="-516" y="-102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483594" y="3037881"/>
            <a:ext cx="539353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0577" y="3846912"/>
            <a:ext cx="2079625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788988" y="1028700"/>
            <a:ext cx="7821612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Warmly Welcome to our class!</a:t>
            </a:r>
            <a:endParaRPr lang="en-US" sz="2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92315" y="158355"/>
            <a:ext cx="719137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292976" y="158355"/>
            <a:ext cx="719138" cy="539353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867401" y="3257550"/>
            <a:ext cx="719138" cy="539354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4363444" y="147043"/>
            <a:ext cx="539353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191001" y="2343150"/>
            <a:ext cx="719138" cy="53935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42119" y="3466038"/>
            <a:ext cx="8216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Teacher: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Nguyen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                   THAI SON</a:t>
            </a:r>
            <a:r>
              <a:rPr 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SECONDARY SCHOOL</a:t>
            </a:r>
            <a:endParaRPr lang="en-US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77" y="3846912"/>
            <a:ext cx="2079625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80302" y="-26193"/>
            <a:ext cx="1628775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0325" y="5953"/>
            <a:ext cx="1628775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8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211" y="-124180"/>
            <a:ext cx="9032789" cy="49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3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Unit  </a:t>
            </a:r>
            <a:r>
              <a:rPr lang="en-US" altLang="en-US" sz="3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8 </a:t>
            </a:r>
            <a:r>
              <a:rPr lang="en-US" altLang="en-US" sz="33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en-US" sz="33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Sport and  games</a:t>
            </a:r>
            <a:endParaRPr lang="en-US" altLang="en-US" sz="33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048DA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	Lesson 2: 	 A closer look 1</a:t>
            </a:r>
          </a:p>
          <a:p>
            <a:pPr marL="428625" indent="-428625">
              <a:spcBef>
                <a:spcPct val="0"/>
              </a:spcBef>
              <a:buAutoNum type="romanUcPeriod"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Warm  up :        names  of  some  sports</a:t>
            </a:r>
          </a:p>
          <a:p>
            <a:pPr marL="428625" indent="-428625">
              <a:spcBef>
                <a:spcPct val="0"/>
              </a:spcBef>
              <a:buAutoNum type="romanUcPeriod"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Vocabulary 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goggles   (n):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lz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competition(n):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pə’tiʃn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Congratulations(n):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kən,gr</a:t>
            </a:r>
            <a:r>
              <a:rPr lang="az-Cyrl-AZ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tʃə’leiʃn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Marathon  (n):</a:t>
            </a:r>
            <a:r>
              <a:rPr lang="en-US" altLang="en-US" sz="1800" dirty="0">
                <a:solidFill>
                  <a:srgbClr val="FF0000"/>
                </a:solidFill>
              </a:rPr>
              <a:t> /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ˈm</a:t>
            </a:r>
            <a:r>
              <a:rPr lang="az-Cyrl-AZ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rə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Practice  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Activity  1: Write  the  words  under the  pictures 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45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56130"/>
            <a:ext cx="627229" cy="511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700" y="98195"/>
            <a:ext cx="8489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1: Write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right words under the pictures.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673602" y="904009"/>
            <a:ext cx="5796799" cy="802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186891" y="986138"/>
            <a:ext cx="108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ball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41788" y="990011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77122" y="1127674"/>
            <a:ext cx="19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sports shoes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98670" y="1325505"/>
            <a:ext cx="965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621960" y="1325505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6" y="1853615"/>
            <a:ext cx="2221862" cy="111240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314" y="1932568"/>
            <a:ext cx="2003373" cy="10014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82" y="1772629"/>
            <a:ext cx="2210182" cy="110955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2347A6E-4599-4078-ADD7-7E43A592A7FE}"/>
              </a:ext>
            </a:extLst>
          </p:cNvPr>
          <p:cNvGrpSpPr/>
          <p:nvPr/>
        </p:nvGrpSpPr>
        <p:grpSpPr>
          <a:xfrm>
            <a:off x="580032" y="2882188"/>
            <a:ext cx="1493887" cy="461665"/>
            <a:chOff x="580031" y="3842918"/>
            <a:chExt cx="1493887" cy="615553"/>
          </a:xfrm>
        </p:grpSpPr>
        <p:sp>
          <p:nvSpPr>
            <p:cNvPr id="33" name="TextBox 32"/>
            <p:cNvSpPr txBox="1"/>
            <p:nvPr/>
          </p:nvSpPr>
          <p:spPr>
            <a:xfrm>
              <a:off x="580031" y="3842918"/>
              <a:ext cx="5838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976638" y="4228509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676605" y="2882186"/>
            <a:ext cx="1493887" cy="461665"/>
            <a:chOff x="1685581" y="5618602"/>
            <a:chExt cx="1493887" cy="615553"/>
          </a:xfrm>
        </p:grpSpPr>
        <p:sp>
          <p:nvSpPr>
            <p:cNvPr id="51" name="TextBox 50"/>
            <p:cNvSpPr txBox="1"/>
            <p:nvPr/>
          </p:nvSpPr>
          <p:spPr>
            <a:xfrm>
              <a:off x="1685581" y="5618602"/>
              <a:ext cx="5838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F1030B-5206-4DC9-BFFD-00661EFD863A}"/>
              </a:ext>
            </a:extLst>
          </p:cNvPr>
          <p:cNvGrpSpPr/>
          <p:nvPr/>
        </p:nvGrpSpPr>
        <p:grpSpPr>
          <a:xfrm>
            <a:off x="6773178" y="2882186"/>
            <a:ext cx="1493887" cy="461665"/>
            <a:chOff x="6773177" y="3842915"/>
            <a:chExt cx="1493887" cy="615553"/>
          </a:xfrm>
        </p:grpSpPr>
        <p:sp>
          <p:nvSpPr>
            <p:cNvPr id="54" name="TextBox 53"/>
            <p:cNvSpPr txBox="1"/>
            <p:nvPr/>
          </p:nvSpPr>
          <p:spPr>
            <a:xfrm>
              <a:off x="6773177" y="3842915"/>
              <a:ext cx="5838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7169784" y="4228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1308">
            <a:off x="2048299" y="3447524"/>
            <a:ext cx="1177719" cy="13288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7" y="3606821"/>
            <a:ext cx="2365844" cy="11752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2BAA3AC-63EA-43CE-AEF4-86E290774F24}"/>
              </a:ext>
            </a:extLst>
          </p:cNvPr>
          <p:cNvGrpSpPr/>
          <p:nvPr/>
        </p:nvGrpSpPr>
        <p:grpSpPr>
          <a:xfrm>
            <a:off x="2024379" y="4730187"/>
            <a:ext cx="1493887" cy="461665"/>
            <a:chOff x="2024379" y="6306917"/>
            <a:chExt cx="1493887" cy="615553"/>
          </a:xfrm>
        </p:grpSpPr>
        <p:sp>
          <p:nvSpPr>
            <p:cNvPr id="59" name="TextBox 58"/>
            <p:cNvSpPr txBox="1"/>
            <p:nvPr/>
          </p:nvSpPr>
          <p:spPr>
            <a:xfrm>
              <a:off x="2024379" y="6306917"/>
              <a:ext cx="5838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420986" y="6692508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32AB3A-452B-4C4F-837D-392A0382058C}"/>
              </a:ext>
            </a:extLst>
          </p:cNvPr>
          <p:cNvGrpSpPr/>
          <p:nvPr/>
        </p:nvGrpSpPr>
        <p:grpSpPr>
          <a:xfrm>
            <a:off x="5120953" y="4730186"/>
            <a:ext cx="1493887" cy="461665"/>
            <a:chOff x="5120952" y="6306915"/>
            <a:chExt cx="1493887" cy="615553"/>
          </a:xfrm>
        </p:grpSpPr>
        <p:sp>
          <p:nvSpPr>
            <p:cNvPr id="62" name="TextBox 61"/>
            <p:cNvSpPr txBox="1"/>
            <p:nvPr/>
          </p:nvSpPr>
          <p:spPr>
            <a:xfrm>
              <a:off x="5120952" y="6306915"/>
              <a:ext cx="5838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5517559" y="6692506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2EA2B2-73A7-4519-8082-5E6B670AFB36}"/>
              </a:ext>
            </a:extLst>
          </p:cNvPr>
          <p:cNvSpPr txBox="1"/>
          <p:nvPr/>
        </p:nvSpPr>
        <p:spPr>
          <a:xfrm>
            <a:off x="944668" y="2735191"/>
            <a:ext cx="1079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ball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7710D2-C100-450A-BF3F-0E9853DC67E7}"/>
              </a:ext>
            </a:extLst>
          </p:cNvPr>
          <p:cNvSpPr txBox="1"/>
          <p:nvPr/>
        </p:nvSpPr>
        <p:spPr>
          <a:xfrm>
            <a:off x="3621960" y="2735276"/>
            <a:ext cx="221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sports shoes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905BDBE-28A1-4EC9-A14C-A54557C36651}"/>
              </a:ext>
            </a:extLst>
          </p:cNvPr>
          <p:cNvSpPr txBox="1"/>
          <p:nvPr/>
        </p:nvSpPr>
        <p:spPr>
          <a:xfrm>
            <a:off x="7187510" y="2883618"/>
            <a:ext cx="106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boat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421F379-2966-4C0A-B14A-5A7B4EFDB8EA}"/>
              </a:ext>
            </a:extLst>
          </p:cNvPr>
          <p:cNvSpPr txBox="1"/>
          <p:nvPr/>
        </p:nvSpPr>
        <p:spPr>
          <a:xfrm>
            <a:off x="5264684" y="4657435"/>
            <a:ext cx="1430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goggles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9269818-A205-4F80-ACF2-791FBC3474EB}"/>
              </a:ext>
            </a:extLst>
          </p:cNvPr>
          <p:cNvSpPr txBox="1"/>
          <p:nvPr/>
        </p:nvSpPr>
        <p:spPr>
          <a:xfrm>
            <a:off x="2291926" y="4656482"/>
            <a:ext cx="125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racket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  <p:bldP spid="4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-82865"/>
            <a:ext cx="9144000" cy="443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Unit 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8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: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Sport and  games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048DA4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Lesson 2: 	 A closer look 1</a:t>
            </a:r>
          </a:p>
          <a:p>
            <a:pPr marL="428625" indent="-428625">
              <a:spcBef>
                <a:spcPct val="0"/>
              </a:spcBef>
              <a:buAutoNum type="romanUcPeriod"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Warm  up :        names  of  some  sports</a:t>
            </a:r>
          </a:p>
          <a:p>
            <a:pPr marL="428625" indent="-428625">
              <a:spcBef>
                <a:spcPct val="0"/>
              </a:spcBef>
              <a:buAutoNum type="romanUcPeriod"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Vocabulary :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goggles   (n):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lz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competition(n):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pə’tiʃn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</a:t>
            </a:r>
            <a:endParaRPr lang="en-US" alt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Congratulations(n):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kən,gr</a:t>
            </a:r>
            <a:r>
              <a:rPr lang="az-Cyrl-AZ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tʃə’leiʃn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endParaRPr lang="en-US" alt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Marathon  (n):</a:t>
            </a:r>
            <a:r>
              <a:rPr lang="en-US" altLang="en-US" sz="2000" dirty="0">
                <a:solidFill>
                  <a:srgbClr val="FF0000"/>
                </a:solidFill>
              </a:rPr>
              <a:t> /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ˈm</a:t>
            </a:r>
            <a:r>
              <a:rPr lang="az-Cyrl-AZ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rə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Practice  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Activity  1: Write  the  words  under the  pictures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1.Ball	    2. sport shoes 	     3.boat      4. racket 	  5.goggles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Activity  2. What  </a:t>
            </a:r>
            <a:r>
              <a:rPr lang="en-US" altLang="en-US" sz="20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sporrts</a:t>
            </a:r>
            <a:r>
              <a:rPr lang="en-US" altLang="en-US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are these </a:t>
            </a:r>
            <a:r>
              <a:rPr lang="en-US" altLang="en-US" sz="20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things for  ? </a:t>
            </a:r>
            <a:endParaRPr lang="en-US" altLang="en-US" sz="2000" b="1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319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44C89C1-5B6B-4738-89F0-FC3543A87F9F}"/>
              </a:ext>
            </a:extLst>
          </p:cNvPr>
          <p:cNvGrpSpPr/>
          <p:nvPr/>
        </p:nvGrpSpPr>
        <p:grpSpPr>
          <a:xfrm>
            <a:off x="5341070" y="1430615"/>
            <a:ext cx="2056048" cy="3089448"/>
            <a:chOff x="5299059" y="1965960"/>
            <a:chExt cx="2056048" cy="4119263"/>
          </a:xfrm>
        </p:grpSpPr>
        <p:sp>
          <p:nvSpPr>
            <p:cNvPr id="62" name="Rounded Rectangle 35">
              <a:extLst>
                <a:ext uri="{FF2B5EF4-FFF2-40B4-BE49-F238E27FC236}">
                  <a16:creationId xmlns:a16="http://schemas.microsoft.com/office/drawing/2014/main" xmlns="" id="{FE5BB95D-5759-40FB-BD27-6C80578FF485}"/>
                </a:ext>
              </a:extLst>
            </p:cNvPr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36">
              <a:extLst>
                <a:ext uri="{FF2B5EF4-FFF2-40B4-BE49-F238E27FC236}">
                  <a16:creationId xmlns:a16="http://schemas.microsoft.com/office/drawing/2014/main" xmlns="" id="{77172CA4-D3F9-487C-9375-68E527EDA198}"/>
                </a:ext>
              </a:extLst>
            </p:cNvPr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37">
              <a:extLst>
                <a:ext uri="{FF2B5EF4-FFF2-40B4-BE49-F238E27FC236}">
                  <a16:creationId xmlns:a16="http://schemas.microsoft.com/office/drawing/2014/main" xmlns="" id="{3C71A638-9A6D-4CAA-964D-CC6EB5E64086}"/>
                </a:ext>
              </a:extLst>
            </p:cNvPr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38">
              <a:extLst>
                <a:ext uri="{FF2B5EF4-FFF2-40B4-BE49-F238E27FC236}">
                  <a16:creationId xmlns:a16="http://schemas.microsoft.com/office/drawing/2014/main" xmlns="" id="{DB3EC248-A3D3-4F34-A609-5D2BF6842007}"/>
                </a:ext>
              </a:extLst>
            </p:cNvPr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39">
              <a:extLst>
                <a:ext uri="{FF2B5EF4-FFF2-40B4-BE49-F238E27FC236}">
                  <a16:creationId xmlns:a16="http://schemas.microsoft.com/office/drawing/2014/main" xmlns="" id="{B96B17A8-5E8C-4751-8814-252A19A64C2C}"/>
                </a:ext>
              </a:extLst>
            </p:cNvPr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8385A47-7B4C-4DB4-9010-A2280A8FA2BD}"/>
                </a:ext>
              </a:extLst>
            </p:cNvPr>
            <p:cNvSpPr txBox="1"/>
            <p:nvPr/>
          </p:nvSpPr>
          <p:spPr>
            <a:xfrm>
              <a:off x="5356209" y="200089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2FC2294-9E7C-4994-B817-377BEDB9BE25}"/>
                </a:ext>
              </a:extLst>
            </p:cNvPr>
            <p:cNvSpPr txBox="1"/>
            <p:nvPr/>
          </p:nvSpPr>
          <p:spPr>
            <a:xfrm>
              <a:off x="5831040" y="2006572"/>
              <a:ext cx="126952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r>
                <a:rPr lang="en-US" sz="2400" dirty="0" smtClean="0"/>
                <a:t>oating  </a:t>
              </a:r>
              <a:endParaRPr lang="en-US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B7AC076-56C1-46E0-ADE5-0E3BABD884D3}"/>
                </a:ext>
              </a:extLst>
            </p:cNvPr>
            <p:cNvSpPr txBox="1"/>
            <p:nvPr/>
          </p:nvSpPr>
          <p:spPr>
            <a:xfrm>
              <a:off x="5356209" y="286972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67696BA-C657-4D57-A540-84C9B7D079C4}"/>
                </a:ext>
              </a:extLst>
            </p:cNvPr>
            <p:cNvSpPr txBox="1"/>
            <p:nvPr/>
          </p:nvSpPr>
          <p:spPr>
            <a:xfrm>
              <a:off x="5747916" y="2875403"/>
              <a:ext cx="1511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Swimming </a:t>
              </a:r>
              <a:endParaRPr lang="en-US" sz="24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BB256D-E82E-435D-97F7-301F66C0099F}"/>
                </a:ext>
              </a:extLst>
            </p:cNvPr>
            <p:cNvSpPr txBox="1"/>
            <p:nvPr/>
          </p:nvSpPr>
          <p:spPr>
            <a:xfrm>
              <a:off x="5367639" y="3725706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EA3F43C-94A6-4E33-8DD7-7848A4123164}"/>
                </a:ext>
              </a:extLst>
            </p:cNvPr>
            <p:cNvSpPr txBox="1"/>
            <p:nvPr/>
          </p:nvSpPr>
          <p:spPr>
            <a:xfrm>
              <a:off x="5842470" y="3731385"/>
              <a:ext cx="14810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Cycling  </a:t>
              </a:r>
              <a:endParaRPr lang="en-US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4ED955B-1BA3-46BC-903D-E6652A44DD2B}"/>
                </a:ext>
              </a:extLst>
            </p:cNvPr>
            <p:cNvSpPr txBox="1"/>
            <p:nvPr/>
          </p:nvSpPr>
          <p:spPr>
            <a:xfrm>
              <a:off x="5367639" y="459453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</a:t>
              </a:r>
              <a:r>
                <a:rPr lang="en-US" sz="2400" b="1" dirty="0" smtClean="0">
                  <a:solidFill>
                    <a:srgbClr val="0070C0"/>
                  </a:solidFill>
                </a:rPr>
                <a:t>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E482A1-9D22-4CDC-BDC9-A8425BB4348E}"/>
                </a:ext>
              </a:extLst>
            </p:cNvPr>
            <p:cNvSpPr txBox="1"/>
            <p:nvPr/>
          </p:nvSpPr>
          <p:spPr>
            <a:xfrm>
              <a:off x="5805526" y="4600216"/>
              <a:ext cx="15495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</a:t>
              </a:r>
              <a:r>
                <a:rPr lang="en-US" sz="2400" dirty="0" smtClean="0"/>
                <a:t>all game </a:t>
              </a:r>
              <a:endParaRPr lang="en-US" sz="24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CF5ED4D-14A7-4B79-A600-1FAAD824FB45}"/>
                </a:ext>
              </a:extLst>
            </p:cNvPr>
            <p:cNvSpPr txBox="1"/>
            <p:nvPr/>
          </p:nvSpPr>
          <p:spPr>
            <a:xfrm>
              <a:off x="5367639" y="5463991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C041EB9-05F7-4D9B-B501-69998D4EDD0A}"/>
                </a:ext>
              </a:extLst>
            </p:cNvPr>
            <p:cNvSpPr txBox="1"/>
            <p:nvPr/>
          </p:nvSpPr>
          <p:spPr>
            <a:xfrm>
              <a:off x="5757152" y="5469670"/>
              <a:ext cx="15495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8584"/>
            <a:ext cx="627229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4" y="53079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6967" y="100298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2647" y="100298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68445" y="1474470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763381" y="2124178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63380" y="2773885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763381" y="3423593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763380" y="4073301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63379" y="15006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38211" y="1504929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bicycle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63379" y="21522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38211" y="2156553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ball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774809" y="2821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49641" y="2826247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774809" y="34736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49641" y="3477870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774809" y="41257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9641" y="4129960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  <a:endParaRPr lang="en-US" sz="2400" dirty="0"/>
          </a:p>
        </p:txBody>
      </p:sp>
      <p:cxnSp>
        <p:nvCxnSpPr>
          <p:cNvPr id="81" name="Đường kết nối Mũi tên Thẳng 16"/>
          <p:cNvCxnSpPr/>
          <p:nvPr/>
        </p:nvCxnSpPr>
        <p:spPr>
          <a:xfrm>
            <a:off x="3733801" y="1735761"/>
            <a:ext cx="1479551" cy="118240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Đường kết nối Mũi tên Thẳng 12"/>
          <p:cNvCxnSpPr>
            <a:endCxn id="65" idx="1"/>
          </p:cNvCxnSpPr>
          <p:nvPr/>
        </p:nvCxnSpPr>
        <p:spPr>
          <a:xfrm>
            <a:off x="3733801" y="2387386"/>
            <a:ext cx="1607270" cy="119380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Đường kết nối Mũi tên Thẳng 12"/>
          <p:cNvCxnSpPr>
            <a:endCxn id="62" idx="1"/>
          </p:cNvCxnSpPr>
          <p:nvPr/>
        </p:nvCxnSpPr>
        <p:spPr>
          <a:xfrm flipV="1">
            <a:off x="3733801" y="1632069"/>
            <a:ext cx="1612334" cy="142501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Đường kết nối Mũi tên Thẳng 16"/>
          <p:cNvCxnSpPr>
            <a:endCxn id="63" idx="1"/>
          </p:cNvCxnSpPr>
          <p:nvPr/>
        </p:nvCxnSpPr>
        <p:spPr>
          <a:xfrm flipV="1">
            <a:off x="3800192" y="2281777"/>
            <a:ext cx="1540879" cy="13349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Đường kết nối Mũi tên Thẳng 16"/>
          <p:cNvCxnSpPr/>
          <p:nvPr/>
        </p:nvCxnSpPr>
        <p:spPr>
          <a:xfrm flipV="1">
            <a:off x="3605646" y="4360792"/>
            <a:ext cx="1740489" cy="262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275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28900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78584"/>
            <a:ext cx="587409" cy="466221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66977" y="2000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8" y="1995630"/>
            <a:ext cx="428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won an international sports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480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0325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600" y="3026082"/>
            <a:ext cx="256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“Can you send my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35908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3584362"/>
            <a:ext cx="326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friend David is very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416115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4161155"/>
            <a:ext cx="140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8" y="2487319"/>
            <a:ext cx="3828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became the world tennis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73602" y="833870"/>
            <a:ext cx="5796799" cy="8026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186891" y="915999"/>
            <a:ext cx="145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champion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26513" y="919872"/>
            <a:ext cx="174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competition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9743" y="1049992"/>
            <a:ext cx="11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98670" y="1255365"/>
            <a:ext cx="142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marathon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6685" y="1255365"/>
            <a:ext cx="244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congratulations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A54208F-514B-4A28-8D34-8E68F83F5E0C}"/>
              </a:ext>
            </a:extLst>
          </p:cNvPr>
          <p:cNvSpPr txBox="1"/>
          <p:nvPr/>
        </p:nvSpPr>
        <p:spPr>
          <a:xfrm>
            <a:off x="4685086" y="1995630"/>
            <a:ext cx="1554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D20262-FCEE-4FB4-BDFA-C1D304BD390C}"/>
              </a:ext>
            </a:extLst>
          </p:cNvPr>
          <p:cNvSpPr txBox="1"/>
          <p:nvPr/>
        </p:nvSpPr>
        <p:spPr>
          <a:xfrm>
            <a:off x="4634792" y="1995629"/>
            <a:ext cx="1844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competition</a:t>
            </a:r>
            <a:r>
              <a:rPr lang="en-US" sz="24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71A7A5F-392D-4F8D-A002-2F4E92E2F6C3}"/>
              </a:ext>
            </a:extLst>
          </p:cNvPr>
          <p:cNvSpPr txBox="1"/>
          <p:nvPr/>
        </p:nvSpPr>
        <p:spPr>
          <a:xfrm>
            <a:off x="4193770" y="247614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when he was very young.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365E30-7FBE-4308-A55C-E802655B1CC9}"/>
              </a:ext>
            </a:extLst>
          </p:cNvPr>
          <p:cNvSpPr txBox="1"/>
          <p:nvPr/>
        </p:nvSpPr>
        <p:spPr>
          <a:xfrm>
            <a:off x="4193771" y="2491883"/>
            <a:ext cx="4869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champion</a:t>
            </a:r>
            <a:r>
              <a:rPr lang="en-US" sz="2400" dirty="0"/>
              <a:t> when he was very young.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B9292DD-D6AC-4AE2-A256-3C5BFA12839C}"/>
              </a:ext>
            </a:extLst>
          </p:cNvPr>
          <p:cNvSpPr txBox="1"/>
          <p:nvPr/>
        </p:nvSpPr>
        <p:spPr>
          <a:xfrm>
            <a:off x="2997200" y="3022388"/>
            <a:ext cx="5601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 to the winner of the contest?”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3B40F4-F96E-4C69-8CED-05373C42A1C6}"/>
              </a:ext>
            </a:extLst>
          </p:cNvPr>
          <p:cNvSpPr txBox="1"/>
          <p:nvPr/>
        </p:nvSpPr>
        <p:spPr>
          <a:xfrm>
            <a:off x="2956495" y="3029013"/>
            <a:ext cx="6107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congratulations</a:t>
            </a:r>
            <a:r>
              <a:rPr lang="en-US" sz="2400" dirty="0"/>
              <a:t> to the winner of the contest?”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10EE970-53B7-4154-B25A-229547A27B0C}"/>
              </a:ext>
            </a:extLst>
          </p:cNvPr>
          <p:cNvSpPr txBox="1"/>
          <p:nvPr/>
        </p:nvSpPr>
        <p:spPr>
          <a:xfrm>
            <a:off x="3517667" y="3580668"/>
            <a:ext cx="531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 He does exercise every day.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21A0A5-26EE-4D4A-AEB7-1095A8C767B5}"/>
              </a:ext>
            </a:extLst>
          </p:cNvPr>
          <p:cNvSpPr txBox="1"/>
          <p:nvPr/>
        </p:nvSpPr>
        <p:spPr>
          <a:xfrm>
            <a:off x="3573084" y="3580668"/>
            <a:ext cx="531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sporty</a:t>
            </a:r>
            <a:r>
              <a:rPr lang="en-US" sz="2400" dirty="0"/>
              <a:t>. He does exercise every day.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205A00-C919-4290-B6D1-9B3C435E8CCB}"/>
              </a:ext>
            </a:extLst>
          </p:cNvPr>
          <p:cNvSpPr txBox="1"/>
          <p:nvPr/>
        </p:nvSpPr>
        <p:spPr>
          <a:xfrm>
            <a:off x="1686102" y="4161155"/>
            <a:ext cx="470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took place in 1896.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75BDF4A-4454-4B81-BBD5-C9C726F2499A}"/>
              </a:ext>
            </a:extLst>
          </p:cNvPr>
          <p:cNvSpPr txBox="1"/>
          <p:nvPr/>
        </p:nvSpPr>
        <p:spPr>
          <a:xfrm>
            <a:off x="1732282" y="4164461"/>
            <a:ext cx="4701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marathon</a:t>
            </a:r>
            <a:r>
              <a:rPr lang="en-US" sz="2400" dirty="0"/>
              <a:t> took place in 1896.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2" grpId="0"/>
      <p:bldP spid="30" grpId="0"/>
      <p:bldP spid="27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9" y="1661299"/>
            <a:ext cx="4403125" cy="1990179"/>
            <a:chOff x="2315573" y="1811975"/>
            <a:chExt cx="4403125" cy="2653572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/e/ and /æ/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85062"/>
            <a:ext cx="587409" cy="4532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29624"/>
            <a:ext cx="79948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/e/ and /æ/.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36312"/>
              </p:ext>
            </p:extLst>
          </p:nvPr>
        </p:nvGraphicFramePr>
        <p:xfrm>
          <a:off x="1945959" y="1483302"/>
          <a:ext cx="5328283" cy="24522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b="1"/>
                        <a:t>/e/ </a:t>
                      </a:r>
                    </a:p>
                  </a:txBody>
                  <a:tcPr marT="34290" marB="34290"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/æ/</a:t>
                      </a:r>
                    </a:p>
                  </a:txBody>
                  <a:tcPr marT="34290" marB="34290"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36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1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1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nnis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xerise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cont</a:t>
                      </a:r>
                      <a:r>
                        <a:rPr lang="en-US" sz="2100" b="1">
                          <a:solidFill>
                            <a:srgbClr val="F16649"/>
                          </a:solidFill>
                        </a:rPr>
                        <a:t>e</a:t>
                      </a:r>
                      <a:r>
                        <a:rPr lang="en-US" sz="2100" b="0">
                          <a:solidFill>
                            <a:schemeClr val="tx1"/>
                          </a:solidFill>
                        </a:rPr>
                        <a:t>st</a:t>
                      </a:r>
                    </a:p>
                  </a:txBody>
                  <a:tcPr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21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cket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1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tch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1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rathon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100" b="1" dirty="0">
                          <a:solidFill>
                            <a:srgbClr val="F16649"/>
                          </a:solidFill>
                        </a:rPr>
                        <a:t>a</a:t>
                      </a:r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ctive</a:t>
                      </a:r>
                    </a:p>
                  </a:txBody>
                  <a:tcPr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" name="B2_09">
            <a:hlinkClick r:id="" action="ppaction://media"/>
            <a:extLst>
              <a:ext uri="{FF2B5EF4-FFF2-40B4-BE49-F238E27FC236}">
                <a16:creationId xmlns:a16="http://schemas.microsoft.com/office/drawing/2014/main" xmlns="" id="{853187DA-9660-4961-8F54-A9F43796A6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84638" y="379051"/>
            <a:ext cx="487363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5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5" y="104003"/>
            <a:ext cx="587409" cy="415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60489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2318" y="15640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149" y="1559211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cannot take part in this contest.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2318" y="20444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75110" y="25961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9941" y="2589662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Please get the racket for me.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2318" y="315443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147" y="3147942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play chess every Saturday.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2318" y="37247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47149" y="3724735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grandpa is old, but he’s active.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7149" y="2050899"/>
            <a:ext cx="516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began the match very late.</a:t>
            </a:r>
            <a:endParaRPr lang="en-US" sz="2400" dirty="0"/>
          </a:p>
        </p:txBody>
      </p:sp>
      <p:pic>
        <p:nvPicPr>
          <p:cNvPr id="2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5C39DB84-117B-4A9F-A9FA-F0CB455C35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43141" y="383655"/>
            <a:ext cx="487363" cy="365522"/>
          </a:xfrm>
          <a:prstGeom prst="rect">
            <a:avLst/>
          </a:prstGeom>
        </p:spPr>
      </p:pic>
      <p:pic>
        <p:nvPicPr>
          <p:cNvPr id="24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CC7F019D-148C-43FB-9A2F-5DCC5D2179D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1043" end="257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4" y="547350"/>
            <a:ext cx="487363" cy="365522"/>
          </a:xfrm>
          <a:prstGeom prst="rect">
            <a:avLst/>
          </a:prstGeom>
        </p:spPr>
      </p:pic>
      <p:pic>
        <p:nvPicPr>
          <p:cNvPr id="25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DA2A4E5A-DCFD-4BDB-8536-DEB7CB512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7800" end="1990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3994" y="990695"/>
            <a:ext cx="487363" cy="365522"/>
          </a:xfrm>
          <a:prstGeom prst="rect">
            <a:avLst/>
          </a:prstGeom>
        </p:spPr>
      </p:pic>
      <p:pic>
        <p:nvPicPr>
          <p:cNvPr id="26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4EF2BBE8-EA3E-4C70-882A-840270855B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3700" end="13837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41" y="1457569"/>
            <a:ext cx="487363" cy="365522"/>
          </a:xfrm>
          <a:prstGeom prst="rect">
            <a:avLst/>
          </a:prstGeom>
        </p:spPr>
      </p:pic>
      <p:pic>
        <p:nvPicPr>
          <p:cNvPr id="27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9AE4CA15-B9D7-4C76-AC5C-FB5996AF32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9316" end="8313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9" y="1936862"/>
            <a:ext cx="487363" cy="365522"/>
          </a:xfrm>
          <a:prstGeom prst="rect">
            <a:avLst/>
          </a:prstGeom>
        </p:spPr>
      </p:pic>
      <p:pic>
        <p:nvPicPr>
          <p:cNvPr id="28" name="B2_10">
            <a:hlinkClick r:id="" action="ppaction://media"/>
            <a:extLst>
              <a:ext uri="{FF2B5EF4-FFF2-40B4-BE49-F238E27FC236}">
                <a16:creationId xmlns:a16="http://schemas.microsoft.com/office/drawing/2014/main" xmlns="" id="{68B8BB88-F263-4721-9451-8BD2A811D8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45065" end="1570.30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8139" y="2422960"/>
            <a:ext cx="487363" cy="365522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085317F7-E28D-487D-8A31-787E0FFA3937}"/>
              </a:ext>
            </a:extLst>
          </p:cNvPr>
          <p:cNvSpPr/>
          <p:nvPr/>
        </p:nvSpPr>
        <p:spPr>
          <a:xfrm>
            <a:off x="6743530" y="1624242"/>
            <a:ext cx="274320" cy="20574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CDD00698-E6EA-401F-A9D7-757F4AF9387E}"/>
              </a:ext>
            </a:extLst>
          </p:cNvPr>
          <p:cNvSpPr/>
          <p:nvPr/>
        </p:nvSpPr>
        <p:spPr>
          <a:xfrm rot="5400000">
            <a:off x="6826812" y="1655675"/>
            <a:ext cx="13716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29DCD5E-ABAB-4843-8003-F0FB9426BFF9}"/>
              </a:ext>
            </a:extLst>
          </p:cNvPr>
          <p:cNvGrpSpPr/>
          <p:nvPr/>
        </p:nvGrpSpPr>
        <p:grpSpPr>
          <a:xfrm rot="5400000">
            <a:off x="6816933" y="1640349"/>
            <a:ext cx="137162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2" name="Minus Sign 31">
              <a:extLst>
                <a:ext uri="{FF2B5EF4-FFF2-40B4-BE49-F238E27FC236}">
                  <a16:creationId xmlns:a16="http://schemas.microsoft.com/office/drawing/2014/main" xmlns="" id="{90EA4735-5744-446B-9F6F-A627C0E7C909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inus Sign 32">
              <a:extLst>
                <a:ext uri="{FF2B5EF4-FFF2-40B4-BE49-F238E27FC236}">
                  <a16:creationId xmlns:a16="http://schemas.microsoft.com/office/drawing/2014/main" xmlns="" id="{A6475B82-6472-43E1-B68D-AA81B6458F2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3622E608-A90C-44E8-898F-9EB1F323DBB5}"/>
              </a:ext>
            </a:extLst>
          </p:cNvPr>
          <p:cNvSpPr/>
          <p:nvPr/>
        </p:nvSpPr>
        <p:spPr>
          <a:xfrm>
            <a:off x="5967675" y="2108031"/>
            <a:ext cx="274320" cy="20574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DE16D4C3-E54E-44EC-A834-2B2E4E7F0E86}"/>
              </a:ext>
            </a:extLst>
          </p:cNvPr>
          <p:cNvSpPr/>
          <p:nvPr/>
        </p:nvSpPr>
        <p:spPr>
          <a:xfrm rot="5400000">
            <a:off x="6050957" y="2139464"/>
            <a:ext cx="13716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36A4D05-8A68-45A6-AEC4-95A7778CAD85}"/>
              </a:ext>
            </a:extLst>
          </p:cNvPr>
          <p:cNvGrpSpPr/>
          <p:nvPr/>
        </p:nvGrpSpPr>
        <p:grpSpPr>
          <a:xfrm rot="5400000">
            <a:off x="6041078" y="2124138"/>
            <a:ext cx="137162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37" name="Minus Sign 36">
              <a:extLst>
                <a:ext uri="{FF2B5EF4-FFF2-40B4-BE49-F238E27FC236}">
                  <a16:creationId xmlns:a16="http://schemas.microsoft.com/office/drawing/2014/main" xmlns="" id="{1CADA74C-5B3B-42A6-800C-B21A51E9585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Sign 37">
              <a:extLst>
                <a:ext uri="{FF2B5EF4-FFF2-40B4-BE49-F238E27FC236}">
                  <a16:creationId xmlns:a16="http://schemas.microsoft.com/office/drawing/2014/main" xmlns="" id="{40A2BA5E-46F3-463F-B367-7F354D86D41C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F05C402-D9E0-416F-A49A-2DAFF645D876}"/>
              </a:ext>
            </a:extLst>
          </p:cNvPr>
          <p:cNvSpPr/>
          <p:nvPr/>
        </p:nvSpPr>
        <p:spPr>
          <a:xfrm>
            <a:off x="5570511" y="2667692"/>
            <a:ext cx="274320" cy="20574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84BA1F78-6CB9-47B7-9C6F-777A9430FDE9}"/>
              </a:ext>
            </a:extLst>
          </p:cNvPr>
          <p:cNvSpPr/>
          <p:nvPr/>
        </p:nvSpPr>
        <p:spPr>
          <a:xfrm rot="5400000">
            <a:off x="5653793" y="2699125"/>
            <a:ext cx="13716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8645675-0197-4BEA-BFFC-9E42EFABFFC6}"/>
              </a:ext>
            </a:extLst>
          </p:cNvPr>
          <p:cNvGrpSpPr/>
          <p:nvPr/>
        </p:nvGrpSpPr>
        <p:grpSpPr>
          <a:xfrm rot="5400000">
            <a:off x="5643914" y="2683799"/>
            <a:ext cx="137162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2" name="Minus Sign 41">
              <a:extLst>
                <a:ext uri="{FF2B5EF4-FFF2-40B4-BE49-F238E27FC236}">
                  <a16:creationId xmlns:a16="http://schemas.microsoft.com/office/drawing/2014/main" xmlns="" id="{38DD3F59-A653-4369-B17D-4DE0279CC15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Sign 42">
              <a:extLst>
                <a:ext uri="{FF2B5EF4-FFF2-40B4-BE49-F238E27FC236}">
                  <a16:creationId xmlns:a16="http://schemas.microsoft.com/office/drawing/2014/main" xmlns="" id="{18CFFAC1-D4C0-4CA5-AA4A-ABFD3757912D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15504222-F332-4F76-B049-2D1708411DC8}"/>
              </a:ext>
            </a:extLst>
          </p:cNvPr>
          <p:cNvSpPr/>
          <p:nvPr/>
        </p:nvSpPr>
        <p:spPr>
          <a:xfrm>
            <a:off x="5745910" y="3185214"/>
            <a:ext cx="274320" cy="20574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640BD901-2B5E-4CED-BAA1-27C63B9D3945}"/>
              </a:ext>
            </a:extLst>
          </p:cNvPr>
          <p:cNvSpPr/>
          <p:nvPr/>
        </p:nvSpPr>
        <p:spPr>
          <a:xfrm rot="5400000">
            <a:off x="5829192" y="3216647"/>
            <a:ext cx="13716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485C32EF-9A9E-48DE-975A-4759B578ABA8}"/>
              </a:ext>
            </a:extLst>
          </p:cNvPr>
          <p:cNvGrpSpPr/>
          <p:nvPr/>
        </p:nvGrpSpPr>
        <p:grpSpPr>
          <a:xfrm rot="5400000">
            <a:off x="5819313" y="3201321"/>
            <a:ext cx="137162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47" name="Minus Sign 46">
              <a:extLst>
                <a:ext uri="{FF2B5EF4-FFF2-40B4-BE49-F238E27FC236}">
                  <a16:creationId xmlns:a16="http://schemas.microsoft.com/office/drawing/2014/main" xmlns="" id="{C7DC4A56-BA84-488B-BCB4-B029A743A8E5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inus Sign 47">
              <a:extLst>
                <a:ext uri="{FF2B5EF4-FFF2-40B4-BE49-F238E27FC236}">
                  <a16:creationId xmlns:a16="http://schemas.microsoft.com/office/drawing/2014/main" xmlns="" id="{88FE3E7E-19CE-41C1-9510-5809A11D3EE4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B76D245C-4D5D-4E4B-A86D-8BF9758EF65E}"/>
              </a:ext>
            </a:extLst>
          </p:cNvPr>
          <p:cNvSpPr/>
          <p:nvPr/>
        </p:nvSpPr>
        <p:spPr>
          <a:xfrm>
            <a:off x="6241502" y="3794814"/>
            <a:ext cx="274320" cy="205740"/>
          </a:xfrm>
          <a:prstGeom prst="ellipse">
            <a:avLst/>
          </a:prstGeom>
          <a:noFill/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xmlns="" id="{C2FCC94F-07E8-40AA-97F9-1E4749594925}"/>
              </a:ext>
            </a:extLst>
          </p:cNvPr>
          <p:cNvSpPr/>
          <p:nvPr/>
        </p:nvSpPr>
        <p:spPr>
          <a:xfrm rot="5400000">
            <a:off x="6324784" y="3826247"/>
            <a:ext cx="137160" cy="137160"/>
          </a:xfrm>
          <a:prstGeom prst="triangle">
            <a:avLst/>
          </a:prstGeom>
          <a:solidFill>
            <a:srgbClr val="0FB7BD"/>
          </a:solidFill>
          <a:ln>
            <a:solidFill>
              <a:srgbClr val="0FB7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911CB0B-4792-4E98-AB3D-D475C558D9B1}"/>
              </a:ext>
            </a:extLst>
          </p:cNvPr>
          <p:cNvGrpSpPr/>
          <p:nvPr/>
        </p:nvGrpSpPr>
        <p:grpSpPr>
          <a:xfrm rot="5400000">
            <a:off x="6314905" y="3810921"/>
            <a:ext cx="137162" cy="167811"/>
            <a:chOff x="4333009" y="4935682"/>
            <a:chExt cx="257677" cy="265613"/>
          </a:xfrm>
          <a:solidFill>
            <a:srgbClr val="0FB7BD"/>
          </a:solidFill>
        </p:grpSpPr>
        <p:sp>
          <p:nvSpPr>
            <p:cNvPr id="52" name="Minus Sign 51">
              <a:extLst>
                <a:ext uri="{FF2B5EF4-FFF2-40B4-BE49-F238E27FC236}">
                  <a16:creationId xmlns:a16="http://schemas.microsoft.com/office/drawing/2014/main" xmlns="" id="{1E80DFE1-AFF1-46C8-8BD9-2C670F1FB81D}"/>
                </a:ext>
              </a:extLst>
            </p:cNvPr>
            <p:cNvSpPr/>
            <p:nvPr/>
          </p:nvSpPr>
          <p:spPr>
            <a:xfrm>
              <a:off x="4333013" y="4935682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Minus Sign 52">
              <a:extLst>
                <a:ext uri="{FF2B5EF4-FFF2-40B4-BE49-F238E27FC236}">
                  <a16:creationId xmlns:a16="http://schemas.microsoft.com/office/drawing/2014/main" xmlns="" id="{4DB382A2-405E-4906-924F-E0E4A5CD62F5}"/>
                </a:ext>
              </a:extLst>
            </p:cNvPr>
            <p:cNvSpPr/>
            <p:nvPr/>
          </p:nvSpPr>
          <p:spPr>
            <a:xfrm>
              <a:off x="4333009" y="5056563"/>
              <a:ext cx="257673" cy="144732"/>
            </a:xfrm>
            <a:prstGeom prst="mathMinus">
              <a:avLst/>
            </a:prstGeom>
            <a:grpFill/>
            <a:ln>
              <a:solidFill>
                <a:srgbClr val="0FB7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EE11A37-A509-46A2-A010-D6F91E6DB519}"/>
              </a:ext>
            </a:extLst>
          </p:cNvPr>
          <p:cNvCxnSpPr/>
          <p:nvPr/>
        </p:nvCxnSpPr>
        <p:spPr>
          <a:xfrm>
            <a:off x="4512490" y="3459556"/>
            <a:ext cx="10972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283CDA3-DF74-41FE-AAB0-D4A25FF4640F}"/>
              </a:ext>
            </a:extLst>
          </p:cNvPr>
          <p:cNvCxnSpPr/>
          <p:nvPr/>
        </p:nvCxnSpPr>
        <p:spPr>
          <a:xfrm>
            <a:off x="5524236" y="1859435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E7F45C68-49F3-469F-B11A-39582EBD10F5}"/>
              </a:ext>
            </a:extLst>
          </p:cNvPr>
          <p:cNvCxnSpPr/>
          <p:nvPr/>
        </p:nvCxnSpPr>
        <p:spPr>
          <a:xfrm>
            <a:off x="3889851" y="2379296"/>
            <a:ext cx="7772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897016D-93AF-4330-9C63-4E5F11C756E6}"/>
              </a:ext>
            </a:extLst>
          </p:cNvPr>
          <p:cNvCxnSpPr/>
          <p:nvPr/>
        </p:nvCxnSpPr>
        <p:spPr>
          <a:xfrm>
            <a:off x="4747091" y="2371620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2DD45D2-DDCE-4055-95B9-7471E5251A01}"/>
              </a:ext>
            </a:extLst>
          </p:cNvPr>
          <p:cNvCxnSpPr/>
          <p:nvPr/>
        </p:nvCxnSpPr>
        <p:spPr>
          <a:xfrm>
            <a:off x="2710472" y="2910258"/>
            <a:ext cx="5486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28D2D47C-3B9F-49DA-8D35-20F452B31B50}"/>
              </a:ext>
            </a:extLst>
          </p:cNvPr>
          <p:cNvCxnSpPr/>
          <p:nvPr/>
        </p:nvCxnSpPr>
        <p:spPr>
          <a:xfrm>
            <a:off x="3717239" y="2901275"/>
            <a:ext cx="8229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F58CB09-CB59-49CE-9EF1-BCEAD39C056E}"/>
              </a:ext>
            </a:extLst>
          </p:cNvPr>
          <p:cNvCxnSpPr/>
          <p:nvPr/>
        </p:nvCxnSpPr>
        <p:spPr>
          <a:xfrm>
            <a:off x="2960255" y="3452629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D6480783-6CF6-44FC-AB24-1BDF2A7E17B3}"/>
              </a:ext>
            </a:extLst>
          </p:cNvPr>
          <p:cNvCxnSpPr/>
          <p:nvPr/>
        </p:nvCxnSpPr>
        <p:spPr>
          <a:xfrm>
            <a:off x="3762959" y="3455474"/>
            <a:ext cx="685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8E67C79-17B6-4599-935C-FE4B2CCD08E6}"/>
              </a:ext>
            </a:extLst>
          </p:cNvPr>
          <p:cNvCxnSpPr/>
          <p:nvPr/>
        </p:nvCxnSpPr>
        <p:spPr>
          <a:xfrm>
            <a:off x="2408444" y="4050203"/>
            <a:ext cx="10058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4F37252C-C9A8-45A2-AF00-C5A533F5B49D}"/>
              </a:ext>
            </a:extLst>
          </p:cNvPr>
          <p:cNvCxnSpPr/>
          <p:nvPr/>
        </p:nvCxnSpPr>
        <p:spPr>
          <a:xfrm>
            <a:off x="5346745" y="4034095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A46369D1-998D-45FD-A1A1-0D51DC3A71B5}"/>
              </a:ext>
            </a:extLst>
          </p:cNvPr>
          <p:cNvCxnSpPr/>
          <p:nvPr/>
        </p:nvCxnSpPr>
        <p:spPr>
          <a:xfrm>
            <a:off x="2594495" y="1859435"/>
            <a:ext cx="914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2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3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357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4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"/>
                            </p:stCondLst>
                            <p:childTnLst>
                              <p:par>
                                <p:cTn id="9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5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7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4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478"/>
                            </p:stCondLst>
                            <p:childTnLst>
                              <p:par>
                                <p:cTn id="1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54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472"/>
                            </p:stCondLst>
                            <p:childTnLst>
                              <p:par>
                                <p:cTn id="1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Assignments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7123" y="1546698"/>
            <a:ext cx="381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Review vocabulary</a:t>
            </a:r>
          </a:p>
          <a:p>
            <a:r>
              <a:rPr lang="en-US" dirty="0" smtClean="0"/>
              <a:t>- Do EX in part A,B p.9-10 in WB.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3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4927"/>
            <a:ext cx="9095102" cy="510235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7" y="2618134"/>
            <a:ext cx="1327361" cy="1396541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8" y="2617794"/>
            <a:ext cx="1319185" cy="139722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3" y="2620647"/>
            <a:ext cx="1323683" cy="1391516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2617793"/>
            <a:ext cx="1329112" cy="1397223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2617793"/>
            <a:ext cx="1329112" cy="139722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483594" y="3037881"/>
            <a:ext cx="539353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40577" y="3846912"/>
            <a:ext cx="2079625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71500" y="1028700"/>
            <a:ext cx="8039100" cy="2368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2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:Sports  and  Games </a:t>
            </a:r>
          </a:p>
          <a:p>
            <a:pPr algn="ctr"/>
            <a:r>
              <a:rPr lang="en-US" sz="20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Lesson 2  : A closer look 1!</a:t>
            </a:r>
            <a:endParaRPr lang="en-US" sz="2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1992315" y="158355"/>
            <a:ext cx="719137" cy="53935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7292976" y="158355"/>
            <a:ext cx="719138" cy="539353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867401" y="3257550"/>
            <a:ext cx="719138" cy="539354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-5400000">
            <a:off x="4363444" y="147043"/>
            <a:ext cx="539353" cy="719138"/>
          </a:xfrm>
          <a:prstGeom prst="irregularSeal1">
            <a:avLst/>
          </a:prstGeom>
          <a:gradFill rotWithShape="1">
            <a:gsLst>
              <a:gs pos="0">
                <a:srgbClr val="CCFF99"/>
              </a:gs>
              <a:gs pos="100000">
                <a:srgbClr val="5E764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191001" y="2343150"/>
            <a:ext cx="719138" cy="53935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65100" y="3796905"/>
            <a:ext cx="8216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Teacher: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Nguyen 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THAI SON </a:t>
            </a:r>
            <a:r>
              <a:rPr lang="en-US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SECONDARY SCHOOL</a:t>
            </a:r>
            <a:endParaRPr lang="en-US" sz="24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77" y="3846912"/>
            <a:ext cx="2079625" cy="152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80302" y="-26193"/>
            <a:ext cx="1628775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" descr="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60325" y="5953"/>
            <a:ext cx="1628775" cy="119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323" y="428031"/>
            <a:ext cx="637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</a:t>
            </a:r>
            <a:r>
              <a:rPr lang="en-US" sz="2800" dirty="0" err="1" smtClean="0"/>
              <a:t>Wednesday,January</a:t>
            </a:r>
            <a:r>
              <a:rPr lang="en-US" sz="2800" dirty="0" smtClean="0"/>
              <a:t>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2022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9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B737309-0D9A-41B9-A52F-5ECBC4463F0B}"/>
              </a:ext>
            </a:extLst>
          </p:cNvPr>
          <p:cNvCxnSpPr>
            <a:cxnSpLocks/>
            <a:stCxn id="31" idx="3"/>
            <a:endCxn id="51" idx="1"/>
          </p:cNvCxnSpPr>
          <p:nvPr/>
        </p:nvCxnSpPr>
        <p:spPr>
          <a:xfrm>
            <a:off x="3792858" y="1675924"/>
            <a:ext cx="1563352" cy="5558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AF9F57C-B4DA-4C0F-91AC-CD9D00BD417B}"/>
              </a:ext>
            </a:extLst>
          </p:cNvPr>
          <p:cNvCxnSpPr>
            <a:cxnSpLocks/>
          </p:cNvCxnSpPr>
          <p:nvPr/>
        </p:nvCxnSpPr>
        <p:spPr>
          <a:xfrm flipV="1">
            <a:off x="3763549" y="2319833"/>
            <a:ext cx="1563352" cy="21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2F4C635-EB7E-485E-8A29-AB127091752E}"/>
              </a:ext>
            </a:extLst>
          </p:cNvPr>
          <p:cNvCxnSpPr>
            <a:cxnSpLocks/>
          </p:cNvCxnSpPr>
          <p:nvPr/>
        </p:nvCxnSpPr>
        <p:spPr>
          <a:xfrm flipV="1">
            <a:off x="3758573" y="2977945"/>
            <a:ext cx="1563352" cy="21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9D20942-0D84-4E22-88FF-DE1A0C1543EB}"/>
              </a:ext>
            </a:extLst>
          </p:cNvPr>
          <p:cNvCxnSpPr>
            <a:cxnSpLocks/>
          </p:cNvCxnSpPr>
          <p:nvPr/>
        </p:nvCxnSpPr>
        <p:spPr>
          <a:xfrm flipV="1">
            <a:off x="3746953" y="3616117"/>
            <a:ext cx="1563352" cy="21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88A52643-0C48-4467-AC73-E3F196C44D4B}"/>
              </a:ext>
            </a:extLst>
          </p:cNvPr>
          <p:cNvCxnSpPr>
            <a:cxnSpLocks/>
          </p:cNvCxnSpPr>
          <p:nvPr/>
        </p:nvCxnSpPr>
        <p:spPr>
          <a:xfrm flipV="1">
            <a:off x="3746953" y="4271117"/>
            <a:ext cx="1563352" cy="212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A44C89C1-5B6B-4738-89F0-FC3543A87F9F}"/>
              </a:ext>
            </a:extLst>
          </p:cNvPr>
          <p:cNvGrpSpPr/>
          <p:nvPr/>
        </p:nvGrpSpPr>
        <p:grpSpPr>
          <a:xfrm>
            <a:off x="5296750" y="1474470"/>
            <a:ext cx="2056048" cy="3089448"/>
            <a:chOff x="5299059" y="1965960"/>
            <a:chExt cx="2056048" cy="4119263"/>
          </a:xfrm>
        </p:grpSpPr>
        <p:sp>
          <p:nvSpPr>
            <p:cNvPr id="62" name="Rounded Rectangle 35">
              <a:extLst>
                <a:ext uri="{FF2B5EF4-FFF2-40B4-BE49-F238E27FC236}">
                  <a16:creationId xmlns:a16="http://schemas.microsoft.com/office/drawing/2014/main" xmlns="" id="{FE5BB95D-5759-40FB-BD27-6C80578FF485}"/>
                </a:ext>
              </a:extLst>
            </p:cNvPr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ounded Rectangle 36">
              <a:extLst>
                <a:ext uri="{FF2B5EF4-FFF2-40B4-BE49-F238E27FC236}">
                  <a16:creationId xmlns:a16="http://schemas.microsoft.com/office/drawing/2014/main" xmlns="" id="{77172CA4-D3F9-487C-9375-68E527EDA198}"/>
                </a:ext>
              </a:extLst>
            </p:cNvPr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37">
              <a:extLst>
                <a:ext uri="{FF2B5EF4-FFF2-40B4-BE49-F238E27FC236}">
                  <a16:creationId xmlns:a16="http://schemas.microsoft.com/office/drawing/2014/main" xmlns="" id="{3C71A638-9A6D-4CAA-964D-CC6EB5E64086}"/>
                </a:ext>
              </a:extLst>
            </p:cNvPr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38">
              <a:extLst>
                <a:ext uri="{FF2B5EF4-FFF2-40B4-BE49-F238E27FC236}">
                  <a16:creationId xmlns:a16="http://schemas.microsoft.com/office/drawing/2014/main" xmlns="" id="{DB3EC248-A3D3-4F34-A609-5D2BF6842007}"/>
                </a:ext>
              </a:extLst>
            </p:cNvPr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39">
              <a:extLst>
                <a:ext uri="{FF2B5EF4-FFF2-40B4-BE49-F238E27FC236}">
                  <a16:creationId xmlns:a16="http://schemas.microsoft.com/office/drawing/2014/main" xmlns="" id="{B96B17A8-5E8C-4751-8814-252A19A64C2C}"/>
                </a:ext>
              </a:extLst>
            </p:cNvPr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C8385A47-7B4C-4DB4-9010-A2280A8FA2BD}"/>
                </a:ext>
              </a:extLst>
            </p:cNvPr>
            <p:cNvSpPr txBox="1"/>
            <p:nvPr/>
          </p:nvSpPr>
          <p:spPr>
            <a:xfrm>
              <a:off x="5356209" y="200089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E2FC2294-9E7C-4994-B817-377BEDB9BE25}"/>
                </a:ext>
              </a:extLst>
            </p:cNvPr>
            <p:cNvSpPr txBox="1"/>
            <p:nvPr/>
          </p:nvSpPr>
          <p:spPr>
            <a:xfrm>
              <a:off x="5831040" y="2006572"/>
              <a:ext cx="126952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AB7AC076-56C1-46E0-ADE5-0E3BABD884D3}"/>
                </a:ext>
              </a:extLst>
            </p:cNvPr>
            <p:cNvSpPr txBox="1"/>
            <p:nvPr/>
          </p:nvSpPr>
          <p:spPr>
            <a:xfrm>
              <a:off x="5356209" y="286972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67696BA-C657-4D57-A540-84C9B7D079C4}"/>
                </a:ext>
              </a:extLst>
            </p:cNvPr>
            <p:cNvSpPr txBox="1"/>
            <p:nvPr/>
          </p:nvSpPr>
          <p:spPr>
            <a:xfrm>
              <a:off x="5747916" y="2875403"/>
              <a:ext cx="1511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BB256D-E82E-435D-97F7-301F66C0099F}"/>
                </a:ext>
              </a:extLst>
            </p:cNvPr>
            <p:cNvSpPr txBox="1"/>
            <p:nvPr/>
          </p:nvSpPr>
          <p:spPr>
            <a:xfrm>
              <a:off x="5367639" y="3725706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EA3F43C-94A6-4E33-8DD7-7848A4123164}"/>
                </a:ext>
              </a:extLst>
            </p:cNvPr>
            <p:cNvSpPr txBox="1"/>
            <p:nvPr/>
          </p:nvSpPr>
          <p:spPr>
            <a:xfrm>
              <a:off x="5842470" y="3731385"/>
              <a:ext cx="14810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boating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4ED955B-1BA3-46BC-903D-E6652A44DD2B}"/>
                </a:ext>
              </a:extLst>
            </p:cNvPr>
            <p:cNvSpPr txBox="1"/>
            <p:nvPr/>
          </p:nvSpPr>
          <p:spPr>
            <a:xfrm>
              <a:off x="5367639" y="4594538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B1E482A1-9D22-4CDC-BDC9-A8425BB4348E}"/>
                </a:ext>
              </a:extLst>
            </p:cNvPr>
            <p:cNvSpPr txBox="1"/>
            <p:nvPr/>
          </p:nvSpPr>
          <p:spPr>
            <a:xfrm>
              <a:off x="5805526" y="4600216"/>
              <a:ext cx="15495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CF5ED4D-14A7-4B79-A600-1FAAD824FB45}"/>
                </a:ext>
              </a:extLst>
            </p:cNvPr>
            <p:cNvSpPr txBox="1"/>
            <p:nvPr/>
          </p:nvSpPr>
          <p:spPr>
            <a:xfrm>
              <a:off x="5367639" y="5463991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1C041EB9-05F7-4D9B-B501-69998D4EDD0A}"/>
                </a:ext>
              </a:extLst>
            </p:cNvPr>
            <p:cNvSpPr txBox="1"/>
            <p:nvPr/>
          </p:nvSpPr>
          <p:spPr>
            <a:xfrm>
              <a:off x="5757152" y="5469670"/>
              <a:ext cx="15495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6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78584"/>
            <a:ext cx="627229" cy="466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4" y="53079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6967" y="100298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2647" y="1002983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68445" y="1474470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763381" y="2124178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63380" y="2773885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763381" y="3423593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763380" y="4073301"/>
            <a:ext cx="2024413" cy="402908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63379" y="15006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38211" y="1504929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bicycle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763379" y="21522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38211" y="2156553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ball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774809" y="2821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49641" y="2826247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boat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1774809" y="34736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49641" y="3477870"/>
            <a:ext cx="135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goggles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774809" y="41257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49641" y="4129960"/>
            <a:ext cx="104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racket</a:t>
            </a:r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AFB18AF-5042-4B84-B81A-1C0920DA5BE0}"/>
              </a:ext>
            </a:extLst>
          </p:cNvPr>
          <p:cNvGrpSpPr/>
          <p:nvPr/>
        </p:nvGrpSpPr>
        <p:grpSpPr>
          <a:xfrm>
            <a:off x="5304125" y="1474471"/>
            <a:ext cx="2024413" cy="492124"/>
            <a:chOff x="5304124" y="1965960"/>
            <a:chExt cx="2024413" cy="656164"/>
          </a:xfrm>
        </p:grpSpPr>
        <p:sp>
          <p:nvSpPr>
            <p:cNvPr id="36" name="Rounded Rectangle 35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6209" y="200089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1040" y="2006572"/>
              <a:ext cx="1269523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boating</a:t>
              </a:r>
              <a:endParaRPr lang="en-US" sz="2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B0C32F7-CC41-428B-99A3-A3295B333F19}"/>
              </a:ext>
            </a:extLst>
          </p:cNvPr>
          <p:cNvGrpSpPr/>
          <p:nvPr/>
        </p:nvGrpSpPr>
        <p:grpSpPr>
          <a:xfrm>
            <a:off x="5299061" y="2124175"/>
            <a:ext cx="2024413" cy="494040"/>
            <a:chOff x="5299060" y="2832237"/>
            <a:chExt cx="2024413" cy="658720"/>
          </a:xfrm>
        </p:grpSpPr>
        <p:sp>
          <p:nvSpPr>
            <p:cNvPr id="37" name="Rounded Rectangle 36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56209" y="2869725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31040" y="2875404"/>
              <a:ext cx="149243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swimming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B16D393-66DE-4417-BA80-400B74634EDC}"/>
              </a:ext>
            </a:extLst>
          </p:cNvPr>
          <p:cNvGrpSpPr/>
          <p:nvPr/>
        </p:nvGrpSpPr>
        <p:grpSpPr>
          <a:xfrm>
            <a:off x="5299060" y="2773887"/>
            <a:ext cx="2024413" cy="485746"/>
            <a:chOff x="5299059" y="3698514"/>
            <a:chExt cx="2024413" cy="647660"/>
          </a:xfrm>
        </p:grpSpPr>
        <p:sp>
          <p:nvSpPr>
            <p:cNvPr id="38" name="Rounded Rectangle 37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67639" y="3724943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42470" y="3730621"/>
              <a:ext cx="14810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8B324FD-D290-4DC8-BB05-F6491CA9F0DA}"/>
              </a:ext>
            </a:extLst>
          </p:cNvPr>
          <p:cNvGrpSpPr/>
          <p:nvPr/>
        </p:nvGrpSpPr>
        <p:grpSpPr>
          <a:xfrm>
            <a:off x="5299061" y="3423596"/>
            <a:ext cx="2024413" cy="494731"/>
            <a:chOff x="5299060" y="4564791"/>
            <a:chExt cx="2024413" cy="659640"/>
          </a:xfrm>
        </p:grpSpPr>
        <p:sp>
          <p:nvSpPr>
            <p:cNvPr id="39" name="Rounded Rectangle 38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67639" y="4603202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38773" y="4608879"/>
              <a:ext cx="1549581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ball games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C0C9D90-3CE2-4E92-A277-436444F328C3}"/>
              </a:ext>
            </a:extLst>
          </p:cNvPr>
          <p:cNvGrpSpPr/>
          <p:nvPr/>
        </p:nvGrpSpPr>
        <p:grpSpPr>
          <a:xfrm>
            <a:off x="5299060" y="4073306"/>
            <a:ext cx="2024413" cy="490043"/>
            <a:chOff x="5299059" y="5431068"/>
            <a:chExt cx="2024413" cy="653389"/>
          </a:xfrm>
        </p:grpSpPr>
        <p:sp>
          <p:nvSpPr>
            <p:cNvPr id="40" name="Rounded Rectangle 39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7639" y="5463227"/>
              <a:ext cx="47483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65051" y="5468905"/>
              <a:ext cx="1549582" cy="615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badminton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2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52 0.2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3.88889E-6 0.25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0052 -0.2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3.33333E-6 -0.25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125"/>
            <a:ext cx="7987622" cy="2604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6"/>
            <a:ext cx="8853992" cy="17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786312"/>
            <a:ext cx="75057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590800" y="1885950"/>
            <a:ext cx="3886200" cy="16002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Names  of  some  sports 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752600" y="2686050"/>
            <a:ext cx="609600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33600" y="3257550"/>
            <a:ext cx="1143000" cy="3429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648200" y="3486150"/>
            <a:ext cx="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477000" y="2457450"/>
            <a:ext cx="685800" cy="1714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495800" y="1314450"/>
            <a:ext cx="762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051050" y="1437085"/>
            <a:ext cx="1371600" cy="6286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1371600"/>
            <a:ext cx="838200" cy="6286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5867400" y="3200400"/>
            <a:ext cx="762000" cy="228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3371850"/>
            <a:ext cx="3810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20015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0142" y="241761"/>
            <a:ext cx="1443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I. Warm 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786312"/>
            <a:ext cx="75057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428750"/>
            <a:ext cx="3886200" cy="16002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Name  of  some  sports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2457450"/>
            <a:ext cx="1752600" cy="571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2857500"/>
            <a:ext cx="1143000" cy="800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3028950"/>
            <a:ext cx="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2400300"/>
            <a:ext cx="1066800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810000" y="1143000"/>
            <a:ext cx="762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314450"/>
            <a:ext cx="1371600" cy="6286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371600"/>
            <a:ext cx="838200" cy="6286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971550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Cycling  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725615" y="443925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Aerobic 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19799" y="914400"/>
            <a:ext cx="29131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Table tennis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-105508" y="228600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chess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360045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Swimming  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587262" y="3371850"/>
            <a:ext cx="19753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volleyball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228850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itchFamily="18" charset="0"/>
                <a:cs typeface="Arial" charset="0"/>
              </a:rPr>
              <a:t>Badmonton</a:t>
            </a: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  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3371850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smtClean="0">
                <a:latin typeface="Times New Roman" pitchFamily="18" charset="0"/>
                <a:cs typeface="Arial" charset="0"/>
              </a:rPr>
              <a:t>football</a:t>
            </a:r>
            <a:endParaRPr lang="en-US" alt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2743200"/>
            <a:ext cx="914400" cy="51435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685800"/>
            <a:ext cx="228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8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841176"/>
            <a:ext cx="4176100" cy="6851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906556"/>
            <a:ext cx="961782" cy="583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3053536"/>
            <a:ext cx="379594" cy="309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" y="3572048"/>
            <a:ext cx="408794" cy="303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5" y="4313684"/>
            <a:ext cx="375944" cy="2983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1" y="3300161"/>
            <a:ext cx="379595" cy="2929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569" y="3072676"/>
            <a:ext cx="388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right words under the pictures.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342" y="3596800"/>
            <a:ext cx="387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sports are these things for? Match each thing in column A with a sport in column 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3279655"/>
            <a:ext cx="3865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Track to the sounds /e/ and /æ/.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396" y="2500063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2500063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1358" y="2839869"/>
            <a:ext cx="15879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/e/ and /æ/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1" y="3904485"/>
            <a:ext cx="383245" cy="2710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08562" y="3882165"/>
            <a:ext cx="364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Underline the words having the sounds /e/ and /æ/.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9567" y="4287253"/>
            <a:ext cx="387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one of the words from the box.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6"/>
            <a:ext cx="8853992" cy="17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51435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9" y="1771651"/>
            <a:ext cx="4403125" cy="1414343"/>
            <a:chOff x="2315573" y="1811975"/>
            <a:chExt cx="4403125" cy="1885791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" y="166236"/>
            <a:ext cx="3320204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* II.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Vocabulary  :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17231" y="993626"/>
            <a:ext cx="8991600" cy="23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goggles   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lz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competition(n):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pə’tiʃn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  </a:t>
            </a:r>
            <a:endParaRPr lang="en-US" altLang="en-US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Congratulations(n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kən,gr</a:t>
            </a:r>
            <a:r>
              <a:rPr lang="az-Cyrl-AZ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tʃə’leiʃn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endParaRPr lang="en-US" altLang="en-US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Marathon  </a:t>
            </a:r>
            <a:r>
              <a:rPr lang="en-US" alt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(n):</a:t>
            </a:r>
            <a:r>
              <a:rPr lang="en-US" altLang="en-US" sz="2100" dirty="0">
                <a:solidFill>
                  <a:srgbClr val="FF0000"/>
                </a:solidFill>
              </a:rPr>
              <a:t> </a:t>
            </a:r>
            <a:r>
              <a:rPr lang="en-US" altLang="en-US" sz="2100" dirty="0" smtClean="0">
                <a:solidFill>
                  <a:srgbClr val="FF0000"/>
                </a:solidFill>
              </a:rPr>
              <a:t>/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ˈm</a:t>
            </a:r>
            <a:r>
              <a:rPr lang="az-Cyrl-AZ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ӕ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rə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latin typeface=".Vn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43401" y="1049658"/>
            <a:ext cx="48006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43401" y="1442564"/>
            <a:ext cx="32766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28207" y="1910567"/>
            <a:ext cx="3733800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3401" y="2350975"/>
            <a:ext cx="3124200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ma-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1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altLang="en-US" sz="2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5468" y="2332751"/>
            <a:ext cx="24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ᶿ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26193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605</Words>
  <Application>Microsoft Office PowerPoint</Application>
  <PresentationFormat>On-screen Show (16:9)</PresentationFormat>
  <Paragraphs>187</Paragraphs>
  <Slides>20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90</cp:revision>
  <dcterms:created xsi:type="dcterms:W3CDTF">2020-12-09T02:04:09Z</dcterms:created>
  <dcterms:modified xsi:type="dcterms:W3CDTF">2022-01-23T05:10:44Z</dcterms:modified>
</cp:coreProperties>
</file>