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303" r:id="rId3"/>
    <p:sldId id="300" r:id="rId4"/>
    <p:sldId id="257" r:id="rId5"/>
    <p:sldId id="281" r:id="rId6"/>
    <p:sldId id="258" r:id="rId7"/>
    <p:sldId id="260" r:id="rId8"/>
    <p:sldId id="291" r:id="rId9"/>
    <p:sldId id="283" r:id="rId10"/>
    <p:sldId id="262" r:id="rId11"/>
    <p:sldId id="301" r:id="rId12"/>
    <p:sldId id="306" r:id="rId13"/>
    <p:sldId id="305" r:id="rId14"/>
    <p:sldId id="28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ACC"/>
    <a:srgbClr val="0088EE"/>
    <a:srgbClr val="CFD5EA"/>
    <a:srgbClr val="A3E7FF"/>
    <a:srgbClr val="75DBFF"/>
    <a:srgbClr val="57B7FF"/>
    <a:srgbClr val="005AAB"/>
    <a:srgbClr val="F16649"/>
    <a:srgbClr val="0FB7BD"/>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71" autoAdjust="0"/>
  </p:normalViewPr>
  <p:slideViewPr>
    <p:cSldViewPr snapToGrid="0" showGuides="1">
      <p:cViewPr>
        <p:scale>
          <a:sx n="81" d="100"/>
          <a:sy n="81" d="100"/>
        </p:scale>
        <p:origin x="-996" y="-48"/>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2/10/2022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Tree>
    <p:extLst>
      <p:ext uri="{BB962C8B-B14F-4D97-AF65-F5344CB8AC3E}">
        <p14:creationId xmlns:p14="http://schemas.microsoft.com/office/powerpoint/2010/main" val="3293789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349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948331" y="42732"/>
            <a:ext cx="7250097"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Read the following facts about two famous sportspeople.</a:t>
            </a:r>
          </a:p>
        </p:txBody>
      </p:sp>
      <p:sp>
        <p:nvSpPr>
          <p:cNvPr id="3" name="Rectangle 2"/>
          <p:cNvSpPr/>
          <p:nvPr/>
        </p:nvSpPr>
        <p:spPr>
          <a:xfrm>
            <a:off x="219994" y="1348318"/>
            <a:ext cx="6170279" cy="492443"/>
          </a:xfrm>
          <a:prstGeom prst="rect">
            <a:avLst/>
          </a:prstGeom>
        </p:spPr>
        <p:txBody>
          <a:bodyPr wrap="none">
            <a:spAutoFit/>
          </a:bodyPr>
          <a:lstStyle/>
          <a:p>
            <a:r>
              <a:rPr lang="en-US" sz="2600" b="1"/>
              <a:t>Hoang Giang – No. 1 sportsman in shooting</a:t>
            </a:r>
          </a:p>
        </p:txBody>
      </p:sp>
      <p:sp>
        <p:nvSpPr>
          <p:cNvPr id="5" name="TextBox 4"/>
          <p:cNvSpPr txBox="1"/>
          <p:nvPr/>
        </p:nvSpPr>
        <p:spPr>
          <a:xfrm>
            <a:off x="322118" y="1840761"/>
            <a:ext cx="6328064" cy="1865126"/>
          </a:xfrm>
          <a:prstGeom prst="rect">
            <a:avLst/>
          </a:prstGeom>
          <a:noFill/>
        </p:spPr>
        <p:txBody>
          <a:bodyPr wrap="square" rtlCol="0">
            <a:spAutoFit/>
          </a:bodyPr>
          <a:lstStyle/>
          <a:p>
            <a:pPr marL="285750" indent="-285750">
              <a:lnSpc>
                <a:spcPct val="120000"/>
              </a:lnSpc>
              <a:buFontTx/>
              <a:buChar char="-"/>
            </a:pPr>
            <a:r>
              <a:rPr lang="en-US" sz="2400"/>
              <a:t>Born: 1978 in Viet Nam</a:t>
            </a:r>
          </a:p>
          <a:p>
            <a:pPr marL="285750" indent="-285750">
              <a:lnSpc>
                <a:spcPct val="120000"/>
              </a:lnSpc>
              <a:buFontTx/>
              <a:buChar char="-"/>
            </a:pPr>
            <a:r>
              <a:rPr lang="en-US" sz="2400"/>
              <a:t>1995: finished sports school</a:t>
            </a:r>
          </a:p>
          <a:p>
            <a:pPr marL="285750" indent="-285750">
              <a:lnSpc>
                <a:spcPct val="120000"/>
              </a:lnSpc>
              <a:buFontTx/>
              <a:buChar char="-"/>
            </a:pPr>
            <a:r>
              <a:rPr lang="en-US" sz="2400"/>
              <a:t>1996: took part in a shooting competition</a:t>
            </a:r>
          </a:p>
          <a:p>
            <a:pPr marL="285750" indent="-285750">
              <a:lnSpc>
                <a:spcPct val="120000"/>
              </a:lnSpc>
              <a:buFontTx/>
              <a:buChar char="-"/>
            </a:pPr>
            <a:r>
              <a:rPr lang="en-US" sz="2400"/>
              <a:t>2001: won a gold medal for shooting</a:t>
            </a:r>
          </a:p>
        </p:txBody>
      </p:sp>
      <p:sp>
        <p:nvSpPr>
          <p:cNvPr id="9" name="Rectangle 8"/>
          <p:cNvSpPr/>
          <p:nvPr/>
        </p:nvSpPr>
        <p:spPr>
          <a:xfrm>
            <a:off x="322118" y="3808388"/>
            <a:ext cx="7717690" cy="492443"/>
          </a:xfrm>
          <a:prstGeom prst="rect">
            <a:avLst/>
          </a:prstGeom>
        </p:spPr>
        <p:txBody>
          <a:bodyPr wrap="none">
            <a:spAutoFit/>
          </a:bodyPr>
          <a:lstStyle/>
          <a:p>
            <a:r>
              <a:rPr lang="en-US" sz="2600" b="1"/>
              <a:t>Jenny Green – one of the best female golfers in history</a:t>
            </a:r>
          </a:p>
        </p:txBody>
      </p:sp>
      <p:sp>
        <p:nvSpPr>
          <p:cNvPr id="10" name="TextBox 9"/>
          <p:cNvSpPr txBox="1"/>
          <p:nvPr/>
        </p:nvSpPr>
        <p:spPr>
          <a:xfrm>
            <a:off x="322118" y="4414247"/>
            <a:ext cx="6244936" cy="1865126"/>
          </a:xfrm>
          <a:prstGeom prst="rect">
            <a:avLst/>
          </a:prstGeom>
          <a:noFill/>
        </p:spPr>
        <p:txBody>
          <a:bodyPr wrap="square" rtlCol="0">
            <a:spAutoFit/>
          </a:bodyPr>
          <a:lstStyle>
            <a:defPPr>
              <a:defRPr lang="en-US"/>
            </a:defPPr>
            <a:lvl1pPr marL="285750" indent="-285750">
              <a:lnSpc>
                <a:spcPct val="120000"/>
              </a:lnSpc>
              <a:buFontTx/>
              <a:buChar char="-"/>
              <a:defRPr sz="2400"/>
            </a:lvl1pPr>
          </a:lstStyle>
          <a:p>
            <a:r>
              <a:rPr lang="en-US"/>
              <a:t>Born: 1972 in Greenland</a:t>
            </a:r>
          </a:p>
          <a:p>
            <a:r>
              <a:rPr lang="en-US"/>
              <a:t>1987: became a member of local golf club</a:t>
            </a:r>
          </a:p>
          <a:p>
            <a:r>
              <a:rPr lang="en-US"/>
              <a:t>1994: took part in a female golf tournament</a:t>
            </a:r>
          </a:p>
          <a:p>
            <a:r>
              <a:rPr lang="en-US"/>
              <a:t>2002: became the female golf champion</a:t>
            </a:r>
          </a:p>
        </p:txBody>
      </p:sp>
    </p:spTree>
    <p:extLst>
      <p:ext uri="{BB962C8B-B14F-4D97-AF65-F5344CB8AC3E}">
        <p14:creationId xmlns:p14="http://schemas.microsoft.com/office/powerpoint/2010/main" val="1118135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349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38671"/>
            <a:ext cx="587409" cy="553842"/>
          </a:xfrm>
          <a:prstGeom prst="rect">
            <a:avLst/>
          </a:prstGeom>
        </p:spPr>
      </p:pic>
      <p:sp>
        <p:nvSpPr>
          <p:cNvPr id="8" name="TextBox 7"/>
          <p:cNvSpPr txBox="1"/>
          <p:nvPr/>
        </p:nvSpPr>
        <p:spPr>
          <a:xfrm>
            <a:off x="865203" y="42732"/>
            <a:ext cx="8154106" cy="892552"/>
          </a:xfrm>
          <a:prstGeom prst="rect">
            <a:avLst/>
          </a:prstGeom>
          <a:noFill/>
        </p:spPr>
        <p:txBody>
          <a:bodyPr wrap="square" rtlCol="0">
            <a:spAutoFit/>
          </a:bodyPr>
          <a:lstStyle/>
          <a:p>
            <a:r>
              <a:rPr lang="en-US" sz="2500" b="1">
                <a:effectLst>
                  <a:glow rad="88900">
                    <a:schemeClr val="bg1"/>
                  </a:glow>
                </a:effectLst>
                <a:latin typeface="Arial" panose="020B0604020202020204" pitchFamily="34" charset="0"/>
                <a:cs typeface="Arial" panose="020B0604020202020204" pitchFamily="34" charset="0"/>
              </a:rPr>
              <a:t>Choose one sportsperson in </a:t>
            </a:r>
            <a:r>
              <a:rPr lang="en-US" sz="2500" b="1">
                <a:solidFill>
                  <a:srgbClr val="FF0000"/>
                </a:solidFill>
                <a:effectLst>
                  <a:glow rad="88900">
                    <a:schemeClr val="bg1"/>
                  </a:glow>
                </a:effectLst>
                <a:latin typeface="Arial" panose="020B0604020202020204" pitchFamily="34" charset="0"/>
                <a:cs typeface="Arial" panose="020B0604020202020204" pitchFamily="34" charset="0"/>
              </a:rPr>
              <a:t>4</a:t>
            </a:r>
            <a:r>
              <a:rPr lang="en-US" sz="2500" b="1">
                <a:effectLst>
                  <a:glow rad="88900">
                    <a:schemeClr val="bg1"/>
                  </a:glow>
                </a:effectLst>
                <a:latin typeface="Arial" panose="020B0604020202020204" pitchFamily="34" charset="0"/>
                <a:cs typeface="Arial" panose="020B0604020202020204" pitchFamily="34" charset="0"/>
              </a:rPr>
              <a:t>. Talk about him / her. Use the following cues.</a:t>
            </a:r>
          </a:p>
        </p:txBody>
      </p:sp>
      <p:sp>
        <p:nvSpPr>
          <p:cNvPr id="3" name="TextBox 2"/>
          <p:cNvSpPr txBox="1"/>
          <p:nvPr/>
        </p:nvSpPr>
        <p:spPr>
          <a:xfrm>
            <a:off x="1028701" y="2213264"/>
            <a:ext cx="6639791" cy="3093154"/>
          </a:xfrm>
          <a:prstGeom prst="rect">
            <a:avLst/>
          </a:prstGeom>
          <a:noFill/>
        </p:spPr>
        <p:txBody>
          <a:bodyPr wrap="square" rtlCol="0">
            <a:spAutoFit/>
          </a:bodyPr>
          <a:lstStyle/>
          <a:p>
            <a:pPr marL="285750" indent="-285750">
              <a:lnSpc>
                <a:spcPct val="150000"/>
              </a:lnSpc>
              <a:buFontTx/>
              <a:buChar char="-"/>
            </a:pPr>
            <a:r>
              <a:rPr lang="en-US" sz="2600"/>
              <a:t>His / Her name</a:t>
            </a:r>
          </a:p>
          <a:p>
            <a:pPr marL="285750" indent="-285750">
              <a:lnSpc>
                <a:spcPct val="150000"/>
              </a:lnSpc>
              <a:buFontTx/>
              <a:buChar char="-"/>
            </a:pPr>
            <a:r>
              <a:rPr lang="en-US" sz="2600"/>
              <a:t>The sport he / she plays</a:t>
            </a:r>
          </a:p>
          <a:p>
            <a:pPr marL="285750" indent="-285750">
              <a:lnSpc>
                <a:spcPct val="150000"/>
              </a:lnSpc>
              <a:buFontTx/>
              <a:buChar char="-"/>
            </a:pPr>
            <a:r>
              <a:rPr lang="en-US" sz="2600"/>
              <a:t>Why he / she is famous</a:t>
            </a:r>
          </a:p>
          <a:p>
            <a:pPr marL="285750" indent="-285750">
              <a:lnSpc>
                <a:spcPct val="150000"/>
              </a:lnSpc>
              <a:buFontTx/>
              <a:buChar char="-"/>
            </a:pPr>
            <a:r>
              <a:rPr lang="en-US" sz="2600"/>
              <a:t>You like him / her or not </a:t>
            </a:r>
          </a:p>
          <a:p>
            <a:pPr>
              <a:lnSpc>
                <a:spcPct val="150000"/>
              </a:lnSpc>
            </a:pPr>
            <a:r>
              <a:rPr lang="en-US" sz="2600"/>
              <a:t>     Explain why</a:t>
            </a:r>
          </a:p>
        </p:txBody>
      </p:sp>
    </p:spTree>
    <p:extLst>
      <p:ext uri="{BB962C8B-B14F-4D97-AF65-F5344CB8AC3E}">
        <p14:creationId xmlns:p14="http://schemas.microsoft.com/office/powerpoint/2010/main" val="1713773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title"/>
          </p:nvPr>
        </p:nvSpPr>
        <p:spPr>
          <a:xfrm>
            <a:off x="628650" y="365125"/>
            <a:ext cx="7886700" cy="5110163"/>
          </a:xfrm>
        </p:spPr>
        <p:txBody>
          <a:bodyPr>
            <a:normAutofit fontScale="90000"/>
          </a:bodyPr>
          <a:lstStyle/>
          <a:p>
            <a:r>
              <a:rPr lang="en-US" b="1" i="1" dirty="0"/>
              <a:t>Suggested answers:</a:t>
            </a:r>
            <a:r>
              <a:rPr lang="en-US" dirty="0"/>
              <a:t/>
            </a:r>
            <a:br>
              <a:rPr lang="en-US" dirty="0"/>
            </a:br>
            <a:r>
              <a:rPr lang="en-US" dirty="0"/>
              <a:t>- His name is Hoang </a:t>
            </a:r>
            <a:r>
              <a:rPr lang="en-US" dirty="0" err="1"/>
              <a:t>Giang</a:t>
            </a:r>
            <a:r>
              <a:rPr lang="en-US" dirty="0"/>
              <a:t>, he was born in 1978 in Viet Nam. He plays shooting. He is famous for being No.1 sportsman in shooting. In 1996, he took part in a shooting competition. In 2001, he won a medal for shooting. I like him very much because he’s talented.</a:t>
            </a:r>
            <a:br>
              <a:rPr lang="en-US" dirty="0"/>
            </a:br>
            <a:endParaRPr lang="en-US" dirty="0"/>
          </a:p>
        </p:txBody>
      </p:sp>
    </p:spTree>
    <p:extLst>
      <p:ext uri="{BB962C8B-B14F-4D97-AF65-F5344CB8AC3E}">
        <p14:creationId xmlns:p14="http://schemas.microsoft.com/office/powerpoint/2010/main" val="1151975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Assignments</a:t>
            </a:r>
            <a:endParaRPr lang="en-US" dirty="0"/>
          </a:p>
        </p:txBody>
      </p:sp>
      <p:sp>
        <p:nvSpPr>
          <p:cNvPr id="4" name="TextBox 3"/>
          <p:cNvSpPr txBox="1"/>
          <p:nvPr/>
        </p:nvSpPr>
        <p:spPr>
          <a:xfrm>
            <a:off x="817124" y="2062265"/>
            <a:ext cx="6369122" cy="954107"/>
          </a:xfrm>
          <a:prstGeom prst="rect">
            <a:avLst/>
          </a:prstGeom>
          <a:noFill/>
        </p:spPr>
        <p:txBody>
          <a:bodyPr wrap="square" rtlCol="0">
            <a:spAutoFit/>
          </a:bodyPr>
          <a:lstStyle/>
          <a:p>
            <a:r>
              <a:rPr lang="en-US" dirty="0" smtClean="0"/>
              <a:t>- </a:t>
            </a:r>
            <a:r>
              <a:rPr lang="en-US" sz="2800" dirty="0" smtClean="0"/>
              <a:t>Review vocabulary</a:t>
            </a:r>
          </a:p>
          <a:p>
            <a:r>
              <a:rPr lang="en-US" sz="2800" dirty="0" smtClean="0"/>
              <a:t>- Do EX in part </a:t>
            </a:r>
            <a:r>
              <a:rPr lang="en-US" sz="2800" dirty="0" smtClean="0"/>
              <a:t>D p.13 </a:t>
            </a:r>
            <a:r>
              <a:rPr lang="en-US" sz="2800" dirty="0" smtClean="0"/>
              <a:t>in WB.</a:t>
            </a:r>
            <a:endParaRPr lang="en-US" sz="2800" dirty="0"/>
          </a:p>
        </p:txBody>
      </p:sp>
    </p:spTree>
    <p:extLst>
      <p:ext uri="{BB962C8B-B14F-4D97-AF65-F5344CB8AC3E}">
        <p14:creationId xmlns:p14="http://schemas.microsoft.com/office/powerpoint/2010/main" val="3796795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a:extLst>
              <a:ext uri="{FF2B5EF4-FFF2-40B4-BE49-F238E27FC236}">
                <a16:creationId xmlns:a16="http://schemas.microsoft.com/office/drawing/2014/main" xmlns="" id="{E879C85B-8CF1-467C-90E2-2EFA7DD63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a:extLst>
              <a:ext uri="{FF2B5EF4-FFF2-40B4-BE49-F238E27FC236}">
                <a16:creationId xmlns:a16="http://schemas.microsoft.com/office/drawing/2014/main" xmlns="" id="{CA8DCC60-7CC6-4BB5-93C9-B6ABD7122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a:extLst>
              <a:ext uri="{FF2B5EF4-FFF2-40B4-BE49-F238E27FC236}">
                <a16:creationId xmlns:a16="http://schemas.microsoft.com/office/drawing/2014/main" xmlns="" id="{2953C47D-F5F3-4C8B-95AB-CB1D25CCA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a:extLst>
              <a:ext uri="{FF2B5EF4-FFF2-40B4-BE49-F238E27FC236}">
                <a16:creationId xmlns:a16="http://schemas.microsoft.com/office/drawing/2014/main" xmlns="" id="{F3DF6CF5-0997-49BE-A637-2641803B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a:extLst>
              <a:ext uri="{FF2B5EF4-FFF2-40B4-BE49-F238E27FC236}">
                <a16:creationId xmlns:a16="http://schemas.microsoft.com/office/drawing/2014/main" xmlns="" id="{10B541C0-B76C-43AB-9EAF-B49801DF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Tree>
    <p:extLst>
      <p:ext uri="{BB962C8B-B14F-4D97-AF65-F5344CB8AC3E}">
        <p14:creationId xmlns:p14="http://schemas.microsoft.com/office/powerpoint/2010/main" val="38424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J023"/>
          <p:cNvPicPr>
            <a:picLocks noChangeAspect="1" noChangeArrowheads="1"/>
          </p:cNvPicPr>
          <p:nvPr/>
        </p:nvPicPr>
        <p:blipFill>
          <a:blip r:embed="rId3" cstate="print">
            <a:extLst>
              <a:ext uri="{28A0092B-C50C-407E-A947-70E740481C1C}">
                <a14:useLocalDpi xmlns:a14="http://schemas.microsoft.com/office/drawing/2010/main" val="0"/>
              </a:ext>
            </a:extLst>
          </a:blip>
          <a:srcRect l="10834" t="5556" r="5833" b="333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4">
            <a:hlinkClick r:id="" action="ppaction://noaction"/>
          </p:cNvPr>
          <p:cNvSpPr>
            <a:spLocks noChangeArrowheads="1"/>
          </p:cNvSpPr>
          <p:nvPr/>
        </p:nvSpPr>
        <p:spPr bwMode="auto">
          <a:xfrm rot="-5400000">
            <a:off x="393702" y="4170364"/>
            <a:ext cx="719137" cy="719138"/>
          </a:xfrm>
          <a:prstGeom prst="irregularSeal1">
            <a:avLst/>
          </a:prstGeom>
          <a:gradFill rotWithShape="1">
            <a:gsLst>
              <a:gs pos="0">
                <a:srgbClr val="CCFF99"/>
              </a:gs>
              <a:gs pos="100000">
                <a:srgbClr val="5E7647"/>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2052" name="Picture 5" descr="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7140578" y="5129216"/>
            <a:ext cx="2079625"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6"/>
          <p:cNvSpPr>
            <a:spLocks noChangeArrowheads="1" noChangeShapeType="1" noTextEdit="1"/>
          </p:cNvSpPr>
          <p:nvPr/>
        </p:nvSpPr>
        <p:spPr bwMode="auto">
          <a:xfrm>
            <a:off x="571500" y="1371601"/>
            <a:ext cx="8039100" cy="3158332"/>
          </a:xfrm>
          <a:prstGeom prst="rect">
            <a:avLst/>
          </a:prstGeom>
        </p:spPr>
        <p:txBody>
          <a:bodyPr wrap="none" fromWordArt="1">
            <a:prstTxWarp prst="textPlain">
              <a:avLst>
                <a:gd name="adj" fmla="val 50000"/>
              </a:avLst>
            </a:prstTxWarp>
          </a:bodyPr>
          <a:lstStyle/>
          <a:p>
            <a:pPr algn="ctr"/>
            <a:r>
              <a:rPr lang="en-US" sz="2000" b="1" kern="10" dirty="0" smtClean="0">
                <a:ln w="19050">
                  <a:solidFill>
                    <a:srgbClr val="99CCFF"/>
                  </a:solidFill>
                  <a:round/>
                  <a:headEnd/>
                  <a:tailEnd/>
                </a:ln>
                <a:solidFill>
                  <a:srgbClr val="C00000"/>
                </a:solidFill>
                <a:effectLst>
                  <a:outerShdw dist="35921" dir="2700000" algn="ctr" rotWithShape="0">
                    <a:srgbClr val="990000"/>
                  </a:outerShdw>
                </a:effectLst>
                <a:latin typeface="Times New Roman" pitchFamily="18" charset="0"/>
                <a:cs typeface="Times New Roman" pitchFamily="18" charset="0"/>
              </a:rPr>
              <a:t>UNIT </a:t>
            </a:r>
            <a:r>
              <a:rPr lang="en-US" sz="2000" b="1" kern="10" dirty="0">
                <a:ln w="19050">
                  <a:solidFill>
                    <a:srgbClr val="99CCFF"/>
                  </a:solidFill>
                  <a:round/>
                  <a:headEnd/>
                  <a:tailEnd/>
                </a:ln>
                <a:solidFill>
                  <a:srgbClr val="C00000"/>
                </a:solidFill>
                <a:effectLst>
                  <a:outerShdw dist="35921" dir="2700000" algn="ctr" rotWithShape="0">
                    <a:srgbClr val="990000"/>
                  </a:outerShdw>
                </a:effectLst>
                <a:latin typeface="Times New Roman" pitchFamily="18" charset="0"/>
                <a:cs typeface="Times New Roman" pitchFamily="18" charset="0"/>
              </a:rPr>
              <a:t>8</a:t>
            </a:r>
            <a:r>
              <a:rPr lang="en-US" sz="2000" b="1" kern="10" dirty="0" smtClean="0">
                <a:ln w="19050">
                  <a:solidFill>
                    <a:srgbClr val="99CCFF"/>
                  </a:solidFill>
                  <a:round/>
                  <a:headEnd/>
                  <a:tailEnd/>
                </a:ln>
                <a:solidFill>
                  <a:srgbClr val="C00000"/>
                </a:solidFill>
                <a:effectLst>
                  <a:outerShdw dist="35921" dir="2700000" algn="ctr" rotWithShape="0">
                    <a:srgbClr val="990000"/>
                  </a:outerShdw>
                </a:effectLst>
                <a:latin typeface="Times New Roman" pitchFamily="18" charset="0"/>
                <a:cs typeface="Times New Roman" pitchFamily="18" charset="0"/>
              </a:rPr>
              <a:t> :Sports  and  Games </a:t>
            </a:r>
          </a:p>
          <a:p>
            <a:pPr algn="ctr"/>
            <a:r>
              <a:rPr lang="en-US" sz="2000" b="1" kern="10" dirty="0" smtClean="0">
                <a:ln w="19050">
                  <a:solidFill>
                    <a:srgbClr val="99CCFF"/>
                  </a:solidFill>
                  <a:round/>
                  <a:headEnd/>
                  <a:tailEnd/>
                </a:ln>
                <a:solidFill>
                  <a:srgbClr val="C00000"/>
                </a:solidFill>
                <a:effectLst>
                  <a:outerShdw dist="35921" dir="2700000" algn="ctr" rotWithShape="0">
                    <a:srgbClr val="990000"/>
                  </a:outerShdw>
                </a:effectLst>
                <a:latin typeface="Times New Roman" pitchFamily="18" charset="0"/>
                <a:cs typeface="Times New Roman" pitchFamily="18" charset="0"/>
              </a:rPr>
              <a:t>Lesson </a:t>
            </a:r>
            <a:r>
              <a:rPr lang="en-US" sz="2000" b="1" kern="10" dirty="0" smtClean="0">
                <a:ln w="19050">
                  <a:solidFill>
                    <a:srgbClr val="99CCFF"/>
                  </a:solidFill>
                  <a:round/>
                  <a:headEnd/>
                  <a:tailEnd/>
                </a:ln>
                <a:solidFill>
                  <a:srgbClr val="C00000"/>
                </a:solidFill>
                <a:effectLst>
                  <a:outerShdw dist="35921" dir="2700000" algn="ctr" rotWithShape="0">
                    <a:srgbClr val="990000"/>
                  </a:outerShdw>
                </a:effectLst>
                <a:latin typeface="Times New Roman" pitchFamily="18" charset="0"/>
                <a:cs typeface="Times New Roman" pitchFamily="18" charset="0"/>
              </a:rPr>
              <a:t>5  :Skills 1 p.22</a:t>
            </a:r>
            <a:endParaRPr lang="en-US" sz="2000" b="1" kern="10" dirty="0">
              <a:ln w="19050">
                <a:solidFill>
                  <a:srgbClr val="99CCFF"/>
                </a:solidFill>
                <a:round/>
                <a:headEnd/>
                <a:tailEnd/>
              </a:ln>
              <a:solidFill>
                <a:srgbClr val="C00000"/>
              </a:solidFill>
              <a:effectLst>
                <a:outerShdw dist="35921" dir="2700000" algn="ctr" rotWithShape="0">
                  <a:srgbClr val="990000"/>
                </a:outerShdw>
              </a:effectLst>
              <a:latin typeface="Times New Roman" pitchFamily="18" charset="0"/>
              <a:cs typeface="Times New Roman" pitchFamily="18" charset="0"/>
            </a:endParaRPr>
          </a:p>
        </p:txBody>
      </p:sp>
      <p:sp>
        <p:nvSpPr>
          <p:cNvPr id="11" name="AutoShape 8"/>
          <p:cNvSpPr>
            <a:spLocks noChangeArrowheads="1"/>
          </p:cNvSpPr>
          <p:nvPr/>
        </p:nvSpPr>
        <p:spPr bwMode="auto">
          <a:xfrm>
            <a:off x="1992316" y="211141"/>
            <a:ext cx="719137" cy="719137"/>
          </a:xfrm>
          <a:prstGeom prst="irregularSeal1">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AutoShape 9"/>
          <p:cNvSpPr>
            <a:spLocks noChangeArrowheads="1"/>
          </p:cNvSpPr>
          <p:nvPr/>
        </p:nvSpPr>
        <p:spPr bwMode="auto">
          <a:xfrm>
            <a:off x="7292976" y="211141"/>
            <a:ext cx="719138" cy="719137"/>
          </a:xfrm>
          <a:prstGeom prst="irregularSeal2">
            <a:avLst/>
          </a:prstGeom>
          <a:gradFill rotWithShape="1">
            <a:gsLst>
              <a:gs pos="0">
                <a:srgbClr val="CC00FF"/>
              </a:gs>
              <a:gs pos="100000">
                <a:srgbClr val="5E0076"/>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AutoShape 10"/>
          <p:cNvSpPr>
            <a:spLocks noChangeArrowheads="1"/>
          </p:cNvSpPr>
          <p:nvPr/>
        </p:nvSpPr>
        <p:spPr bwMode="auto">
          <a:xfrm>
            <a:off x="5867401" y="4343400"/>
            <a:ext cx="719138" cy="719139"/>
          </a:xfrm>
          <a:prstGeom prst="irregularSeal1">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t>0</a:t>
            </a:r>
          </a:p>
        </p:txBody>
      </p:sp>
      <p:sp>
        <p:nvSpPr>
          <p:cNvPr id="14" name="AutoShape 11">
            <a:hlinkClick r:id="" action="ppaction://noaction"/>
          </p:cNvPr>
          <p:cNvSpPr>
            <a:spLocks noChangeArrowheads="1"/>
          </p:cNvSpPr>
          <p:nvPr/>
        </p:nvSpPr>
        <p:spPr bwMode="auto">
          <a:xfrm rot="-5400000">
            <a:off x="4273553" y="315914"/>
            <a:ext cx="719137" cy="719138"/>
          </a:xfrm>
          <a:prstGeom prst="irregularSeal1">
            <a:avLst/>
          </a:prstGeom>
          <a:gradFill rotWithShape="1">
            <a:gsLst>
              <a:gs pos="0">
                <a:srgbClr val="CCFF99"/>
              </a:gs>
              <a:gs pos="100000">
                <a:srgbClr val="5E7647"/>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AutoShape 12"/>
          <p:cNvSpPr>
            <a:spLocks noChangeArrowheads="1"/>
          </p:cNvSpPr>
          <p:nvPr/>
        </p:nvSpPr>
        <p:spPr bwMode="auto">
          <a:xfrm>
            <a:off x="4191001" y="3124200"/>
            <a:ext cx="719138" cy="719139"/>
          </a:xfrm>
          <a:prstGeom prst="irregularSeal1">
            <a:avLst/>
          </a:prstGeom>
          <a:gradFill rotWithShape="1">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Text Box 14"/>
          <p:cNvSpPr txBox="1">
            <a:spLocks noChangeArrowheads="1"/>
          </p:cNvSpPr>
          <p:nvPr/>
        </p:nvSpPr>
        <p:spPr bwMode="auto">
          <a:xfrm>
            <a:off x="165100" y="5062541"/>
            <a:ext cx="82169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b="1" dirty="0" smtClean="0">
                <a:solidFill>
                  <a:srgbClr val="000066"/>
                </a:solidFill>
                <a:latin typeface="Times New Roman" pitchFamily="18" charset="0"/>
                <a:cs typeface="Times New Roman" pitchFamily="18" charset="0"/>
              </a:rPr>
              <a:t>Teacher:</a:t>
            </a:r>
            <a:r>
              <a:rPr lang="en-US" sz="2400" b="1" dirty="0" smtClean="0">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Nguyen  </a:t>
            </a:r>
            <a:r>
              <a:rPr lang="en-US" sz="2400" b="1" dirty="0" err="1" smtClean="0">
                <a:solidFill>
                  <a:srgbClr val="0000FF"/>
                </a:solidFill>
                <a:latin typeface="Times New Roman" pitchFamily="18" charset="0"/>
                <a:cs typeface="Times New Roman" pitchFamily="18" charset="0"/>
              </a:rPr>
              <a:t>Thi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Hai</a:t>
            </a:r>
            <a:r>
              <a:rPr lang="en-US" sz="2400" b="1" dirty="0" smtClean="0">
                <a:solidFill>
                  <a:srgbClr val="0000FF"/>
                </a:solidFill>
                <a:latin typeface="Times New Roman" pitchFamily="18" charset="0"/>
                <a:cs typeface="Times New Roman" pitchFamily="18" charset="0"/>
              </a:rPr>
              <a:t> </a:t>
            </a:r>
            <a:endParaRPr lang="en-US" sz="2400" b="1" dirty="0">
              <a:solidFill>
                <a:srgbClr val="0000FF"/>
              </a:solidFill>
              <a:latin typeface="Times New Roman" pitchFamily="18" charset="0"/>
              <a:cs typeface="Times New Roman" pitchFamily="18" charset="0"/>
            </a:endParaRPr>
          </a:p>
          <a:p>
            <a:pPr algn="ctr">
              <a:spcBef>
                <a:spcPct val="50000"/>
              </a:spcBef>
            </a:pPr>
            <a:r>
              <a:rPr lang="en-US" sz="2400" b="1" dirty="0" smtClean="0">
                <a:solidFill>
                  <a:srgbClr val="CC0099"/>
                </a:solidFill>
                <a:latin typeface="Times New Roman" pitchFamily="18" charset="0"/>
                <a:cs typeface="Times New Roman" pitchFamily="18" charset="0"/>
              </a:rPr>
              <a:t>THAI SON SECONDARY SCHOOL</a:t>
            </a:r>
            <a:endParaRPr lang="en-US" sz="2400" b="1" dirty="0">
              <a:solidFill>
                <a:srgbClr val="CC0099"/>
              </a:solidFill>
              <a:latin typeface="Times New Roman" pitchFamily="18" charset="0"/>
              <a:cs typeface="Times New Roman" pitchFamily="18" charset="0"/>
            </a:endParaRPr>
          </a:p>
        </p:txBody>
      </p:sp>
      <p:pic>
        <p:nvPicPr>
          <p:cNvPr id="2061" name="Picture 5" descr="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53978" y="5129216"/>
            <a:ext cx="2079625"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5" descr="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7480303" y="-34924"/>
            <a:ext cx="1628775"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5" descr="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60325" y="7938"/>
            <a:ext cx="1628775"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51884" y="413873"/>
            <a:ext cx="6378222" cy="584775"/>
          </a:xfrm>
          <a:prstGeom prst="rect">
            <a:avLst/>
          </a:prstGeom>
          <a:noFill/>
        </p:spPr>
        <p:txBody>
          <a:bodyPr wrap="square" rtlCol="0">
            <a:spAutoFit/>
          </a:bodyPr>
          <a:lstStyle/>
          <a:p>
            <a:r>
              <a:rPr lang="en-US" sz="2800" dirty="0" smtClean="0"/>
              <a:t>             </a:t>
            </a:r>
            <a:r>
              <a:rPr lang="en-US" sz="3200" dirty="0" smtClean="0"/>
              <a:t>Friday, February 11</a:t>
            </a:r>
            <a:r>
              <a:rPr lang="en-US" sz="3200" baseline="30000" dirty="0" smtClean="0"/>
              <a:t>th</a:t>
            </a:r>
            <a:r>
              <a:rPr lang="en-US" sz="3200" dirty="0" smtClean="0"/>
              <a:t> </a:t>
            </a:r>
            <a:r>
              <a:rPr lang="en-US" sz="3200" dirty="0" smtClean="0"/>
              <a:t>2022</a:t>
            </a:r>
            <a:endParaRPr lang="en-US" sz="3200" dirty="0"/>
          </a:p>
        </p:txBody>
      </p:sp>
    </p:spTree>
    <p:extLst>
      <p:ext uri="{BB962C8B-B14F-4D97-AF65-F5344CB8AC3E}">
        <p14:creationId xmlns:p14="http://schemas.microsoft.com/office/powerpoint/2010/main" val="3516680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p:val>
                                            <p:fltVal val="0.5"/>
                                          </p:val>
                                        </p:tav>
                                        <p:tav tm="100000">
                                          <p:val>
                                            <p:strVal val="#ppt_x"/>
                                          </p:val>
                                        </p:tav>
                                      </p:tavLst>
                                    </p:anim>
                                    <p:anim calcmode="lin" valueType="num">
                                      <p:cBhvr>
                                        <p:cTn id="10" dur="1000" fill="hold"/>
                                        <p:tgtEl>
                                          <p:spTgt spid="8"/>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1000"/>
                            </p:stCondLst>
                            <p:childTnLst>
                              <p:par>
                                <p:cTn id="12" presetID="21"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4)">
                                      <p:cBhvr>
                                        <p:cTn id="14" dur="2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childTnLst>
                          </p:cTn>
                        </p:par>
                        <p:par>
                          <p:cTn id="15" fill="hold" nodeType="afterGroup">
                            <p:stCondLst>
                              <p:cond delay="3000"/>
                            </p:stCondLst>
                            <p:childTnLst>
                              <p:par>
                                <p:cTn id="16" presetID="13" presetClass="entr" presetSubtype="16"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plus(in)">
                                      <p:cBhvr>
                                        <p:cTn id="18" dur="2000"/>
                                        <p:tgtEl>
                                          <p:spTgt spid="16"/>
                                        </p:tgtEl>
                                      </p:cBhvr>
                                    </p:animEffect>
                                  </p:childTnLst>
                                </p:cTn>
                              </p:par>
                              <p:par>
                                <p:cTn id="19" presetID="23" presetClass="entr" presetSubtype="528" repeatCount="indefinite"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ppt_x</p:attrName>
                                        </p:attrNameLst>
                                      </p:cBhvr>
                                      <p:tavLst>
                                        <p:tav tm="0">
                                          <p:val>
                                            <p:fltVal val="0.5"/>
                                          </p:val>
                                        </p:tav>
                                        <p:tav tm="100000">
                                          <p:val>
                                            <p:strVal val="#ppt_x"/>
                                          </p:val>
                                        </p:tav>
                                      </p:tavLst>
                                    </p:anim>
                                    <p:anim calcmode="lin" valueType="num">
                                      <p:cBhvr>
                                        <p:cTn id="24" dur="1000" fill="hold"/>
                                        <p:tgtEl>
                                          <p:spTgt spid="11"/>
                                        </p:tgtEl>
                                        <p:attrNameLst>
                                          <p:attrName>ppt_y</p:attrName>
                                        </p:attrNameLst>
                                      </p:cBhvr>
                                      <p:tavLst>
                                        <p:tav tm="0">
                                          <p:val>
                                            <p:fltVal val="0.5"/>
                                          </p:val>
                                        </p:tav>
                                        <p:tav tm="100000">
                                          <p:val>
                                            <p:strVal val="#ppt_y"/>
                                          </p:val>
                                        </p:tav>
                                      </p:tavLst>
                                    </p:anim>
                                  </p:childTnLst>
                                </p:cTn>
                              </p:par>
                              <p:par>
                                <p:cTn id="25" presetID="23" presetClass="entr" presetSubtype="528" repeatCount="indefinite"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ppt_x</p:attrName>
                                        </p:attrNameLst>
                                      </p:cBhvr>
                                      <p:tavLst>
                                        <p:tav tm="0">
                                          <p:val>
                                            <p:fltVal val="0.5"/>
                                          </p:val>
                                        </p:tav>
                                        <p:tav tm="100000">
                                          <p:val>
                                            <p:strVal val="#ppt_x"/>
                                          </p:val>
                                        </p:tav>
                                      </p:tavLst>
                                    </p:anim>
                                    <p:anim calcmode="lin" valueType="num">
                                      <p:cBhvr>
                                        <p:cTn id="30" dur="1000" fill="hold"/>
                                        <p:tgtEl>
                                          <p:spTgt spid="12"/>
                                        </p:tgtEl>
                                        <p:attrNameLst>
                                          <p:attrName>ppt_y</p:attrName>
                                        </p:attrNameLst>
                                      </p:cBhvr>
                                      <p:tavLst>
                                        <p:tav tm="0">
                                          <p:val>
                                            <p:fltVal val="0.5"/>
                                          </p:val>
                                        </p:tav>
                                        <p:tav tm="100000">
                                          <p:val>
                                            <p:strVal val="#ppt_y"/>
                                          </p:val>
                                        </p:tav>
                                      </p:tavLst>
                                    </p:anim>
                                  </p:childTnLst>
                                </p:cTn>
                              </p:par>
                              <p:par>
                                <p:cTn id="31" presetID="23" presetClass="entr" presetSubtype="528" repeatCount="indefinite"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ppt_x</p:attrName>
                                        </p:attrNameLst>
                                      </p:cBhvr>
                                      <p:tavLst>
                                        <p:tav tm="0">
                                          <p:val>
                                            <p:fltVal val="0.5"/>
                                          </p:val>
                                        </p:tav>
                                        <p:tav tm="100000">
                                          <p:val>
                                            <p:strVal val="#ppt_x"/>
                                          </p:val>
                                        </p:tav>
                                      </p:tavLst>
                                    </p:anim>
                                    <p:anim calcmode="lin" valueType="num">
                                      <p:cBhvr>
                                        <p:cTn id="36" dur="1000" fill="hold"/>
                                        <p:tgtEl>
                                          <p:spTgt spid="13"/>
                                        </p:tgtEl>
                                        <p:attrNameLst>
                                          <p:attrName>ppt_y</p:attrName>
                                        </p:attrNameLst>
                                      </p:cBhvr>
                                      <p:tavLst>
                                        <p:tav tm="0">
                                          <p:val>
                                            <p:fltVal val="0.5"/>
                                          </p:val>
                                        </p:tav>
                                        <p:tav tm="100000">
                                          <p:val>
                                            <p:strVal val="#ppt_y"/>
                                          </p:val>
                                        </p:tav>
                                      </p:tavLst>
                                    </p:anim>
                                  </p:childTnLst>
                                </p:cTn>
                              </p:par>
                              <p:par>
                                <p:cTn id="37" presetID="23" presetClass="entr" presetSubtype="528" repeatCount="indefinite"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fltVal val="0"/>
                                          </p:val>
                                        </p:tav>
                                        <p:tav tm="100000">
                                          <p:val>
                                            <p:strVal val="#ppt_w"/>
                                          </p:val>
                                        </p:tav>
                                      </p:tavLst>
                                    </p:anim>
                                    <p:anim calcmode="lin" valueType="num">
                                      <p:cBhvr>
                                        <p:cTn id="40" dur="1000" fill="hold"/>
                                        <p:tgtEl>
                                          <p:spTgt spid="14"/>
                                        </p:tgtEl>
                                        <p:attrNameLst>
                                          <p:attrName>ppt_h</p:attrName>
                                        </p:attrNameLst>
                                      </p:cBhvr>
                                      <p:tavLst>
                                        <p:tav tm="0">
                                          <p:val>
                                            <p:fltVal val="0"/>
                                          </p:val>
                                        </p:tav>
                                        <p:tav tm="100000">
                                          <p:val>
                                            <p:strVal val="#ppt_h"/>
                                          </p:val>
                                        </p:tav>
                                      </p:tavLst>
                                    </p:anim>
                                    <p:anim calcmode="lin" valueType="num">
                                      <p:cBhvr>
                                        <p:cTn id="41" dur="1000" fill="hold"/>
                                        <p:tgtEl>
                                          <p:spTgt spid="14"/>
                                        </p:tgtEl>
                                        <p:attrNameLst>
                                          <p:attrName>ppt_x</p:attrName>
                                        </p:attrNameLst>
                                      </p:cBhvr>
                                      <p:tavLst>
                                        <p:tav tm="0">
                                          <p:val>
                                            <p:fltVal val="0.5"/>
                                          </p:val>
                                        </p:tav>
                                        <p:tav tm="100000">
                                          <p:val>
                                            <p:strVal val="#ppt_x"/>
                                          </p:val>
                                        </p:tav>
                                      </p:tavLst>
                                    </p:anim>
                                    <p:anim calcmode="lin" valueType="num">
                                      <p:cBhvr>
                                        <p:cTn id="42" dur="1000" fill="hold"/>
                                        <p:tgtEl>
                                          <p:spTgt spid="14"/>
                                        </p:tgtEl>
                                        <p:attrNameLst>
                                          <p:attrName>ppt_y</p:attrName>
                                        </p:attrNameLst>
                                      </p:cBhvr>
                                      <p:tavLst>
                                        <p:tav tm="0">
                                          <p:val>
                                            <p:fltVal val="0.5"/>
                                          </p:val>
                                        </p:tav>
                                        <p:tav tm="100000">
                                          <p:val>
                                            <p:strVal val="#ppt_y"/>
                                          </p:val>
                                        </p:tav>
                                      </p:tavLst>
                                    </p:anim>
                                  </p:childTnLst>
                                </p:cTn>
                              </p:par>
                              <p:par>
                                <p:cTn id="43" presetID="23" presetClass="entr" presetSubtype="528" repeatCount="indefinite"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1000" fill="hold"/>
                                        <p:tgtEl>
                                          <p:spTgt spid="15"/>
                                        </p:tgtEl>
                                        <p:attrNameLst>
                                          <p:attrName>ppt_w</p:attrName>
                                        </p:attrNameLst>
                                      </p:cBhvr>
                                      <p:tavLst>
                                        <p:tav tm="0">
                                          <p:val>
                                            <p:fltVal val="0"/>
                                          </p:val>
                                        </p:tav>
                                        <p:tav tm="100000">
                                          <p:val>
                                            <p:strVal val="#ppt_w"/>
                                          </p:val>
                                        </p:tav>
                                      </p:tavLst>
                                    </p:anim>
                                    <p:anim calcmode="lin" valueType="num">
                                      <p:cBhvr>
                                        <p:cTn id="46" dur="1000" fill="hold"/>
                                        <p:tgtEl>
                                          <p:spTgt spid="15"/>
                                        </p:tgtEl>
                                        <p:attrNameLst>
                                          <p:attrName>ppt_h</p:attrName>
                                        </p:attrNameLst>
                                      </p:cBhvr>
                                      <p:tavLst>
                                        <p:tav tm="0">
                                          <p:val>
                                            <p:fltVal val="0"/>
                                          </p:val>
                                        </p:tav>
                                        <p:tav tm="100000">
                                          <p:val>
                                            <p:strVal val="#ppt_h"/>
                                          </p:val>
                                        </p:tav>
                                      </p:tavLst>
                                    </p:anim>
                                    <p:anim calcmode="lin" valueType="num">
                                      <p:cBhvr>
                                        <p:cTn id="47" dur="1000" fill="hold"/>
                                        <p:tgtEl>
                                          <p:spTgt spid="15"/>
                                        </p:tgtEl>
                                        <p:attrNameLst>
                                          <p:attrName>ppt_x</p:attrName>
                                        </p:attrNameLst>
                                      </p:cBhvr>
                                      <p:tavLst>
                                        <p:tav tm="0">
                                          <p:val>
                                            <p:fltVal val="0.5"/>
                                          </p:val>
                                        </p:tav>
                                        <p:tav tm="100000">
                                          <p:val>
                                            <p:strVal val="#ppt_x"/>
                                          </p:val>
                                        </p:tav>
                                      </p:tavLst>
                                    </p:anim>
                                    <p:anim calcmode="lin" valueType="num">
                                      <p:cBhvr>
                                        <p:cTn id="48" dur="1000" fill="hold"/>
                                        <p:tgtEl>
                                          <p:spTgt spid="1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2" grpId="0" animBg="1"/>
      <p:bldP spid="13" grpId="0" animBg="1"/>
      <p:bldP spid="14" grpId="0" animBg="1"/>
      <p:bldP spid="15"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93500"/>
            <a:ext cx="7987622" cy="347221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221"/>
            <a:ext cx="8853992" cy="2286792"/>
          </a:xfrm>
          <a:prstGeom prst="rect">
            <a:avLst/>
          </a:prstGeom>
        </p:spPr>
      </p:pic>
    </p:spTree>
    <p:extLst>
      <p:ext uri="{BB962C8B-B14F-4D97-AF65-F5344CB8AC3E}">
        <p14:creationId xmlns:p14="http://schemas.microsoft.com/office/powerpoint/2010/main" val="1378249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57" y="2535287"/>
            <a:ext cx="4176100" cy="7527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42" y="2542074"/>
            <a:ext cx="961782" cy="7776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996" y="4042960"/>
            <a:ext cx="379594" cy="41244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419" y="4788986"/>
            <a:ext cx="408794" cy="405144"/>
          </a:xfrm>
          <a:prstGeom prst="rect">
            <a:avLst/>
          </a:prstGeom>
        </p:spPr>
      </p:pic>
      <p:sp>
        <p:nvSpPr>
          <p:cNvPr id="13" name="TextBox 12"/>
          <p:cNvSpPr txBox="1"/>
          <p:nvPr/>
        </p:nvSpPr>
        <p:spPr>
          <a:xfrm>
            <a:off x="583940" y="4032645"/>
            <a:ext cx="3821804" cy="646331"/>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Work in pairs. Discuss the questions.</a:t>
            </a:r>
          </a:p>
        </p:txBody>
      </p:sp>
      <p:sp>
        <p:nvSpPr>
          <p:cNvPr id="14" name="TextBox 13"/>
          <p:cNvSpPr txBox="1"/>
          <p:nvPr/>
        </p:nvSpPr>
        <p:spPr>
          <a:xfrm>
            <a:off x="616790" y="4777251"/>
            <a:ext cx="3756486" cy="646331"/>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Read the dialogue quickly to check your ideas in </a:t>
            </a:r>
            <a:r>
              <a:rPr lang="en-US" b="1">
                <a:solidFill>
                  <a:srgbClr val="FF0000"/>
                </a:solidFill>
                <a:latin typeface="Arial" panose="020B0604020202020204" pitchFamily="34" charset="0"/>
                <a:cs typeface="Arial" panose="020B0604020202020204" pitchFamily="34" charset="0"/>
              </a:rPr>
              <a:t>1</a:t>
            </a:r>
            <a:r>
              <a:rPr lang="en-US" b="1">
                <a:latin typeface="Arial" panose="020B0604020202020204" pitchFamily="34" charset="0"/>
                <a:cs typeface="Arial" panose="020B0604020202020204" pitchFamily="34" charset="0"/>
              </a:rPr>
              <a:t>.</a:t>
            </a:r>
          </a:p>
        </p:txBody>
      </p:sp>
      <p:sp>
        <p:nvSpPr>
          <p:cNvPr id="2" name="TextBox 1"/>
          <p:cNvSpPr txBox="1"/>
          <p:nvPr/>
        </p:nvSpPr>
        <p:spPr>
          <a:xfrm>
            <a:off x="616790" y="3307849"/>
            <a:ext cx="2689497" cy="523220"/>
          </a:xfrm>
          <a:prstGeom prst="rect">
            <a:avLst/>
          </a:prstGeom>
          <a:noFill/>
        </p:spPr>
        <p:txBody>
          <a:bodyPr wrap="square" rtlCol="0">
            <a:spAutoFit/>
          </a:bodyPr>
          <a:lstStyle/>
          <a:p>
            <a:r>
              <a:rPr lang="en-US" sz="2800" b="1">
                <a:solidFill>
                  <a:srgbClr val="0FB7BD"/>
                </a:solidFill>
              </a:rPr>
              <a:t>Reading</a:t>
            </a:r>
          </a:p>
        </p:txBody>
      </p:sp>
      <p:sp>
        <p:nvSpPr>
          <p:cNvPr id="21" name="TextBox 20"/>
          <p:cNvSpPr txBox="1"/>
          <p:nvPr/>
        </p:nvSpPr>
        <p:spPr>
          <a:xfrm>
            <a:off x="4762882" y="3307849"/>
            <a:ext cx="2689497" cy="523220"/>
          </a:xfrm>
          <a:prstGeom prst="rect">
            <a:avLst/>
          </a:prstGeom>
          <a:noFill/>
        </p:spPr>
        <p:txBody>
          <a:bodyPr wrap="square" rtlCol="0">
            <a:spAutoFit/>
          </a:bodyPr>
          <a:lstStyle/>
          <a:p>
            <a:r>
              <a:rPr lang="en-US" sz="2800" b="1">
                <a:solidFill>
                  <a:srgbClr val="0FB7BD"/>
                </a:solidFill>
              </a:rPr>
              <a:t>Speaking</a:t>
            </a: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4101580"/>
            <a:ext cx="318793" cy="327989"/>
          </a:xfrm>
          <a:prstGeom prst="rect">
            <a:avLst/>
          </a:prstGeom>
        </p:spPr>
      </p:pic>
      <p:sp>
        <p:nvSpPr>
          <p:cNvPr id="20" name="TextBox 19"/>
          <p:cNvSpPr txBox="1"/>
          <p:nvPr/>
        </p:nvSpPr>
        <p:spPr>
          <a:xfrm>
            <a:off x="4979275" y="4042960"/>
            <a:ext cx="4182434" cy="646331"/>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Read the following facts about two famous sportspeople.</a:t>
            </a: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0221"/>
            <a:ext cx="8853992" cy="2286792"/>
          </a:xfrm>
          <a:prstGeom prst="rect">
            <a:avLst/>
          </a:prstGeom>
        </p:spPr>
      </p:pic>
      <p:sp>
        <p:nvSpPr>
          <p:cNvPr id="22" name="TextBox 21"/>
          <p:cNvSpPr txBox="1"/>
          <p:nvPr/>
        </p:nvSpPr>
        <p:spPr>
          <a:xfrm>
            <a:off x="680038" y="5565320"/>
            <a:ext cx="3858044" cy="646331"/>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Read the text again and answer the questions.</a:t>
            </a: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996" y="5629218"/>
            <a:ext cx="382842" cy="405144"/>
          </a:xfrm>
          <a:prstGeom prst="rect">
            <a:avLst/>
          </a:prstGeom>
        </p:spPr>
      </p:pic>
      <p:sp>
        <p:nvSpPr>
          <p:cNvPr id="24" name="TextBox 23"/>
          <p:cNvSpPr txBox="1"/>
          <p:nvPr/>
        </p:nvSpPr>
        <p:spPr>
          <a:xfrm>
            <a:off x="5044042" y="4992946"/>
            <a:ext cx="3858044"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Choose one sportsperson in </a:t>
            </a:r>
            <a:r>
              <a:rPr lang="en-US" b="1">
                <a:solidFill>
                  <a:srgbClr val="FF0000"/>
                </a:solidFill>
                <a:latin typeface="Arial" panose="020B0604020202020204" pitchFamily="34" charset="0"/>
                <a:cs typeface="Arial" panose="020B0604020202020204" pitchFamily="34" charset="0"/>
              </a:rPr>
              <a:t>4</a:t>
            </a:r>
            <a:r>
              <a:rPr lang="en-US" b="1">
                <a:latin typeface="Arial" panose="020B0604020202020204" pitchFamily="34" charset="0"/>
                <a:cs typeface="Arial" panose="020B0604020202020204" pitchFamily="34" charset="0"/>
              </a:rPr>
              <a:t>. Talk about him / her. Use the following cues.</a:t>
            </a:r>
          </a:p>
        </p:txBody>
      </p:sp>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2000" y="5078933"/>
            <a:ext cx="382842" cy="360965"/>
          </a:xfrm>
          <a:prstGeom prst="rect">
            <a:avLst/>
          </a:prstGeom>
        </p:spPr>
      </p:pic>
    </p:spTree>
    <p:extLst>
      <p:ext uri="{BB962C8B-B14F-4D97-AF65-F5344CB8AC3E}">
        <p14:creationId xmlns:p14="http://schemas.microsoft.com/office/powerpoint/2010/main" val="860456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4743"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Reading</a:t>
              </a:r>
            </a:p>
          </p:txBody>
        </p:sp>
      </p:grpSp>
    </p:spTree>
    <p:extLst>
      <p:ext uri="{BB962C8B-B14F-4D97-AF65-F5344CB8AC3E}">
        <p14:creationId xmlns:p14="http://schemas.microsoft.com/office/powerpoint/2010/main" val="1417168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227127" cy="104948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738" y="74839"/>
            <a:ext cx="627229" cy="681509"/>
          </a:xfrm>
          <a:prstGeom prst="rect">
            <a:avLst/>
          </a:prstGeom>
        </p:spPr>
      </p:pic>
      <p:sp>
        <p:nvSpPr>
          <p:cNvPr id="12" name="TextBox 11"/>
          <p:cNvSpPr txBox="1"/>
          <p:nvPr/>
        </p:nvSpPr>
        <p:spPr>
          <a:xfrm>
            <a:off x="937899" y="169371"/>
            <a:ext cx="8346871" cy="492443"/>
          </a:xfrm>
          <a:prstGeom prst="rect">
            <a:avLst/>
          </a:prstGeom>
          <a:noFill/>
        </p:spPr>
        <p:txBody>
          <a:bodyPr wrap="square" rtlCol="0">
            <a:spAutoFit/>
          </a:bodyPr>
          <a:lstStyle/>
          <a:p>
            <a:r>
              <a:rPr lang="en-US" sz="2600" b="1" spc="-100">
                <a:effectLst>
                  <a:glow rad="88900">
                    <a:schemeClr val="bg1"/>
                  </a:glow>
                </a:effectLst>
                <a:latin typeface="Arial" panose="020B0604020202020204" pitchFamily="34" charset="0"/>
                <a:cs typeface="Arial" panose="020B0604020202020204" pitchFamily="34" charset="0"/>
              </a:rPr>
              <a:t>Work in pairs. Discuss the questions.</a:t>
            </a:r>
          </a:p>
        </p:txBody>
      </p:sp>
      <p:grpSp>
        <p:nvGrpSpPr>
          <p:cNvPr id="6" name="Group 5"/>
          <p:cNvGrpSpPr/>
          <p:nvPr/>
        </p:nvGrpSpPr>
        <p:grpSpPr>
          <a:xfrm>
            <a:off x="374375" y="2225952"/>
            <a:ext cx="5728817" cy="501096"/>
            <a:chOff x="363373" y="1262747"/>
            <a:chExt cx="5728817" cy="501096"/>
          </a:xfrm>
        </p:grpSpPr>
        <p:sp>
          <p:nvSpPr>
            <p:cNvPr id="7" name="TextBox 6"/>
            <p:cNvSpPr txBox="1"/>
            <p:nvPr/>
          </p:nvSpPr>
          <p:spPr>
            <a:xfrm>
              <a:off x="363373" y="1262747"/>
              <a:ext cx="474830" cy="492443"/>
            </a:xfrm>
            <a:prstGeom prst="rect">
              <a:avLst/>
            </a:prstGeom>
            <a:noFill/>
          </p:spPr>
          <p:txBody>
            <a:bodyPr wrap="square" rtlCol="0">
              <a:spAutoFit/>
            </a:bodyPr>
            <a:lstStyle/>
            <a:p>
              <a:r>
                <a:rPr lang="en-US" sz="2600" b="1">
                  <a:solidFill>
                    <a:srgbClr val="0070C0"/>
                  </a:solidFill>
                </a:rPr>
                <a:t>1.</a:t>
              </a:r>
            </a:p>
          </p:txBody>
        </p:sp>
        <p:sp>
          <p:nvSpPr>
            <p:cNvPr id="8" name="TextBox 7"/>
            <p:cNvSpPr txBox="1"/>
            <p:nvPr/>
          </p:nvSpPr>
          <p:spPr>
            <a:xfrm>
              <a:off x="827314" y="1271400"/>
              <a:ext cx="5264876" cy="492443"/>
            </a:xfrm>
            <a:prstGeom prst="rect">
              <a:avLst/>
            </a:prstGeom>
            <a:noFill/>
          </p:spPr>
          <p:txBody>
            <a:bodyPr wrap="square" rtlCol="0">
              <a:spAutoFit/>
            </a:bodyPr>
            <a:lstStyle/>
            <a:p>
              <a:r>
                <a:rPr lang="en-US" sz="2600"/>
                <a:t>What do you know about Pelé?</a:t>
              </a:r>
              <a:endParaRPr lang="en-US" sz="2600" i="1"/>
            </a:p>
          </p:txBody>
        </p:sp>
      </p:grpSp>
      <p:grpSp>
        <p:nvGrpSpPr>
          <p:cNvPr id="9" name="Group 8"/>
          <p:cNvGrpSpPr/>
          <p:nvPr/>
        </p:nvGrpSpPr>
        <p:grpSpPr>
          <a:xfrm>
            <a:off x="374375" y="3178452"/>
            <a:ext cx="5728817" cy="501096"/>
            <a:chOff x="363373" y="1262747"/>
            <a:chExt cx="5728817" cy="501096"/>
          </a:xfrm>
        </p:grpSpPr>
        <p:sp>
          <p:nvSpPr>
            <p:cNvPr id="13" name="TextBox 12"/>
            <p:cNvSpPr txBox="1"/>
            <p:nvPr/>
          </p:nvSpPr>
          <p:spPr>
            <a:xfrm>
              <a:off x="363373" y="1262747"/>
              <a:ext cx="474830" cy="492443"/>
            </a:xfrm>
            <a:prstGeom prst="rect">
              <a:avLst/>
            </a:prstGeom>
            <a:noFill/>
          </p:spPr>
          <p:txBody>
            <a:bodyPr wrap="square" rtlCol="0">
              <a:spAutoFit/>
            </a:bodyPr>
            <a:lstStyle/>
            <a:p>
              <a:r>
                <a:rPr lang="en-US" sz="2600" b="1">
                  <a:solidFill>
                    <a:srgbClr val="0070C0"/>
                  </a:solidFill>
                </a:rPr>
                <a:t>2.</a:t>
              </a:r>
            </a:p>
          </p:txBody>
        </p:sp>
        <p:sp>
          <p:nvSpPr>
            <p:cNvPr id="14" name="TextBox 13"/>
            <p:cNvSpPr txBox="1"/>
            <p:nvPr/>
          </p:nvSpPr>
          <p:spPr>
            <a:xfrm>
              <a:off x="827314" y="1271400"/>
              <a:ext cx="5264876" cy="492443"/>
            </a:xfrm>
            <a:prstGeom prst="rect">
              <a:avLst/>
            </a:prstGeom>
            <a:noFill/>
          </p:spPr>
          <p:txBody>
            <a:bodyPr wrap="square" rtlCol="0">
              <a:spAutoFit/>
            </a:bodyPr>
            <a:lstStyle/>
            <a:p>
              <a:r>
                <a:rPr lang="en-US" sz="2600" dirty="0"/>
                <a:t>What is special about him?</a:t>
              </a:r>
              <a:endParaRPr lang="en-US" sz="2600" i="1" dirty="0"/>
            </a:p>
          </p:txBody>
        </p:sp>
      </p:grpSp>
      <p:pic>
        <p:nvPicPr>
          <p:cNvPr id="15" name="Picture 14">
            <a:extLst>
              <a:ext uri="{FF2B5EF4-FFF2-40B4-BE49-F238E27FC236}">
                <a16:creationId xmlns:a16="http://schemas.microsoft.com/office/drawing/2014/main" xmlns="" id="{44A4742C-CA8F-43ED-9D3D-6EEF8B47A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7373" y="1821114"/>
            <a:ext cx="3358676" cy="2230886"/>
          </a:xfrm>
          <a:prstGeom prst="rect">
            <a:avLst/>
          </a:prstGeom>
        </p:spPr>
      </p:pic>
      <p:sp>
        <p:nvSpPr>
          <p:cNvPr id="2" name="TextBox 1">
            <a:extLst>
              <a:ext uri="{FF2B5EF4-FFF2-40B4-BE49-F238E27FC236}">
                <a16:creationId xmlns:a16="http://schemas.microsoft.com/office/drawing/2014/main" xmlns="" id="{911FD74E-8928-4652-BB6E-9F4EEDEC504A}"/>
              </a:ext>
            </a:extLst>
          </p:cNvPr>
          <p:cNvSpPr txBox="1"/>
          <p:nvPr/>
        </p:nvSpPr>
        <p:spPr>
          <a:xfrm>
            <a:off x="5966691" y="4281224"/>
            <a:ext cx="2297104" cy="461665"/>
          </a:xfrm>
          <a:prstGeom prst="rect">
            <a:avLst/>
          </a:prstGeom>
          <a:noFill/>
        </p:spPr>
        <p:txBody>
          <a:bodyPr wrap="none" rtlCol="0">
            <a:spAutoFit/>
          </a:bodyPr>
          <a:lstStyle/>
          <a:p>
            <a:r>
              <a:rPr lang="en-US" sz="2400" dirty="0">
                <a:solidFill>
                  <a:srgbClr val="7030A0"/>
                </a:solidFill>
              </a:rPr>
              <a:t>… best footballer</a:t>
            </a:r>
          </a:p>
        </p:txBody>
      </p:sp>
      <p:sp>
        <p:nvSpPr>
          <p:cNvPr id="16" name="TextBox 15">
            <a:extLst>
              <a:ext uri="{FF2B5EF4-FFF2-40B4-BE49-F238E27FC236}">
                <a16:creationId xmlns:a16="http://schemas.microsoft.com/office/drawing/2014/main" xmlns="" id="{FD2D1241-2E84-4606-A461-2D9D405A687F}"/>
              </a:ext>
            </a:extLst>
          </p:cNvPr>
          <p:cNvSpPr txBox="1"/>
          <p:nvPr/>
        </p:nvSpPr>
        <p:spPr>
          <a:xfrm>
            <a:off x="6206180" y="4823660"/>
            <a:ext cx="1818126" cy="461665"/>
          </a:xfrm>
          <a:prstGeom prst="rect">
            <a:avLst/>
          </a:prstGeom>
          <a:noFill/>
        </p:spPr>
        <p:txBody>
          <a:bodyPr wrap="none" rtlCol="0">
            <a:spAutoFit/>
          </a:bodyPr>
          <a:lstStyle/>
          <a:p>
            <a:r>
              <a:rPr lang="en-US" sz="2400" dirty="0">
                <a:solidFill>
                  <a:srgbClr val="7030A0"/>
                </a:solidFill>
              </a:rPr>
              <a:t>… from Brazil</a:t>
            </a:r>
          </a:p>
        </p:txBody>
      </p:sp>
      <p:sp>
        <p:nvSpPr>
          <p:cNvPr id="17" name="TextBox 16">
            <a:extLst>
              <a:ext uri="{FF2B5EF4-FFF2-40B4-BE49-F238E27FC236}">
                <a16:creationId xmlns:a16="http://schemas.microsoft.com/office/drawing/2014/main" xmlns="" id="{A1951E6D-72E6-44B8-8660-29DEE16AADE3}"/>
              </a:ext>
            </a:extLst>
          </p:cNvPr>
          <p:cNvSpPr txBox="1"/>
          <p:nvPr/>
        </p:nvSpPr>
        <p:spPr>
          <a:xfrm>
            <a:off x="5673887" y="5366096"/>
            <a:ext cx="2882712" cy="461665"/>
          </a:xfrm>
          <a:prstGeom prst="rect">
            <a:avLst/>
          </a:prstGeom>
          <a:noFill/>
        </p:spPr>
        <p:txBody>
          <a:bodyPr wrap="none" rtlCol="0">
            <a:spAutoFit/>
          </a:bodyPr>
          <a:lstStyle/>
          <a:p>
            <a:r>
              <a:rPr lang="en-US" sz="2400" dirty="0">
                <a:solidFill>
                  <a:srgbClr val="7030A0"/>
                </a:solidFill>
              </a:rPr>
              <a:t>… won the World Cup</a:t>
            </a:r>
          </a:p>
        </p:txBody>
      </p:sp>
      <p:sp>
        <p:nvSpPr>
          <p:cNvPr id="18" name="TextBox 17">
            <a:extLst>
              <a:ext uri="{FF2B5EF4-FFF2-40B4-BE49-F238E27FC236}">
                <a16:creationId xmlns:a16="http://schemas.microsoft.com/office/drawing/2014/main" xmlns="" id="{D98741D5-E3D2-4468-A68A-FF4A15DC08BB}"/>
              </a:ext>
            </a:extLst>
          </p:cNvPr>
          <p:cNvSpPr txBox="1"/>
          <p:nvPr/>
        </p:nvSpPr>
        <p:spPr>
          <a:xfrm>
            <a:off x="5777147" y="5914874"/>
            <a:ext cx="2899127" cy="461665"/>
          </a:xfrm>
          <a:prstGeom prst="rect">
            <a:avLst/>
          </a:prstGeom>
          <a:noFill/>
        </p:spPr>
        <p:txBody>
          <a:bodyPr wrap="none" rtlCol="0">
            <a:spAutoFit/>
          </a:bodyPr>
          <a:lstStyle/>
          <a:p>
            <a:r>
              <a:rPr lang="en-US" sz="2400" dirty="0">
                <a:solidFill>
                  <a:srgbClr val="7030A0"/>
                </a:solidFill>
              </a:rPr>
              <a:t>… the King of Football</a:t>
            </a:r>
          </a:p>
        </p:txBody>
      </p:sp>
    </p:spTree>
    <p:extLst>
      <p:ext uri="{BB962C8B-B14F-4D97-AF65-F5344CB8AC3E}">
        <p14:creationId xmlns:p14="http://schemas.microsoft.com/office/powerpoint/2010/main" val="324056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0-#ppt_w/2"/>
                                          </p:val>
                                        </p:tav>
                                        <p:tav tm="100000">
                                          <p:val>
                                            <p:strVal val="#ppt_x"/>
                                          </p:val>
                                        </p:tav>
                                      </p:tavLst>
                                    </p:anim>
                                    <p:anim calcmode="lin" valueType="num">
                                      <p:cBhvr additive="base">
                                        <p:cTn id="1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7EACC"/>
        </a:solidFill>
        <a:effectLst/>
      </p:bgPr>
    </p:bg>
    <p:spTree>
      <p:nvGrpSpPr>
        <p:cNvPr id="1" name=""/>
        <p:cNvGrpSpPr/>
        <p:nvPr/>
      </p:nvGrpSpPr>
      <p:grpSpPr>
        <a:xfrm>
          <a:off x="0" y="0"/>
          <a:ext cx="0" cy="0"/>
          <a:chOff x="0" y="0"/>
          <a:chExt cx="0" cy="0"/>
        </a:xfrm>
      </p:grpSpPr>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362209" cy="96635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83997"/>
            <a:ext cx="627229" cy="621628"/>
          </a:xfrm>
          <a:prstGeom prst="rect">
            <a:avLst/>
          </a:prstGeom>
        </p:spPr>
      </p:pic>
      <p:sp>
        <p:nvSpPr>
          <p:cNvPr id="8" name="TextBox 7"/>
          <p:cNvSpPr txBox="1"/>
          <p:nvPr/>
        </p:nvSpPr>
        <p:spPr>
          <a:xfrm>
            <a:off x="1027397" y="94006"/>
            <a:ext cx="7547760" cy="461665"/>
          </a:xfrm>
          <a:prstGeom prst="rect">
            <a:avLst/>
          </a:prstGeom>
          <a:noFill/>
        </p:spPr>
        <p:txBody>
          <a:bodyPr wrap="square" rtlCol="0">
            <a:spAutoFit/>
          </a:bodyPr>
          <a:lstStyle/>
          <a:p>
            <a:pPr algn="just"/>
            <a:r>
              <a:rPr lang="en-US" sz="2400" b="1" spc="-50">
                <a:effectLst>
                  <a:glow rad="88900">
                    <a:schemeClr val="bg1"/>
                  </a:glow>
                </a:effectLst>
                <a:latin typeface="Arial" panose="020B0604020202020204" pitchFamily="34" charset="0"/>
                <a:cs typeface="Arial" panose="020B0604020202020204" pitchFamily="34" charset="0"/>
              </a:rPr>
              <a:t>Read the dialogue quickly to check your ideas in </a:t>
            </a:r>
            <a:r>
              <a:rPr lang="en-US" sz="2400" b="1" spc="-50">
                <a:solidFill>
                  <a:srgbClr val="FF0000"/>
                </a:solidFill>
                <a:effectLst>
                  <a:glow rad="88900">
                    <a:schemeClr val="bg1"/>
                  </a:glow>
                </a:effectLst>
                <a:latin typeface="Arial" panose="020B0604020202020204" pitchFamily="34" charset="0"/>
                <a:cs typeface="Arial" panose="020B0604020202020204" pitchFamily="34" charset="0"/>
              </a:rPr>
              <a:t>1</a:t>
            </a:r>
            <a:r>
              <a:rPr lang="en-US" sz="2400" b="1" spc="-50">
                <a:effectLst>
                  <a:glow rad="88900">
                    <a:schemeClr val="bg1"/>
                  </a:glow>
                </a:effectLst>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9679" y="928220"/>
            <a:ext cx="1834321" cy="1218385"/>
          </a:xfrm>
          <a:prstGeom prst="rect">
            <a:avLst/>
          </a:prstGeom>
        </p:spPr>
      </p:pic>
      <p:sp>
        <p:nvSpPr>
          <p:cNvPr id="3" name="Rectangle 2"/>
          <p:cNvSpPr/>
          <p:nvPr/>
        </p:nvSpPr>
        <p:spPr>
          <a:xfrm>
            <a:off x="200083" y="1060360"/>
            <a:ext cx="6668307" cy="954107"/>
          </a:xfrm>
          <a:prstGeom prst="rect">
            <a:avLst/>
          </a:prstGeom>
        </p:spPr>
        <p:txBody>
          <a:bodyPr wrap="square">
            <a:spAutoFit/>
          </a:bodyPr>
          <a:lstStyle/>
          <a:p>
            <a:r>
              <a:rPr lang="en-US" sz="2800" i="1"/>
              <a:t>The PE teacher is talking to her students about Pelé.</a:t>
            </a:r>
          </a:p>
        </p:txBody>
      </p:sp>
      <p:sp>
        <p:nvSpPr>
          <p:cNvPr id="4" name="Rectangle 3"/>
          <p:cNvSpPr/>
          <p:nvPr/>
        </p:nvSpPr>
        <p:spPr>
          <a:xfrm>
            <a:off x="127345" y="2138560"/>
            <a:ext cx="8447811" cy="4699235"/>
          </a:xfrm>
          <a:prstGeom prst="rect">
            <a:avLst/>
          </a:prstGeom>
        </p:spPr>
        <p:txBody>
          <a:bodyPr wrap="square">
            <a:spAutoFit/>
          </a:bodyPr>
          <a:lstStyle/>
          <a:p>
            <a:pPr>
              <a:lnSpc>
                <a:spcPct val="105000"/>
              </a:lnSpc>
            </a:pPr>
            <a:r>
              <a:rPr lang="en-US" sz="2200" b="1" i="1" dirty="0"/>
              <a:t>Teacher: </a:t>
            </a:r>
            <a:r>
              <a:rPr lang="en-US" sz="2200" dirty="0"/>
              <a:t>Today we’re going to talk about Pelé. Do you know him?</a:t>
            </a:r>
          </a:p>
          <a:p>
            <a:pPr>
              <a:lnSpc>
                <a:spcPct val="105000"/>
              </a:lnSpc>
            </a:pPr>
            <a:r>
              <a:rPr lang="en-US" sz="2200" b="1" i="1" dirty="0"/>
              <a:t>Nick: </a:t>
            </a:r>
            <a:r>
              <a:rPr lang="en-US" sz="2200" dirty="0"/>
              <a:t>Yes, I think he’s the best footballer of all time.</a:t>
            </a:r>
          </a:p>
          <a:p>
            <a:pPr>
              <a:lnSpc>
                <a:spcPct val="105000"/>
              </a:lnSpc>
            </a:pPr>
            <a:r>
              <a:rPr lang="en-US" sz="2200" b="1" i="1" dirty="0"/>
              <a:t>Teacher: </a:t>
            </a:r>
            <a:r>
              <a:rPr lang="en-US" sz="2200" dirty="0"/>
              <a:t>Right. He was born in 1940 in Brazil. His father taught him to play football at a very young age.</a:t>
            </a:r>
          </a:p>
          <a:p>
            <a:pPr>
              <a:lnSpc>
                <a:spcPct val="105000"/>
              </a:lnSpc>
            </a:pPr>
            <a:r>
              <a:rPr lang="en-US" sz="2200" b="1" i="1" dirty="0"/>
              <a:t>Susan: </a:t>
            </a:r>
            <a:r>
              <a:rPr lang="en-US" sz="2200" dirty="0"/>
              <a:t>Oh. When did he begin his career in football?</a:t>
            </a:r>
          </a:p>
          <a:p>
            <a:pPr>
              <a:lnSpc>
                <a:spcPct val="105000"/>
              </a:lnSpc>
            </a:pPr>
            <a:r>
              <a:rPr lang="en-US" sz="2200" b="1" i="1" dirty="0"/>
              <a:t>Teacher: </a:t>
            </a:r>
            <a:r>
              <a:rPr lang="en-US" sz="2200" dirty="0"/>
              <a:t>At 15, when he started playing for Santos Football Club.  In 1958, he won his first World Cup.</a:t>
            </a:r>
          </a:p>
          <a:p>
            <a:pPr>
              <a:lnSpc>
                <a:spcPct val="105000"/>
              </a:lnSpc>
            </a:pPr>
            <a:r>
              <a:rPr lang="en-US" sz="2200" b="1" i="1" dirty="0"/>
              <a:t>Nick: </a:t>
            </a:r>
            <a:r>
              <a:rPr lang="en-US" sz="2200" dirty="0"/>
              <a:t>How many goals did he score in his career?</a:t>
            </a:r>
          </a:p>
          <a:p>
            <a:pPr>
              <a:lnSpc>
                <a:spcPct val="105000"/>
              </a:lnSpc>
            </a:pPr>
            <a:r>
              <a:rPr lang="en-US" sz="2200" b="1" i="1" dirty="0"/>
              <a:t>Teacher: </a:t>
            </a:r>
            <a:r>
              <a:rPr lang="en-US" sz="2200" dirty="0"/>
              <a:t>1,281 goals in total, I think.</a:t>
            </a:r>
          </a:p>
          <a:p>
            <a:pPr>
              <a:lnSpc>
                <a:spcPct val="105000"/>
              </a:lnSpc>
            </a:pPr>
            <a:r>
              <a:rPr lang="en-US" sz="2200" b="1" i="1" dirty="0"/>
              <a:t>Nick and Susan: </a:t>
            </a:r>
            <a:r>
              <a:rPr lang="en-US" sz="2200" dirty="0"/>
              <a:t>Wow! Amazing!</a:t>
            </a:r>
          </a:p>
          <a:p>
            <a:pPr>
              <a:lnSpc>
                <a:spcPct val="105000"/>
              </a:lnSpc>
            </a:pPr>
            <a:r>
              <a:rPr lang="en-US" sz="2200" b="1" i="1" dirty="0"/>
              <a:t>Teacher: </a:t>
            </a:r>
            <a:r>
              <a:rPr lang="en-US" sz="2200" dirty="0"/>
              <a:t>And he became “Football Player of the Century” in 1999.</a:t>
            </a:r>
          </a:p>
          <a:p>
            <a:pPr>
              <a:lnSpc>
                <a:spcPct val="105000"/>
              </a:lnSpc>
            </a:pPr>
            <a:r>
              <a:rPr lang="en-US" sz="2200" b="1" i="1" dirty="0"/>
              <a:t>Michael: </a:t>
            </a:r>
            <a:r>
              <a:rPr lang="en-US" sz="2200" dirty="0"/>
              <a:t>Surely Pelé’s a national hero in Brazil.</a:t>
            </a:r>
          </a:p>
          <a:p>
            <a:pPr>
              <a:lnSpc>
                <a:spcPct val="105000"/>
              </a:lnSpc>
            </a:pPr>
            <a:r>
              <a:rPr lang="en-US" sz="2200" b="1" i="1" dirty="0"/>
              <a:t>Teacher: </a:t>
            </a:r>
            <a:r>
              <a:rPr lang="en-US" sz="2200" dirty="0"/>
              <a:t>Yes, and he’s known around the world as “The King of Football”.</a:t>
            </a:r>
          </a:p>
        </p:txBody>
      </p:sp>
    </p:spTree>
    <p:extLst>
      <p:ext uri="{BB962C8B-B14F-4D97-AF65-F5344CB8AC3E}">
        <p14:creationId xmlns:p14="http://schemas.microsoft.com/office/powerpoint/2010/main" val="1360288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12221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8" name="TextBox 7"/>
          <p:cNvSpPr txBox="1"/>
          <p:nvPr/>
        </p:nvSpPr>
        <p:spPr>
          <a:xfrm>
            <a:off x="807403" y="184760"/>
            <a:ext cx="8223730" cy="492443"/>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Read the text again and answer the questions.</a:t>
            </a:r>
          </a:p>
        </p:txBody>
      </p:sp>
      <p:grpSp>
        <p:nvGrpSpPr>
          <p:cNvPr id="9" name="Group 8"/>
          <p:cNvGrpSpPr/>
          <p:nvPr/>
        </p:nvGrpSpPr>
        <p:grpSpPr>
          <a:xfrm>
            <a:off x="-28757" y="1184132"/>
            <a:ext cx="9022673" cy="5842611"/>
            <a:chOff x="193701" y="1590291"/>
            <a:chExt cx="8653859" cy="5137079"/>
          </a:xfrm>
        </p:grpSpPr>
        <p:sp>
          <p:nvSpPr>
            <p:cNvPr id="10" name="Rounded Rectangle 9"/>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14872" y="1767152"/>
              <a:ext cx="8369436" cy="49521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806175" y="1658084"/>
            <a:ext cx="7167245" cy="470318"/>
            <a:chOff x="363373" y="1262747"/>
            <a:chExt cx="7167245" cy="470318"/>
          </a:xfrm>
        </p:grpSpPr>
        <p:sp>
          <p:nvSpPr>
            <p:cNvPr id="14" name="TextBox 13"/>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15" name="TextBox 14"/>
            <p:cNvSpPr txBox="1"/>
            <p:nvPr/>
          </p:nvSpPr>
          <p:spPr>
            <a:xfrm>
              <a:off x="827313" y="1271400"/>
              <a:ext cx="6703305" cy="461665"/>
            </a:xfrm>
            <a:prstGeom prst="rect">
              <a:avLst/>
            </a:prstGeom>
            <a:noFill/>
          </p:spPr>
          <p:txBody>
            <a:bodyPr wrap="square" rtlCol="0">
              <a:spAutoFit/>
            </a:bodyPr>
            <a:lstStyle/>
            <a:p>
              <a:r>
                <a:rPr lang="en-US" sz="2400"/>
                <a:t>When was Pelé born?</a:t>
              </a:r>
              <a:endParaRPr lang="en-US" sz="2400" i="1"/>
            </a:p>
          </p:txBody>
        </p:sp>
      </p:grpSp>
      <p:grpSp>
        <p:nvGrpSpPr>
          <p:cNvPr id="16" name="Group 15"/>
          <p:cNvGrpSpPr/>
          <p:nvPr/>
        </p:nvGrpSpPr>
        <p:grpSpPr>
          <a:xfrm>
            <a:off x="806175" y="2655103"/>
            <a:ext cx="7565721" cy="461665"/>
            <a:chOff x="369902" y="2142097"/>
            <a:chExt cx="7565721" cy="461665"/>
          </a:xfrm>
        </p:grpSpPr>
        <p:sp>
          <p:nvSpPr>
            <p:cNvPr id="17" name="TextBox 16"/>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2.</a:t>
              </a:r>
            </a:p>
          </p:txBody>
        </p:sp>
        <p:sp>
          <p:nvSpPr>
            <p:cNvPr id="18" name="TextBox 17"/>
            <p:cNvSpPr txBox="1"/>
            <p:nvPr/>
          </p:nvSpPr>
          <p:spPr>
            <a:xfrm>
              <a:off x="844732" y="2142097"/>
              <a:ext cx="7090891" cy="461665"/>
            </a:xfrm>
            <a:prstGeom prst="rect">
              <a:avLst/>
            </a:prstGeom>
            <a:noFill/>
          </p:spPr>
          <p:txBody>
            <a:bodyPr wrap="square" rtlCol="0">
              <a:spAutoFit/>
            </a:bodyPr>
            <a:lstStyle/>
            <a:p>
              <a:r>
                <a:rPr lang="en-US" sz="2400"/>
                <a:t>Who f irst taught him to play football?</a:t>
              </a:r>
              <a:endParaRPr lang="en-US" sz="2400" dirty="0"/>
            </a:p>
          </p:txBody>
        </p:sp>
      </p:grpSp>
      <p:grpSp>
        <p:nvGrpSpPr>
          <p:cNvPr id="19" name="Group 18"/>
          <p:cNvGrpSpPr/>
          <p:nvPr/>
        </p:nvGrpSpPr>
        <p:grpSpPr>
          <a:xfrm>
            <a:off x="806175" y="3643469"/>
            <a:ext cx="6914269" cy="470318"/>
            <a:chOff x="363373" y="4026312"/>
            <a:chExt cx="6914269" cy="470318"/>
          </a:xfrm>
        </p:grpSpPr>
        <p:sp>
          <p:nvSpPr>
            <p:cNvPr id="20" name="TextBox 19"/>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p>
          </p:txBody>
        </p:sp>
        <p:sp>
          <p:nvSpPr>
            <p:cNvPr id="21" name="TextBox 20"/>
            <p:cNvSpPr txBox="1"/>
            <p:nvPr/>
          </p:nvSpPr>
          <p:spPr>
            <a:xfrm>
              <a:off x="838203" y="4026312"/>
              <a:ext cx="6439439" cy="461665"/>
            </a:xfrm>
            <a:prstGeom prst="rect">
              <a:avLst/>
            </a:prstGeom>
            <a:noFill/>
          </p:spPr>
          <p:txBody>
            <a:bodyPr wrap="square" rtlCol="0">
              <a:spAutoFit/>
            </a:bodyPr>
            <a:lstStyle/>
            <a:p>
              <a:r>
                <a:rPr lang="en-US" sz="2400"/>
                <a:t>How many goals did he score in total?</a:t>
              </a:r>
            </a:p>
          </p:txBody>
        </p:sp>
      </p:grpSp>
      <p:grpSp>
        <p:nvGrpSpPr>
          <p:cNvPr id="22" name="Group 21"/>
          <p:cNvGrpSpPr/>
          <p:nvPr/>
        </p:nvGrpSpPr>
        <p:grpSpPr>
          <a:xfrm>
            <a:off x="806175" y="4631835"/>
            <a:ext cx="7565721" cy="470318"/>
            <a:chOff x="363373" y="3312302"/>
            <a:chExt cx="7565721" cy="470318"/>
          </a:xfrm>
        </p:grpSpPr>
        <p:sp>
          <p:nvSpPr>
            <p:cNvPr id="23" name="TextBox 22"/>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4.</a:t>
              </a:r>
            </a:p>
          </p:txBody>
        </p:sp>
        <p:sp>
          <p:nvSpPr>
            <p:cNvPr id="24" name="TextBox 23"/>
            <p:cNvSpPr txBox="1"/>
            <p:nvPr/>
          </p:nvSpPr>
          <p:spPr>
            <a:xfrm>
              <a:off x="838204" y="3312302"/>
              <a:ext cx="7090890" cy="461665"/>
            </a:xfrm>
            <a:prstGeom prst="rect">
              <a:avLst/>
            </a:prstGeom>
            <a:noFill/>
          </p:spPr>
          <p:txBody>
            <a:bodyPr wrap="square" rtlCol="0">
              <a:spAutoFit/>
            </a:bodyPr>
            <a:lstStyle/>
            <a:p>
              <a:r>
                <a:rPr lang="en-US" sz="2400"/>
                <a:t>When did he become “Football Player of the Century”?</a:t>
              </a:r>
            </a:p>
          </p:txBody>
        </p:sp>
      </p:grpSp>
      <p:cxnSp>
        <p:nvCxnSpPr>
          <p:cNvPr id="25" name="Straight Connector 24"/>
          <p:cNvCxnSpPr/>
          <p:nvPr/>
        </p:nvCxnSpPr>
        <p:spPr>
          <a:xfrm flipV="1">
            <a:off x="1385832" y="2496288"/>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385832" y="3563088"/>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389957" y="4570707"/>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389957" y="5471251"/>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96567" y="2361697"/>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996567" y="3462787"/>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996567" y="4411477"/>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996567" y="5346311"/>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05981" y="5734438"/>
            <a:ext cx="7330101" cy="470318"/>
            <a:chOff x="363373" y="3312302"/>
            <a:chExt cx="7330101" cy="470318"/>
          </a:xfrm>
        </p:grpSpPr>
        <p:sp>
          <p:nvSpPr>
            <p:cNvPr id="34" name="TextBox 33"/>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5.</a:t>
              </a:r>
            </a:p>
          </p:txBody>
        </p:sp>
        <p:sp>
          <p:nvSpPr>
            <p:cNvPr id="35" name="TextBox 34"/>
            <p:cNvSpPr txBox="1"/>
            <p:nvPr/>
          </p:nvSpPr>
          <p:spPr>
            <a:xfrm>
              <a:off x="838204" y="3312302"/>
              <a:ext cx="6855270" cy="461665"/>
            </a:xfrm>
            <a:prstGeom prst="rect">
              <a:avLst/>
            </a:prstGeom>
            <a:noFill/>
          </p:spPr>
          <p:txBody>
            <a:bodyPr wrap="square" rtlCol="0">
              <a:spAutoFit/>
            </a:bodyPr>
            <a:lstStyle/>
            <a:p>
              <a:r>
                <a:rPr lang="en-US" sz="2400"/>
                <a:t>What do people call him?</a:t>
              </a:r>
            </a:p>
          </p:txBody>
        </p:sp>
      </p:grpSp>
      <p:cxnSp>
        <p:nvCxnSpPr>
          <p:cNvPr id="36" name="Straight Connector 35"/>
          <p:cNvCxnSpPr/>
          <p:nvPr/>
        </p:nvCxnSpPr>
        <p:spPr>
          <a:xfrm flipV="1">
            <a:off x="1389763" y="6573854"/>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996373" y="644891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xmlns="" id="{54DFC840-7B24-48B1-95E4-4A793F16CF3F}"/>
              </a:ext>
            </a:extLst>
          </p:cNvPr>
          <p:cNvSpPr txBox="1"/>
          <p:nvPr/>
        </p:nvSpPr>
        <p:spPr>
          <a:xfrm>
            <a:off x="1280811" y="2136320"/>
            <a:ext cx="2999539" cy="461665"/>
          </a:xfrm>
          <a:prstGeom prst="rect">
            <a:avLst/>
          </a:prstGeom>
          <a:noFill/>
        </p:spPr>
        <p:txBody>
          <a:bodyPr wrap="none" rtlCol="0">
            <a:spAutoFit/>
          </a:bodyPr>
          <a:lstStyle/>
          <a:p>
            <a:r>
              <a:rPr lang="en-US" sz="2400" dirty="0">
                <a:solidFill>
                  <a:srgbClr val="00B050"/>
                </a:solidFill>
              </a:rPr>
              <a:t>Pelé was born in 1940.</a:t>
            </a:r>
          </a:p>
        </p:txBody>
      </p:sp>
      <p:sp>
        <p:nvSpPr>
          <p:cNvPr id="39" name="TextBox 38">
            <a:extLst>
              <a:ext uri="{FF2B5EF4-FFF2-40B4-BE49-F238E27FC236}">
                <a16:creationId xmlns:a16="http://schemas.microsoft.com/office/drawing/2014/main" xmlns="" id="{521478BA-C3AD-4F35-870E-9FD5CB088D02}"/>
              </a:ext>
            </a:extLst>
          </p:cNvPr>
          <p:cNvSpPr txBox="1"/>
          <p:nvPr/>
        </p:nvSpPr>
        <p:spPr>
          <a:xfrm>
            <a:off x="1280811" y="3207290"/>
            <a:ext cx="4909870" cy="461665"/>
          </a:xfrm>
          <a:prstGeom prst="rect">
            <a:avLst/>
          </a:prstGeom>
          <a:noFill/>
        </p:spPr>
        <p:txBody>
          <a:bodyPr wrap="none" rtlCol="0">
            <a:spAutoFit/>
          </a:bodyPr>
          <a:lstStyle/>
          <a:p>
            <a:r>
              <a:rPr lang="en-US" sz="2400" dirty="0">
                <a:solidFill>
                  <a:srgbClr val="00B050"/>
                </a:solidFill>
              </a:rPr>
              <a:t>His father did. </a:t>
            </a:r>
            <a:r>
              <a:rPr lang="en-US" sz="2400" dirty="0">
                <a:solidFill>
                  <a:srgbClr val="7030A0"/>
                </a:solidFill>
              </a:rPr>
              <a:t>/</a:t>
            </a:r>
            <a:r>
              <a:rPr lang="en-US" sz="2400" dirty="0">
                <a:solidFill>
                  <a:srgbClr val="00B050"/>
                </a:solidFill>
              </a:rPr>
              <a:t> His father taught him.</a:t>
            </a:r>
          </a:p>
        </p:txBody>
      </p:sp>
      <p:sp>
        <p:nvSpPr>
          <p:cNvPr id="40" name="TextBox 39">
            <a:extLst>
              <a:ext uri="{FF2B5EF4-FFF2-40B4-BE49-F238E27FC236}">
                <a16:creationId xmlns:a16="http://schemas.microsoft.com/office/drawing/2014/main" xmlns="" id="{47D300A8-BE3E-4B91-8ED9-85A94CB4E6A9}"/>
              </a:ext>
            </a:extLst>
          </p:cNvPr>
          <p:cNvSpPr txBox="1"/>
          <p:nvPr/>
        </p:nvSpPr>
        <p:spPr>
          <a:xfrm>
            <a:off x="1280811" y="4186397"/>
            <a:ext cx="3933000" cy="461665"/>
          </a:xfrm>
          <a:prstGeom prst="rect">
            <a:avLst/>
          </a:prstGeom>
          <a:noFill/>
        </p:spPr>
        <p:txBody>
          <a:bodyPr wrap="none" rtlCol="0">
            <a:spAutoFit/>
          </a:bodyPr>
          <a:lstStyle/>
          <a:p>
            <a:r>
              <a:rPr lang="en-US" sz="2400" dirty="0">
                <a:solidFill>
                  <a:srgbClr val="00B050"/>
                </a:solidFill>
              </a:rPr>
              <a:t>He scored 1,281 goals in total.</a:t>
            </a:r>
          </a:p>
        </p:txBody>
      </p:sp>
      <p:sp>
        <p:nvSpPr>
          <p:cNvPr id="41" name="TextBox 40">
            <a:extLst>
              <a:ext uri="{FF2B5EF4-FFF2-40B4-BE49-F238E27FC236}">
                <a16:creationId xmlns:a16="http://schemas.microsoft.com/office/drawing/2014/main" xmlns="" id="{1AE6C912-D3A1-40C5-B641-74BC210224E2}"/>
              </a:ext>
            </a:extLst>
          </p:cNvPr>
          <p:cNvSpPr txBox="1"/>
          <p:nvPr/>
        </p:nvSpPr>
        <p:spPr>
          <a:xfrm>
            <a:off x="1280811" y="5102012"/>
            <a:ext cx="6615337" cy="461665"/>
          </a:xfrm>
          <a:prstGeom prst="rect">
            <a:avLst/>
          </a:prstGeom>
          <a:noFill/>
        </p:spPr>
        <p:txBody>
          <a:bodyPr wrap="none" rtlCol="0">
            <a:spAutoFit/>
          </a:bodyPr>
          <a:lstStyle/>
          <a:p>
            <a:r>
              <a:rPr lang="en-US" sz="2400" dirty="0">
                <a:solidFill>
                  <a:srgbClr val="00B050"/>
                </a:solidFill>
              </a:rPr>
              <a:t>(He became </a:t>
            </a:r>
            <a:r>
              <a:rPr lang="en-US" sz="2400" i="1" dirty="0">
                <a:solidFill>
                  <a:srgbClr val="00B050"/>
                </a:solidFill>
              </a:rPr>
              <a:t>Football Player of the Century</a:t>
            </a:r>
            <a:r>
              <a:rPr lang="en-US" sz="2400" dirty="0">
                <a:solidFill>
                  <a:srgbClr val="00B050"/>
                </a:solidFill>
              </a:rPr>
              <a:t>) in 1999.</a:t>
            </a:r>
          </a:p>
        </p:txBody>
      </p:sp>
      <p:sp>
        <p:nvSpPr>
          <p:cNvPr id="42" name="TextBox 41">
            <a:extLst>
              <a:ext uri="{FF2B5EF4-FFF2-40B4-BE49-F238E27FC236}">
                <a16:creationId xmlns:a16="http://schemas.microsoft.com/office/drawing/2014/main" xmlns="" id="{651E1CDA-E1AC-4500-81AD-18446F32AA97}"/>
              </a:ext>
            </a:extLst>
          </p:cNvPr>
          <p:cNvSpPr txBox="1"/>
          <p:nvPr/>
        </p:nvSpPr>
        <p:spPr>
          <a:xfrm>
            <a:off x="1280811" y="6211208"/>
            <a:ext cx="4687181" cy="461665"/>
          </a:xfrm>
          <a:prstGeom prst="rect">
            <a:avLst/>
          </a:prstGeom>
          <a:noFill/>
        </p:spPr>
        <p:txBody>
          <a:bodyPr wrap="none" rtlCol="0">
            <a:spAutoFit/>
          </a:bodyPr>
          <a:lstStyle/>
          <a:p>
            <a:r>
              <a:rPr lang="en-US" sz="2400" dirty="0">
                <a:solidFill>
                  <a:srgbClr val="00B050"/>
                </a:solidFill>
              </a:rPr>
              <a:t>They call him “The King of Football”.</a:t>
            </a:r>
          </a:p>
        </p:txBody>
      </p:sp>
    </p:spTree>
    <p:extLst>
      <p:ext uri="{BB962C8B-B14F-4D97-AF65-F5344CB8AC3E}">
        <p14:creationId xmlns:p14="http://schemas.microsoft.com/office/powerpoint/2010/main" val="252468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Speaking</a:t>
              </a:r>
            </a:p>
          </p:txBody>
        </p:sp>
      </p:grpSp>
    </p:spTree>
    <p:extLst>
      <p:ext uri="{BB962C8B-B14F-4D97-AF65-F5344CB8AC3E}">
        <p14:creationId xmlns:p14="http://schemas.microsoft.com/office/powerpoint/2010/main" val="19588095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1426</TotalTime>
  <Words>562</Words>
  <Application>Microsoft Office PowerPoint</Application>
  <PresentationFormat>On-screen Show (4:3)</PresentationFormat>
  <Paragraphs>74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Suggested answers: - His name is Hoang Giang, he was born in 1978 in Viet Nam. He plays shooting. He is famous for being No.1 sportsman in shooting. In 1996, he took part in a shooting competition. In 2001, he won a medal for shooting. I like him very much because he’s talented. </vt:lpstr>
      <vt:lpstr>Home Assignments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115</cp:revision>
  <dcterms:created xsi:type="dcterms:W3CDTF">2020-12-09T02:04:09Z</dcterms:created>
  <dcterms:modified xsi:type="dcterms:W3CDTF">2022-02-10T13:53:02Z</dcterms:modified>
</cp:coreProperties>
</file>