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8" r:id="rId3"/>
    <p:sldMasterId id="2147483710" r:id="rId4"/>
  </p:sldMasterIdLst>
  <p:sldIdLst>
    <p:sldId id="294" r:id="rId5"/>
    <p:sldId id="295" r:id="rId6"/>
    <p:sldId id="293" r:id="rId7"/>
    <p:sldId id="259" r:id="rId8"/>
    <p:sldId id="264" r:id="rId9"/>
    <p:sldId id="261" r:id="rId10"/>
    <p:sldId id="262" r:id="rId11"/>
    <p:sldId id="263" r:id="rId12"/>
    <p:sldId id="265" r:id="rId13"/>
    <p:sldId id="266" r:id="rId14"/>
    <p:sldId id="267" r:id="rId15"/>
    <p:sldId id="285" r:id="rId16"/>
    <p:sldId id="288" r:id="rId17"/>
    <p:sldId id="289" r:id="rId18"/>
    <p:sldId id="272" r:id="rId19"/>
    <p:sldId id="273" r:id="rId20"/>
    <p:sldId id="257" r:id="rId21"/>
    <p:sldId id="286" r:id="rId22"/>
    <p:sldId id="284" r:id="rId23"/>
    <p:sldId id="287" r:id="rId24"/>
    <p:sldId id="276" r:id="rId25"/>
    <p:sldId id="278" r:id="rId26"/>
    <p:sldId id="279" r:id="rId27"/>
    <p:sldId id="280" r:id="rId28"/>
    <p:sldId id="281" r:id="rId29"/>
    <p:sldId id="292"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296" r:id="rId70"/>
    <p:sldId id="297" r:id="rId71"/>
    <p:sldId id="298"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65" d="100"/>
          <a:sy n="65" d="100"/>
        </p:scale>
        <p:origin x="1258" y="38"/>
      </p:cViewPr>
      <p:guideLst>
        <p:guide orient="horz" pos="3432"/>
        <p:guide pos="288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7002575893924"/>
          <c:y val="0.10364378614924037"/>
          <c:w val="0.89821886773717963"/>
          <c:h val="0.73963986955724814"/>
        </c:manualLayout>
      </c:layout>
      <c:barChart>
        <c:barDir val="col"/>
        <c:grouping val="clustered"/>
        <c:varyColors val="0"/>
        <c:ser>
          <c:idx val="0"/>
          <c:order val="0"/>
          <c:tx>
            <c:strRef>
              <c:f>Sheet1!$B$1</c:f>
              <c:strCache>
                <c:ptCount val="1"/>
                <c:pt idx="0">
                  <c:v>Nhất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Cấp huyện-420 giải</c:v>
                </c:pt>
                <c:pt idx="1">
                  <c:v>Thành phố-51 giải</c:v>
                </c:pt>
                <c:pt idx="2">
                  <c:v>Quốc gia-47 giải</c:v>
                </c:pt>
              </c:strCache>
            </c:strRef>
          </c:cat>
          <c:val>
            <c:numRef>
              <c:f>Sheet1!$B$2:$B$5</c:f>
              <c:numCache>
                <c:formatCode>General</c:formatCode>
                <c:ptCount val="4"/>
                <c:pt idx="0">
                  <c:v>146</c:v>
                </c:pt>
                <c:pt idx="1">
                  <c:v>1</c:v>
                </c:pt>
                <c:pt idx="2">
                  <c:v>8</c:v>
                </c:pt>
              </c:numCache>
            </c:numRef>
          </c:val>
          <c:extLst>
            <c:ext xmlns:c16="http://schemas.microsoft.com/office/drawing/2014/chart" uri="{C3380CC4-5D6E-409C-BE32-E72D297353CC}">
              <c16:uniqueId val="{00000000-CB7B-4141-AAFD-6CB8E4C767FE}"/>
            </c:ext>
          </c:extLst>
        </c:ser>
        <c:ser>
          <c:idx val="1"/>
          <c:order val="1"/>
          <c:tx>
            <c:strRef>
              <c:f>Sheet1!$C$1</c:f>
              <c:strCache>
                <c:ptCount val="1"/>
                <c:pt idx="0">
                  <c:v>Nhì</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Cấp huyện-420 giải</c:v>
                </c:pt>
                <c:pt idx="1">
                  <c:v>Thành phố-51 giải</c:v>
                </c:pt>
                <c:pt idx="2">
                  <c:v>Quốc gia-47 giải</c:v>
                </c:pt>
              </c:strCache>
            </c:strRef>
          </c:cat>
          <c:val>
            <c:numRef>
              <c:f>Sheet1!$C$2:$C$5</c:f>
              <c:numCache>
                <c:formatCode>General</c:formatCode>
                <c:ptCount val="4"/>
                <c:pt idx="0">
                  <c:v>128</c:v>
                </c:pt>
                <c:pt idx="1">
                  <c:v>11</c:v>
                </c:pt>
                <c:pt idx="2">
                  <c:v>14</c:v>
                </c:pt>
              </c:numCache>
            </c:numRef>
          </c:val>
          <c:extLst>
            <c:ext xmlns:c16="http://schemas.microsoft.com/office/drawing/2014/chart" uri="{C3380CC4-5D6E-409C-BE32-E72D297353CC}">
              <c16:uniqueId val="{00000001-CB7B-4141-AAFD-6CB8E4C767FE}"/>
            </c:ext>
          </c:extLst>
        </c:ser>
        <c:ser>
          <c:idx val="2"/>
          <c:order val="2"/>
          <c:tx>
            <c:strRef>
              <c:f>Sheet1!$D$1</c:f>
              <c:strCache>
                <c:ptCount val="1"/>
                <c:pt idx="0">
                  <c:v>Ba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Cấp huyện-420 giải</c:v>
                </c:pt>
                <c:pt idx="1">
                  <c:v>Thành phố-51 giải</c:v>
                </c:pt>
                <c:pt idx="2">
                  <c:v>Quốc gia-47 giải</c:v>
                </c:pt>
              </c:strCache>
            </c:strRef>
          </c:cat>
          <c:val>
            <c:numRef>
              <c:f>Sheet1!$D$2:$D$5</c:f>
              <c:numCache>
                <c:formatCode>General</c:formatCode>
                <c:ptCount val="4"/>
                <c:pt idx="0">
                  <c:v>93</c:v>
                </c:pt>
                <c:pt idx="1">
                  <c:v>21</c:v>
                </c:pt>
                <c:pt idx="2">
                  <c:v>16</c:v>
                </c:pt>
              </c:numCache>
            </c:numRef>
          </c:val>
          <c:extLst>
            <c:ext xmlns:c16="http://schemas.microsoft.com/office/drawing/2014/chart" uri="{C3380CC4-5D6E-409C-BE32-E72D297353CC}">
              <c16:uniqueId val="{00000002-CB7B-4141-AAFD-6CB8E4C767FE}"/>
            </c:ext>
          </c:extLst>
        </c:ser>
        <c:ser>
          <c:idx val="3"/>
          <c:order val="3"/>
          <c:tx>
            <c:strRef>
              <c:f>Sheet1!$E$1</c:f>
              <c:strCache>
                <c:ptCount val="1"/>
                <c:pt idx="0">
                  <c:v>Khuyến khích</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Cấp huyện-420 giải</c:v>
                </c:pt>
                <c:pt idx="1">
                  <c:v>Thành phố-51 giải</c:v>
                </c:pt>
                <c:pt idx="2">
                  <c:v>Quốc gia-47 giải</c:v>
                </c:pt>
              </c:strCache>
            </c:strRef>
          </c:cat>
          <c:val>
            <c:numRef>
              <c:f>Sheet1!$E$2:$E$5</c:f>
              <c:numCache>
                <c:formatCode>General</c:formatCode>
                <c:ptCount val="4"/>
                <c:pt idx="0">
                  <c:v>53</c:v>
                </c:pt>
                <c:pt idx="1">
                  <c:v>18</c:v>
                </c:pt>
                <c:pt idx="2">
                  <c:v>9</c:v>
                </c:pt>
              </c:numCache>
            </c:numRef>
          </c:val>
          <c:extLst>
            <c:ext xmlns:c16="http://schemas.microsoft.com/office/drawing/2014/chart" uri="{C3380CC4-5D6E-409C-BE32-E72D297353CC}">
              <c16:uniqueId val="{00000003-CB7B-4141-AAFD-6CB8E4C767FE}"/>
            </c:ext>
          </c:extLst>
        </c:ser>
        <c:dLbls>
          <c:dLblPos val="outEnd"/>
          <c:showLegendKey val="0"/>
          <c:showVal val="1"/>
          <c:showCatName val="0"/>
          <c:showSerName val="0"/>
          <c:showPercent val="0"/>
          <c:showBubbleSize val="0"/>
        </c:dLbls>
        <c:gapWidth val="219"/>
        <c:overlap val="-27"/>
        <c:axId val="1096011488"/>
        <c:axId val="1096012736"/>
      </c:barChart>
      <c:catAx>
        <c:axId val="109601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096012736"/>
        <c:crosses val="autoZero"/>
        <c:auto val="1"/>
        <c:lblAlgn val="ctr"/>
        <c:lblOffset val="100"/>
        <c:noMultiLvlLbl val="0"/>
      </c:catAx>
      <c:valAx>
        <c:axId val="1096012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6011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F17FE0-116C-400B-A225-083CF4A42CAE}" type="datetimeFigureOut">
              <a:rPr lang="en-US" smtClean="0"/>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078C1-C575-4E8C-98D6-1F87C51D5F25}" type="slidenum">
              <a:rPr lang="en-US" smtClean="0"/>
              <a:t>‹#›</a:t>
            </a:fld>
            <a:endParaRPr lang="en-US"/>
          </a:p>
        </p:txBody>
      </p:sp>
    </p:spTree>
    <p:extLst>
      <p:ext uri="{BB962C8B-B14F-4D97-AF65-F5344CB8AC3E}">
        <p14:creationId xmlns:p14="http://schemas.microsoft.com/office/powerpoint/2010/main" val="3179718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F17FE0-116C-400B-A225-083CF4A42CAE}" type="datetimeFigureOut">
              <a:rPr lang="en-US" smtClean="0"/>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078C1-C575-4E8C-98D6-1F87C51D5F25}" type="slidenum">
              <a:rPr lang="en-US" smtClean="0"/>
              <a:t>‹#›</a:t>
            </a:fld>
            <a:endParaRPr lang="en-US"/>
          </a:p>
        </p:txBody>
      </p:sp>
    </p:spTree>
    <p:extLst>
      <p:ext uri="{BB962C8B-B14F-4D97-AF65-F5344CB8AC3E}">
        <p14:creationId xmlns:p14="http://schemas.microsoft.com/office/powerpoint/2010/main" val="1732580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F17FE0-116C-400B-A225-083CF4A42CAE}" type="datetimeFigureOut">
              <a:rPr lang="en-US" smtClean="0"/>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078C1-C575-4E8C-98D6-1F87C51D5F25}" type="slidenum">
              <a:rPr lang="en-US" smtClean="0"/>
              <a:t>‹#›</a:t>
            </a:fld>
            <a:endParaRPr lang="en-US"/>
          </a:p>
        </p:txBody>
      </p:sp>
    </p:spTree>
    <p:extLst>
      <p:ext uri="{BB962C8B-B14F-4D97-AF65-F5344CB8AC3E}">
        <p14:creationId xmlns:p14="http://schemas.microsoft.com/office/powerpoint/2010/main" val="626948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9513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14271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4949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54853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16/10/2023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59341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16/10/2023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3053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16/10/2023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65939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99093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F17FE0-116C-400B-A225-083CF4A42CAE}" type="datetimeFigureOut">
              <a:rPr lang="en-US" smtClean="0"/>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078C1-C575-4E8C-98D6-1F87C51D5F25}" type="slidenum">
              <a:rPr lang="en-US" smtClean="0"/>
              <a:t>‹#›</a:t>
            </a:fld>
            <a:endParaRPr lang="en-US"/>
          </a:p>
        </p:txBody>
      </p:sp>
    </p:spTree>
    <p:extLst>
      <p:ext uri="{BB962C8B-B14F-4D97-AF65-F5344CB8AC3E}">
        <p14:creationId xmlns:p14="http://schemas.microsoft.com/office/powerpoint/2010/main" val="2117003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0072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7841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88391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03061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EE6A4-B87F-7E2B-2D0A-AB3847B6E048}"/>
              </a:ext>
            </a:extLst>
          </p:cNvPr>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0579944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153B60-63A1-E471-4B79-66A535E47DD6}"/>
              </a:ext>
            </a:extLst>
          </p:cNvPr>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1037112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32D6A-EC23-5FBA-7D10-B66FE1D4B2A7}"/>
              </a:ext>
            </a:extLst>
          </p:cNvPr>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353057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8258F4-FFC1-A43B-2F26-63CB23885348}"/>
              </a:ext>
            </a:extLst>
          </p:cNvPr>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5192011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199D5-5CD2-8032-AFFA-EA03D3B784A4}"/>
              </a:ext>
            </a:extLst>
          </p:cNvPr>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3946300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F8572E-AAE3-5F39-51D2-28733C19BA1B}"/>
              </a:ext>
            </a:extLst>
          </p:cNvPr>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4178231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F17FE0-116C-400B-A225-083CF4A42CAE}" type="datetimeFigureOut">
              <a:rPr lang="en-US" smtClean="0"/>
              <a:t>16/10/2023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078C1-C575-4E8C-98D6-1F87C51D5F25}" type="slidenum">
              <a:rPr lang="en-US" smtClean="0"/>
              <a:t>‹#›</a:t>
            </a:fld>
            <a:endParaRPr lang="en-US"/>
          </a:p>
        </p:txBody>
      </p:sp>
    </p:spTree>
    <p:extLst>
      <p:ext uri="{BB962C8B-B14F-4D97-AF65-F5344CB8AC3E}">
        <p14:creationId xmlns:p14="http://schemas.microsoft.com/office/powerpoint/2010/main" val="1398228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1C1FC0-7FA4-533E-554E-EAF9BE110B18}"/>
              </a:ext>
            </a:extLst>
          </p:cNvPr>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6566305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171EB0-8D60-B408-CB08-4B299CA1F24F}"/>
              </a:ext>
            </a:extLst>
          </p:cNvPr>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
        <p:nvSpPr>
          <p:cNvPr id="4" name="TextBox 9">
            <a:extLst>
              <a:ext uri="{FF2B5EF4-FFF2-40B4-BE49-F238E27FC236}">
                <a16:creationId xmlns:a16="http://schemas.microsoft.com/office/drawing/2014/main" id="{20F52B22-51E8-1E3A-DBC6-CED362D066A0}"/>
              </a:ext>
            </a:extLst>
          </p:cNvPr>
          <p:cNvSpPr txBox="1"/>
          <p:nvPr userDrawn="1"/>
        </p:nvSpPr>
        <p:spPr>
          <a:xfrm>
            <a:off x="1373628" y="6374446"/>
            <a:ext cx="918102" cy="123111"/>
          </a:xfrm>
          <a:prstGeom prst="rect">
            <a:avLst/>
          </a:prstGeom>
          <a:noFill/>
        </p:spPr>
        <p:txBody>
          <a:bodyPr wrap="square" rtlCol="0">
            <a:spAutoFit/>
          </a:bodyPr>
          <a:lstStyle/>
          <a:p>
            <a:pPr marL="0" marR="0" lvl="0" indent="0" algn="l" defTabSz="6858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下载</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http://www.1ppt.com/xiazai/</a:t>
            </a:r>
          </a:p>
        </p:txBody>
      </p:sp>
    </p:spTree>
    <p:extLst>
      <p:ext uri="{BB962C8B-B14F-4D97-AF65-F5344CB8AC3E}">
        <p14:creationId xmlns:p14="http://schemas.microsoft.com/office/powerpoint/2010/main" val="60274986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CAB41D-AFA9-B2FC-4C7C-2F6FE38194FA}"/>
              </a:ext>
            </a:extLst>
          </p:cNvPr>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4940076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E57077-0ABD-DBA2-C226-3388C73BC572}"/>
              </a:ext>
            </a:extLst>
          </p:cNvPr>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7214228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5343CE-EF7B-4AF8-993D-36C5FA0452E8}"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6D77BB-3D19-4617-AF1B-150CF47EA78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669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4D8B98-D47D-47E7-82A4-51F7259A03DB}"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638C22-3CFE-4722-A95A-48A9BE96640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7854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D72947-25E4-48DB-BC3E-534CBA61D1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EA970C-2E69-4DAD-A08F-6EB488C333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48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399880-C656-4BA8-BA2E-6B4AC224586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47512A-B1C3-4286-88DD-504AD104A84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746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16DDBE-C09A-4689-B030-9E865458DB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4DD45C-6F88-4247-A10C-6140F3638EC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018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DF4C13-C4DB-41A8-AEFF-4189E37B84E4}"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471819-E9F5-44DB-9453-E710B89FA4A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537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F17FE0-116C-400B-A225-083CF4A42CAE}" type="datetimeFigureOut">
              <a:rPr lang="en-US" smtClean="0"/>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D078C1-C575-4E8C-98D6-1F87C51D5F25}" type="slidenum">
              <a:rPr lang="en-US" smtClean="0"/>
              <a:t>‹#›</a:t>
            </a:fld>
            <a:endParaRPr lang="en-US"/>
          </a:p>
        </p:txBody>
      </p:sp>
    </p:spTree>
    <p:extLst>
      <p:ext uri="{BB962C8B-B14F-4D97-AF65-F5344CB8AC3E}">
        <p14:creationId xmlns:p14="http://schemas.microsoft.com/office/powerpoint/2010/main" val="17873710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A07F0B-4152-4E6D-A2C2-75C0E5F13FDB}"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3E4976-9EC4-43D2-BC68-4B1E83B93F1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084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FC41C9-13A9-4EBE-9DEE-5EB66923C784}"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F55CB8-4586-4D8A-BA59-D4A854534CA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903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D1C1C8E-2F19-4234-A952-0DE80944000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A6B83E-D10A-4959-A394-06C3345C0E7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781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13DAE-A7FD-4164-8517-6860A62CA9E4}"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B30790-F3BB-46DC-B6E1-894405F70CB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567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1E0760-0DC2-4A66-92EC-0690CB0C311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A039147-48A7-44CF-AD06-8777280DFD1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839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C66E65-1A68-4DFB-93FF-51ECFBC09A50}"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F72137-3214-4627-BE24-FC7A35ACA3B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084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807676-790A-45A5-B784-0D79B629028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F64789-095E-46AC-B8D0-E810451BDE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64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32D13E-A6EF-4478-A88E-897A4451AC2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70F6B7-703B-4328-ABD1-86972E10296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496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41041F-8CD6-46A9-85EE-1584CEB813F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E8EA70-8D77-4CA7-A081-D88C47AD348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680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57F12F-AA76-42CD-9F16-59466D5CEC83}"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9FE3147-B9A6-457C-9332-9E310853DF4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87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F17FE0-116C-400B-A225-083CF4A42CAE}" type="datetimeFigureOut">
              <a:rPr lang="en-US" smtClean="0"/>
              <a:t>16/10/2023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D078C1-C575-4E8C-98D6-1F87C51D5F25}" type="slidenum">
              <a:rPr lang="en-US" smtClean="0"/>
              <a:t>‹#›</a:t>
            </a:fld>
            <a:endParaRPr lang="en-US"/>
          </a:p>
        </p:txBody>
      </p:sp>
    </p:spTree>
    <p:extLst>
      <p:ext uri="{BB962C8B-B14F-4D97-AF65-F5344CB8AC3E}">
        <p14:creationId xmlns:p14="http://schemas.microsoft.com/office/powerpoint/2010/main" val="25929332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DC6D2A-E4F0-4534-B4BA-45A491DC3BF6}"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75958E-47F0-469E-B4C9-68E64DA7269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985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4F7E1C-F5F5-4096-8534-2EB1EFD28F00}"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46BA4A-999C-427A-8896-8D62D35F9A5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090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FAD81FC-363C-4583-ABE9-7A60414C6EA8}"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942847-EFDB-4F5F-89D2-0B1D67B005C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795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584381-A1DB-45A3-8F85-D687B7B41CD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0CEC34-50B6-48BE-8E42-2116CF1A1BE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644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F4302C4-6DB8-4333-B7FB-DF2BD44C9C4B}"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CE8DA8-8E4F-422B-A110-7A9252E59CB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508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6EC6B8D-781E-4B49-ADFA-CFF68993F77D}"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DEB60A-D2B2-4519-93D0-9C4D00EC80C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224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F17FE0-116C-400B-A225-083CF4A42CAE}" type="datetimeFigureOut">
              <a:rPr lang="en-US" smtClean="0"/>
              <a:t>16/10/2023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D078C1-C575-4E8C-98D6-1F87C51D5F25}" type="slidenum">
              <a:rPr lang="en-US" smtClean="0"/>
              <a:t>‹#›</a:t>
            </a:fld>
            <a:endParaRPr lang="en-US"/>
          </a:p>
        </p:txBody>
      </p:sp>
    </p:spTree>
    <p:extLst>
      <p:ext uri="{BB962C8B-B14F-4D97-AF65-F5344CB8AC3E}">
        <p14:creationId xmlns:p14="http://schemas.microsoft.com/office/powerpoint/2010/main" val="51209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17FE0-116C-400B-A225-083CF4A42CAE}" type="datetimeFigureOut">
              <a:rPr lang="en-US" smtClean="0"/>
              <a:t>16/10/2023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D078C1-C575-4E8C-98D6-1F87C51D5F25}" type="slidenum">
              <a:rPr lang="en-US" smtClean="0"/>
              <a:t>‹#›</a:t>
            </a:fld>
            <a:endParaRPr lang="en-US"/>
          </a:p>
        </p:txBody>
      </p:sp>
    </p:spTree>
    <p:extLst>
      <p:ext uri="{BB962C8B-B14F-4D97-AF65-F5344CB8AC3E}">
        <p14:creationId xmlns:p14="http://schemas.microsoft.com/office/powerpoint/2010/main" val="2621383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F17FE0-116C-400B-A225-083CF4A42CAE}" type="datetimeFigureOut">
              <a:rPr lang="en-US" smtClean="0"/>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D078C1-C575-4E8C-98D6-1F87C51D5F25}" type="slidenum">
              <a:rPr lang="en-US" smtClean="0"/>
              <a:t>‹#›</a:t>
            </a:fld>
            <a:endParaRPr lang="en-US"/>
          </a:p>
        </p:txBody>
      </p:sp>
    </p:spTree>
    <p:extLst>
      <p:ext uri="{BB962C8B-B14F-4D97-AF65-F5344CB8AC3E}">
        <p14:creationId xmlns:p14="http://schemas.microsoft.com/office/powerpoint/2010/main" val="380866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F17FE0-116C-400B-A225-083CF4A42CAE}" type="datetimeFigureOut">
              <a:rPr lang="en-US" smtClean="0"/>
              <a:t>16/10/2023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D078C1-C575-4E8C-98D6-1F87C51D5F25}" type="slidenum">
              <a:rPr lang="en-US" smtClean="0"/>
              <a:t>‹#›</a:t>
            </a:fld>
            <a:endParaRPr lang="en-US"/>
          </a:p>
        </p:txBody>
      </p:sp>
    </p:spTree>
    <p:extLst>
      <p:ext uri="{BB962C8B-B14F-4D97-AF65-F5344CB8AC3E}">
        <p14:creationId xmlns:p14="http://schemas.microsoft.com/office/powerpoint/2010/main" val="244520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17FE0-116C-400B-A225-083CF4A42CAE}" type="datetimeFigureOut">
              <a:rPr lang="en-US" smtClean="0"/>
              <a:t>16/10/2023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078C1-C575-4E8C-98D6-1F87C51D5F25}" type="slidenum">
              <a:rPr lang="en-US" smtClean="0"/>
              <a:t>‹#›</a:t>
            </a:fld>
            <a:endParaRPr lang="en-US"/>
          </a:p>
        </p:txBody>
      </p:sp>
    </p:spTree>
    <p:extLst>
      <p:ext uri="{BB962C8B-B14F-4D97-AF65-F5344CB8AC3E}">
        <p14:creationId xmlns:p14="http://schemas.microsoft.com/office/powerpoint/2010/main" val="15219988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16/10/2023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2345108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CA48A56-C203-4FE8-9E39-23B4E8FC1E3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E6ED48-E2EE-4B26-B5CE-5570DA49C7D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76807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D75959-44BF-4875-800C-D2DFD06076DD}"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7F20EA-6687-4CD0-8E9C-43E6D7A1E7D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6802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7.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 Target="slide27.xml"/><Relationship Id="rId12" Type="http://schemas.openxmlformats.org/officeDocument/2006/relationships/slide" Target="slide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slide" Target="slide66.xml"/><Relationship Id="rId4" Type="http://schemas.openxmlformats.org/officeDocument/2006/relationships/image" Target="../media/image2.jp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45.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gif"/></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4.gif"/><Relationship Id="rId7"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39.jpeg"/><Relationship Id="rId5" Type="http://schemas.openxmlformats.org/officeDocument/2006/relationships/image" Target="../media/image36.gif"/><Relationship Id="rId4" Type="http://schemas.openxmlformats.org/officeDocument/2006/relationships/image" Target="../media/image35.gif"/></Relationships>
</file>

<file path=ppt/slides/_rels/slide2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42.jpeg"/><Relationship Id="rId5" Type="http://schemas.openxmlformats.org/officeDocument/2006/relationships/image" Target="../media/image36.gif"/><Relationship Id="rId4" Type="http://schemas.openxmlformats.org/officeDocument/2006/relationships/image" Target="../media/image35.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41.jpeg"/><Relationship Id="rId5" Type="http://schemas.openxmlformats.org/officeDocument/2006/relationships/image" Target="../media/image36.gif"/><Relationship Id="rId4" Type="http://schemas.openxmlformats.org/officeDocument/2006/relationships/image" Target="../media/image35.gif"/></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45.xml"/><Relationship Id="rId5" Type="http://schemas.openxmlformats.org/officeDocument/2006/relationships/image" Target="../media/image43.jpeg"/><Relationship Id="rId4" Type="http://schemas.openxmlformats.org/officeDocument/2006/relationships/image" Target="../media/image36.gif"/></Relationships>
</file>

<file path=ppt/slides/_rels/slide3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41.jpeg"/><Relationship Id="rId5" Type="http://schemas.openxmlformats.org/officeDocument/2006/relationships/image" Target="../media/image36.gif"/><Relationship Id="rId4" Type="http://schemas.openxmlformats.org/officeDocument/2006/relationships/image" Target="../media/image35.gif"/></Relationships>
</file>

<file path=ppt/slides/_rels/slide3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4.gif"/><Relationship Id="rId7" Type="http://schemas.openxmlformats.org/officeDocument/2006/relationships/image" Target="../media/image45.jpeg"/><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44.jpeg"/><Relationship Id="rId5" Type="http://schemas.openxmlformats.org/officeDocument/2006/relationships/image" Target="../media/image36.gif"/><Relationship Id="rId10" Type="http://schemas.openxmlformats.org/officeDocument/2006/relationships/image" Target="../media/image48.jpeg"/><Relationship Id="rId4" Type="http://schemas.openxmlformats.org/officeDocument/2006/relationships/image" Target="../media/image35.gif"/><Relationship Id="rId9" Type="http://schemas.openxmlformats.org/officeDocument/2006/relationships/image" Target="../media/image47.jpeg"/></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18" Type="http://schemas.openxmlformats.org/officeDocument/2006/relationships/image" Target="../media/image61.jpeg"/><Relationship Id="rId3" Type="http://schemas.openxmlformats.org/officeDocument/2006/relationships/image" Target="../media/image34.gif"/><Relationship Id="rId21" Type="http://schemas.openxmlformats.org/officeDocument/2006/relationships/image" Target="../media/image64.jpe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jpeg"/><Relationship Id="rId25" Type="http://schemas.openxmlformats.org/officeDocument/2006/relationships/image" Target="../media/image68.jpeg"/><Relationship Id="rId2" Type="http://schemas.openxmlformats.org/officeDocument/2006/relationships/image" Target="../media/image38.jpeg"/><Relationship Id="rId16" Type="http://schemas.openxmlformats.org/officeDocument/2006/relationships/image" Target="../media/image59.jpeg"/><Relationship Id="rId20" Type="http://schemas.openxmlformats.org/officeDocument/2006/relationships/image" Target="../media/image63.jpeg"/><Relationship Id="rId1" Type="http://schemas.openxmlformats.org/officeDocument/2006/relationships/slideLayout" Target="../slideLayouts/slideLayout45.xml"/><Relationship Id="rId6" Type="http://schemas.openxmlformats.org/officeDocument/2006/relationships/image" Target="../media/image49.jpeg"/><Relationship Id="rId11" Type="http://schemas.openxmlformats.org/officeDocument/2006/relationships/image" Target="../media/image54.jpeg"/><Relationship Id="rId24" Type="http://schemas.openxmlformats.org/officeDocument/2006/relationships/image" Target="../media/image67.jpeg"/><Relationship Id="rId5" Type="http://schemas.openxmlformats.org/officeDocument/2006/relationships/image" Target="../media/image36.gif"/><Relationship Id="rId15" Type="http://schemas.openxmlformats.org/officeDocument/2006/relationships/image" Target="../media/image58.jpeg"/><Relationship Id="rId23" Type="http://schemas.openxmlformats.org/officeDocument/2006/relationships/image" Target="../media/image66.jpeg"/><Relationship Id="rId10" Type="http://schemas.openxmlformats.org/officeDocument/2006/relationships/image" Target="../media/image53.jpeg"/><Relationship Id="rId19" Type="http://schemas.openxmlformats.org/officeDocument/2006/relationships/image" Target="../media/image62.jpeg"/><Relationship Id="rId4" Type="http://schemas.openxmlformats.org/officeDocument/2006/relationships/image" Target="../media/image35.gif"/><Relationship Id="rId9" Type="http://schemas.openxmlformats.org/officeDocument/2006/relationships/image" Target="../media/image52.jpeg"/><Relationship Id="rId14" Type="http://schemas.openxmlformats.org/officeDocument/2006/relationships/image" Target="../media/image57.jpeg"/><Relationship Id="rId22" Type="http://schemas.openxmlformats.org/officeDocument/2006/relationships/image" Target="../media/image65.jpeg"/></Relationships>
</file>

<file path=ppt/slides/_rels/slide35.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5.jpeg"/><Relationship Id="rId3" Type="http://schemas.openxmlformats.org/officeDocument/2006/relationships/image" Target="../media/image34.gif"/><Relationship Id="rId7" Type="http://schemas.openxmlformats.org/officeDocument/2006/relationships/image" Target="../media/image70.jpeg"/><Relationship Id="rId12" Type="http://schemas.openxmlformats.org/officeDocument/2006/relationships/image" Target="../media/image18.jpeg"/><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36.gif"/><Relationship Id="rId10" Type="http://schemas.openxmlformats.org/officeDocument/2006/relationships/image" Target="../media/image73.jpeg"/><Relationship Id="rId4" Type="http://schemas.openxmlformats.org/officeDocument/2006/relationships/image" Target="../media/image35.gif"/><Relationship Id="rId9" Type="http://schemas.openxmlformats.org/officeDocument/2006/relationships/image" Target="../media/image72.jpeg"/><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78.jpeg"/><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77.jpeg"/><Relationship Id="rId5" Type="http://schemas.openxmlformats.org/officeDocument/2006/relationships/image" Target="../media/image36.gif"/><Relationship Id="rId4" Type="http://schemas.openxmlformats.org/officeDocument/2006/relationships/image" Target="../media/image35.gif"/></Relationships>
</file>

<file path=ppt/slides/_rels/slide3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34.gif"/><Relationship Id="rId7" Type="http://schemas.openxmlformats.org/officeDocument/2006/relationships/image" Target="../media/image80.jpeg"/><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36.gif"/><Relationship Id="rId10" Type="http://schemas.openxmlformats.org/officeDocument/2006/relationships/image" Target="../media/image83.jpeg"/><Relationship Id="rId4" Type="http://schemas.openxmlformats.org/officeDocument/2006/relationships/image" Target="../media/image35.gif"/><Relationship Id="rId9"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3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34.gif"/><Relationship Id="rId7" Type="http://schemas.openxmlformats.org/officeDocument/2006/relationships/image" Target="../media/image86.jpeg"/><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85.jpeg"/><Relationship Id="rId5" Type="http://schemas.openxmlformats.org/officeDocument/2006/relationships/image" Target="../media/image36.gif"/><Relationship Id="rId10" Type="http://schemas.openxmlformats.org/officeDocument/2006/relationships/image" Target="../media/image89.jpeg"/><Relationship Id="rId4" Type="http://schemas.openxmlformats.org/officeDocument/2006/relationships/image" Target="../media/image35.gif"/><Relationship Id="rId9" Type="http://schemas.openxmlformats.org/officeDocument/2006/relationships/image" Target="../media/image88.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34.gif"/><Relationship Id="rId7" Type="http://schemas.openxmlformats.org/officeDocument/2006/relationships/image" Target="../media/image91.jpeg"/><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36.gif"/><Relationship Id="rId10" Type="http://schemas.openxmlformats.org/officeDocument/2006/relationships/image" Target="../media/image94.jpeg"/><Relationship Id="rId4" Type="http://schemas.openxmlformats.org/officeDocument/2006/relationships/image" Target="../media/image35.gif"/><Relationship Id="rId9" Type="http://schemas.openxmlformats.org/officeDocument/2006/relationships/image" Target="../media/image93.jpeg"/></Relationships>
</file>

<file path=ppt/slides/_rels/slide4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34.gif"/><Relationship Id="rId7" Type="http://schemas.openxmlformats.org/officeDocument/2006/relationships/image" Target="../media/image97.jpeg"/><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96.jpeg"/><Relationship Id="rId5" Type="http://schemas.openxmlformats.org/officeDocument/2006/relationships/image" Target="../media/image36.gif"/><Relationship Id="rId4" Type="http://schemas.openxmlformats.org/officeDocument/2006/relationships/image" Target="../media/image35.gif"/></Relationships>
</file>

<file path=ppt/slides/_rels/slide4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35.gif"/><Relationship Id="rId7" Type="http://schemas.openxmlformats.org/officeDocument/2006/relationships/image" Target="../media/image101.jpeg"/><Relationship Id="rId2" Type="http://schemas.openxmlformats.org/officeDocument/2006/relationships/image" Target="../media/image34.gif"/><Relationship Id="rId1" Type="http://schemas.openxmlformats.org/officeDocument/2006/relationships/slideLayout" Target="../slideLayouts/slideLayout45.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36.gif"/></Relationships>
</file>

<file path=ppt/slides/_rels/slide4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4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45.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104.jpeg"/><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103.jpeg"/><Relationship Id="rId5" Type="http://schemas.openxmlformats.org/officeDocument/2006/relationships/image" Target="../media/image36.gif"/><Relationship Id="rId4" Type="http://schemas.openxmlformats.org/officeDocument/2006/relationships/image" Target="../media/image35.gif"/></Relationships>
</file>

<file path=ppt/slides/_rels/slide4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105.jpeg"/><Relationship Id="rId5" Type="http://schemas.openxmlformats.org/officeDocument/2006/relationships/image" Target="../media/image36.gif"/><Relationship Id="rId4" Type="http://schemas.openxmlformats.org/officeDocument/2006/relationships/image" Target="../media/image35.gif"/></Relationships>
</file>

<file path=ppt/slides/_rels/slide4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image" Target="../media/image106.jpeg"/><Relationship Id="rId5" Type="http://schemas.openxmlformats.org/officeDocument/2006/relationships/image" Target="../media/image36.gif"/><Relationship Id="rId4" Type="http://schemas.openxmlformats.org/officeDocument/2006/relationships/image" Target="../media/image35.gif"/></Relationships>
</file>

<file path=ppt/slides/_rels/slide4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4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5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5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5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5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5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5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5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5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5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6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6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6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6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5" Type="http://schemas.openxmlformats.org/officeDocument/2006/relationships/image" Target="../media/image36.gif"/><Relationship Id="rId4" Type="http://schemas.openxmlformats.org/officeDocument/2006/relationships/image" Target="../media/image35.gif"/></Relationships>
</file>

<file path=ppt/slides/_rels/slide6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8.jpeg"/><Relationship Id="rId1" Type="http://schemas.openxmlformats.org/officeDocument/2006/relationships/slideLayout" Target="../slideLayouts/slideLayout45.xml"/><Relationship Id="rId6" Type="http://schemas.openxmlformats.org/officeDocument/2006/relationships/slide" Target="slide2.xml"/><Relationship Id="rId5" Type="http://schemas.openxmlformats.org/officeDocument/2006/relationships/image" Target="../media/image36.gif"/><Relationship Id="rId4" Type="http://schemas.openxmlformats.org/officeDocument/2006/relationships/image" Target="../media/image35.gif"/></Relationships>
</file>

<file path=ppt/slides/_rels/slide6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jpg"/><Relationship Id="rId1" Type="http://schemas.openxmlformats.org/officeDocument/2006/relationships/slideLayout" Target="../slideLayouts/slideLayout34.xml"/><Relationship Id="rId5" Type="http://schemas.openxmlformats.org/officeDocument/2006/relationships/image" Target="../media/image36.gif"/><Relationship Id="rId4" Type="http://schemas.openxmlformats.org/officeDocument/2006/relationships/image" Target="../media/image35.gif"/></Relationships>
</file>

<file path=ppt/slides/_rels/slide67.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34.gif"/><Relationship Id="rId7" Type="http://schemas.openxmlformats.org/officeDocument/2006/relationships/image" Target="../media/image108.jpeg"/><Relationship Id="rId2" Type="http://schemas.openxmlformats.org/officeDocument/2006/relationships/image" Target="../media/image8.png"/><Relationship Id="rId1" Type="http://schemas.openxmlformats.org/officeDocument/2006/relationships/slideLayout" Target="../slideLayouts/slideLayout34.xml"/><Relationship Id="rId6" Type="http://schemas.openxmlformats.org/officeDocument/2006/relationships/image" Target="../media/image107.jpeg"/><Relationship Id="rId5" Type="http://schemas.openxmlformats.org/officeDocument/2006/relationships/image" Target="../media/image36.gif"/><Relationship Id="rId4" Type="http://schemas.openxmlformats.org/officeDocument/2006/relationships/image" Target="../media/image35.gif"/></Relationships>
</file>

<file path=ppt/slides/_rels/slide68.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 Target="slide2.xml"/><Relationship Id="rId3" Type="http://schemas.openxmlformats.org/officeDocument/2006/relationships/control" Target="../activeX/activeX2.xml"/><Relationship Id="rId7" Type="http://schemas.openxmlformats.org/officeDocument/2006/relationships/control" Target="../activeX/activeX6.xml"/><Relationship Id="rId12" Type="http://schemas.openxmlformats.org/officeDocument/2006/relationships/image" Target="../media/image36.gi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ntrol" Target="../activeX/activeX5.xml"/><Relationship Id="rId11" Type="http://schemas.openxmlformats.org/officeDocument/2006/relationships/image" Target="../media/image35.gif"/><Relationship Id="rId5" Type="http://schemas.openxmlformats.org/officeDocument/2006/relationships/control" Target="../activeX/activeX4.xml"/><Relationship Id="rId10" Type="http://schemas.openxmlformats.org/officeDocument/2006/relationships/image" Target="../media/image34.gif"/><Relationship Id="rId4" Type="http://schemas.openxmlformats.org/officeDocument/2006/relationships/control" Target="../activeX/activeX3.xml"/><Relationship Id="rId9" Type="http://schemas.openxmlformats.org/officeDocument/2006/relationships/image" Target="../media/image8.png"/><Relationship Id="rId14" Type="http://schemas.openxmlformats.org/officeDocument/2006/relationships/image" Target="../media/image110.wm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Ờ ĐẢNG VÀ CỜ TỔ QUỐC TUNG B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589161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44314" y="689442"/>
            <a:ext cx="7826823" cy="315920"/>
          </a:xfrm>
          <a:prstGeom prst="rect">
            <a:avLst/>
          </a:prstGeom>
        </p:spPr>
        <p:txBody>
          <a:bodyPr wrap="none">
            <a:spAutoFit/>
          </a:bodyPr>
          <a:lstStyle/>
          <a:p>
            <a:pPr indent="202883" algn="just">
              <a:lnSpc>
                <a:spcPts val="1500"/>
              </a:lnSpc>
            </a:pP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4.1.4. Việc thực hiện chương trình và sách giáo khoa mới</a:t>
            </a:r>
            <a:endParaRPr lang="en-US" sz="1600" b="1">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412" y="1710104"/>
            <a:ext cx="3763106" cy="37631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22031" y="1710104"/>
            <a:ext cx="3752453" cy="3752453"/>
          </a:xfrm>
          <a:prstGeom prst="rect">
            <a:avLst/>
          </a:prstGeom>
        </p:spPr>
      </p:pic>
      <p:sp>
        <p:nvSpPr>
          <p:cNvPr id="5" name="Rectangle 4"/>
          <p:cNvSpPr/>
          <p:nvPr/>
        </p:nvSpPr>
        <p:spPr>
          <a:xfrm>
            <a:off x="1960512" y="5924488"/>
            <a:ext cx="5394425" cy="284693"/>
          </a:xfrm>
          <a:prstGeom prst="rect">
            <a:avLst/>
          </a:prstGeom>
        </p:spPr>
        <p:txBody>
          <a:bodyPr wrap="none">
            <a:spAutoFit/>
          </a:bodyPr>
          <a:lstStyle/>
          <a:p>
            <a:pPr indent="202883" algn="just">
              <a:lnSpc>
                <a:spcPts val="1500"/>
              </a:lnSpc>
            </a:pPr>
            <a:r>
              <a:rPr lang="en-US" sz="21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 thi GVG cấp huyện năm học 2023-2024</a:t>
            </a:r>
            <a:endParaRPr lang="en-US" sz="1500" b="1">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3776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64657" y="392899"/>
            <a:ext cx="5786136" cy="504049"/>
          </a:xfrm>
          <a:prstGeom prst="rect">
            <a:avLst/>
          </a:prstGeom>
        </p:spPr>
        <p:txBody>
          <a:bodyPr wrap="none">
            <a:spAutoFit/>
          </a:bodyPr>
          <a:lstStyle/>
          <a:p>
            <a:pPr indent="337661" algn="just">
              <a:lnSpc>
                <a:spcPct val="120000"/>
              </a:lnSpc>
            </a:pPr>
            <a:r>
              <a:rPr lang="en-US" sz="24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VỀ HOẠT ĐỘNG CÁC ĐOÀN THỂ:</a:t>
            </a:r>
            <a:endParaRPr lang="en-US" sz="16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988979" y="1383987"/>
            <a:ext cx="3034805" cy="400110"/>
          </a:xfrm>
          <a:prstGeom prst="rect">
            <a:avLst/>
          </a:prstGeom>
        </p:spPr>
        <p:txBody>
          <a:bodyPr wrap="none">
            <a:spAutoFit/>
          </a:bodyPr>
          <a:lstStyle/>
          <a:p>
            <a:r>
              <a:rPr lang="en-US" sz="2000" b="1" i="1">
                <a:solidFill>
                  <a:srgbClr val="002060"/>
                </a:solidFill>
                <a:latin typeface="Times New Roman" panose="02020603050405020304" pitchFamily="18" charset="0"/>
                <a:ea typeface="Calibri" panose="020F0502020204030204" pitchFamily="34" charset="0"/>
              </a:rPr>
              <a:t>5.1. Hoạt động Công Đoàn</a:t>
            </a:r>
            <a:endParaRPr lang="en-US" sz="2800">
              <a:solidFill>
                <a:srgbClr val="002060"/>
              </a:solidFill>
            </a:endParaRPr>
          </a:p>
        </p:txBody>
      </p:sp>
      <p:pic>
        <p:nvPicPr>
          <p:cNvPr id="6" name="Picture 5"/>
          <p:cNvPicPr>
            <a:picLocks noChangeAspect="1"/>
          </p:cNvPicPr>
          <p:nvPr/>
        </p:nvPicPr>
        <p:blipFill>
          <a:blip r:embed="rId3"/>
          <a:stretch>
            <a:fillRect/>
          </a:stretch>
        </p:blipFill>
        <p:spPr>
          <a:xfrm>
            <a:off x="601160" y="2240358"/>
            <a:ext cx="3525110" cy="3532274"/>
          </a:xfrm>
          <a:prstGeom prst="rect">
            <a:avLst/>
          </a:prstGeom>
        </p:spPr>
      </p:pic>
      <p:pic>
        <p:nvPicPr>
          <p:cNvPr id="7" name="Picture 18"/>
          <p:cNvPicPr>
            <a:picLocks noChangeAspect="1"/>
          </p:cNvPicPr>
          <p:nvPr/>
        </p:nvPicPr>
        <p:blipFill rotWithShape="1">
          <a:blip r:embed="rId4">
            <a:extLst>
              <a:ext uri="{28A0092B-C50C-407E-A947-70E740481C1C}">
                <a14:useLocalDpi xmlns:a14="http://schemas.microsoft.com/office/drawing/2010/main" val="0"/>
              </a:ext>
            </a:extLst>
          </a:blip>
          <a:srcRect t="-1" r="15209" b="-235"/>
          <a:stretch/>
        </p:blipFill>
        <p:spPr bwMode="auto">
          <a:xfrm>
            <a:off x="4932620" y="2240358"/>
            <a:ext cx="3991573" cy="354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675209" y="6228893"/>
            <a:ext cx="5965031" cy="284693"/>
          </a:xfrm>
          <a:prstGeom prst="rect">
            <a:avLst/>
          </a:prstGeom>
        </p:spPr>
        <p:txBody>
          <a:bodyPr wrap="none">
            <a:spAutoFit/>
          </a:bodyPr>
          <a:lstStyle/>
          <a:p>
            <a:pPr indent="202883" algn="just">
              <a:lnSpc>
                <a:spcPts val="1500"/>
              </a:lnSpc>
            </a:pPr>
            <a:r>
              <a:rPr lang="en-US" sz="21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 thi GVG cấp </a:t>
            </a:r>
            <a:r>
              <a:rPr lang="en-US" sz="21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 Phố năm </a:t>
            </a:r>
            <a:r>
              <a:rPr lang="en-US" sz="21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 2023-2024</a:t>
            </a:r>
            <a:endParaRPr lang="en-US" sz="1500" b="1">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800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53201" y="320350"/>
            <a:ext cx="5846152" cy="480131"/>
          </a:xfrm>
          <a:prstGeom prst="rect">
            <a:avLst/>
          </a:prstGeom>
        </p:spPr>
        <p:txBody>
          <a:bodyPr wrap="none">
            <a:spAutoFit/>
          </a:bodyPr>
          <a:lstStyle/>
          <a:p>
            <a:pPr indent="337661" algn="just">
              <a:lnSpc>
                <a:spcPct val="120000"/>
              </a:lnSpc>
            </a:pPr>
            <a:r>
              <a:rPr lang="en-US" sz="21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5.2. Hoạt động Đoàn đội và công tác chủ nhiệm</a:t>
            </a:r>
            <a:endParaRPr lang="en-US" sz="150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359" t="2052" r="2692" b="7864"/>
          <a:stretch/>
        </p:blipFill>
        <p:spPr>
          <a:xfrm rot="10800000">
            <a:off x="949569" y="1081646"/>
            <a:ext cx="7408984" cy="5385566"/>
          </a:xfrm>
          <a:prstGeom prst="rect">
            <a:avLst/>
          </a:prstGeom>
        </p:spPr>
      </p:pic>
    </p:spTree>
    <p:extLst>
      <p:ext uri="{BB962C8B-B14F-4D97-AF65-F5344CB8AC3E}">
        <p14:creationId xmlns:p14="http://schemas.microsoft.com/office/powerpoint/2010/main" val="2196810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33" t="684" r="8975" b="20683"/>
          <a:stretch/>
        </p:blipFill>
        <p:spPr>
          <a:xfrm rot="10800000">
            <a:off x="574430" y="715107"/>
            <a:ext cx="8399821" cy="5649003"/>
          </a:xfrm>
          <a:prstGeom prst="rect">
            <a:avLst/>
          </a:prstGeom>
        </p:spPr>
      </p:pic>
    </p:spTree>
    <p:extLst>
      <p:ext uri="{BB962C8B-B14F-4D97-AF65-F5344CB8AC3E}">
        <p14:creationId xmlns:p14="http://schemas.microsoft.com/office/powerpoint/2010/main" val="2625226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6515" y="2237225"/>
            <a:ext cx="4384946" cy="3288710"/>
          </a:xfrm>
          <a:prstGeom prst="rect">
            <a:avLst/>
          </a:prstGeom>
        </p:spPr>
      </p:pic>
      <p:pic>
        <p:nvPicPr>
          <p:cNvPr id="7" name="Picture 4" descr="https://8486ff541a.vws.vegacdn.vn/UploadImages%2fhaiphong%2fthcsthitrantienlang%2f2023_5%2f28%2f3493126252149158146371008420552979954208038n_28520233.jpg?w=9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412" y="2288699"/>
            <a:ext cx="4473589" cy="323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192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4" name="组合 2">
            <a:extLst>
              <a:ext uri="{FF2B5EF4-FFF2-40B4-BE49-F238E27FC236}">
                <a16:creationId xmlns:a16="http://schemas.microsoft.com/office/drawing/2014/main" id="{5BBD6A28-ADD1-48AC-9456-358B787F10E1}"/>
              </a:ext>
            </a:extLst>
          </p:cNvPr>
          <p:cNvGrpSpPr/>
          <p:nvPr/>
        </p:nvGrpSpPr>
        <p:grpSpPr>
          <a:xfrm>
            <a:off x="1017237" y="504177"/>
            <a:ext cx="7245351" cy="584775"/>
            <a:chOff x="2684957" y="2099529"/>
            <a:chExt cx="3076748" cy="779701"/>
          </a:xfrm>
        </p:grpSpPr>
        <p:sp>
          <p:nvSpPr>
            <p:cNvPr id="5" name="矩形: 圆角 46">
              <a:extLst>
                <a:ext uri="{FF2B5EF4-FFF2-40B4-BE49-F238E27FC236}">
                  <a16:creationId xmlns:a16="http://schemas.microsoft.com/office/drawing/2014/main" id="{57E61531-95C6-4C1C-B180-01C7D060100D}"/>
                </a:ext>
              </a:extLst>
            </p:cNvPr>
            <p:cNvSpPr/>
            <p:nvPr/>
          </p:nvSpPr>
          <p:spPr>
            <a:xfrm>
              <a:off x="2684957" y="2225693"/>
              <a:ext cx="3076748" cy="523220"/>
            </a:xfrm>
            <a:prstGeom prst="roundRect">
              <a:avLst>
                <a:gd name="adj" fmla="val 50000"/>
              </a:avLst>
            </a:prstGeom>
            <a:solidFill>
              <a:schemeClr val="bg1"/>
            </a:solidFill>
            <a:ln w="12700" cap="flat" cmpd="sng" algn="ctr">
              <a:noFill/>
              <a:prstDash val="solid"/>
              <a:miter lim="800000"/>
            </a:ln>
            <a:effectLst/>
          </p:spPr>
          <p:txBody>
            <a:bodyPr rtlCol="0" anchor="ctr"/>
            <a:lstStyle/>
            <a:p>
              <a:pPr algn="ctr" defTabSz="685800">
                <a:defRPr/>
              </a:pPr>
              <a:endParaRPr lang="zh-CN" altLang="en-US" kern="0" dirty="0">
                <a:solidFill>
                  <a:srgbClr val="FFFFFF"/>
                </a:solidFill>
                <a:latin typeface="Arial" panose="020F0502020204030204"/>
                <a:ea typeface="微软雅黑"/>
                <a:cs typeface="+mn-ea"/>
                <a:sym typeface="+mn-lt"/>
              </a:endParaRPr>
            </a:p>
          </p:txBody>
        </p:sp>
        <p:sp>
          <p:nvSpPr>
            <p:cNvPr id="6" name="文本框 47">
              <a:extLst>
                <a:ext uri="{FF2B5EF4-FFF2-40B4-BE49-F238E27FC236}">
                  <a16:creationId xmlns:a16="http://schemas.microsoft.com/office/drawing/2014/main" id="{365848D5-F925-4ED0-BBD5-8179764C2D7A}"/>
                </a:ext>
              </a:extLst>
            </p:cNvPr>
            <p:cNvSpPr txBox="1"/>
            <p:nvPr/>
          </p:nvSpPr>
          <p:spPr>
            <a:xfrm>
              <a:off x="2745830" y="2099529"/>
              <a:ext cx="3015875" cy="779701"/>
            </a:xfrm>
            <a:prstGeom prst="rect">
              <a:avLst/>
            </a:prstGeom>
            <a:noFill/>
          </p:spPr>
          <p:txBody>
            <a:bodyPr wrap="square">
              <a:spAutoFit/>
            </a:bodyPr>
            <a:lstStyle/>
            <a:p>
              <a:pPr defTabSz="342900">
                <a:defRPr/>
              </a:pPr>
              <a:r>
                <a:rPr lang="en-US" sz="3200" b="1" i="1" kern="0">
                  <a:solidFill>
                    <a:srgbClr val="FF0000"/>
                  </a:solidFill>
                  <a:latin typeface="Times New Roman" panose="02020603050405020304" pitchFamily="18" charset="0"/>
                  <a:cs typeface="Times New Roman" panose="02020603050405020304" pitchFamily="18" charset="0"/>
                </a:rPr>
                <a:t> Kết quả đạt được năm học 2022-2023:</a:t>
              </a:r>
              <a:endParaRPr lang="en-US" sz="3200" kern="0">
                <a:solidFill>
                  <a:srgbClr val="FF0000"/>
                </a:solidFill>
                <a:latin typeface="Times New Roman" panose="02020603050405020304" pitchFamily="18" charset="0"/>
                <a:cs typeface="Times New Roman" panose="02020603050405020304" pitchFamily="18" charset="0"/>
              </a:endParaRPr>
            </a:p>
          </p:txBody>
        </p:sp>
      </p:grpSp>
      <p:grpSp>
        <p:nvGrpSpPr>
          <p:cNvPr id="7" name="组合 4">
            <a:extLst>
              <a:ext uri="{FF2B5EF4-FFF2-40B4-BE49-F238E27FC236}">
                <a16:creationId xmlns:a16="http://schemas.microsoft.com/office/drawing/2014/main" id="{FFCE237E-FDD4-4691-B4D9-D381387F3BF5}"/>
              </a:ext>
            </a:extLst>
          </p:cNvPr>
          <p:cNvGrpSpPr/>
          <p:nvPr/>
        </p:nvGrpSpPr>
        <p:grpSpPr>
          <a:xfrm>
            <a:off x="42222" y="1668321"/>
            <a:ext cx="9019719" cy="3834200"/>
            <a:chOff x="1292502" y="2115215"/>
            <a:chExt cx="9521467" cy="5112266"/>
          </a:xfrm>
        </p:grpSpPr>
        <p:cxnSp>
          <p:nvCxnSpPr>
            <p:cNvPr id="8" name="直接连接符 5">
              <a:extLst>
                <a:ext uri="{FF2B5EF4-FFF2-40B4-BE49-F238E27FC236}">
                  <a16:creationId xmlns:a16="http://schemas.microsoft.com/office/drawing/2014/main" id="{66F6A003-DC19-40BA-8265-F0B50A103DAA}"/>
                </a:ext>
              </a:extLst>
            </p:cNvPr>
            <p:cNvCxnSpPr>
              <a:cxnSpLocks/>
            </p:cNvCxnSpPr>
            <p:nvPr/>
          </p:nvCxnSpPr>
          <p:spPr>
            <a:xfrm>
              <a:off x="2160879" y="2483313"/>
              <a:ext cx="0" cy="1374703"/>
            </a:xfrm>
            <a:prstGeom prst="line">
              <a:avLst/>
            </a:prstGeom>
            <a:noFill/>
            <a:ln w="6350" cap="rnd" cmpd="sng" algn="ctr">
              <a:solidFill>
                <a:srgbClr val="FFFFFF">
                  <a:lumMod val="85000"/>
                </a:srgbClr>
              </a:solidFill>
              <a:prstDash val="solid"/>
              <a:round/>
            </a:ln>
            <a:effectLst/>
          </p:spPr>
        </p:cxnSp>
        <p:cxnSp>
          <p:nvCxnSpPr>
            <p:cNvPr id="9" name="直接连接符 6">
              <a:extLst>
                <a:ext uri="{FF2B5EF4-FFF2-40B4-BE49-F238E27FC236}">
                  <a16:creationId xmlns:a16="http://schemas.microsoft.com/office/drawing/2014/main" id="{55148C54-889B-4B6A-8E80-22590594D25A}"/>
                </a:ext>
              </a:extLst>
            </p:cNvPr>
            <p:cNvCxnSpPr>
              <a:cxnSpLocks/>
              <a:endCxn id="29" idx="4"/>
            </p:cNvCxnSpPr>
            <p:nvPr/>
          </p:nvCxnSpPr>
          <p:spPr>
            <a:xfrm>
              <a:off x="4113012" y="2445213"/>
              <a:ext cx="1" cy="1493703"/>
            </a:xfrm>
            <a:prstGeom prst="line">
              <a:avLst/>
            </a:prstGeom>
            <a:noFill/>
            <a:ln w="6350" cap="rnd" cmpd="sng" algn="ctr">
              <a:solidFill>
                <a:srgbClr val="527D7B"/>
              </a:solidFill>
              <a:prstDash val="solid"/>
              <a:round/>
            </a:ln>
            <a:effectLst/>
          </p:spPr>
        </p:cxnSp>
        <p:cxnSp>
          <p:nvCxnSpPr>
            <p:cNvPr id="10" name="直接连接符 7">
              <a:extLst>
                <a:ext uri="{FF2B5EF4-FFF2-40B4-BE49-F238E27FC236}">
                  <a16:creationId xmlns:a16="http://schemas.microsoft.com/office/drawing/2014/main" id="{ADD6A8E0-0C75-4BE7-9A49-BF1C496DEAFB}"/>
                </a:ext>
              </a:extLst>
            </p:cNvPr>
            <p:cNvCxnSpPr>
              <a:cxnSpLocks/>
            </p:cNvCxnSpPr>
            <p:nvPr/>
          </p:nvCxnSpPr>
          <p:spPr>
            <a:xfrm>
              <a:off x="6032468" y="2466101"/>
              <a:ext cx="0" cy="1374703"/>
            </a:xfrm>
            <a:prstGeom prst="line">
              <a:avLst/>
            </a:prstGeom>
            <a:noFill/>
            <a:ln w="6350" cap="rnd" cmpd="sng" algn="ctr">
              <a:solidFill>
                <a:srgbClr val="FFFFFF">
                  <a:lumMod val="85000"/>
                </a:srgbClr>
              </a:solidFill>
              <a:prstDash val="solid"/>
              <a:round/>
            </a:ln>
            <a:effectLst/>
          </p:spPr>
        </p:cxnSp>
        <p:cxnSp>
          <p:nvCxnSpPr>
            <p:cNvPr id="11" name="直接连接符 8">
              <a:extLst>
                <a:ext uri="{FF2B5EF4-FFF2-40B4-BE49-F238E27FC236}">
                  <a16:creationId xmlns:a16="http://schemas.microsoft.com/office/drawing/2014/main" id="{D49705DB-5315-48DB-98CE-E7764C043772}"/>
                </a:ext>
              </a:extLst>
            </p:cNvPr>
            <p:cNvCxnSpPr>
              <a:cxnSpLocks/>
            </p:cNvCxnSpPr>
            <p:nvPr/>
          </p:nvCxnSpPr>
          <p:spPr>
            <a:xfrm>
              <a:off x="7951924" y="2466101"/>
              <a:ext cx="0" cy="1374703"/>
            </a:xfrm>
            <a:prstGeom prst="line">
              <a:avLst/>
            </a:prstGeom>
            <a:noFill/>
            <a:ln w="6350" cap="rnd" cmpd="sng" algn="ctr">
              <a:solidFill>
                <a:srgbClr val="FFFFFF">
                  <a:lumMod val="85000"/>
                </a:srgbClr>
              </a:solidFill>
              <a:prstDash val="solid"/>
              <a:round/>
            </a:ln>
            <a:effectLst/>
          </p:spPr>
        </p:cxnSp>
        <p:cxnSp>
          <p:nvCxnSpPr>
            <p:cNvPr id="12" name="直接连接符 9">
              <a:extLst>
                <a:ext uri="{FF2B5EF4-FFF2-40B4-BE49-F238E27FC236}">
                  <a16:creationId xmlns:a16="http://schemas.microsoft.com/office/drawing/2014/main" id="{C9F4A898-E86D-4334-8A85-60D962EBC79F}"/>
                </a:ext>
              </a:extLst>
            </p:cNvPr>
            <p:cNvCxnSpPr>
              <a:cxnSpLocks/>
            </p:cNvCxnSpPr>
            <p:nvPr/>
          </p:nvCxnSpPr>
          <p:spPr>
            <a:xfrm>
              <a:off x="9504961" y="2451858"/>
              <a:ext cx="0" cy="1374703"/>
            </a:xfrm>
            <a:prstGeom prst="line">
              <a:avLst/>
            </a:prstGeom>
            <a:noFill/>
            <a:ln w="6350" cap="rnd" cmpd="sng" algn="ctr">
              <a:solidFill>
                <a:srgbClr val="FFFFFF">
                  <a:lumMod val="85000"/>
                </a:srgbClr>
              </a:solidFill>
              <a:prstDash val="solid"/>
              <a:round/>
            </a:ln>
            <a:effectLst/>
          </p:spPr>
        </p:cxnSp>
        <p:sp>
          <p:nvSpPr>
            <p:cNvPr id="13" name="文本框 10">
              <a:extLst>
                <a:ext uri="{FF2B5EF4-FFF2-40B4-BE49-F238E27FC236}">
                  <a16:creationId xmlns:a16="http://schemas.microsoft.com/office/drawing/2014/main" id="{4A9121BA-A39A-4EBF-8D0E-549F0765AA53}"/>
                </a:ext>
              </a:extLst>
            </p:cNvPr>
            <p:cNvSpPr txBox="1"/>
            <p:nvPr/>
          </p:nvSpPr>
          <p:spPr>
            <a:xfrm>
              <a:off x="1345552" y="2115215"/>
              <a:ext cx="1630654" cy="749141"/>
            </a:xfrm>
            <a:prstGeom prst="roundRect">
              <a:avLst/>
            </a:prstGeom>
            <a:solidFill>
              <a:srgbClr val="FFFFFF">
                <a:lumMod val="95000"/>
              </a:srgbClr>
            </a:solidFill>
          </p:spPr>
          <p:txBody>
            <a:bodyPr wrap="square">
              <a:spAutoFit/>
            </a:bodyPr>
            <a:lstStyle/>
            <a:p>
              <a:pPr algn="ctr">
                <a:lnSpc>
                  <a:spcPct val="150000"/>
                </a:lnSpc>
                <a:defRPr/>
              </a:pPr>
              <a:r>
                <a:rPr lang="en-US"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Chi bộ</a:t>
              </a:r>
              <a:endParaRPr lang="zh-CN" altLang="en-US" b="1" kern="0" dirty="0">
                <a:solidFill>
                  <a:srgbClr val="C00000"/>
                </a:solidFill>
                <a:latin typeface="Times New Roman" panose="02020603050405020304" pitchFamily="18" charset="0"/>
                <a:ea typeface="微软雅黑"/>
                <a:cs typeface="Times New Roman" panose="02020603050405020304" pitchFamily="18" charset="0"/>
                <a:sym typeface="+mn-lt"/>
              </a:endParaRPr>
            </a:p>
          </p:txBody>
        </p:sp>
        <p:grpSp>
          <p:nvGrpSpPr>
            <p:cNvPr id="14" name="组合 11">
              <a:extLst>
                <a:ext uri="{FF2B5EF4-FFF2-40B4-BE49-F238E27FC236}">
                  <a16:creationId xmlns:a16="http://schemas.microsoft.com/office/drawing/2014/main" id="{0116A0E1-4471-4138-B7B7-6AE78545EE1B}"/>
                </a:ext>
              </a:extLst>
            </p:cNvPr>
            <p:cNvGrpSpPr/>
            <p:nvPr/>
          </p:nvGrpSpPr>
          <p:grpSpPr>
            <a:xfrm>
              <a:off x="1292502" y="3189400"/>
              <a:ext cx="1736754" cy="2029371"/>
              <a:chOff x="1195332" y="3960679"/>
              <a:chExt cx="1736754" cy="2029371"/>
            </a:xfrm>
          </p:grpSpPr>
          <p:sp>
            <p:nvSpPr>
              <p:cNvPr id="31" name="椭圆 29">
                <a:extLst>
                  <a:ext uri="{FF2B5EF4-FFF2-40B4-BE49-F238E27FC236}">
                    <a16:creationId xmlns:a16="http://schemas.microsoft.com/office/drawing/2014/main" id="{2A436ECA-4A05-49A2-AB88-6A066DE00AB3}"/>
                  </a:ext>
                </a:extLst>
              </p:cNvPr>
              <p:cNvSpPr/>
              <p:nvPr/>
            </p:nvSpPr>
            <p:spPr>
              <a:xfrm>
                <a:off x="1703709" y="3960679"/>
                <a:ext cx="720000" cy="720000"/>
              </a:xfrm>
              <a:prstGeom prst="ellipse">
                <a:avLst/>
              </a:prstGeom>
              <a:solidFill>
                <a:srgbClr val="E7E6E6"/>
              </a:solidFill>
              <a:ln w="19050" cap="rnd" cmpd="sng" algn="ctr">
                <a:noFill/>
                <a:prstDash val="solid"/>
                <a:round/>
                <a:headEnd/>
                <a:tailEnd/>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lgn="ctr" defTabSz="685766">
                  <a:defRPr/>
                </a:pPr>
                <a:r>
                  <a:rPr lang="en-US" altLang="zh-CN" kern="0" dirty="0">
                    <a:solidFill>
                      <a:srgbClr val="000000">
                        <a:lumMod val="85000"/>
                        <a:lumOff val="15000"/>
                      </a:srgbClr>
                    </a:solidFill>
                    <a:latin typeface="Arial" panose="020F0502020204030204"/>
                    <a:ea typeface="微软雅黑"/>
                    <a:cs typeface="+mn-ea"/>
                    <a:sym typeface="+mn-lt"/>
                  </a:rPr>
                  <a:t>01</a:t>
                </a:r>
                <a:endParaRPr lang="zh-CN" altLang="en-US" kern="0" dirty="0">
                  <a:solidFill>
                    <a:srgbClr val="000000">
                      <a:lumMod val="85000"/>
                      <a:lumOff val="15000"/>
                    </a:srgbClr>
                  </a:solidFill>
                  <a:latin typeface="Arial" panose="020F0502020204030204"/>
                  <a:ea typeface="微软雅黑"/>
                  <a:cs typeface="+mn-ea"/>
                  <a:sym typeface="+mn-lt"/>
                </a:endParaRPr>
              </a:p>
            </p:txBody>
          </p:sp>
          <p:sp>
            <p:nvSpPr>
              <p:cNvPr id="32" name="矩形 30">
                <a:extLst>
                  <a:ext uri="{FF2B5EF4-FFF2-40B4-BE49-F238E27FC236}">
                    <a16:creationId xmlns:a16="http://schemas.microsoft.com/office/drawing/2014/main" id="{A8379D62-D62D-4CB2-8465-5F068D3C3D35}"/>
                  </a:ext>
                </a:extLst>
              </p:cNvPr>
              <p:cNvSpPr/>
              <p:nvPr/>
            </p:nvSpPr>
            <p:spPr>
              <a:xfrm>
                <a:off x="1195332" y="4870034"/>
                <a:ext cx="1736754" cy="1120016"/>
              </a:xfrm>
              <a:prstGeom prst="rect">
                <a:avLst/>
              </a:prstGeom>
              <a:ln>
                <a:noFill/>
              </a:ln>
            </p:spPr>
            <p:txBody>
              <a:bodyPr wrap="square" lIns="68580" tIns="34290" rIns="68580" bIns="34290" anchor="t">
                <a:noAutofit/>
              </a:bodyPr>
              <a:lstStyle/>
              <a:p>
                <a:pPr lvl="0" algn="ctr">
                  <a:lnSpc>
                    <a:spcPct val="130000"/>
                  </a:lnSpc>
                  <a:defRPr/>
                </a:pPr>
                <a:r>
                  <a:rPr lang="en-US">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 thành tốt nhiệm vụ</a:t>
                </a:r>
                <a:r>
                  <a:rPr lang="en-US" altLang="zh-CN" kern="0">
                    <a:solidFill>
                      <a:srgbClr val="002060"/>
                    </a:solidFill>
                    <a:latin typeface="微软雅黑"/>
                    <a:ea typeface="微软雅黑"/>
                    <a:cs typeface="+mn-ea"/>
                    <a:sym typeface="+mn-lt"/>
                  </a:rPr>
                  <a:t>. </a:t>
                </a:r>
                <a:endParaRPr lang="zh-CN" altLang="en-US" kern="0" dirty="0">
                  <a:solidFill>
                    <a:srgbClr val="002060"/>
                  </a:solidFill>
                  <a:latin typeface="微软雅黑"/>
                  <a:ea typeface="微软雅黑"/>
                  <a:cs typeface="+mn-ea"/>
                  <a:sym typeface="+mn-lt"/>
                </a:endParaRPr>
              </a:p>
            </p:txBody>
          </p:sp>
        </p:grpSp>
        <p:sp>
          <p:nvSpPr>
            <p:cNvPr id="15" name="文本框 12">
              <a:extLst>
                <a:ext uri="{FF2B5EF4-FFF2-40B4-BE49-F238E27FC236}">
                  <a16:creationId xmlns:a16="http://schemas.microsoft.com/office/drawing/2014/main" id="{E868BC7F-9E14-4AEB-A5D6-F58186D1478B}"/>
                </a:ext>
              </a:extLst>
            </p:cNvPr>
            <p:cNvSpPr txBox="1"/>
            <p:nvPr/>
          </p:nvSpPr>
          <p:spPr>
            <a:xfrm>
              <a:off x="3301012" y="2115215"/>
              <a:ext cx="1623998" cy="749141"/>
            </a:xfrm>
            <a:prstGeom prst="roundRect">
              <a:avLst/>
            </a:prstGeom>
            <a:solidFill>
              <a:schemeClr val="bg1">
                <a:lumMod val="95000"/>
              </a:schemeClr>
            </a:solidFill>
          </p:spPr>
          <p:txBody>
            <a:bodyPr wrap="square">
              <a:spAutoFit/>
            </a:bodyPr>
            <a:lstStyle/>
            <a:p>
              <a:pPr algn="ctr">
                <a:lnSpc>
                  <a:spcPct val="150000"/>
                </a:lnSpc>
                <a:defRPr/>
              </a:pPr>
              <a:r>
                <a:rPr lang="en-US"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Nhà trường</a:t>
              </a:r>
              <a:endParaRPr lang="zh-CN" altLang="en-US" b="1" kern="0" dirty="0">
                <a:solidFill>
                  <a:srgbClr val="C00000"/>
                </a:solidFill>
                <a:latin typeface="Times New Roman" panose="02020603050405020304" pitchFamily="18" charset="0"/>
                <a:ea typeface="微软雅黑"/>
                <a:cs typeface="Times New Roman" panose="02020603050405020304" pitchFamily="18" charset="0"/>
                <a:sym typeface="+mn-lt"/>
              </a:endParaRPr>
            </a:p>
          </p:txBody>
        </p:sp>
        <p:grpSp>
          <p:nvGrpSpPr>
            <p:cNvPr id="16" name="组合 13">
              <a:extLst>
                <a:ext uri="{FF2B5EF4-FFF2-40B4-BE49-F238E27FC236}">
                  <a16:creationId xmlns:a16="http://schemas.microsoft.com/office/drawing/2014/main" id="{63F7A8BA-5FE3-464E-BAF0-01F94408D3C4}"/>
                </a:ext>
              </a:extLst>
            </p:cNvPr>
            <p:cNvGrpSpPr/>
            <p:nvPr/>
          </p:nvGrpSpPr>
          <p:grpSpPr>
            <a:xfrm>
              <a:off x="3277313" y="3218916"/>
              <a:ext cx="1671399" cy="1772772"/>
              <a:chOff x="3206238" y="3362806"/>
              <a:chExt cx="1671399" cy="1772772"/>
            </a:xfrm>
          </p:grpSpPr>
          <p:sp>
            <p:nvSpPr>
              <p:cNvPr id="29" name="椭圆 27">
                <a:extLst>
                  <a:ext uri="{FF2B5EF4-FFF2-40B4-BE49-F238E27FC236}">
                    <a16:creationId xmlns:a16="http://schemas.microsoft.com/office/drawing/2014/main" id="{A7E81C98-73F5-4EF9-9DA4-433DB92CD927}"/>
                  </a:ext>
                </a:extLst>
              </p:cNvPr>
              <p:cNvSpPr/>
              <p:nvPr/>
            </p:nvSpPr>
            <p:spPr>
              <a:xfrm>
                <a:off x="3681937" y="3362806"/>
                <a:ext cx="720000" cy="720000"/>
              </a:xfrm>
              <a:prstGeom prst="ellipse">
                <a:avLst/>
              </a:prstGeom>
              <a:solidFill>
                <a:schemeClr val="bg1">
                  <a:lumMod val="85000"/>
                </a:schemeClr>
              </a:solidFill>
              <a:ln w="19050" cap="rnd" cmpd="sng" algn="ctr">
                <a:noFill/>
                <a:prstDash val="solid"/>
                <a:round/>
                <a:headEnd/>
                <a:tailEnd/>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lgn="ctr" defTabSz="685766">
                  <a:defRPr/>
                </a:pPr>
                <a:r>
                  <a:rPr lang="en-US" altLang="zh-CN" kern="0" dirty="0">
                    <a:solidFill>
                      <a:srgbClr val="002060"/>
                    </a:solidFill>
                    <a:latin typeface="Arial" panose="020F0502020204030204"/>
                    <a:ea typeface="微软雅黑"/>
                    <a:cs typeface="+mn-ea"/>
                    <a:sym typeface="+mn-lt"/>
                  </a:rPr>
                  <a:t>02</a:t>
                </a:r>
                <a:endParaRPr lang="zh-CN" altLang="en-US" kern="0" dirty="0">
                  <a:solidFill>
                    <a:srgbClr val="002060"/>
                  </a:solidFill>
                  <a:latin typeface="Arial" panose="020F0502020204030204"/>
                  <a:ea typeface="微软雅黑"/>
                  <a:cs typeface="+mn-ea"/>
                  <a:sym typeface="+mn-lt"/>
                </a:endParaRPr>
              </a:p>
            </p:txBody>
          </p:sp>
          <p:sp>
            <p:nvSpPr>
              <p:cNvPr id="30" name="矩形 28">
                <a:extLst>
                  <a:ext uri="{FF2B5EF4-FFF2-40B4-BE49-F238E27FC236}">
                    <a16:creationId xmlns:a16="http://schemas.microsoft.com/office/drawing/2014/main" id="{7F27C854-01DA-4067-BECA-F2C2D5C063A3}"/>
                  </a:ext>
                </a:extLst>
              </p:cNvPr>
              <p:cNvSpPr/>
              <p:nvPr/>
            </p:nvSpPr>
            <p:spPr>
              <a:xfrm>
                <a:off x="3206238" y="4272161"/>
                <a:ext cx="1671399" cy="863417"/>
              </a:xfrm>
              <a:prstGeom prst="rect">
                <a:avLst/>
              </a:prstGeom>
              <a:ln>
                <a:noFill/>
              </a:ln>
            </p:spPr>
            <p:txBody>
              <a:bodyPr wrap="square" lIns="68580" tIns="34290" rIns="68580" bIns="34290" anchor="t">
                <a:noAutofit/>
              </a:bodyPr>
              <a:lstStyle/>
              <a:p>
                <a:pPr lvl="0" algn="ctr">
                  <a:lnSpc>
                    <a:spcPct val="130000"/>
                  </a:lnSpc>
                  <a:defRPr/>
                </a:pPr>
                <a:r>
                  <a:rPr lang="en-US">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 1/21 trường trong toàn huyện</a:t>
                </a:r>
                <a:endParaRPr lang="zh-CN" altLang="en-US" kern="0" dirty="0">
                  <a:solidFill>
                    <a:srgbClr val="002060"/>
                  </a:solidFill>
                  <a:latin typeface="Times New Roman" panose="02020603050405020304" pitchFamily="18" charset="0"/>
                  <a:ea typeface="微软雅黑"/>
                  <a:cs typeface="Times New Roman" panose="02020603050405020304" pitchFamily="18" charset="0"/>
                  <a:sym typeface="+mn-lt"/>
                </a:endParaRPr>
              </a:p>
            </p:txBody>
          </p:sp>
        </p:grpSp>
        <p:sp>
          <p:nvSpPr>
            <p:cNvPr id="17" name="文本框 14">
              <a:extLst>
                <a:ext uri="{FF2B5EF4-FFF2-40B4-BE49-F238E27FC236}">
                  <a16:creationId xmlns:a16="http://schemas.microsoft.com/office/drawing/2014/main" id="{EFA027DE-2192-4309-9C0A-E330D1B19ABF}"/>
                </a:ext>
              </a:extLst>
            </p:cNvPr>
            <p:cNvSpPr txBox="1"/>
            <p:nvPr/>
          </p:nvSpPr>
          <p:spPr>
            <a:xfrm>
              <a:off x="5217141" y="2115215"/>
              <a:ext cx="1630654" cy="544831"/>
            </a:xfrm>
            <a:prstGeom prst="roundRect">
              <a:avLst/>
            </a:prstGeom>
            <a:solidFill>
              <a:srgbClr val="FFFFFF">
                <a:lumMod val="95000"/>
              </a:srgbClr>
            </a:solidFill>
          </p:spPr>
          <p:txBody>
            <a:bodyPr wrap="square">
              <a:spAutoFit/>
            </a:bodyPr>
            <a:lstStyle/>
            <a:p>
              <a:pPr algn="ctr" defTabSz="685800">
                <a:defRPr/>
              </a:pPr>
              <a:r>
                <a:rPr lang="en-US" altLang="zh-CN" b="1" kern="0">
                  <a:solidFill>
                    <a:srgbClr val="C00000"/>
                  </a:solidFill>
                  <a:latin typeface="Times New Roman" panose="02020603050405020304" pitchFamily="18" charset="0"/>
                  <a:ea typeface="微软雅黑"/>
                  <a:cs typeface="Times New Roman" panose="02020603050405020304" pitchFamily="18" charset="0"/>
                  <a:sym typeface="+mn-lt"/>
                </a:rPr>
                <a:t>Công đoàn</a:t>
              </a:r>
              <a:endParaRPr lang="en-US" altLang="zh-CN" b="1" kern="0" dirty="0">
                <a:solidFill>
                  <a:srgbClr val="C00000"/>
                </a:solidFill>
                <a:latin typeface="Times New Roman" panose="02020603050405020304" pitchFamily="18" charset="0"/>
                <a:ea typeface="微软雅黑"/>
                <a:cs typeface="Times New Roman" panose="02020603050405020304" pitchFamily="18" charset="0"/>
                <a:sym typeface="+mn-lt"/>
              </a:endParaRPr>
            </a:p>
          </p:txBody>
        </p:sp>
        <p:grpSp>
          <p:nvGrpSpPr>
            <p:cNvPr id="18" name="组合 15">
              <a:extLst>
                <a:ext uri="{FF2B5EF4-FFF2-40B4-BE49-F238E27FC236}">
                  <a16:creationId xmlns:a16="http://schemas.microsoft.com/office/drawing/2014/main" id="{5DCEFC46-50F6-45D1-8F77-E3F6C13F6F3B}"/>
                </a:ext>
              </a:extLst>
            </p:cNvPr>
            <p:cNvGrpSpPr/>
            <p:nvPr/>
          </p:nvGrpSpPr>
          <p:grpSpPr>
            <a:xfrm>
              <a:off x="5196769" y="3189400"/>
              <a:ext cx="1671399" cy="1772772"/>
              <a:chOff x="5333070" y="3960679"/>
              <a:chExt cx="1671399" cy="1772772"/>
            </a:xfrm>
          </p:grpSpPr>
          <p:sp>
            <p:nvSpPr>
              <p:cNvPr id="27" name="椭圆 25">
                <a:extLst>
                  <a:ext uri="{FF2B5EF4-FFF2-40B4-BE49-F238E27FC236}">
                    <a16:creationId xmlns:a16="http://schemas.microsoft.com/office/drawing/2014/main" id="{3E37A668-2EC2-4386-8025-8A0F7E872451}"/>
                  </a:ext>
                </a:extLst>
              </p:cNvPr>
              <p:cNvSpPr/>
              <p:nvPr/>
            </p:nvSpPr>
            <p:spPr>
              <a:xfrm>
                <a:off x="5808769" y="3960679"/>
                <a:ext cx="720000" cy="720000"/>
              </a:xfrm>
              <a:prstGeom prst="ellipse">
                <a:avLst/>
              </a:prstGeom>
              <a:solidFill>
                <a:srgbClr val="E7E6E6"/>
              </a:solidFill>
              <a:ln w="19050" cap="rnd" cmpd="sng" algn="ctr">
                <a:noFill/>
                <a:prstDash val="solid"/>
                <a:round/>
                <a:headEnd/>
                <a:tailEnd/>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lgn="ctr" defTabSz="685766">
                  <a:defRPr/>
                </a:pPr>
                <a:r>
                  <a:rPr lang="en-US" altLang="zh-CN" kern="0" dirty="0">
                    <a:solidFill>
                      <a:srgbClr val="000000">
                        <a:lumMod val="85000"/>
                        <a:lumOff val="15000"/>
                      </a:srgbClr>
                    </a:solidFill>
                    <a:latin typeface="Arial" panose="020F0502020204030204"/>
                    <a:ea typeface="微软雅黑"/>
                    <a:cs typeface="+mn-ea"/>
                    <a:sym typeface="+mn-lt"/>
                  </a:rPr>
                  <a:t>03</a:t>
                </a:r>
                <a:endParaRPr lang="zh-CN" altLang="en-US" kern="0" dirty="0">
                  <a:solidFill>
                    <a:srgbClr val="000000">
                      <a:lumMod val="85000"/>
                      <a:lumOff val="15000"/>
                    </a:srgbClr>
                  </a:solidFill>
                  <a:latin typeface="Arial" panose="020F0502020204030204"/>
                  <a:ea typeface="微软雅黑"/>
                  <a:cs typeface="+mn-ea"/>
                  <a:sym typeface="+mn-lt"/>
                </a:endParaRPr>
              </a:p>
            </p:txBody>
          </p:sp>
          <p:sp>
            <p:nvSpPr>
              <p:cNvPr id="28" name="矩形 26">
                <a:extLst>
                  <a:ext uri="{FF2B5EF4-FFF2-40B4-BE49-F238E27FC236}">
                    <a16:creationId xmlns:a16="http://schemas.microsoft.com/office/drawing/2014/main" id="{6C88957A-7209-4CF5-81CA-1FFD44996209}"/>
                  </a:ext>
                </a:extLst>
              </p:cNvPr>
              <p:cNvSpPr/>
              <p:nvPr/>
            </p:nvSpPr>
            <p:spPr>
              <a:xfrm>
                <a:off x="5333070" y="4870034"/>
                <a:ext cx="1671399" cy="863417"/>
              </a:xfrm>
              <a:prstGeom prst="rect">
                <a:avLst/>
              </a:prstGeom>
              <a:ln>
                <a:noFill/>
              </a:ln>
            </p:spPr>
            <p:txBody>
              <a:bodyPr wrap="square" lIns="68580" tIns="34290" rIns="68580" bIns="34290" anchor="t">
                <a:noAutofit/>
              </a:bodyPr>
              <a:lstStyle/>
              <a:p>
                <a:pPr lvl="0" algn="ctr">
                  <a:lnSpc>
                    <a:spcPct val="150000"/>
                  </a:lnSpc>
                  <a:defRPr/>
                </a:pPr>
                <a:r>
                  <a:rPr lang="en-US" spc="-15">
                    <a:solidFill>
                      <a:srgbClr val="002060"/>
                    </a:solidFill>
                    <a:latin typeface="Times New Roman" panose="02020603050405020304" pitchFamily="18" charset="0"/>
                    <a:ea typeface="Times New Roman" panose="02020603050405020304" pitchFamily="18" charset="0"/>
                  </a:rPr>
                  <a:t>CĐCS hoàn thành xuất sắc nhiệm vụ</a:t>
                </a:r>
                <a:endParaRPr lang="en-US" altLang="zh-CN" kern="0" dirty="0">
                  <a:solidFill>
                    <a:srgbClr val="002060"/>
                  </a:solidFill>
                  <a:latin typeface="Arial" panose="020F0502020204030204"/>
                  <a:ea typeface="微软雅黑"/>
                  <a:cs typeface="+mn-ea"/>
                  <a:sym typeface="+mn-lt"/>
                </a:endParaRPr>
              </a:p>
            </p:txBody>
          </p:sp>
        </p:grpSp>
        <p:sp>
          <p:nvSpPr>
            <p:cNvPr id="19" name="文本框 16">
              <a:extLst>
                <a:ext uri="{FF2B5EF4-FFF2-40B4-BE49-F238E27FC236}">
                  <a16:creationId xmlns:a16="http://schemas.microsoft.com/office/drawing/2014/main" id="{D384E48B-4AC8-4AD0-B17C-89CCA49CEF94}"/>
                </a:ext>
              </a:extLst>
            </p:cNvPr>
            <p:cNvSpPr txBox="1"/>
            <p:nvPr/>
          </p:nvSpPr>
          <p:spPr>
            <a:xfrm>
              <a:off x="7179241" y="2115215"/>
              <a:ext cx="1545369" cy="749141"/>
            </a:xfrm>
            <a:prstGeom prst="roundRect">
              <a:avLst/>
            </a:prstGeom>
            <a:solidFill>
              <a:srgbClr val="FFFFFF">
                <a:lumMod val="95000"/>
              </a:srgbClr>
            </a:solidFill>
          </p:spPr>
          <p:txBody>
            <a:bodyPr wrap="square">
              <a:spAutoFit/>
            </a:bodyPr>
            <a:lstStyle/>
            <a:p>
              <a:pPr lvl="0" algn="ctr">
                <a:lnSpc>
                  <a:spcPct val="150000"/>
                </a:lnSpc>
                <a:defRPr/>
              </a:pPr>
              <a:r>
                <a:rPr lang="en-US"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Liên đội </a:t>
              </a:r>
              <a:endParaRPr lang="zh-CN" altLang="en-US" b="1" kern="0" dirty="0">
                <a:solidFill>
                  <a:srgbClr val="C00000"/>
                </a:solidFill>
                <a:latin typeface="Times New Roman" panose="02020603050405020304" pitchFamily="18" charset="0"/>
                <a:ea typeface="微软雅黑"/>
                <a:cs typeface="Times New Roman" panose="02020603050405020304" pitchFamily="18" charset="0"/>
                <a:sym typeface="+mn-lt"/>
              </a:endParaRPr>
            </a:p>
          </p:txBody>
        </p:sp>
        <p:grpSp>
          <p:nvGrpSpPr>
            <p:cNvPr id="20" name="组合 17">
              <a:extLst>
                <a:ext uri="{FF2B5EF4-FFF2-40B4-BE49-F238E27FC236}">
                  <a16:creationId xmlns:a16="http://schemas.microsoft.com/office/drawing/2014/main" id="{E6C3A874-F696-4DB1-A738-692008EEF87E}"/>
                </a:ext>
              </a:extLst>
            </p:cNvPr>
            <p:cNvGrpSpPr/>
            <p:nvPr/>
          </p:nvGrpSpPr>
          <p:grpSpPr>
            <a:xfrm>
              <a:off x="7116225" y="3189400"/>
              <a:ext cx="1671399" cy="1772772"/>
              <a:chOff x="7321369" y="3960679"/>
              <a:chExt cx="1671399" cy="1772772"/>
            </a:xfrm>
          </p:grpSpPr>
          <p:sp>
            <p:nvSpPr>
              <p:cNvPr id="25" name="椭圆 23">
                <a:extLst>
                  <a:ext uri="{FF2B5EF4-FFF2-40B4-BE49-F238E27FC236}">
                    <a16:creationId xmlns:a16="http://schemas.microsoft.com/office/drawing/2014/main" id="{52A550E7-393B-4E50-B118-31F704C8A305}"/>
                  </a:ext>
                </a:extLst>
              </p:cNvPr>
              <p:cNvSpPr/>
              <p:nvPr/>
            </p:nvSpPr>
            <p:spPr>
              <a:xfrm>
                <a:off x="7797068" y="3960679"/>
                <a:ext cx="720000" cy="720000"/>
              </a:xfrm>
              <a:prstGeom prst="ellipse">
                <a:avLst/>
              </a:prstGeom>
              <a:solidFill>
                <a:srgbClr val="E7E6E6"/>
              </a:solidFill>
              <a:ln w="19050" cap="rnd" cmpd="sng" algn="ctr">
                <a:noFill/>
                <a:prstDash val="solid"/>
                <a:round/>
                <a:headEnd/>
                <a:tailEnd/>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lgn="ctr" defTabSz="685766">
                  <a:defRPr/>
                </a:pPr>
                <a:r>
                  <a:rPr lang="en-US" altLang="zh-CN" kern="0" dirty="0">
                    <a:solidFill>
                      <a:srgbClr val="000000">
                        <a:lumMod val="85000"/>
                        <a:lumOff val="15000"/>
                      </a:srgbClr>
                    </a:solidFill>
                    <a:latin typeface="Arial" panose="020F0502020204030204"/>
                    <a:ea typeface="微软雅黑"/>
                    <a:cs typeface="+mn-ea"/>
                    <a:sym typeface="+mn-lt"/>
                  </a:rPr>
                  <a:t>04</a:t>
                </a:r>
                <a:endParaRPr lang="zh-CN" altLang="en-US" kern="0" dirty="0">
                  <a:solidFill>
                    <a:srgbClr val="000000">
                      <a:lumMod val="85000"/>
                      <a:lumOff val="15000"/>
                    </a:srgbClr>
                  </a:solidFill>
                  <a:latin typeface="Arial" panose="020F0502020204030204"/>
                  <a:ea typeface="微软雅黑"/>
                  <a:cs typeface="+mn-ea"/>
                  <a:sym typeface="+mn-lt"/>
                </a:endParaRPr>
              </a:p>
            </p:txBody>
          </p:sp>
          <p:sp>
            <p:nvSpPr>
              <p:cNvPr id="26" name="矩形 24">
                <a:extLst>
                  <a:ext uri="{FF2B5EF4-FFF2-40B4-BE49-F238E27FC236}">
                    <a16:creationId xmlns:a16="http://schemas.microsoft.com/office/drawing/2014/main" id="{C0E086B2-8143-45EC-837B-65F066B86633}"/>
                  </a:ext>
                </a:extLst>
              </p:cNvPr>
              <p:cNvSpPr/>
              <p:nvPr/>
            </p:nvSpPr>
            <p:spPr>
              <a:xfrm>
                <a:off x="7321369" y="4870034"/>
                <a:ext cx="1671399" cy="863417"/>
              </a:xfrm>
              <a:prstGeom prst="rect">
                <a:avLst/>
              </a:prstGeom>
              <a:ln>
                <a:noFill/>
              </a:ln>
            </p:spPr>
            <p:txBody>
              <a:bodyPr wrap="square" lIns="68580" tIns="34290" rIns="68580" bIns="34290" anchor="t">
                <a:noAutofit/>
              </a:bodyPr>
              <a:lstStyle/>
              <a:p>
                <a:pPr lvl="0" algn="ctr">
                  <a:lnSpc>
                    <a:spcPct val="130000"/>
                  </a:lnSpc>
                  <a:defRPr/>
                </a:pPr>
                <a:r>
                  <a:rPr lang="en-US">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 khen của TW Đoàn</a:t>
                </a:r>
                <a:endParaRPr lang="zh-CN" altLang="en-US" kern="0" dirty="0">
                  <a:solidFill>
                    <a:srgbClr val="002060"/>
                  </a:solidFill>
                  <a:latin typeface="Times New Roman" panose="02020603050405020304" pitchFamily="18" charset="0"/>
                  <a:ea typeface="微软雅黑"/>
                  <a:cs typeface="Times New Roman" panose="02020603050405020304" pitchFamily="18" charset="0"/>
                  <a:sym typeface="+mn-lt"/>
                </a:endParaRPr>
              </a:p>
            </p:txBody>
          </p:sp>
        </p:grpSp>
        <p:sp>
          <p:nvSpPr>
            <p:cNvPr id="21" name="文本框 18">
              <a:extLst>
                <a:ext uri="{FF2B5EF4-FFF2-40B4-BE49-F238E27FC236}">
                  <a16:creationId xmlns:a16="http://schemas.microsoft.com/office/drawing/2014/main" id="{3AB91CBB-35E6-4B7D-A2EC-2E3BFFAA085D}"/>
                </a:ext>
              </a:extLst>
            </p:cNvPr>
            <p:cNvSpPr txBox="1"/>
            <p:nvPr/>
          </p:nvSpPr>
          <p:spPr>
            <a:xfrm>
              <a:off x="8633950" y="2115215"/>
              <a:ext cx="1630654" cy="544831"/>
            </a:xfrm>
            <a:prstGeom prst="roundRect">
              <a:avLst/>
            </a:prstGeom>
            <a:solidFill>
              <a:srgbClr val="FFFFFF">
                <a:lumMod val="95000"/>
              </a:srgbClr>
            </a:solidFill>
          </p:spPr>
          <p:txBody>
            <a:bodyPr wrap="square">
              <a:spAutoFit/>
            </a:bodyPr>
            <a:lstStyle/>
            <a:p>
              <a:pPr algn="ctr">
                <a:defRPr/>
              </a:pPr>
              <a:r>
                <a:rPr lang="en-US"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 nhân</a:t>
              </a:r>
              <a:endParaRPr lang="zh-CN" altLang="en-US" b="1" kern="0" dirty="0">
                <a:solidFill>
                  <a:srgbClr val="C00000"/>
                </a:solidFill>
                <a:latin typeface="Times New Roman" panose="02020603050405020304" pitchFamily="18" charset="0"/>
                <a:ea typeface="微软雅黑"/>
                <a:cs typeface="Times New Roman" panose="02020603050405020304" pitchFamily="18" charset="0"/>
                <a:sym typeface="+mn-lt"/>
              </a:endParaRPr>
            </a:p>
          </p:txBody>
        </p:sp>
        <p:grpSp>
          <p:nvGrpSpPr>
            <p:cNvPr id="22" name="组合 19">
              <a:extLst>
                <a:ext uri="{FF2B5EF4-FFF2-40B4-BE49-F238E27FC236}">
                  <a16:creationId xmlns:a16="http://schemas.microsoft.com/office/drawing/2014/main" id="{D989E2DC-9E0A-4B6D-9D8C-9EB47B03D089}"/>
                </a:ext>
              </a:extLst>
            </p:cNvPr>
            <p:cNvGrpSpPr/>
            <p:nvPr/>
          </p:nvGrpSpPr>
          <p:grpSpPr>
            <a:xfrm>
              <a:off x="8684705" y="3189400"/>
              <a:ext cx="2129264" cy="4038081"/>
              <a:chOff x="8968834" y="3960679"/>
              <a:chExt cx="2129264" cy="4038081"/>
            </a:xfrm>
          </p:grpSpPr>
          <p:sp>
            <p:nvSpPr>
              <p:cNvPr id="23" name="椭圆 21">
                <a:extLst>
                  <a:ext uri="{FF2B5EF4-FFF2-40B4-BE49-F238E27FC236}">
                    <a16:creationId xmlns:a16="http://schemas.microsoft.com/office/drawing/2014/main" id="{32D0732B-F501-402C-BDBD-E876598769A6}"/>
                  </a:ext>
                </a:extLst>
              </p:cNvPr>
              <p:cNvSpPr/>
              <p:nvPr/>
            </p:nvSpPr>
            <p:spPr>
              <a:xfrm>
                <a:off x="9373403" y="3960679"/>
                <a:ext cx="720000" cy="720000"/>
              </a:xfrm>
              <a:prstGeom prst="ellipse">
                <a:avLst/>
              </a:prstGeom>
              <a:solidFill>
                <a:srgbClr val="E7E6E6"/>
              </a:solidFill>
              <a:ln w="19050" cap="rnd" cmpd="sng" algn="ctr">
                <a:noFill/>
                <a:prstDash val="solid"/>
                <a:round/>
                <a:headEnd/>
                <a:tailEnd/>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lgn="ctr" defTabSz="685766">
                  <a:defRPr/>
                </a:pPr>
                <a:r>
                  <a:rPr lang="en-US" altLang="zh-CN" kern="0" dirty="0">
                    <a:solidFill>
                      <a:srgbClr val="000000">
                        <a:lumMod val="85000"/>
                        <a:lumOff val="15000"/>
                      </a:srgbClr>
                    </a:solidFill>
                    <a:latin typeface="Arial" panose="020F0502020204030204"/>
                    <a:ea typeface="微软雅黑"/>
                    <a:cs typeface="+mn-ea"/>
                    <a:sym typeface="+mn-lt"/>
                  </a:rPr>
                  <a:t>05</a:t>
                </a:r>
              </a:p>
            </p:txBody>
          </p:sp>
          <p:sp>
            <p:nvSpPr>
              <p:cNvPr id="24" name="矩形 22">
                <a:extLst>
                  <a:ext uri="{FF2B5EF4-FFF2-40B4-BE49-F238E27FC236}">
                    <a16:creationId xmlns:a16="http://schemas.microsoft.com/office/drawing/2014/main" id="{AD9C194A-7600-49F0-B2BE-A1E7843F694A}"/>
                  </a:ext>
                </a:extLst>
              </p:cNvPr>
              <p:cNvSpPr/>
              <p:nvPr/>
            </p:nvSpPr>
            <p:spPr>
              <a:xfrm>
                <a:off x="8968834" y="4870034"/>
                <a:ext cx="2129264" cy="3128726"/>
              </a:xfrm>
              <a:prstGeom prst="rect">
                <a:avLst/>
              </a:prstGeom>
              <a:ln>
                <a:noFill/>
              </a:ln>
            </p:spPr>
            <p:txBody>
              <a:bodyPr wrap="square" lIns="68580" tIns="34290" rIns="68580" bIns="34290" anchor="t">
                <a:noAutofit/>
              </a:bodyPr>
              <a:lstStyle/>
              <a:p>
                <a:pPr marL="214313" indent="-214313">
                  <a:lnSpc>
                    <a:spcPct val="130000"/>
                  </a:lnSpc>
                  <a:buFontTx/>
                  <a:buChar char="-"/>
                  <a:defRPr/>
                </a:pPr>
                <a:r>
                  <a:rPr lang="en-US" altLang="zh-CN" kern="0">
                    <a:solidFill>
                      <a:srgbClr val="002060"/>
                    </a:solidFill>
                    <a:latin typeface="Times New Roman" panose="02020603050405020304" pitchFamily="18" charset="0"/>
                    <a:ea typeface="微软雅黑"/>
                    <a:cs typeface="Times New Roman" panose="02020603050405020304" pitchFamily="18" charset="0"/>
                    <a:sym typeface="+mn-lt"/>
                  </a:rPr>
                  <a:t>01 BK BGD</a:t>
                </a:r>
              </a:p>
              <a:p>
                <a:pPr marL="214313" indent="-214313">
                  <a:lnSpc>
                    <a:spcPct val="130000"/>
                  </a:lnSpc>
                  <a:buFontTx/>
                  <a:buChar char="-"/>
                  <a:defRPr/>
                </a:pPr>
                <a:r>
                  <a:rPr lang="en-US" altLang="zh-CN" kern="0">
                    <a:solidFill>
                      <a:srgbClr val="002060"/>
                    </a:solidFill>
                    <a:latin typeface="Times New Roman" panose="02020603050405020304" pitchFamily="18" charset="0"/>
                    <a:ea typeface="微软雅黑"/>
                    <a:cs typeface="Times New Roman" panose="02020603050405020304" pitchFamily="18" charset="0"/>
                    <a:sym typeface="+mn-lt"/>
                  </a:rPr>
                  <a:t>02 BK UBND TP</a:t>
                </a:r>
              </a:p>
              <a:p>
                <a:pPr marL="214313" indent="-214313">
                  <a:lnSpc>
                    <a:spcPct val="130000"/>
                  </a:lnSpc>
                  <a:buFontTx/>
                  <a:buChar char="-"/>
                  <a:defRPr/>
                </a:pPr>
                <a:r>
                  <a:rPr lang="en-US" altLang="zh-CN" kern="0">
                    <a:solidFill>
                      <a:srgbClr val="002060"/>
                    </a:solidFill>
                    <a:latin typeface="Times New Roman" panose="02020603050405020304" pitchFamily="18" charset="0"/>
                    <a:ea typeface="微软雅黑"/>
                    <a:cs typeface="Times New Roman" panose="02020603050405020304" pitchFamily="18" charset="0"/>
                    <a:sym typeface="+mn-lt"/>
                  </a:rPr>
                  <a:t>08 chiến sĩ thi đua cấp cơ sở</a:t>
                </a:r>
              </a:p>
              <a:p>
                <a:pPr marL="214313" indent="-214313">
                  <a:lnSpc>
                    <a:spcPct val="130000"/>
                  </a:lnSpc>
                  <a:buFontTx/>
                  <a:buChar char="-"/>
                  <a:defRPr/>
                </a:pPr>
                <a:r>
                  <a:rPr lang="en-US" altLang="zh-CN" kern="0">
                    <a:solidFill>
                      <a:srgbClr val="002060"/>
                    </a:solidFill>
                    <a:latin typeface="Times New Roman" panose="02020603050405020304" pitchFamily="18" charset="0"/>
                    <a:ea typeface="微软雅黑"/>
                    <a:cs typeface="Times New Roman" panose="02020603050405020304" pitchFamily="18" charset="0"/>
                    <a:sym typeface="+mn-lt"/>
                  </a:rPr>
                  <a:t>57 LĐTT</a:t>
                </a:r>
                <a:endParaRPr lang="zh-CN" altLang="en-US" kern="0" dirty="0">
                  <a:solidFill>
                    <a:srgbClr val="002060"/>
                  </a:solidFill>
                  <a:latin typeface="Times New Roman" panose="02020603050405020304" pitchFamily="18" charset="0"/>
                  <a:ea typeface="微软雅黑"/>
                  <a:cs typeface="Times New Roman" panose="02020603050405020304" pitchFamily="18" charset="0"/>
                  <a:sym typeface="+mn-lt"/>
                </a:endParaRPr>
              </a:p>
            </p:txBody>
          </p:sp>
        </p:grpSp>
      </p:grpSp>
    </p:spTree>
    <p:extLst>
      <p:ext uri="{BB962C8B-B14F-4D97-AF65-F5344CB8AC3E}">
        <p14:creationId xmlns:p14="http://schemas.microsoft.com/office/powerpoint/2010/main" val="16806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93081" y="1182193"/>
            <a:ext cx="8304871" cy="738664"/>
          </a:xfrm>
          <a:prstGeom prst="rect">
            <a:avLst/>
          </a:prstGeom>
        </p:spPr>
        <p:txBody>
          <a:bodyPr wrap="square">
            <a:spAutoFit/>
          </a:bodyPr>
          <a:lstStyle/>
          <a:p>
            <a:pPr indent="202883" algn="ctr"/>
            <a:r>
              <a:rPr lang="it-IT" sz="21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PHƯƠNG HƯỚNG NHIỆM VỤ, GIẢI PHÁP VÀ CÁC CHỈ TIÊU NĂM HỌC 2023-2024</a:t>
            </a:r>
            <a:endParaRPr lang="en-US" sz="15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927933" y="2534936"/>
            <a:ext cx="2700419" cy="369332"/>
          </a:xfrm>
          <a:prstGeom prst="rect">
            <a:avLst/>
          </a:prstGeom>
        </p:spPr>
        <p:txBody>
          <a:bodyPr wrap="none">
            <a:spAutoFit/>
          </a:bodyPr>
          <a:lstStyle/>
          <a:p>
            <a:r>
              <a:rPr lang="en-US" b="1">
                <a:solidFill>
                  <a:srgbClr val="002060"/>
                </a:solidFill>
                <a:latin typeface="Times New Roman" panose="02020603050405020304" pitchFamily="18" charset="0"/>
                <a:ea typeface="Calibri" panose="020F0502020204030204" pitchFamily="34" charset="0"/>
              </a:rPr>
              <a:t>1. Về tư tưởng - chính trị.</a:t>
            </a:r>
            <a:endParaRPr lang="en-US" sz="2400">
              <a:solidFill>
                <a:srgbClr val="002060"/>
              </a:solidFill>
            </a:endParaRPr>
          </a:p>
        </p:txBody>
      </p:sp>
      <p:sp>
        <p:nvSpPr>
          <p:cNvPr id="6" name="Rectangle 5"/>
          <p:cNvSpPr/>
          <p:nvPr/>
        </p:nvSpPr>
        <p:spPr>
          <a:xfrm>
            <a:off x="703926" y="3257520"/>
            <a:ext cx="1941557" cy="284693"/>
          </a:xfrm>
          <a:prstGeom prst="rect">
            <a:avLst/>
          </a:prstGeom>
        </p:spPr>
        <p:txBody>
          <a:bodyPr wrap="none">
            <a:spAutoFit/>
          </a:bodyPr>
          <a:lstStyle/>
          <a:p>
            <a:pPr indent="202883" algn="just">
              <a:lnSpc>
                <a:spcPts val="1500"/>
              </a:lnSpc>
              <a:tabLst>
                <a:tab pos="257175" algn="l"/>
              </a:tabLst>
            </a:pPr>
            <a:r>
              <a:rPr lang="en-US"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Chuyên môn.</a:t>
            </a:r>
            <a:endParaRPr lang="en-US" sz="135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848015" y="3864597"/>
            <a:ext cx="2319866" cy="369332"/>
          </a:xfrm>
          <a:prstGeom prst="rect">
            <a:avLst/>
          </a:prstGeom>
        </p:spPr>
        <p:txBody>
          <a:bodyPr wrap="none">
            <a:spAutoFit/>
          </a:bodyPr>
          <a:lstStyle/>
          <a:p>
            <a:r>
              <a:rPr lang="en-US"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Công tác đoàn thể.</a:t>
            </a:r>
            <a:endParaRPr lang="en-US" sz="2400">
              <a:solidFill>
                <a:srgbClr val="002060"/>
              </a:solidFill>
            </a:endParaRPr>
          </a:p>
        </p:txBody>
      </p:sp>
      <p:sp>
        <p:nvSpPr>
          <p:cNvPr id="8" name="Rectangle 7"/>
          <p:cNvSpPr/>
          <p:nvPr/>
        </p:nvSpPr>
        <p:spPr>
          <a:xfrm>
            <a:off x="676240" y="4583100"/>
            <a:ext cx="2063385" cy="284693"/>
          </a:xfrm>
          <a:prstGeom prst="rect">
            <a:avLst/>
          </a:prstGeom>
        </p:spPr>
        <p:txBody>
          <a:bodyPr wrap="none">
            <a:spAutoFit/>
          </a:bodyPr>
          <a:lstStyle/>
          <a:p>
            <a:pPr indent="202883" algn="just">
              <a:lnSpc>
                <a:spcPts val="1500"/>
              </a:lnSpc>
            </a:pPr>
            <a:r>
              <a:rPr lang="en-US"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4. Chỉ tiêu cụ thể</a:t>
            </a:r>
            <a:endParaRPr lang="en-US" sz="135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56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AA4E9B7-F9A0-4CF1-8792-0109AED36D8D}"/>
              </a:ext>
            </a:extLst>
          </p:cNvPr>
          <p:cNvSpPr txBox="1"/>
          <p:nvPr/>
        </p:nvSpPr>
        <p:spPr>
          <a:xfrm>
            <a:off x="842875" y="289588"/>
            <a:ext cx="7550848" cy="523220"/>
          </a:xfrm>
          <a:prstGeom prst="rect">
            <a:avLst/>
          </a:prstGeom>
          <a:noFill/>
        </p:spPr>
        <p:txBody>
          <a:bodyPr wrap="square" rtlCol="0">
            <a:spAutoFit/>
          </a:bodyPr>
          <a:lstStyle/>
          <a:p>
            <a:pPr lvl="0" algn="ctr">
              <a:defRPr/>
            </a:pPr>
            <a:r>
              <a:rPr lang="en-US" sz="2800" b="1">
                <a:solidFill>
                  <a:srgbClr val="FF0000"/>
                </a:solidFill>
                <a:latin typeface="Times New Roman" panose="02020603050405020304" pitchFamily="18" charset="0"/>
                <a:ea typeface="Calibri" panose="020F0502020204030204" pitchFamily="34" charset="0"/>
              </a:rPr>
              <a:t>Tổng số CBGV- CNV (tính đến ngày 10/9/2023) </a:t>
            </a:r>
            <a:endParaRPr lang="zh-CN" altLang="en-US" sz="2800" b="1" u="sng" kern="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109" name="组合 108">
            <a:extLst>
              <a:ext uri="{FF2B5EF4-FFF2-40B4-BE49-F238E27FC236}">
                <a16:creationId xmlns:a16="http://schemas.microsoft.com/office/drawing/2014/main" id="{9C8B426A-768E-1422-F568-C93EB8DBAC67}"/>
              </a:ext>
            </a:extLst>
          </p:cNvPr>
          <p:cNvGrpSpPr/>
          <p:nvPr/>
        </p:nvGrpSpPr>
        <p:grpSpPr>
          <a:xfrm>
            <a:off x="119205" y="1496037"/>
            <a:ext cx="3096159" cy="549843"/>
            <a:chOff x="1361910" y="2117662"/>
            <a:chExt cx="3518612" cy="542017"/>
          </a:xfrm>
        </p:grpSpPr>
        <p:sp>
          <p:nvSpPr>
            <p:cNvPr id="113" name="Oval 59">
              <a:extLst>
                <a:ext uri="{FF2B5EF4-FFF2-40B4-BE49-F238E27FC236}">
                  <a16:creationId xmlns:a16="http://schemas.microsoft.com/office/drawing/2014/main" id="{82967223-18F1-EB16-A9EA-C198E4FD2F7F}"/>
                </a:ext>
              </a:extLst>
            </p:cNvPr>
            <p:cNvSpPr/>
            <p:nvPr/>
          </p:nvSpPr>
          <p:spPr>
            <a:xfrm>
              <a:off x="1361910" y="2119679"/>
              <a:ext cx="540000" cy="540000"/>
            </a:xfrm>
            <a:prstGeom prst="ellipse">
              <a:avLst/>
            </a:prstGeom>
            <a:solidFill>
              <a:srgbClr val="2A3246"/>
            </a:solidFill>
            <a:ln w="12700" cap="flat" cmpd="sng" algn="ctr">
              <a:noFill/>
              <a:prstDash val="solid"/>
              <a:miter lim="800000"/>
            </a:ln>
            <a:effectLst>
              <a:outerShdw blurRad="254000" dist="63500" dir="2700000" algn="tl" rotWithShape="0">
                <a:prstClr val="black">
                  <a:alpha val="30000"/>
                </a:prstClr>
              </a:outerShdw>
            </a:effectLst>
          </p:spPr>
          <p:txBody>
            <a:bodyPr rtlCol="0" anchor="ctr"/>
            <a:lstStyle/>
            <a:p>
              <a:pPr algn="ctr" defTabSz="685800">
                <a:lnSpc>
                  <a:spcPct val="130000"/>
                </a:lnSpc>
                <a:defRPr/>
              </a:pPr>
              <a:r>
                <a:rPr lang="en-US" sz="2800" b="1" kern="0">
                  <a:solidFill>
                    <a:prstClr val="white"/>
                  </a:solidFill>
                  <a:latin typeface="Cambria" panose="02040503050406030204" pitchFamily="18" charset="0"/>
                  <a:ea typeface="Cambria" panose="02040503050406030204" pitchFamily="18" charset="0"/>
                  <a:sym typeface="+mn-lt"/>
                </a:rPr>
                <a:t>1</a:t>
              </a:r>
              <a:endParaRPr lang="en-US" sz="2800" b="1" kern="0" dirty="0">
                <a:solidFill>
                  <a:prstClr val="white"/>
                </a:solidFill>
                <a:latin typeface="Cambria" panose="02040503050406030204" pitchFamily="18" charset="0"/>
                <a:ea typeface="Cambria" panose="02040503050406030204" pitchFamily="18" charset="0"/>
                <a:sym typeface="+mn-lt"/>
              </a:endParaRPr>
            </a:p>
          </p:txBody>
        </p:sp>
        <p:sp>
          <p:nvSpPr>
            <p:cNvPr id="112" name="TextBox 70">
              <a:extLst>
                <a:ext uri="{FF2B5EF4-FFF2-40B4-BE49-F238E27FC236}">
                  <a16:creationId xmlns:a16="http://schemas.microsoft.com/office/drawing/2014/main" id="{4DC9696A-AFFC-A2AE-4D4E-B2F1C500F506}"/>
                </a:ext>
              </a:extLst>
            </p:cNvPr>
            <p:cNvSpPr txBox="1"/>
            <p:nvPr/>
          </p:nvSpPr>
          <p:spPr>
            <a:xfrm>
              <a:off x="1845247" y="2117662"/>
              <a:ext cx="3035275" cy="491476"/>
            </a:xfrm>
            <a:prstGeom prst="rect">
              <a:avLst/>
            </a:prstGeom>
            <a:noFill/>
          </p:spPr>
          <p:txBody>
            <a:bodyPr wrap="square" lIns="137132" tIns="68567" rIns="137132" bIns="68567" rtlCol="0">
              <a:spAutoFit/>
            </a:bodyPr>
            <a:lstStyle/>
            <a:p>
              <a:pPr defTabSz="685800">
                <a:lnSpc>
                  <a:spcPct val="130000"/>
                </a:lnSpc>
                <a:defRPr/>
              </a:pPr>
              <a:r>
                <a:rPr lang="en-US" altLang="zh-CN" kern="0">
                  <a:solidFill>
                    <a:srgbClr val="344159"/>
                  </a:solidFill>
                  <a:latin typeface="微软雅黑"/>
                  <a:ea typeface="微软雅黑"/>
                  <a:cs typeface="+mn-ea"/>
                  <a:sym typeface="+mn-lt"/>
                </a:rPr>
                <a:t>Cán bộ quản lý: 03</a:t>
              </a:r>
              <a:endParaRPr lang="zh-CN" altLang="en-US" kern="0" dirty="0">
                <a:solidFill>
                  <a:srgbClr val="344159"/>
                </a:solidFill>
                <a:latin typeface="微软雅黑"/>
                <a:ea typeface="微软雅黑"/>
                <a:cs typeface="+mn-ea"/>
                <a:sym typeface="+mn-lt"/>
              </a:endParaRPr>
            </a:p>
          </p:txBody>
        </p:sp>
      </p:grpSp>
      <p:grpSp>
        <p:nvGrpSpPr>
          <p:cNvPr id="116" name="组合 115">
            <a:extLst>
              <a:ext uri="{FF2B5EF4-FFF2-40B4-BE49-F238E27FC236}">
                <a16:creationId xmlns:a16="http://schemas.microsoft.com/office/drawing/2014/main" id="{29AA95DC-F54E-5295-0A4B-6DB1C6898D43}"/>
              </a:ext>
            </a:extLst>
          </p:cNvPr>
          <p:cNvGrpSpPr/>
          <p:nvPr/>
        </p:nvGrpSpPr>
        <p:grpSpPr>
          <a:xfrm>
            <a:off x="3290026" y="1523938"/>
            <a:ext cx="3116790" cy="533240"/>
            <a:chOff x="1361910" y="2055376"/>
            <a:chExt cx="3542058" cy="639472"/>
          </a:xfrm>
        </p:grpSpPr>
        <p:sp>
          <p:nvSpPr>
            <p:cNvPr id="120" name="Oval 59">
              <a:extLst>
                <a:ext uri="{FF2B5EF4-FFF2-40B4-BE49-F238E27FC236}">
                  <a16:creationId xmlns:a16="http://schemas.microsoft.com/office/drawing/2014/main" id="{69911F54-EDBB-B6EA-B745-7D0DE7DF5B7F}"/>
                </a:ext>
              </a:extLst>
            </p:cNvPr>
            <p:cNvSpPr/>
            <p:nvPr/>
          </p:nvSpPr>
          <p:spPr>
            <a:xfrm>
              <a:off x="1361910" y="2055376"/>
              <a:ext cx="540000" cy="639472"/>
            </a:xfrm>
            <a:prstGeom prst="ellipse">
              <a:avLst/>
            </a:prstGeom>
            <a:solidFill>
              <a:srgbClr val="D9D9D9"/>
            </a:solidFill>
            <a:ln w="12700" cap="flat" cmpd="sng" algn="ctr">
              <a:noFill/>
              <a:prstDash val="solid"/>
              <a:miter lim="800000"/>
            </a:ln>
            <a:effectLst>
              <a:outerShdw blurRad="254000" dist="63500" dir="2700000" algn="tl" rotWithShape="0">
                <a:prstClr val="black">
                  <a:alpha val="30000"/>
                </a:prstClr>
              </a:outerShdw>
            </a:effectLst>
          </p:spPr>
          <p:txBody>
            <a:bodyPr rtlCol="0" anchor="ctr"/>
            <a:lstStyle/>
            <a:p>
              <a:pPr algn="ctr" defTabSz="685800">
                <a:lnSpc>
                  <a:spcPct val="130000"/>
                </a:lnSpc>
                <a:defRPr/>
              </a:pPr>
              <a:r>
                <a:rPr lang="en-US" sz="2800" b="1" kern="0">
                  <a:solidFill>
                    <a:prstClr val="black">
                      <a:lumMod val="95000"/>
                      <a:lumOff val="5000"/>
                    </a:prstClr>
                  </a:solidFill>
                  <a:latin typeface="Cambria" panose="02040503050406030204" pitchFamily="18" charset="0"/>
                  <a:ea typeface="Cambria" panose="02040503050406030204" pitchFamily="18" charset="0"/>
                  <a:sym typeface="+mn-lt"/>
                </a:rPr>
                <a:t>2</a:t>
              </a:r>
              <a:endParaRPr lang="en-US" sz="2800" b="1" kern="0" dirty="0">
                <a:solidFill>
                  <a:prstClr val="black">
                    <a:lumMod val="95000"/>
                    <a:lumOff val="5000"/>
                  </a:prstClr>
                </a:solidFill>
                <a:latin typeface="Cambria" panose="02040503050406030204" pitchFamily="18" charset="0"/>
                <a:ea typeface="Cambria" panose="02040503050406030204" pitchFamily="18" charset="0"/>
                <a:sym typeface="+mn-lt"/>
              </a:endParaRPr>
            </a:p>
          </p:txBody>
        </p:sp>
        <p:sp>
          <p:nvSpPr>
            <p:cNvPr id="119" name="TextBox 70">
              <a:extLst>
                <a:ext uri="{FF2B5EF4-FFF2-40B4-BE49-F238E27FC236}">
                  <a16:creationId xmlns:a16="http://schemas.microsoft.com/office/drawing/2014/main" id="{A2CACE3A-03C8-91CE-36B4-085E16B03A2E}"/>
                </a:ext>
              </a:extLst>
            </p:cNvPr>
            <p:cNvSpPr txBox="1"/>
            <p:nvPr/>
          </p:nvSpPr>
          <p:spPr>
            <a:xfrm>
              <a:off x="1868693" y="2059113"/>
              <a:ext cx="3035275" cy="491671"/>
            </a:xfrm>
            <a:prstGeom prst="rect">
              <a:avLst/>
            </a:prstGeom>
            <a:noFill/>
          </p:spPr>
          <p:txBody>
            <a:bodyPr wrap="square" lIns="137132" tIns="68567" rIns="137132" bIns="68567" rtlCol="0">
              <a:spAutoFit/>
            </a:bodyPr>
            <a:lstStyle/>
            <a:p>
              <a:pPr defTabSz="685800">
                <a:lnSpc>
                  <a:spcPct val="130000"/>
                </a:lnSpc>
                <a:defRPr/>
              </a:pPr>
              <a:r>
                <a:rPr lang="en-US" altLang="zh-CN" kern="0" dirty="0" err="1">
                  <a:solidFill>
                    <a:srgbClr val="344159"/>
                  </a:solidFill>
                  <a:latin typeface="微软雅黑"/>
                  <a:ea typeface="微软雅黑"/>
                  <a:cs typeface="+mn-ea"/>
                  <a:sym typeface="+mn-lt"/>
                </a:rPr>
                <a:t>Giáo</a:t>
              </a:r>
              <a:r>
                <a:rPr lang="en-US" altLang="zh-CN" kern="0" dirty="0">
                  <a:solidFill>
                    <a:srgbClr val="344159"/>
                  </a:solidFill>
                  <a:latin typeface="微软雅黑"/>
                  <a:ea typeface="微软雅黑"/>
                  <a:cs typeface="+mn-ea"/>
                  <a:sym typeface="+mn-lt"/>
                </a:rPr>
                <a:t> </a:t>
              </a:r>
              <a:r>
                <a:rPr lang="en-US" altLang="zh-CN" kern="0" dirty="0" err="1">
                  <a:solidFill>
                    <a:srgbClr val="344159"/>
                  </a:solidFill>
                  <a:latin typeface="微软雅黑"/>
                  <a:ea typeface="微软雅黑"/>
                  <a:cs typeface="+mn-ea"/>
                  <a:sym typeface="+mn-lt"/>
                </a:rPr>
                <a:t>viên</a:t>
              </a:r>
              <a:r>
                <a:rPr lang="en-US" altLang="zh-CN" kern="0" dirty="0">
                  <a:solidFill>
                    <a:srgbClr val="344159"/>
                  </a:solidFill>
                  <a:latin typeface="微软雅黑"/>
                  <a:ea typeface="微软雅黑"/>
                  <a:cs typeface="+mn-ea"/>
                  <a:sym typeface="+mn-lt"/>
                </a:rPr>
                <a:t>: 52</a:t>
              </a:r>
              <a:endParaRPr lang="zh-CN" altLang="en-US" kern="0" dirty="0">
                <a:solidFill>
                  <a:srgbClr val="344159"/>
                </a:solidFill>
                <a:latin typeface="微软雅黑"/>
                <a:ea typeface="微软雅黑"/>
                <a:cs typeface="+mn-ea"/>
                <a:sym typeface="+mn-lt"/>
              </a:endParaRPr>
            </a:p>
          </p:txBody>
        </p:sp>
      </p:grpSp>
      <p:grpSp>
        <p:nvGrpSpPr>
          <p:cNvPr id="122" name="组合 121">
            <a:extLst>
              <a:ext uri="{FF2B5EF4-FFF2-40B4-BE49-F238E27FC236}">
                <a16:creationId xmlns:a16="http://schemas.microsoft.com/office/drawing/2014/main" id="{3344FDA8-45AC-0989-99C1-BBA918FD9F0B}"/>
              </a:ext>
            </a:extLst>
          </p:cNvPr>
          <p:cNvGrpSpPr/>
          <p:nvPr/>
        </p:nvGrpSpPr>
        <p:grpSpPr>
          <a:xfrm>
            <a:off x="6505040" y="1523938"/>
            <a:ext cx="3096159" cy="479248"/>
            <a:chOff x="1361910" y="2082685"/>
            <a:chExt cx="3518612" cy="576958"/>
          </a:xfrm>
        </p:grpSpPr>
        <p:sp>
          <p:nvSpPr>
            <p:cNvPr id="126" name="Oval 59">
              <a:extLst>
                <a:ext uri="{FF2B5EF4-FFF2-40B4-BE49-F238E27FC236}">
                  <a16:creationId xmlns:a16="http://schemas.microsoft.com/office/drawing/2014/main" id="{AB4FFC05-A01C-F533-A787-F1213869C469}"/>
                </a:ext>
              </a:extLst>
            </p:cNvPr>
            <p:cNvSpPr/>
            <p:nvPr/>
          </p:nvSpPr>
          <p:spPr>
            <a:xfrm>
              <a:off x="1361910" y="2119643"/>
              <a:ext cx="540000" cy="540000"/>
            </a:xfrm>
            <a:prstGeom prst="ellipse">
              <a:avLst/>
            </a:prstGeom>
            <a:solidFill>
              <a:srgbClr val="6196FF"/>
            </a:solidFill>
            <a:ln w="12700" cap="flat" cmpd="sng" algn="ctr">
              <a:noFill/>
              <a:prstDash val="solid"/>
              <a:miter lim="800000"/>
            </a:ln>
            <a:effectLst>
              <a:outerShdw blurRad="254000" dist="63500" dir="2700000" algn="tl" rotWithShape="0">
                <a:prstClr val="black">
                  <a:alpha val="30000"/>
                </a:prstClr>
              </a:outerShdw>
            </a:effectLst>
          </p:spPr>
          <p:txBody>
            <a:bodyPr rtlCol="0" anchor="ctr"/>
            <a:lstStyle/>
            <a:p>
              <a:pPr algn="ctr" defTabSz="685800">
                <a:lnSpc>
                  <a:spcPct val="130000"/>
                </a:lnSpc>
                <a:defRPr/>
              </a:pPr>
              <a:r>
                <a:rPr lang="en-US" sz="2400" b="1" kern="0">
                  <a:solidFill>
                    <a:srgbClr val="344159"/>
                  </a:solidFill>
                  <a:latin typeface="Cambria" panose="02040503050406030204" pitchFamily="18" charset="0"/>
                  <a:ea typeface="Cambria" panose="02040503050406030204" pitchFamily="18" charset="0"/>
                  <a:sym typeface="+mn-lt"/>
                </a:rPr>
                <a:t>3</a:t>
              </a:r>
              <a:endParaRPr lang="en-US" sz="2400" b="1" kern="0" dirty="0">
                <a:solidFill>
                  <a:srgbClr val="344159"/>
                </a:solidFill>
                <a:latin typeface="Cambria" panose="02040503050406030204" pitchFamily="18" charset="0"/>
                <a:ea typeface="Cambria" panose="02040503050406030204" pitchFamily="18" charset="0"/>
                <a:sym typeface="+mn-lt"/>
              </a:endParaRPr>
            </a:p>
          </p:txBody>
        </p:sp>
        <p:sp>
          <p:nvSpPr>
            <p:cNvPr id="125" name="TextBox 70">
              <a:extLst>
                <a:ext uri="{FF2B5EF4-FFF2-40B4-BE49-F238E27FC236}">
                  <a16:creationId xmlns:a16="http://schemas.microsoft.com/office/drawing/2014/main" id="{73271B24-8E86-DC83-58BD-78E6561951F2}"/>
                </a:ext>
              </a:extLst>
            </p:cNvPr>
            <p:cNvSpPr txBox="1"/>
            <p:nvPr/>
          </p:nvSpPr>
          <p:spPr>
            <a:xfrm>
              <a:off x="1845247" y="2082685"/>
              <a:ext cx="3035275" cy="491976"/>
            </a:xfrm>
            <a:prstGeom prst="rect">
              <a:avLst/>
            </a:prstGeom>
            <a:noFill/>
          </p:spPr>
          <p:txBody>
            <a:bodyPr wrap="square" lIns="137132" tIns="68567" rIns="137132" bIns="68567" rtlCol="0">
              <a:spAutoFit/>
            </a:bodyPr>
            <a:lstStyle/>
            <a:p>
              <a:pPr defTabSz="685800">
                <a:lnSpc>
                  <a:spcPct val="130000"/>
                </a:lnSpc>
                <a:defRPr/>
              </a:pPr>
              <a:r>
                <a:rPr lang="en-US" altLang="zh-CN" kern="0">
                  <a:solidFill>
                    <a:srgbClr val="344159"/>
                  </a:solidFill>
                  <a:latin typeface="微软雅黑"/>
                  <a:ea typeface="微软雅黑"/>
                  <a:cs typeface="+mn-ea"/>
                  <a:sym typeface="+mn-lt"/>
                </a:rPr>
                <a:t>Nhân viên: 04</a:t>
              </a:r>
              <a:endParaRPr lang="zh-CN" altLang="en-US" kern="0" dirty="0">
                <a:solidFill>
                  <a:srgbClr val="344159"/>
                </a:solidFill>
                <a:latin typeface="微软雅黑"/>
                <a:ea typeface="微软雅黑"/>
                <a:cs typeface="+mn-ea"/>
                <a:sym typeface="+mn-lt"/>
              </a:endParaRPr>
            </a:p>
          </p:txBody>
        </p:sp>
      </p:grpSp>
      <p:sp>
        <p:nvSpPr>
          <p:cNvPr id="130" name="TextBox 70">
            <a:extLst>
              <a:ext uri="{FF2B5EF4-FFF2-40B4-BE49-F238E27FC236}">
                <a16:creationId xmlns:a16="http://schemas.microsoft.com/office/drawing/2014/main" id="{6516B167-CA34-43F2-EC2A-36E416CE6845}"/>
              </a:ext>
            </a:extLst>
          </p:cNvPr>
          <p:cNvSpPr txBox="1"/>
          <p:nvPr/>
        </p:nvSpPr>
        <p:spPr>
          <a:xfrm>
            <a:off x="594371" y="870919"/>
            <a:ext cx="8057260" cy="570707"/>
          </a:xfrm>
          <a:prstGeom prst="rect">
            <a:avLst/>
          </a:prstGeom>
          <a:noFill/>
        </p:spPr>
        <p:txBody>
          <a:bodyPr wrap="square" lIns="137132" tIns="68567" rIns="137132" bIns="68567" rtlCol="0">
            <a:spAutoFit/>
          </a:bodyPr>
          <a:lstStyle/>
          <a:p>
            <a:pPr algn="ctr" defTabSz="685800">
              <a:lnSpc>
                <a:spcPct val="130000"/>
              </a:lnSpc>
              <a:defRPr/>
            </a:pP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Tổng</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a:t>
            </a: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số</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a:t>
            </a: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cán</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a:t>
            </a: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bộ</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a:t>
            </a: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giáo</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a:t>
            </a: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viên</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a:t>
            </a: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nhân</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a:t>
            </a: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viên</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a:t>
            </a: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của</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a:t>
            </a: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nhà</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a:t>
            </a: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trường</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a:t>
            </a:r>
            <a:r>
              <a:rPr lang="en-US" altLang="zh-CN" sz="2400" b="1" dirty="0" err="1">
                <a:solidFill>
                  <a:srgbClr val="344159"/>
                </a:solidFill>
                <a:latin typeface="Times New Roman" panose="02020603050405020304" pitchFamily="18" charset="0"/>
                <a:ea typeface="微软雅黑"/>
                <a:cs typeface="Times New Roman" panose="02020603050405020304" pitchFamily="18" charset="0"/>
                <a:sym typeface="+mn-lt"/>
              </a:rPr>
              <a:t>là</a:t>
            </a:r>
            <a:r>
              <a:rPr lang="en-US" altLang="zh-CN" sz="2400" b="1" dirty="0">
                <a:solidFill>
                  <a:srgbClr val="344159"/>
                </a:solidFill>
                <a:latin typeface="Times New Roman" panose="02020603050405020304" pitchFamily="18" charset="0"/>
                <a:ea typeface="微软雅黑"/>
                <a:cs typeface="Times New Roman" panose="02020603050405020304" pitchFamily="18" charset="0"/>
                <a:sym typeface="+mn-lt"/>
              </a:rPr>
              <a:t> 59</a:t>
            </a:r>
            <a:endParaRPr lang="zh-CN" altLang="en-US" sz="2400" b="1" dirty="0">
              <a:solidFill>
                <a:srgbClr val="344159"/>
              </a:solidFill>
              <a:latin typeface="Times New Roman" panose="02020603050405020304" pitchFamily="18" charset="0"/>
              <a:ea typeface="微软雅黑"/>
              <a:cs typeface="Times New Roman" panose="02020603050405020304" pitchFamily="18" charset="0"/>
              <a:sym typeface="+mn-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65" t="12308" r="922" b="26154"/>
          <a:stretch/>
        </p:blipFill>
        <p:spPr>
          <a:xfrm>
            <a:off x="370622" y="2923425"/>
            <a:ext cx="8574205" cy="3839196"/>
          </a:xfrm>
          <a:prstGeom prst="rect">
            <a:avLst/>
          </a:prstGeom>
        </p:spPr>
      </p:pic>
      <p:grpSp>
        <p:nvGrpSpPr>
          <p:cNvPr id="15" name="组合 108">
            <a:extLst>
              <a:ext uri="{FF2B5EF4-FFF2-40B4-BE49-F238E27FC236}">
                <a16:creationId xmlns:a16="http://schemas.microsoft.com/office/drawing/2014/main" id="{9C8B426A-768E-1422-F568-C93EB8DBAC67}"/>
              </a:ext>
            </a:extLst>
          </p:cNvPr>
          <p:cNvGrpSpPr/>
          <p:nvPr/>
        </p:nvGrpSpPr>
        <p:grpSpPr>
          <a:xfrm>
            <a:off x="119205" y="2259146"/>
            <a:ext cx="3096159" cy="549843"/>
            <a:chOff x="1361910" y="2117662"/>
            <a:chExt cx="3518612" cy="542017"/>
          </a:xfrm>
        </p:grpSpPr>
        <p:sp>
          <p:nvSpPr>
            <p:cNvPr id="16" name="Oval 59">
              <a:extLst>
                <a:ext uri="{FF2B5EF4-FFF2-40B4-BE49-F238E27FC236}">
                  <a16:creationId xmlns:a16="http://schemas.microsoft.com/office/drawing/2014/main" id="{82967223-18F1-EB16-A9EA-C198E4FD2F7F}"/>
                </a:ext>
              </a:extLst>
            </p:cNvPr>
            <p:cNvSpPr/>
            <p:nvPr/>
          </p:nvSpPr>
          <p:spPr>
            <a:xfrm>
              <a:off x="1361910" y="2119679"/>
              <a:ext cx="540000" cy="540000"/>
            </a:xfrm>
            <a:prstGeom prst="ellipse">
              <a:avLst/>
            </a:prstGeom>
            <a:solidFill>
              <a:srgbClr val="2A3246"/>
            </a:solidFill>
            <a:ln w="12700" cap="flat" cmpd="sng" algn="ctr">
              <a:noFill/>
              <a:prstDash val="solid"/>
              <a:miter lim="800000"/>
            </a:ln>
            <a:effectLst>
              <a:outerShdw blurRad="254000" dist="63500" dir="2700000" algn="tl" rotWithShape="0">
                <a:prstClr val="black">
                  <a:alpha val="30000"/>
                </a:prstClr>
              </a:outerShdw>
            </a:effectLst>
          </p:spPr>
          <p:txBody>
            <a:bodyPr rtlCol="0" anchor="ctr"/>
            <a:lstStyle/>
            <a:p>
              <a:pPr algn="ctr" defTabSz="685800">
                <a:lnSpc>
                  <a:spcPct val="130000"/>
                </a:lnSpc>
                <a:defRPr/>
              </a:pPr>
              <a:r>
                <a:rPr lang="en-US" sz="2800" b="1" kern="0">
                  <a:solidFill>
                    <a:prstClr val="white"/>
                  </a:solidFill>
                  <a:latin typeface="Cambria" panose="02040503050406030204" pitchFamily="18" charset="0"/>
                  <a:ea typeface="Cambria" panose="02040503050406030204" pitchFamily="18" charset="0"/>
                  <a:sym typeface="+mn-lt"/>
                </a:rPr>
                <a:t>4</a:t>
              </a:r>
              <a:endParaRPr lang="en-US" sz="2800" b="1" kern="0" dirty="0">
                <a:solidFill>
                  <a:prstClr val="white"/>
                </a:solidFill>
                <a:latin typeface="Cambria" panose="02040503050406030204" pitchFamily="18" charset="0"/>
                <a:ea typeface="Cambria" panose="02040503050406030204" pitchFamily="18" charset="0"/>
                <a:sym typeface="+mn-lt"/>
              </a:endParaRPr>
            </a:p>
          </p:txBody>
        </p:sp>
        <p:sp>
          <p:nvSpPr>
            <p:cNvPr id="17" name="TextBox 70">
              <a:extLst>
                <a:ext uri="{FF2B5EF4-FFF2-40B4-BE49-F238E27FC236}">
                  <a16:creationId xmlns:a16="http://schemas.microsoft.com/office/drawing/2014/main" id="{4DC9696A-AFFC-A2AE-4D4E-B2F1C500F506}"/>
                </a:ext>
              </a:extLst>
            </p:cNvPr>
            <p:cNvSpPr txBox="1"/>
            <p:nvPr/>
          </p:nvSpPr>
          <p:spPr>
            <a:xfrm>
              <a:off x="1845247" y="2117662"/>
              <a:ext cx="3035275" cy="491476"/>
            </a:xfrm>
            <a:prstGeom prst="rect">
              <a:avLst/>
            </a:prstGeom>
            <a:noFill/>
          </p:spPr>
          <p:txBody>
            <a:bodyPr wrap="square" lIns="137132" tIns="68567" rIns="137132" bIns="68567" rtlCol="0">
              <a:spAutoFit/>
            </a:bodyPr>
            <a:lstStyle/>
            <a:p>
              <a:pPr defTabSz="685800">
                <a:lnSpc>
                  <a:spcPct val="130000"/>
                </a:lnSpc>
                <a:defRPr/>
              </a:pPr>
              <a:r>
                <a:rPr lang="en-US" altLang="zh-CN" kern="0">
                  <a:solidFill>
                    <a:srgbClr val="344159"/>
                  </a:solidFill>
                  <a:latin typeface="微软雅黑"/>
                  <a:ea typeface="微软雅黑"/>
                  <a:cs typeface="+mn-ea"/>
                  <a:sym typeface="+mn-lt"/>
                </a:rPr>
                <a:t>Đảng viên: 47</a:t>
              </a:r>
              <a:endParaRPr lang="zh-CN" altLang="en-US" kern="0" dirty="0">
                <a:solidFill>
                  <a:srgbClr val="344159"/>
                </a:solidFill>
                <a:latin typeface="微软雅黑"/>
                <a:ea typeface="微软雅黑"/>
                <a:cs typeface="+mn-ea"/>
                <a:sym typeface="+mn-lt"/>
              </a:endParaRPr>
            </a:p>
          </p:txBody>
        </p:sp>
      </p:grpSp>
      <p:grpSp>
        <p:nvGrpSpPr>
          <p:cNvPr id="18" name="组合 115">
            <a:extLst>
              <a:ext uri="{FF2B5EF4-FFF2-40B4-BE49-F238E27FC236}">
                <a16:creationId xmlns:a16="http://schemas.microsoft.com/office/drawing/2014/main" id="{29AA95DC-F54E-5295-0A4B-6DB1C6898D43}"/>
              </a:ext>
            </a:extLst>
          </p:cNvPr>
          <p:cNvGrpSpPr/>
          <p:nvPr/>
        </p:nvGrpSpPr>
        <p:grpSpPr>
          <a:xfrm>
            <a:off x="3290026" y="2275749"/>
            <a:ext cx="3116790" cy="581744"/>
            <a:chOff x="1361910" y="2055376"/>
            <a:chExt cx="3542058" cy="639472"/>
          </a:xfrm>
        </p:grpSpPr>
        <p:sp>
          <p:nvSpPr>
            <p:cNvPr id="19" name="Oval 59">
              <a:extLst>
                <a:ext uri="{FF2B5EF4-FFF2-40B4-BE49-F238E27FC236}">
                  <a16:creationId xmlns:a16="http://schemas.microsoft.com/office/drawing/2014/main" id="{69911F54-EDBB-B6EA-B745-7D0DE7DF5B7F}"/>
                </a:ext>
              </a:extLst>
            </p:cNvPr>
            <p:cNvSpPr/>
            <p:nvPr/>
          </p:nvSpPr>
          <p:spPr>
            <a:xfrm>
              <a:off x="1361910" y="2055376"/>
              <a:ext cx="540000" cy="639472"/>
            </a:xfrm>
            <a:prstGeom prst="ellipse">
              <a:avLst/>
            </a:prstGeom>
            <a:solidFill>
              <a:srgbClr val="D9D9D9"/>
            </a:solidFill>
            <a:ln w="12700" cap="flat" cmpd="sng" algn="ctr">
              <a:noFill/>
              <a:prstDash val="solid"/>
              <a:miter lim="800000"/>
            </a:ln>
            <a:effectLst>
              <a:outerShdw blurRad="254000" dist="63500" dir="2700000" algn="tl" rotWithShape="0">
                <a:prstClr val="black">
                  <a:alpha val="30000"/>
                </a:prstClr>
              </a:outerShdw>
            </a:effectLst>
          </p:spPr>
          <p:txBody>
            <a:bodyPr rtlCol="0" anchor="ctr"/>
            <a:lstStyle/>
            <a:p>
              <a:pPr algn="ctr" defTabSz="685800">
                <a:lnSpc>
                  <a:spcPct val="130000"/>
                </a:lnSpc>
                <a:defRPr/>
              </a:pPr>
              <a:r>
                <a:rPr lang="en-US" sz="2800" b="1" kern="0">
                  <a:solidFill>
                    <a:prstClr val="black">
                      <a:lumMod val="95000"/>
                      <a:lumOff val="5000"/>
                    </a:prstClr>
                  </a:solidFill>
                  <a:latin typeface="Cambria" panose="02040503050406030204" pitchFamily="18" charset="0"/>
                  <a:ea typeface="Cambria" panose="02040503050406030204" pitchFamily="18" charset="0"/>
                  <a:sym typeface="+mn-lt"/>
                </a:rPr>
                <a:t>5</a:t>
              </a:r>
              <a:endParaRPr lang="en-US" sz="2800" b="1" kern="0" dirty="0">
                <a:solidFill>
                  <a:prstClr val="black">
                    <a:lumMod val="95000"/>
                    <a:lumOff val="5000"/>
                  </a:prstClr>
                </a:solidFill>
                <a:latin typeface="Cambria" panose="02040503050406030204" pitchFamily="18" charset="0"/>
                <a:ea typeface="Cambria" panose="02040503050406030204" pitchFamily="18" charset="0"/>
                <a:sym typeface="+mn-lt"/>
              </a:endParaRPr>
            </a:p>
          </p:txBody>
        </p:sp>
        <p:sp>
          <p:nvSpPr>
            <p:cNvPr id="20" name="TextBox 70">
              <a:extLst>
                <a:ext uri="{FF2B5EF4-FFF2-40B4-BE49-F238E27FC236}">
                  <a16:creationId xmlns:a16="http://schemas.microsoft.com/office/drawing/2014/main" id="{A2CACE3A-03C8-91CE-36B4-085E16B03A2E}"/>
                </a:ext>
              </a:extLst>
            </p:cNvPr>
            <p:cNvSpPr txBox="1"/>
            <p:nvPr/>
          </p:nvSpPr>
          <p:spPr>
            <a:xfrm>
              <a:off x="1868693" y="2059113"/>
              <a:ext cx="3035275" cy="491671"/>
            </a:xfrm>
            <a:prstGeom prst="rect">
              <a:avLst/>
            </a:prstGeom>
            <a:noFill/>
          </p:spPr>
          <p:txBody>
            <a:bodyPr wrap="square" lIns="137132" tIns="68567" rIns="137132" bIns="68567" rtlCol="0">
              <a:spAutoFit/>
            </a:bodyPr>
            <a:lstStyle/>
            <a:p>
              <a:pPr defTabSz="685800">
                <a:lnSpc>
                  <a:spcPct val="130000"/>
                </a:lnSpc>
                <a:defRPr/>
              </a:pPr>
              <a:r>
                <a:rPr lang="en-US" altLang="zh-CN" kern="0">
                  <a:solidFill>
                    <a:srgbClr val="344159"/>
                  </a:solidFill>
                  <a:latin typeface="微软雅黑"/>
                  <a:ea typeface="微软雅黑"/>
                  <a:cs typeface="+mn-ea"/>
                  <a:sym typeface="+mn-lt"/>
                </a:rPr>
                <a:t>Thạc sỹ: 02</a:t>
              </a:r>
              <a:endParaRPr lang="zh-CN" altLang="en-US" kern="0" dirty="0">
                <a:solidFill>
                  <a:srgbClr val="344159"/>
                </a:solidFill>
                <a:latin typeface="微软雅黑"/>
                <a:ea typeface="微软雅黑"/>
                <a:cs typeface="+mn-ea"/>
                <a:sym typeface="+mn-lt"/>
              </a:endParaRPr>
            </a:p>
          </p:txBody>
        </p:sp>
      </p:grpSp>
      <p:grpSp>
        <p:nvGrpSpPr>
          <p:cNvPr id="21" name="组合 121">
            <a:extLst>
              <a:ext uri="{FF2B5EF4-FFF2-40B4-BE49-F238E27FC236}">
                <a16:creationId xmlns:a16="http://schemas.microsoft.com/office/drawing/2014/main" id="{3344FDA8-45AC-0989-99C1-BBA918FD9F0B}"/>
              </a:ext>
            </a:extLst>
          </p:cNvPr>
          <p:cNvGrpSpPr/>
          <p:nvPr/>
        </p:nvGrpSpPr>
        <p:grpSpPr>
          <a:xfrm>
            <a:off x="6505040" y="2326731"/>
            <a:ext cx="3096159" cy="517108"/>
            <a:chOff x="1361910" y="2082686"/>
            <a:chExt cx="3518612" cy="576957"/>
          </a:xfrm>
        </p:grpSpPr>
        <p:sp>
          <p:nvSpPr>
            <p:cNvPr id="22" name="Oval 59">
              <a:extLst>
                <a:ext uri="{FF2B5EF4-FFF2-40B4-BE49-F238E27FC236}">
                  <a16:creationId xmlns:a16="http://schemas.microsoft.com/office/drawing/2014/main" id="{AB4FFC05-A01C-F533-A787-F1213869C469}"/>
                </a:ext>
              </a:extLst>
            </p:cNvPr>
            <p:cNvSpPr/>
            <p:nvPr/>
          </p:nvSpPr>
          <p:spPr>
            <a:xfrm>
              <a:off x="1361910" y="2119643"/>
              <a:ext cx="540000" cy="540000"/>
            </a:xfrm>
            <a:prstGeom prst="ellipse">
              <a:avLst/>
            </a:prstGeom>
            <a:solidFill>
              <a:srgbClr val="6196FF"/>
            </a:solidFill>
            <a:ln w="12700" cap="flat" cmpd="sng" algn="ctr">
              <a:noFill/>
              <a:prstDash val="solid"/>
              <a:miter lim="800000"/>
            </a:ln>
            <a:effectLst>
              <a:outerShdw blurRad="254000" dist="63500" dir="2700000" algn="tl" rotWithShape="0">
                <a:prstClr val="black">
                  <a:alpha val="30000"/>
                </a:prstClr>
              </a:outerShdw>
            </a:effectLst>
          </p:spPr>
          <p:txBody>
            <a:bodyPr rtlCol="0" anchor="ctr"/>
            <a:lstStyle/>
            <a:p>
              <a:pPr algn="ctr" defTabSz="685800">
                <a:lnSpc>
                  <a:spcPct val="130000"/>
                </a:lnSpc>
                <a:defRPr/>
              </a:pPr>
              <a:r>
                <a:rPr lang="en-US" sz="2400" b="1" kern="0">
                  <a:solidFill>
                    <a:srgbClr val="344159"/>
                  </a:solidFill>
                  <a:latin typeface="Cambria" panose="02040503050406030204" pitchFamily="18" charset="0"/>
                  <a:ea typeface="Cambria" panose="02040503050406030204" pitchFamily="18" charset="0"/>
                  <a:sym typeface="+mn-lt"/>
                </a:rPr>
                <a:t>6</a:t>
              </a:r>
              <a:endParaRPr lang="en-US" sz="2400" b="1" kern="0" dirty="0">
                <a:solidFill>
                  <a:srgbClr val="344159"/>
                </a:solidFill>
                <a:latin typeface="Cambria" panose="02040503050406030204" pitchFamily="18" charset="0"/>
                <a:ea typeface="Cambria" panose="02040503050406030204" pitchFamily="18" charset="0"/>
                <a:sym typeface="+mn-lt"/>
              </a:endParaRPr>
            </a:p>
          </p:txBody>
        </p:sp>
        <p:sp>
          <p:nvSpPr>
            <p:cNvPr id="23" name="TextBox 70">
              <a:extLst>
                <a:ext uri="{FF2B5EF4-FFF2-40B4-BE49-F238E27FC236}">
                  <a16:creationId xmlns:a16="http://schemas.microsoft.com/office/drawing/2014/main" id="{73271B24-8E86-DC83-58BD-78E6561951F2}"/>
                </a:ext>
              </a:extLst>
            </p:cNvPr>
            <p:cNvSpPr txBox="1"/>
            <p:nvPr/>
          </p:nvSpPr>
          <p:spPr>
            <a:xfrm>
              <a:off x="1845247" y="2082686"/>
              <a:ext cx="3035275" cy="491975"/>
            </a:xfrm>
            <a:prstGeom prst="rect">
              <a:avLst/>
            </a:prstGeom>
            <a:noFill/>
          </p:spPr>
          <p:txBody>
            <a:bodyPr wrap="square" lIns="137132" tIns="68567" rIns="137132" bIns="68567" rtlCol="0">
              <a:spAutoFit/>
            </a:bodyPr>
            <a:lstStyle/>
            <a:p>
              <a:pPr defTabSz="685800">
                <a:lnSpc>
                  <a:spcPct val="130000"/>
                </a:lnSpc>
                <a:defRPr/>
              </a:pPr>
              <a:r>
                <a:rPr lang="en-US" altLang="zh-CN" kern="0">
                  <a:solidFill>
                    <a:srgbClr val="344159"/>
                  </a:solidFill>
                  <a:latin typeface="微软雅黑"/>
                  <a:ea typeface="微软雅黑"/>
                  <a:cs typeface="+mn-ea"/>
                  <a:sym typeface="+mn-lt"/>
                </a:rPr>
                <a:t>Đại học: 54</a:t>
              </a:r>
              <a:endParaRPr lang="zh-CN" altLang="en-US" kern="0" dirty="0">
                <a:solidFill>
                  <a:srgbClr val="344159"/>
                </a:solidFill>
                <a:latin typeface="微软雅黑"/>
                <a:ea typeface="微软雅黑"/>
                <a:cs typeface="+mn-ea"/>
                <a:sym typeface="+mn-lt"/>
              </a:endParaRPr>
            </a:p>
          </p:txBody>
        </p:sp>
      </p:grpSp>
    </p:spTree>
    <p:extLst>
      <p:ext uri="{BB962C8B-B14F-4D97-AF65-F5344CB8AC3E}">
        <p14:creationId xmlns:p14="http://schemas.microsoft.com/office/powerpoint/2010/main" val="893580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down)">
                                      <p:cBhvr>
                                        <p:cTn id="7" dur="500"/>
                                        <p:tgtEl>
                                          <p:spTgt spid="109"/>
                                        </p:tgtEl>
                                      </p:cBhvr>
                                    </p:animEffect>
                                  </p:childTnLst>
                                </p:cTn>
                              </p:par>
                              <p:par>
                                <p:cTn id="8" presetID="22" presetClass="entr" presetSubtype="4"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2" presetClass="entr" presetSubtype="4"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wipe(down)">
                                      <p:cBhvr>
                                        <p:cTn id="13" dur="500"/>
                                        <p:tgtEl>
                                          <p:spTgt spid="12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ectangle 8"/>
          <p:cNvSpPr/>
          <p:nvPr/>
        </p:nvSpPr>
        <p:spPr>
          <a:xfrm>
            <a:off x="992647" y="547759"/>
            <a:ext cx="7205597" cy="77974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0" name="Oval 9"/>
          <p:cNvSpPr/>
          <p:nvPr/>
        </p:nvSpPr>
        <p:spPr>
          <a:xfrm>
            <a:off x="269632" y="1863969"/>
            <a:ext cx="2629532" cy="2508739"/>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3248723" y="1795585"/>
            <a:ext cx="2593754" cy="2580418"/>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6190789" y="1863969"/>
            <a:ext cx="2636687" cy="2508739"/>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201EB4D4-BE51-422D-8A2C-BBBB3DEC5B4B}"/>
              </a:ext>
            </a:extLst>
          </p:cNvPr>
          <p:cNvSpPr txBox="1"/>
          <p:nvPr/>
        </p:nvSpPr>
        <p:spPr>
          <a:xfrm>
            <a:off x="992647" y="937631"/>
            <a:ext cx="7138554" cy="284693"/>
          </a:xfrm>
          <a:prstGeom prst="rect">
            <a:avLst/>
          </a:prstGeom>
          <a:noFill/>
        </p:spPr>
        <p:txBody>
          <a:bodyPr wrap="square" rtlCol="0">
            <a:spAutoFit/>
          </a:bodyPr>
          <a:lstStyle/>
          <a:p>
            <a:pPr indent="342900" algn="ctr" defTabSz="685800">
              <a:lnSpc>
                <a:spcPts val="1500"/>
              </a:lnSpc>
              <a:defRPr/>
            </a:pPr>
            <a:r>
              <a:rPr lang="en-US" sz="405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 cấu quản lý </a:t>
            </a:r>
            <a:endParaRPr lang="en-US" sz="33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486950" y="4687874"/>
            <a:ext cx="2275041" cy="1200329"/>
          </a:xfrm>
          <a:prstGeom prst="rect">
            <a:avLst/>
          </a:prstGeom>
        </p:spPr>
        <p:txBody>
          <a:bodyPr wrap="square">
            <a:spAutoFit/>
          </a:bodyPr>
          <a:lstStyle/>
          <a:p>
            <a:pPr lvl="0" algn="ctr"/>
            <a:r>
              <a:rPr lang="en-US" sz="2400">
                <a:solidFill>
                  <a:srgbClr val="002060"/>
                </a:solidFill>
                <a:latin typeface="Times New Roman" panose="02020603050405020304" pitchFamily="18" charset="0"/>
                <a:cs typeface="Times New Roman" panose="02020603050405020304" pitchFamily="18" charset="0"/>
              </a:rPr>
              <a:t>Phó hiệu trưởng</a:t>
            </a:r>
          </a:p>
          <a:p>
            <a:pPr lvl="0" algn="ctr"/>
            <a:r>
              <a:rPr lang="en-US" sz="2400">
                <a:solidFill>
                  <a:srgbClr val="002060"/>
                </a:solidFill>
                <a:latin typeface="Times New Roman" panose="02020603050405020304" pitchFamily="18" charset="0"/>
                <a:cs typeface="Times New Roman" panose="02020603050405020304" pitchFamily="18" charset="0"/>
              </a:rPr>
              <a:t>Nguyễn Thị Bình</a:t>
            </a:r>
          </a:p>
        </p:txBody>
      </p:sp>
      <p:sp>
        <p:nvSpPr>
          <p:cNvPr id="15" name="Rectangle 14"/>
          <p:cNvSpPr/>
          <p:nvPr/>
        </p:nvSpPr>
        <p:spPr>
          <a:xfrm>
            <a:off x="3143392" y="4687874"/>
            <a:ext cx="2636729" cy="830997"/>
          </a:xfrm>
          <a:prstGeom prst="rect">
            <a:avLst/>
          </a:prstGeom>
        </p:spPr>
        <p:txBody>
          <a:bodyPr wrap="square">
            <a:spAutoFit/>
          </a:bodyPr>
          <a:lstStyle/>
          <a:p>
            <a:pPr lvl="0" algn="ctr"/>
            <a:r>
              <a:rPr lang="en-US" sz="2400">
                <a:solidFill>
                  <a:srgbClr val="002060"/>
                </a:solidFill>
                <a:latin typeface="Times New Roman" panose="02020603050405020304" pitchFamily="18" charset="0"/>
                <a:cs typeface="Times New Roman" panose="02020603050405020304" pitchFamily="18" charset="0"/>
              </a:rPr>
              <a:t>Hiệu trưởng</a:t>
            </a:r>
          </a:p>
          <a:p>
            <a:pPr lvl="0" algn="ctr"/>
            <a:r>
              <a:rPr lang="en-US" sz="2400">
                <a:solidFill>
                  <a:srgbClr val="002060"/>
                </a:solidFill>
                <a:latin typeface="Times New Roman" panose="02020603050405020304" pitchFamily="18" charset="0"/>
                <a:cs typeface="Times New Roman" panose="02020603050405020304" pitchFamily="18" charset="0"/>
              </a:rPr>
              <a:t>Nguyễn Thị Nguyệt</a:t>
            </a:r>
          </a:p>
        </p:txBody>
      </p:sp>
      <p:sp>
        <p:nvSpPr>
          <p:cNvPr id="16" name="Rectangle 15"/>
          <p:cNvSpPr/>
          <p:nvPr/>
        </p:nvSpPr>
        <p:spPr>
          <a:xfrm>
            <a:off x="6265505" y="4687874"/>
            <a:ext cx="2292904" cy="830997"/>
          </a:xfrm>
          <a:prstGeom prst="rect">
            <a:avLst/>
          </a:prstGeom>
        </p:spPr>
        <p:txBody>
          <a:bodyPr wrap="square">
            <a:spAutoFit/>
          </a:bodyPr>
          <a:lstStyle/>
          <a:p>
            <a:pPr lvl="0" algn="ctr"/>
            <a:r>
              <a:rPr lang="en-US" sz="2400">
                <a:solidFill>
                  <a:srgbClr val="002060"/>
                </a:solidFill>
                <a:latin typeface="Times New Roman" panose="02020603050405020304" pitchFamily="18" charset="0"/>
                <a:cs typeface="Times New Roman" panose="02020603050405020304" pitchFamily="18" charset="0"/>
              </a:rPr>
              <a:t>Phó hiệu trưởng</a:t>
            </a:r>
          </a:p>
          <a:p>
            <a:pPr lvl="0" algn="ctr"/>
            <a:r>
              <a:rPr lang="en-US" sz="2400">
                <a:solidFill>
                  <a:srgbClr val="002060"/>
                </a:solidFill>
                <a:latin typeface="Times New Roman" panose="02020603050405020304" pitchFamily="18" charset="0"/>
                <a:cs typeface="Times New Roman" panose="02020603050405020304" pitchFamily="18" charset="0"/>
              </a:rPr>
              <a:t>Cao Thị Lệ Hoa</a:t>
            </a:r>
          </a:p>
        </p:txBody>
      </p:sp>
    </p:spTree>
    <p:extLst>
      <p:ext uri="{BB962C8B-B14F-4D97-AF65-F5344CB8AC3E}">
        <p14:creationId xmlns:p14="http://schemas.microsoft.com/office/powerpoint/2010/main" val="3312297914"/>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364" y="1203363"/>
            <a:ext cx="7886700" cy="994172"/>
          </a:xfrm>
        </p:spPr>
        <p:txBody>
          <a:bodyPr/>
          <a:lstStyle/>
          <a:p>
            <a:pPr algn="ctr"/>
            <a:r>
              <a:rPr lang="en-US" sz="2100" b="1">
                <a:solidFill>
                  <a:schemeClr val="bg1"/>
                </a:solidFill>
                <a:latin typeface="Times New Roman" panose="02020603050405020304" pitchFamily="18" charset="0"/>
                <a:cs typeface="Times New Roman" panose="02020603050405020304" pitchFamily="18" charset="0"/>
              </a:rPr>
              <a:t>Tổng số HS năm học 2023-2024: 1.217em/29 lớp</a:t>
            </a:r>
          </a:p>
        </p:txBody>
      </p:sp>
    </p:spTree>
    <p:extLst>
      <p:ext uri="{BB962C8B-B14F-4D97-AF65-F5344CB8AC3E}">
        <p14:creationId xmlns:p14="http://schemas.microsoft.com/office/powerpoint/2010/main" val="182974599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1" y="1726778"/>
            <a:ext cx="9144000" cy="5143500"/>
          </a:xfrm>
          <a:prstGeom prst="rect">
            <a:avLst/>
          </a:prstGeom>
        </p:spPr>
      </p:pic>
      <p:sp>
        <p:nvSpPr>
          <p:cNvPr id="5" name="Title 1"/>
          <p:cNvSpPr txBox="1">
            <a:spLocks/>
          </p:cNvSpPr>
          <p:nvPr/>
        </p:nvSpPr>
        <p:spPr>
          <a:xfrm>
            <a:off x="-115766" y="1053612"/>
            <a:ext cx="9390185" cy="3382028"/>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 NGHỊ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CÁN BỘ, VIÊN CHỨC VÀ NGƯỜI LAO ĐỘNG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 HỌC 2023-2024 </a:t>
            </a:r>
            <a:endParaRPr kumimoji="0" lang="en-US" sz="34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714375" y="397124"/>
            <a:ext cx="7886700" cy="536330"/>
          </a:xfrm>
        </p:spPr>
        <p:txBody>
          <a:bodyPr>
            <a:noAutofit/>
          </a:bodyPr>
          <a:lstStyle/>
          <a:p>
            <a:pPr algn="ctr"/>
            <a:r>
              <a:rPr lang="en-US" sz="2400" b="1">
                <a:solidFill>
                  <a:schemeClr val="accent5">
                    <a:lumMod val="75000"/>
                  </a:schemeClr>
                </a:solidFill>
                <a:latin typeface="Times New Roman" panose="02020603050405020304" pitchFamily="18" charset="0"/>
                <a:cs typeface="Times New Roman" panose="02020603050405020304" pitchFamily="18" charset="0"/>
              </a:rPr>
              <a:t>UỶ BAN NHÂN DÂN HUYỆN TIÊN LÃNG</a:t>
            </a:r>
            <a:br>
              <a:rPr lang="en-US" sz="2400" b="1">
                <a:solidFill>
                  <a:schemeClr val="accent5">
                    <a:lumMod val="75000"/>
                  </a:schemeClr>
                </a:solidFill>
                <a:latin typeface="Times New Roman" panose="02020603050405020304" pitchFamily="18" charset="0"/>
                <a:cs typeface="Times New Roman" panose="02020603050405020304" pitchFamily="18" charset="0"/>
              </a:rPr>
            </a:br>
            <a:r>
              <a:rPr lang="en-US" sz="2400" b="1">
                <a:solidFill>
                  <a:schemeClr val="accent5">
                    <a:lumMod val="75000"/>
                  </a:schemeClr>
                </a:solidFill>
                <a:latin typeface="Times New Roman" panose="02020603050405020304" pitchFamily="18" charset="0"/>
                <a:cs typeface="Times New Roman" panose="02020603050405020304" pitchFamily="18" charset="0"/>
              </a:rPr>
              <a:t>TRƯỜNG THCS THỊ TRẤN</a:t>
            </a:r>
            <a:endParaRPr lang="en-US" sz="2000"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1463736" y="4555879"/>
            <a:ext cx="7552959" cy="1356068"/>
          </a:xfrm>
        </p:spPr>
        <p:txBody>
          <a:bodyPr>
            <a:normAutofit/>
          </a:bodyPr>
          <a:lstStyle/>
          <a:p>
            <a:pPr algn="r"/>
            <a:r>
              <a:rPr lang="en-US" sz="2800" b="1" i="1" smtClean="0">
                <a:solidFill>
                  <a:srgbClr val="00B050"/>
                </a:solidFill>
                <a:latin typeface="Times New Roman" panose="02020603050405020304" pitchFamily="18" charset="0"/>
                <a:cs typeface="Times New Roman" panose="02020603050405020304" pitchFamily="18" charset="0"/>
              </a:rPr>
              <a:t>Tiên Lãng ngày 16 tháng 10 năm 2023</a:t>
            </a:r>
            <a:endParaRPr lang="en-US" sz="2800" b="1" i="1">
              <a:solidFill>
                <a:srgbClr val="00B05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flipV="1">
            <a:off x="3754317" y="854323"/>
            <a:ext cx="1685193" cy="1"/>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pic>
        <p:nvPicPr>
          <p:cNvPr id="2" name="CỜ ĐẢNG VÀ CỜ TỔ QUỐC TUNG B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6209" y="587897"/>
            <a:ext cx="2497824" cy="1405026"/>
          </a:xfrm>
          <a:prstGeom prst="rect">
            <a:avLst/>
          </a:prstGeom>
        </p:spPr>
      </p:pic>
      <p:pic>
        <p:nvPicPr>
          <p:cNvPr id="7" name="Picture 6">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3093" b="98969" l="1931" r="100000"/>
                    </a14:imgEffect>
                  </a14:imgLayer>
                </a14:imgProps>
              </a:ext>
            </a:extLst>
          </a:blip>
          <a:stretch>
            <a:fillRect/>
          </a:stretch>
        </p:blipFill>
        <p:spPr>
          <a:xfrm flipH="1">
            <a:off x="4173055" y="6131931"/>
            <a:ext cx="969339" cy="726069"/>
          </a:xfrm>
          <a:prstGeom prst="rect">
            <a:avLst/>
          </a:prstGeom>
        </p:spPr>
      </p:pic>
      <p:pic>
        <p:nvPicPr>
          <p:cNvPr id="9" name="Picture 8">
            <a:hlinkClick r:id="rId10" action="ppaction://hlinksldjump"/>
          </p:cNvPr>
          <p:cNvPicPr>
            <a:picLocks noChangeAspect="1"/>
          </p:cNvPicPr>
          <p:nvPr/>
        </p:nvPicPr>
        <p:blipFill>
          <a:blip r:embed="rId11"/>
          <a:stretch>
            <a:fillRect/>
          </a:stretch>
        </p:blipFill>
        <p:spPr>
          <a:xfrm>
            <a:off x="5880956" y="6144791"/>
            <a:ext cx="969348" cy="725487"/>
          </a:xfrm>
          <a:prstGeom prst="rect">
            <a:avLst/>
          </a:prstGeom>
        </p:spPr>
      </p:pic>
      <p:pic>
        <p:nvPicPr>
          <p:cNvPr id="10" name="Picture 9">
            <a:hlinkClick r:id="rId12" action="ppaction://hlinksldjump"/>
          </p:cNvPr>
          <p:cNvPicPr>
            <a:picLocks noChangeAspect="1"/>
          </p:cNvPicPr>
          <p:nvPr/>
        </p:nvPicPr>
        <p:blipFill>
          <a:blip r:embed="rId11"/>
          <a:stretch>
            <a:fillRect/>
          </a:stretch>
        </p:blipFill>
        <p:spPr>
          <a:xfrm>
            <a:off x="1215172" y="6132513"/>
            <a:ext cx="969348" cy="725487"/>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1138" y="662354"/>
            <a:ext cx="1330569" cy="1330569"/>
          </a:xfrm>
          <a:prstGeom prst="rect">
            <a:avLst/>
          </a:prstGeom>
        </p:spPr>
      </p:pic>
    </p:spTree>
    <p:extLst>
      <p:ext uri="{BB962C8B-B14F-4D97-AF65-F5344CB8AC3E}">
        <p14:creationId xmlns:p14="http://schemas.microsoft.com/office/powerpoint/2010/main" val="1069008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7537" y="366670"/>
            <a:ext cx="7971991" cy="305981"/>
          </a:xfrm>
          <a:prstGeom prst="rect">
            <a:avLst/>
          </a:prstGeom>
        </p:spPr>
        <p:txBody>
          <a:bodyPr wrap="none">
            <a:spAutoFit/>
          </a:bodyPr>
          <a:lstStyle/>
          <a:p>
            <a:pPr indent="342900" algn="just" defTabSz="685800">
              <a:lnSpc>
                <a:spcPts val="1500"/>
              </a:lnSpc>
              <a:spcBef>
                <a:spcPts val="450"/>
              </a:spcBef>
              <a:defRPr/>
            </a:pPr>
            <a:r>
              <a:rPr lang="en-US" sz="21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 chỉ tiêu thi đua đăng ký thực hiện trong năm học 2023-2024:</a:t>
            </a:r>
            <a:endParaRPr lang="en-US" sz="15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44259" y="741914"/>
            <a:ext cx="8567801" cy="1390445"/>
          </a:xfrm>
          <a:prstGeom prst="rect">
            <a:avLst/>
          </a:prstGeom>
        </p:spPr>
        <p:txBody>
          <a:bodyPr wrap="square">
            <a:spAutoFit/>
          </a:bodyPr>
          <a:lstStyle/>
          <a:p>
            <a:pPr indent="342900" algn="just" defTabSz="685800">
              <a:lnSpc>
                <a:spcPct val="120000"/>
              </a:lnSpc>
              <a:spcBef>
                <a:spcPts val="450"/>
              </a:spcBef>
              <a:defRPr/>
            </a:pPr>
            <a:r>
              <a:rPr lang="en-US" sz="2400" spc="-23">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100%  Cán bộ GV,  NV và HS chấp hành tốt chủ trương của Đảng, Pháp luật của nhà nước, không vi phạm đạo đức nhà giáo, nội qui, qui chế cơ quan và tập thể.</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97265" y="2179294"/>
            <a:ext cx="7815666" cy="461665"/>
          </a:xfrm>
          <a:prstGeom prst="rect">
            <a:avLst/>
          </a:prstGeom>
        </p:spPr>
        <p:txBody>
          <a:bodyPr wrap="none">
            <a:spAutoFit/>
          </a:bodyPr>
          <a:lstStyle/>
          <a:p>
            <a:pPr defTabSz="685800">
              <a:defRPr/>
            </a:pPr>
            <a:r>
              <a:rPr lang="en-US" sz="2400" spc="-23">
                <a:solidFill>
                  <a:srgbClr val="002060"/>
                </a:solidFill>
                <a:latin typeface="Times New Roman" panose="02020603050405020304" pitchFamily="18" charset="0"/>
                <a:ea typeface="Calibri" panose="020F0502020204030204" pitchFamily="34" charset="0"/>
              </a:rPr>
              <a:t>2. 100% Giáo viên không vi phạm qui chế dạy thêm- học thêm.</a:t>
            </a:r>
            <a:endParaRPr lang="en-US" sz="3200">
              <a:solidFill>
                <a:srgbClr val="002060"/>
              </a:solidFill>
              <a:latin typeface="Calibri" panose="020F0502020204030204"/>
            </a:endParaRPr>
          </a:p>
        </p:txBody>
      </p:sp>
      <p:sp>
        <p:nvSpPr>
          <p:cNvPr id="7" name="Rectangle 6"/>
          <p:cNvSpPr/>
          <p:nvPr/>
        </p:nvSpPr>
        <p:spPr>
          <a:xfrm>
            <a:off x="212942" y="2769912"/>
            <a:ext cx="8718115" cy="2998257"/>
          </a:xfrm>
          <a:prstGeom prst="rect">
            <a:avLst/>
          </a:prstGeom>
        </p:spPr>
        <p:txBody>
          <a:bodyPr wrap="square">
            <a:spAutoFit/>
          </a:bodyPr>
          <a:lstStyle/>
          <a:p>
            <a:pPr indent="342900" algn="just" defTabSz="685800">
              <a:spcBef>
                <a:spcPts val="450"/>
              </a:spcBef>
              <a:defRPr/>
            </a:pP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Chất lượng hai mặt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GD:</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defTabSz="685800">
              <a:spcBef>
                <a:spcPts val="450"/>
              </a:spcBef>
              <a:buFontTx/>
              <a:buChar char="-"/>
              <a:defRPr/>
            </a:pP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Đối </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 học sinh lớp 6,7,8</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defTabSz="685800">
              <a:spcBef>
                <a:spcPts val="450"/>
              </a:spcBef>
              <a:defRPr/>
            </a:pPr>
            <a:r>
              <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+Kết </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quả học tập: Tốt: 35%; Khá: 40%; Đạt: 22%; Chưa đạt: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defTabSz="685800">
              <a:spcBef>
                <a:spcPts val="450"/>
              </a:spcBef>
              <a:defRPr/>
            </a:pPr>
            <a:r>
              <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160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160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Kết </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quả rèn luyện: Tốt, Khá: 90%; Đạt: 8%; Chưa đạt: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a:t>
            </a:r>
            <a:endParaRPr lang="en-US" sz="1600" b="1">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defTabSz="685800">
              <a:spcBef>
                <a:spcPts val="450"/>
              </a:spcBef>
              <a:buFontTx/>
              <a:buChar char="-"/>
              <a:defRPr/>
            </a:pP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Đối với học sinh lớp 9:</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defTabSz="685800">
              <a:spcBef>
                <a:spcPts val="450"/>
              </a:spcBef>
              <a:defRPr/>
            </a:pP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Xếp </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loại văn hoá: Giỏi</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38</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Khá</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4</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0</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TB</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18</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Yếu, Kém</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4</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Xếp</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loại hạnh kiểm: Tốt</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Khá:</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9</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TB</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3.5</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Yếu</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0.5</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608988" y="5821022"/>
            <a:ext cx="6638794" cy="830997"/>
          </a:xfrm>
          <a:prstGeom prst="rect">
            <a:avLst/>
          </a:prstGeom>
        </p:spPr>
        <p:txBody>
          <a:bodyPr wrap="square">
            <a:spAutoFit/>
          </a:bodyPr>
          <a:lstStyle/>
          <a:p>
            <a:pPr defTabSz="685800">
              <a:defRPr/>
            </a:pPr>
            <a:r>
              <a:rPr lang="en-US" sz="2400">
                <a:solidFill>
                  <a:srgbClr val="002060"/>
                </a:solidFill>
                <a:latin typeface="Times New Roman" panose="02020603050405020304" pitchFamily="18" charset="0"/>
                <a:ea typeface="Calibri" panose="020F0502020204030204" pitchFamily="34" charset="0"/>
              </a:rPr>
              <a:t>4</a:t>
            </a:r>
            <a:r>
              <a:rPr lang="vi-VN" sz="2400">
                <a:solidFill>
                  <a:srgbClr val="002060"/>
                </a:solidFill>
                <a:latin typeface="Times New Roman" panose="02020603050405020304" pitchFamily="18" charset="0"/>
                <a:ea typeface="Calibri" panose="020F0502020204030204" pitchFamily="34" charset="0"/>
              </a:rPr>
              <a:t>. Điểm thi vào lớp 10 THPT năm học 20</a:t>
            </a:r>
            <a:r>
              <a:rPr lang="en-US" sz="2400">
                <a:solidFill>
                  <a:srgbClr val="002060"/>
                </a:solidFill>
                <a:latin typeface="Times New Roman" panose="02020603050405020304" pitchFamily="18" charset="0"/>
                <a:ea typeface="Calibri" panose="020F0502020204030204" pitchFamily="34" charset="0"/>
              </a:rPr>
              <a:t>24</a:t>
            </a:r>
            <a:r>
              <a:rPr lang="vi-VN" sz="2400">
                <a:solidFill>
                  <a:srgbClr val="002060"/>
                </a:solidFill>
                <a:latin typeface="Times New Roman" panose="02020603050405020304" pitchFamily="18" charset="0"/>
                <a:ea typeface="Calibri" panose="020F0502020204030204" pitchFamily="34" charset="0"/>
              </a:rPr>
              <a:t> - 20</a:t>
            </a:r>
            <a:r>
              <a:rPr lang="en-US" sz="2400">
                <a:solidFill>
                  <a:srgbClr val="002060"/>
                </a:solidFill>
                <a:latin typeface="Times New Roman" panose="02020603050405020304" pitchFamily="18" charset="0"/>
                <a:ea typeface="Calibri" panose="020F0502020204030204" pitchFamily="34" charset="0"/>
              </a:rPr>
              <a:t>25 đứng thứ 1/17T và đứng thứ 25 trường/ trên toàn TP.</a:t>
            </a:r>
            <a:endParaRPr lang="en-US" sz="3200">
              <a:solidFill>
                <a:srgbClr val="002060"/>
              </a:solidFill>
              <a:latin typeface="Calibri" panose="020F0502020204030204"/>
            </a:endParaRPr>
          </a:p>
        </p:txBody>
      </p:sp>
    </p:spTree>
    <p:extLst>
      <p:ext uri="{BB962C8B-B14F-4D97-AF65-F5344CB8AC3E}">
        <p14:creationId xmlns:p14="http://schemas.microsoft.com/office/powerpoint/2010/main" val="124276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5756" y="287136"/>
            <a:ext cx="7873830" cy="1569660"/>
          </a:xfrm>
          <a:prstGeom prst="rect">
            <a:avLst/>
          </a:prstGeom>
        </p:spPr>
        <p:txBody>
          <a:bodyPr wrap="square">
            <a:spAutoFit/>
          </a:bodyPr>
          <a:lstStyle/>
          <a:p>
            <a:r>
              <a:rPr lang="en-US" sz="2400">
                <a:solidFill>
                  <a:srgbClr val="002060"/>
                </a:solidFill>
                <a:latin typeface="Times New Roman" panose="02020603050405020304" pitchFamily="18" charset="0"/>
                <a:ea typeface="Calibri" panose="020F0502020204030204" pitchFamily="34" charset="0"/>
              </a:rPr>
              <a:t>5</a:t>
            </a:r>
            <a:r>
              <a:rPr lang="vi-VN" sz="2400">
                <a:solidFill>
                  <a:srgbClr val="002060"/>
                </a:solidFill>
                <a:latin typeface="Times New Roman" panose="02020603050405020304" pitchFamily="18" charset="0"/>
                <a:ea typeface="Calibri" panose="020F0502020204030204" pitchFamily="34" charset="0"/>
              </a:rPr>
              <a:t>. Số HS giỏi quốc gia</a:t>
            </a:r>
            <a:r>
              <a:rPr lang="en-US" sz="2400">
                <a:solidFill>
                  <a:srgbClr val="002060"/>
                </a:solidFill>
                <a:latin typeface="Times New Roman" panose="02020603050405020304" pitchFamily="18" charset="0"/>
                <a:ea typeface="Calibri" panose="020F0502020204030204" pitchFamily="34" charset="0"/>
              </a:rPr>
              <a:t>: phụ thuộc vào việc tổ chức của các cấp; Số HSG TP từ 60 giải trở lên(nâng cao chất lượng giải)</a:t>
            </a:r>
            <a:r>
              <a:rPr lang="vi-VN" sz="2400">
                <a:solidFill>
                  <a:srgbClr val="002060"/>
                </a:solidFill>
                <a:latin typeface="Times New Roman" panose="02020603050405020304" pitchFamily="18" charset="0"/>
                <a:ea typeface="Calibri" panose="020F0502020204030204" pitchFamily="34" charset="0"/>
              </a:rPr>
              <a:t>.</a:t>
            </a:r>
            <a:r>
              <a:rPr lang="en-US" sz="2400">
                <a:solidFill>
                  <a:srgbClr val="002060"/>
                </a:solidFill>
                <a:latin typeface="Times New Roman" panose="02020603050405020304" pitchFamily="18" charset="0"/>
                <a:ea typeface="Calibri" panose="020F0502020204030204" pitchFamily="34" charset="0"/>
              </a:rPr>
              <a:t> Số HSG cấp Huyện từ 100 giải trở lên(nâng cao chất lượng giải).</a:t>
            </a:r>
            <a:r>
              <a:rPr lang="en-US" sz="2400" i="1">
                <a:solidFill>
                  <a:srgbClr val="002060"/>
                </a:solidFill>
                <a:latin typeface="Times New Roman" panose="02020603050405020304" pitchFamily="18" charset="0"/>
                <a:ea typeface="Calibri" panose="020F0502020204030204" pitchFamily="34" charset="0"/>
              </a:rPr>
              <a:t>(tuỳ thuộc vào tổ chức thi của cấp trên)</a:t>
            </a:r>
            <a:endParaRPr lang="en-US" sz="3200">
              <a:solidFill>
                <a:srgbClr val="002060"/>
              </a:solidFill>
            </a:endParaRPr>
          </a:p>
        </p:txBody>
      </p:sp>
      <p:sp>
        <p:nvSpPr>
          <p:cNvPr id="5" name="Rectangle 4"/>
          <p:cNvSpPr/>
          <p:nvPr/>
        </p:nvSpPr>
        <p:spPr>
          <a:xfrm>
            <a:off x="535756" y="1806506"/>
            <a:ext cx="8109912" cy="461665"/>
          </a:xfrm>
          <a:prstGeom prst="rect">
            <a:avLst/>
          </a:prstGeom>
        </p:spPr>
        <p:txBody>
          <a:bodyPr wrap="none">
            <a:spAutoFit/>
          </a:bodyPr>
          <a:lstStyle/>
          <a:p>
            <a:r>
              <a:rPr lang="en-US" sz="2400">
                <a:solidFill>
                  <a:srgbClr val="002060"/>
                </a:solidFill>
                <a:latin typeface="Times New Roman" panose="02020603050405020304" pitchFamily="18" charset="0"/>
                <a:ea typeface="Calibri" panose="020F0502020204030204" pitchFamily="34" charset="0"/>
              </a:rPr>
              <a:t>6. Khảo sát chất lượng cuối năm do PGD tổ chức đứng số </a:t>
            </a:r>
            <a:r>
              <a:rPr lang="en-US" sz="2400" smtClean="0">
                <a:solidFill>
                  <a:srgbClr val="002060"/>
                </a:solidFill>
                <a:latin typeface="Times New Roman" panose="02020603050405020304" pitchFamily="18" charset="0"/>
                <a:ea typeface="Calibri" panose="020F0502020204030204" pitchFamily="34" charset="0"/>
              </a:rPr>
              <a:t>1/17T</a:t>
            </a:r>
            <a:endParaRPr lang="en-US" sz="3200">
              <a:solidFill>
                <a:srgbClr val="002060"/>
              </a:solidFill>
            </a:endParaRPr>
          </a:p>
        </p:txBody>
      </p:sp>
      <p:sp>
        <p:nvSpPr>
          <p:cNvPr id="6" name="Rectangle 5"/>
          <p:cNvSpPr/>
          <p:nvPr/>
        </p:nvSpPr>
        <p:spPr>
          <a:xfrm>
            <a:off x="535756" y="2396763"/>
            <a:ext cx="7936728" cy="978729"/>
          </a:xfrm>
          <a:prstGeom prst="rect">
            <a:avLst/>
          </a:prstGeom>
        </p:spPr>
        <p:txBody>
          <a:bodyPr wrap="square">
            <a:spAutoFit/>
          </a:bodyPr>
          <a:lstStyle/>
          <a:p>
            <a:pPr algn="just">
              <a:lnSpc>
                <a:spcPct val="120000"/>
              </a:lnSpc>
            </a:pP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7. Tỷ lệ tốt nghiệp THCS: Từ 98% trở lên; Chuyển lớp từ  99% trở lên; tỉ lệ HS bỏ học dưới 2%.</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85002" y="3504084"/>
            <a:ext cx="7838236" cy="461665"/>
          </a:xfrm>
          <a:prstGeom prst="rect">
            <a:avLst/>
          </a:prstGeom>
        </p:spPr>
        <p:txBody>
          <a:bodyPr wrap="none">
            <a:spAutoFit/>
          </a:bodyPr>
          <a:lstStyle/>
          <a:p>
            <a:r>
              <a:rPr lang="en-US" sz="2400">
                <a:solidFill>
                  <a:srgbClr val="002060"/>
                </a:solidFill>
                <a:latin typeface="Times New Roman" panose="02020603050405020304" pitchFamily="18" charset="0"/>
                <a:ea typeface="Calibri" panose="020F0502020204030204" pitchFamily="34" charset="0"/>
              </a:rPr>
              <a:t>8. Duy trì tỉ lệ PC THCS và nghề đạt công nhận PC mức độ 3.</a:t>
            </a:r>
            <a:endParaRPr lang="en-US" sz="3200">
              <a:solidFill>
                <a:srgbClr val="002060"/>
              </a:solidFill>
            </a:endParaRPr>
          </a:p>
        </p:txBody>
      </p:sp>
      <p:sp>
        <p:nvSpPr>
          <p:cNvPr id="8" name="Rectangle 7"/>
          <p:cNvSpPr/>
          <p:nvPr/>
        </p:nvSpPr>
        <p:spPr>
          <a:xfrm>
            <a:off x="230242" y="4042310"/>
            <a:ext cx="7702705" cy="978729"/>
          </a:xfrm>
          <a:prstGeom prst="rect">
            <a:avLst/>
          </a:prstGeom>
        </p:spPr>
        <p:txBody>
          <a:bodyPr wrap="square">
            <a:spAutoFit/>
          </a:bodyPr>
          <a:lstStyle/>
          <a:p>
            <a:pPr indent="342900">
              <a:lnSpc>
                <a:spcPct val="120000"/>
              </a:lnSpc>
            </a:pP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9</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Duy trì các tiêu chí trường học đạt chuẩn QG và TH đạt KĐCL cấp độ 3</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14313" y="5021039"/>
            <a:ext cx="7334562" cy="830997"/>
          </a:xfrm>
          <a:prstGeom prst="rect">
            <a:avLst/>
          </a:prstGeom>
        </p:spPr>
        <p:txBody>
          <a:bodyPr wrap="square">
            <a:spAutoFit/>
          </a:bodyPr>
          <a:lstStyle/>
          <a:p>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10</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CSTĐ cấp TP: 0 , CSTĐ CS: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16 đc,  </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LĐTT: </a:t>
            </a:r>
            <a:r>
              <a:rPr lang="en-US" sz="240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59 đc, </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GVCNG các cấp: Cấp TP: 02 GV, cấp huyện 04 GV.</a:t>
            </a:r>
            <a:endParaRPr lang="en-US" sz="3200">
              <a:solidFill>
                <a:srgbClr val="002060"/>
              </a:solidFill>
            </a:endParaRPr>
          </a:p>
        </p:txBody>
      </p:sp>
      <p:sp>
        <p:nvSpPr>
          <p:cNvPr id="10" name="Rectangle 9"/>
          <p:cNvSpPr/>
          <p:nvPr/>
        </p:nvSpPr>
        <p:spPr>
          <a:xfrm>
            <a:off x="535756" y="5852036"/>
            <a:ext cx="6687856" cy="830997"/>
          </a:xfrm>
          <a:prstGeom prst="rect">
            <a:avLst/>
          </a:prstGeom>
        </p:spPr>
        <p:txBody>
          <a:bodyPr wrap="none">
            <a:spAutoFit/>
          </a:bodyPr>
          <a:lstStyle/>
          <a:p>
            <a:r>
              <a:rPr lang="en-US" sz="2400">
                <a:solidFill>
                  <a:srgbClr val="002060"/>
                </a:solidFill>
                <a:latin typeface="Times New Roman" panose="02020603050405020304" pitchFamily="18" charset="0"/>
                <a:ea typeface="Calibri" panose="020F0502020204030204" pitchFamily="34" charset="0"/>
              </a:rPr>
              <a:t>11. Xếp loại chuẩn nghề nghiệp giáo viên: Xuất sắc: </a:t>
            </a:r>
            <a:endParaRPr lang="en-US" sz="2400" smtClean="0">
              <a:solidFill>
                <a:srgbClr val="002060"/>
              </a:solidFill>
              <a:latin typeface="Times New Roman" panose="02020603050405020304" pitchFamily="18" charset="0"/>
              <a:ea typeface="Calibri" panose="020F0502020204030204" pitchFamily="34" charset="0"/>
            </a:endParaRPr>
          </a:p>
          <a:p>
            <a:r>
              <a:rPr lang="en-US" sz="2400" smtClean="0">
                <a:solidFill>
                  <a:srgbClr val="002060"/>
                </a:solidFill>
                <a:latin typeface="Times New Roman" panose="02020603050405020304" pitchFamily="18" charset="0"/>
                <a:ea typeface="Calibri" panose="020F0502020204030204" pitchFamily="34" charset="0"/>
              </a:rPr>
              <a:t>50-60</a:t>
            </a:r>
            <a:r>
              <a:rPr lang="en-US" sz="2400">
                <a:solidFill>
                  <a:srgbClr val="002060"/>
                </a:solidFill>
                <a:latin typeface="Times New Roman" panose="02020603050405020304" pitchFamily="18" charset="0"/>
                <a:ea typeface="Calibri" panose="020F0502020204030204" pitchFamily="34" charset="0"/>
              </a:rPr>
              <a:t>%; Khá: 40-50%</a:t>
            </a:r>
            <a:endParaRPr lang="en-US" sz="3200">
              <a:solidFill>
                <a:srgbClr val="002060"/>
              </a:solidFill>
            </a:endParaRPr>
          </a:p>
        </p:txBody>
      </p:sp>
    </p:spTree>
    <p:extLst>
      <p:ext uri="{BB962C8B-B14F-4D97-AF65-F5344CB8AC3E}">
        <p14:creationId xmlns:p14="http://schemas.microsoft.com/office/powerpoint/2010/main" val="193417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23009" y="511023"/>
            <a:ext cx="7518551" cy="830997"/>
          </a:xfrm>
          <a:prstGeom prst="rect">
            <a:avLst/>
          </a:prstGeom>
        </p:spPr>
        <p:txBody>
          <a:bodyPr wrap="square">
            <a:spAutoFit/>
          </a:bodyPr>
          <a:lstStyle/>
          <a:p>
            <a:r>
              <a:rPr lang="en-US" sz="2400">
                <a:solidFill>
                  <a:srgbClr val="002060"/>
                </a:solidFill>
                <a:latin typeface="Times New Roman" panose="02020603050405020304" pitchFamily="18" charset="0"/>
                <a:ea typeface="Calibri" panose="020F0502020204030204" pitchFamily="34" charset="0"/>
              </a:rPr>
              <a:t>11. Xếp loại chuẩn nghề nghiệp giáo viên: </a:t>
            </a:r>
            <a:endParaRPr lang="en-US" sz="2400" smtClean="0">
              <a:solidFill>
                <a:srgbClr val="002060"/>
              </a:solidFill>
              <a:latin typeface="Times New Roman" panose="02020603050405020304" pitchFamily="18" charset="0"/>
              <a:ea typeface="Calibri" panose="020F0502020204030204" pitchFamily="34" charset="0"/>
            </a:endParaRPr>
          </a:p>
          <a:p>
            <a:pPr lvl="2"/>
            <a:r>
              <a:rPr lang="en-US" sz="2400" smtClean="0">
                <a:solidFill>
                  <a:srgbClr val="002060"/>
                </a:solidFill>
                <a:latin typeface="Times New Roman" panose="02020603050405020304" pitchFamily="18" charset="0"/>
                <a:ea typeface="Calibri" panose="020F0502020204030204" pitchFamily="34" charset="0"/>
              </a:rPr>
              <a:t>Xuất </a:t>
            </a:r>
            <a:r>
              <a:rPr lang="en-US" sz="2400">
                <a:solidFill>
                  <a:srgbClr val="002060"/>
                </a:solidFill>
                <a:latin typeface="Times New Roman" panose="02020603050405020304" pitchFamily="18" charset="0"/>
                <a:ea typeface="Calibri" panose="020F0502020204030204" pitchFamily="34" charset="0"/>
              </a:rPr>
              <a:t>sắc: 65 -80%; Khá: 20-35%</a:t>
            </a:r>
            <a:endParaRPr lang="en-US" sz="3200">
              <a:solidFill>
                <a:srgbClr val="002060"/>
              </a:solidFill>
            </a:endParaRPr>
          </a:p>
        </p:txBody>
      </p:sp>
      <p:sp>
        <p:nvSpPr>
          <p:cNvPr id="5" name="Rectangle 4"/>
          <p:cNvSpPr/>
          <p:nvPr/>
        </p:nvSpPr>
        <p:spPr>
          <a:xfrm>
            <a:off x="579048" y="1459251"/>
            <a:ext cx="7606475" cy="1865126"/>
          </a:xfrm>
          <a:prstGeom prst="rect">
            <a:avLst/>
          </a:prstGeom>
        </p:spPr>
        <p:txBody>
          <a:bodyPr wrap="square">
            <a:spAutoFit/>
          </a:bodyPr>
          <a:lstStyle/>
          <a:p>
            <a:pPr algn="just">
              <a:lnSpc>
                <a:spcPct val="120000"/>
              </a:lnSpc>
            </a:pP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12. Xếp loại viên chức cuối năm:  </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pP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Hoàn thành xuất sắc nhiệm vụ: 10-12 người</a:t>
            </a:r>
          </a:p>
          <a:p>
            <a:pPr algn="just">
              <a:lnSpc>
                <a:spcPct val="120000"/>
              </a:lnSpc>
            </a:pP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Hoàn thành tốt nhiệm vụ: Còn lại. Không có CB GV NV không hoàn thành nhiệm vụ</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79048" y="3441608"/>
            <a:ext cx="5697522" cy="461665"/>
          </a:xfrm>
          <a:prstGeom prst="rect">
            <a:avLst/>
          </a:prstGeom>
        </p:spPr>
        <p:txBody>
          <a:bodyPr wrap="none">
            <a:spAutoFit/>
          </a:bodyPr>
          <a:lstStyle/>
          <a:p>
            <a:r>
              <a:rPr lang="en-US" sz="2400">
                <a:solidFill>
                  <a:srgbClr val="002060"/>
                </a:solidFill>
                <a:latin typeface="Times New Roman" panose="02020603050405020304" pitchFamily="18" charset="0"/>
                <a:ea typeface="Calibri" panose="020F0502020204030204" pitchFamily="34" charset="0"/>
              </a:rPr>
              <a:t>13. 40% Tập thể lớp TTXS, 50% Tập thể TT</a:t>
            </a:r>
            <a:endParaRPr lang="en-US" sz="3200">
              <a:solidFill>
                <a:srgbClr val="002060"/>
              </a:solidFill>
            </a:endParaRPr>
          </a:p>
        </p:txBody>
      </p:sp>
      <p:sp>
        <p:nvSpPr>
          <p:cNvPr id="7" name="Rectangle 6"/>
          <p:cNvSpPr/>
          <p:nvPr/>
        </p:nvSpPr>
        <p:spPr>
          <a:xfrm>
            <a:off x="579048" y="4018690"/>
            <a:ext cx="8367996" cy="504049"/>
          </a:xfrm>
          <a:prstGeom prst="rect">
            <a:avLst/>
          </a:prstGeom>
        </p:spPr>
        <p:txBody>
          <a:bodyPr wrap="none">
            <a:spAutoFit/>
          </a:bodyPr>
          <a:lstStyle/>
          <a:p>
            <a:pPr algn="just">
              <a:lnSpc>
                <a:spcPct val="120000"/>
              </a:lnSpc>
            </a:pP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14. Chi bộ xếp loại: Hoàn thành tốt nhiệm vụ và được biểu dương.</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79048" y="4616963"/>
            <a:ext cx="7842211" cy="504049"/>
          </a:xfrm>
          <a:prstGeom prst="rect">
            <a:avLst/>
          </a:prstGeom>
        </p:spPr>
        <p:txBody>
          <a:bodyPr wrap="none">
            <a:spAutoFit/>
          </a:bodyPr>
          <a:lstStyle/>
          <a:p>
            <a:pPr algn="just">
              <a:lnSpc>
                <a:spcPct val="120000"/>
              </a:lnSpc>
            </a:pP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15</a:t>
            </a:r>
            <a:r>
              <a:rPr lang="vi-VN"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 đoàn đạt danh hiệu: Công đoàn vững mạnh xuất sắc.</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48201" y="5351845"/>
            <a:ext cx="6612708" cy="461665"/>
          </a:xfrm>
          <a:prstGeom prst="rect">
            <a:avLst/>
          </a:prstGeom>
        </p:spPr>
        <p:txBody>
          <a:bodyPr wrap="none">
            <a:spAutoFit/>
          </a:bodyPr>
          <a:lstStyle/>
          <a:p>
            <a:r>
              <a:rPr lang="en-US" sz="2400">
                <a:solidFill>
                  <a:srgbClr val="002060"/>
                </a:solidFill>
                <a:latin typeface="Times New Roman" panose="02020603050405020304" pitchFamily="18" charset="0"/>
                <a:ea typeface="Calibri" panose="020F0502020204030204" pitchFamily="34" charset="0"/>
              </a:rPr>
              <a:t>16</a:t>
            </a:r>
            <a:r>
              <a:rPr lang="vi-VN" sz="2400">
                <a:solidFill>
                  <a:srgbClr val="002060"/>
                </a:solidFill>
                <a:latin typeface="Times New Roman" panose="02020603050405020304" pitchFamily="18" charset="0"/>
                <a:ea typeface="Calibri" panose="020F0502020204030204" pitchFamily="34" charset="0"/>
              </a:rPr>
              <a:t>. </a:t>
            </a:r>
            <a:r>
              <a:rPr lang="en-US" sz="2400">
                <a:solidFill>
                  <a:srgbClr val="002060"/>
                </a:solidFill>
                <a:latin typeface="Times New Roman" panose="02020603050405020304" pitchFamily="18" charset="0"/>
                <a:ea typeface="Calibri" panose="020F0502020204030204" pitchFamily="34" charset="0"/>
              </a:rPr>
              <a:t>Liên đội: Liên đội hoàn thành xuất sắc nhiệm vụ</a:t>
            </a:r>
            <a:endParaRPr lang="en-US" sz="3200">
              <a:solidFill>
                <a:srgbClr val="002060"/>
              </a:solidFill>
            </a:endParaRPr>
          </a:p>
        </p:txBody>
      </p:sp>
      <p:sp>
        <p:nvSpPr>
          <p:cNvPr id="10" name="Rectangle 9"/>
          <p:cNvSpPr/>
          <p:nvPr/>
        </p:nvSpPr>
        <p:spPr>
          <a:xfrm>
            <a:off x="648201" y="5930741"/>
            <a:ext cx="6751015" cy="461665"/>
          </a:xfrm>
          <a:prstGeom prst="rect">
            <a:avLst/>
          </a:prstGeom>
        </p:spPr>
        <p:txBody>
          <a:bodyPr wrap="none">
            <a:spAutoFit/>
          </a:bodyPr>
          <a:lstStyle/>
          <a:p>
            <a:r>
              <a:rPr lang="fr-FR" sz="2400">
                <a:solidFill>
                  <a:srgbClr val="002060"/>
                </a:solidFill>
                <a:latin typeface="Times New Roman" panose="02020603050405020304" pitchFamily="18" charset="0"/>
                <a:ea typeface="Calibri" panose="020F0502020204030204" pitchFamily="34" charset="0"/>
              </a:rPr>
              <a:t>17. Trường đạt danh hiệu: Tập thể lao động xuất sắc. </a:t>
            </a:r>
            <a:endParaRPr lang="en-US" sz="3200">
              <a:solidFill>
                <a:srgbClr val="002060"/>
              </a:solidFill>
            </a:endParaRPr>
          </a:p>
        </p:txBody>
      </p:sp>
    </p:spTree>
    <p:extLst>
      <p:ext uri="{BB962C8B-B14F-4D97-AF65-F5344CB8AC3E}">
        <p14:creationId xmlns:p14="http://schemas.microsoft.com/office/powerpoint/2010/main" val="241298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0860" y="2471045"/>
            <a:ext cx="2760230" cy="1938992"/>
          </a:xfrm>
          <a:prstGeom prst="rect">
            <a:avLst/>
          </a:prstGeom>
        </p:spPr>
        <p:txBody>
          <a:bodyPr wrap="square">
            <a:spAutoFit/>
          </a:bodyPr>
          <a:lstStyle/>
          <a:p>
            <a:pPr indent="342900" algn="ctr"/>
            <a:r>
              <a:rPr lang="en-US" sz="3000" b="1">
                <a:latin typeface="Times New Roman" panose="02020603050405020304" pitchFamily="18" charset="0"/>
                <a:ea typeface="Calibri" panose="020F0502020204030204" pitchFamily="34" charset="0"/>
                <a:cs typeface="Times New Roman" panose="02020603050405020304" pitchFamily="18" charset="0"/>
              </a:rPr>
              <a:t>III. CÁC BIỆN PHÁP THỰC HIỆN KẾ HOẠCH</a:t>
            </a:r>
          </a:p>
        </p:txBody>
      </p:sp>
      <p:sp>
        <p:nvSpPr>
          <p:cNvPr id="2" name="Rectangle 1"/>
          <p:cNvSpPr/>
          <p:nvPr/>
        </p:nvSpPr>
        <p:spPr>
          <a:xfrm>
            <a:off x="3513551" y="1355159"/>
            <a:ext cx="5499825" cy="1080537"/>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3541734" y="3013922"/>
            <a:ext cx="5471642" cy="1005214"/>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3581055" y="4455184"/>
            <a:ext cx="5432321" cy="1061582"/>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4109163" y="1764623"/>
            <a:ext cx="4394152" cy="284693"/>
          </a:xfrm>
          <a:prstGeom prst="rect">
            <a:avLst/>
          </a:prstGeom>
        </p:spPr>
        <p:txBody>
          <a:bodyPr wrap="none">
            <a:spAutoFit/>
          </a:bodyPr>
          <a:lstStyle/>
          <a:p>
            <a:pPr indent="342900" algn="just">
              <a:lnSpc>
                <a:spcPts val="1500"/>
              </a:lnSpc>
            </a:pPr>
            <a:r>
              <a:rPr lang="en-US"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 hiện kế hoạch phát triển giáo dục</a:t>
            </a:r>
            <a:endParaRPr lang="en-US" sz="135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479443" y="3305298"/>
            <a:ext cx="4580100" cy="369332"/>
          </a:xfrm>
          <a:prstGeom prst="rect">
            <a:avLst/>
          </a:prstGeom>
        </p:spPr>
        <p:txBody>
          <a:bodyPr wrap="none">
            <a:spAutoFit/>
          </a:bodyPr>
          <a:lstStyle/>
          <a:p>
            <a:r>
              <a:rPr lang="en-US" b="1">
                <a:latin typeface="Times New Roman" panose="02020603050405020304" pitchFamily="18" charset="0"/>
                <a:ea typeface="Calibri" panose="020F0502020204030204" pitchFamily="34" charset="0"/>
              </a:rPr>
              <a:t>Xây dựng đội ngũ giáo viên và cơ sở vật chất</a:t>
            </a:r>
            <a:endParaRPr lang="en-US" sz="2400"/>
          </a:p>
        </p:txBody>
      </p:sp>
      <p:sp>
        <p:nvSpPr>
          <p:cNvPr id="7" name="Rectangle 6"/>
          <p:cNvSpPr/>
          <p:nvPr/>
        </p:nvSpPr>
        <p:spPr>
          <a:xfrm>
            <a:off x="4108963" y="4849472"/>
            <a:ext cx="4477508" cy="284693"/>
          </a:xfrm>
          <a:prstGeom prst="rect">
            <a:avLst/>
          </a:prstGeom>
        </p:spPr>
        <p:txBody>
          <a:bodyPr wrap="none">
            <a:spAutoFit/>
          </a:bodyPr>
          <a:lstStyle/>
          <a:p>
            <a:pPr indent="342900" algn="just">
              <a:lnSpc>
                <a:spcPts val="1500"/>
              </a:lnSpc>
            </a:pPr>
            <a:r>
              <a:rPr lang="en-US" b="1">
                <a:latin typeface="Times New Roman" panose="02020603050405020304" pitchFamily="18" charset="0"/>
                <a:ea typeface="Calibri" panose="020F0502020204030204" pitchFamily="34" charset="0"/>
                <a:cs typeface="Times New Roman" panose="02020603050405020304" pitchFamily="18" charset="0"/>
              </a:rPr>
              <a:t>Nâng cao chất l­ượng giáo dục toàn diện.</a:t>
            </a:r>
            <a:endParaRPr lang="en-US" sz="135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833" l="0" r="99667">
                        <a14:foregroundMark x1="33833" y1="37333" x2="54167" y2="20167"/>
                        <a14:foregroundMark x1="50333" y1="30333" x2="49833" y2="80000"/>
                      </a14:backgroundRemoval>
                    </a14:imgEffect>
                  </a14:imgLayer>
                </a14:imgProps>
              </a:ext>
            </a:extLst>
          </a:blip>
          <a:stretch>
            <a:fillRect/>
          </a:stretch>
        </p:blipFill>
        <p:spPr>
          <a:xfrm>
            <a:off x="3541734" y="1439679"/>
            <a:ext cx="952370" cy="952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333" b="100000" l="0" r="100000">
                        <a14:foregroundMark x1="38500" y1="31667" x2="58167" y2="21833"/>
                        <a14:foregroundMark x1="59000" y1="22833" x2="35833" y2="77833"/>
                        <a14:foregroundMark x1="64333" y1="34000" x2="49833" y2="62500"/>
                        <a14:foregroundMark x1="44333" y1="76000" x2="65333" y2="76333"/>
                      </a14:backgroundRemoval>
                    </a14:imgEffect>
                  </a14:imgLayer>
                </a14:imgProps>
              </a:ext>
            </a:extLst>
          </a:blip>
          <a:stretch>
            <a:fillRect/>
          </a:stretch>
        </p:blipFill>
        <p:spPr>
          <a:xfrm>
            <a:off x="3598101" y="3068527"/>
            <a:ext cx="896003" cy="896003"/>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99667">
                        <a14:foregroundMark x1="38833" y1="28333" x2="61500" y2="23833"/>
                        <a14:foregroundMark x1="36667" y1="26000" x2="56167" y2="20000"/>
                        <a14:foregroundMark x1="62833" y1="26167" x2="43333" y2="51833"/>
                        <a14:foregroundMark x1="63833" y1="38500" x2="50667" y2="51833"/>
                        <a14:foregroundMark x1="44667" y1="53500" x2="65833" y2="33167"/>
                        <a14:foregroundMark x1="52333" y1="50000" x2="61500" y2="73333"/>
                        <a14:foregroundMark x1="56500" y1="51833" x2="65333" y2="70167"/>
                        <a14:foregroundMark x1="34667" y1="76833" x2="59333" y2="71333"/>
                        <a14:foregroundMark x1="38833" y1="80500" x2="59667" y2="72000"/>
                        <a14:foregroundMark x1="60167" y1="73333" x2="55167" y2="79833"/>
                      </a14:backgroundRemoval>
                    </a14:imgEffect>
                  </a14:imgLayer>
                </a14:imgProps>
              </a:ext>
            </a:extLst>
          </a:blip>
          <a:stretch>
            <a:fillRect/>
          </a:stretch>
        </p:blipFill>
        <p:spPr>
          <a:xfrm>
            <a:off x="3607495" y="4568239"/>
            <a:ext cx="888326" cy="888326"/>
          </a:xfrm>
          <a:prstGeom prst="rect">
            <a:avLst/>
          </a:prstGeom>
        </p:spPr>
      </p:pic>
    </p:spTree>
    <p:extLst>
      <p:ext uri="{BB962C8B-B14F-4D97-AF65-F5344CB8AC3E}">
        <p14:creationId xmlns:p14="http://schemas.microsoft.com/office/powerpoint/2010/main" val="265939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74267" y="2519805"/>
            <a:ext cx="2660024" cy="315920"/>
          </a:xfrm>
          <a:prstGeom prst="rect">
            <a:avLst/>
          </a:prstGeom>
        </p:spPr>
        <p:txBody>
          <a:bodyPr wrap="none">
            <a:spAutoFit/>
          </a:bodyPr>
          <a:lstStyle/>
          <a:p>
            <a:pPr algn="just">
              <a:lnSpc>
                <a:spcPts val="1500"/>
              </a:lnSpc>
            </a:pPr>
            <a:r>
              <a:rPr lang="en-US" sz="2400" b="1" spc="-23">
                <a:latin typeface="Times New Roman" panose="02020603050405020304" pitchFamily="18" charset="0"/>
                <a:ea typeface="Calibri" panose="020F0502020204030204" pitchFamily="34" charset="0"/>
                <a:cs typeface="Times New Roman" panose="02020603050405020304" pitchFamily="18" charset="0"/>
              </a:rPr>
              <a:t>    Phó hiệu trưởng </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92930" y="3234487"/>
            <a:ext cx="2620526" cy="315920"/>
          </a:xfrm>
          <a:prstGeom prst="rect">
            <a:avLst/>
          </a:prstGeom>
        </p:spPr>
        <p:txBody>
          <a:bodyPr wrap="none">
            <a:spAutoFit/>
          </a:bodyPr>
          <a:lstStyle/>
          <a:p>
            <a:pPr algn="just">
              <a:lnSpc>
                <a:spcPts val="1500"/>
              </a:lnSpc>
            </a:pPr>
            <a:r>
              <a:rPr lang="en-US" sz="2400" b="1" spc="-23">
                <a:latin typeface="Times New Roman" panose="02020603050405020304" pitchFamily="18" charset="0"/>
                <a:ea typeface="Calibri" panose="020F0502020204030204" pitchFamily="34" charset="0"/>
                <a:cs typeface="Times New Roman" panose="02020603050405020304" pitchFamily="18" charset="0"/>
              </a:rPr>
              <a:t>      Tổ chuyên môn</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41479" y="3875975"/>
            <a:ext cx="2381229" cy="315920"/>
          </a:xfrm>
          <a:prstGeom prst="rect">
            <a:avLst/>
          </a:prstGeom>
        </p:spPr>
        <p:txBody>
          <a:bodyPr wrap="none">
            <a:spAutoFit/>
          </a:bodyPr>
          <a:lstStyle/>
          <a:p>
            <a:pPr algn="just">
              <a:lnSpc>
                <a:spcPts val="1500"/>
              </a:lnSpc>
            </a:pPr>
            <a:r>
              <a:rPr lang="en-US" sz="2400" b="1" spc="8">
                <a:latin typeface="Times New Roman" panose="02020603050405020304" pitchFamily="18" charset="0"/>
                <a:ea typeface="Calibri" panose="020F0502020204030204" pitchFamily="34" charset="0"/>
                <a:cs typeface="Times New Roman" panose="02020603050405020304" pitchFamily="18" charset="0"/>
              </a:rPr>
              <a:t>    Tổ Văn phòng</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31388" y="4580487"/>
            <a:ext cx="4540730" cy="284693"/>
          </a:xfrm>
          <a:prstGeom prst="rect">
            <a:avLst/>
          </a:prstGeom>
        </p:spPr>
        <p:txBody>
          <a:bodyPr wrap="none">
            <a:spAutoFit/>
          </a:bodyPr>
          <a:lstStyle/>
          <a:p>
            <a:pPr algn="just">
              <a:lnSpc>
                <a:spcPts val="1500"/>
              </a:lnSpc>
            </a:pPr>
            <a:r>
              <a:rPr lang="en-US" sz="2400" b="1" spc="8">
                <a:latin typeface="Times New Roman" panose="02020603050405020304" pitchFamily="18" charset="0"/>
                <a:ea typeface="Calibri" panose="020F0502020204030204" pitchFamily="34" charset="0"/>
                <a:cs typeface="Times New Roman" panose="02020603050405020304" pitchFamily="18" charset="0"/>
              </a:rPr>
              <a:t>      </a:t>
            </a:r>
            <a:r>
              <a:rPr lang="en-US" sz="2400" b="1" spc="8" smtClean="0">
                <a:latin typeface="Times New Roman" panose="02020603050405020304" pitchFamily="18" charset="0"/>
                <a:ea typeface="Calibri" panose="020F0502020204030204" pitchFamily="34" charset="0"/>
                <a:cs typeface="Times New Roman" panose="02020603050405020304" pitchFamily="18" charset="0"/>
              </a:rPr>
              <a:t> Nhân </a:t>
            </a:r>
            <a:r>
              <a:rPr lang="en-US" sz="2400" b="1" spc="8">
                <a:latin typeface="Times New Roman" panose="02020603050405020304" pitchFamily="18" charset="0"/>
                <a:ea typeface="Calibri" panose="020F0502020204030204" pitchFamily="34" charset="0"/>
                <a:cs typeface="Times New Roman" panose="02020603050405020304" pitchFamily="18" charset="0"/>
              </a:rPr>
              <a:t>viên Thư viện, Thiết bị</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5266" y="5261847"/>
            <a:ext cx="2864439" cy="315920"/>
          </a:xfrm>
          <a:prstGeom prst="rect">
            <a:avLst/>
          </a:prstGeom>
        </p:spPr>
        <p:txBody>
          <a:bodyPr wrap="none">
            <a:spAutoFit/>
          </a:bodyPr>
          <a:lstStyle/>
          <a:p>
            <a:pPr algn="just">
              <a:lnSpc>
                <a:spcPts val="1500"/>
              </a:lnSpc>
              <a:tabLst>
                <a:tab pos="3193256" algn="l"/>
              </a:tabLst>
            </a:pPr>
            <a:r>
              <a:rPr lang="en-US" sz="2400" b="1" spc="8">
                <a:latin typeface="Times New Roman" panose="02020603050405020304" pitchFamily="18" charset="0"/>
                <a:ea typeface="Calibri" panose="020F0502020204030204" pitchFamily="34" charset="0"/>
                <a:cs typeface="Times New Roman" panose="02020603050405020304" pitchFamily="18" charset="0"/>
              </a:rPr>
              <a:t>      Đối với giáo viên</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249762" y="2519805"/>
            <a:ext cx="3446649" cy="284693"/>
          </a:xfrm>
          <a:prstGeom prst="rect">
            <a:avLst/>
          </a:prstGeom>
        </p:spPr>
        <p:txBody>
          <a:bodyPr wrap="none">
            <a:spAutoFit/>
          </a:bodyPr>
          <a:lstStyle/>
          <a:p>
            <a:pPr algn="just">
              <a:lnSpc>
                <a:spcPts val="1500"/>
              </a:lnSpc>
              <a:tabLst>
                <a:tab pos="3193256" algn="l"/>
              </a:tabLst>
            </a:pPr>
            <a:r>
              <a:rPr lang="en-US" sz="2400" b="1" spc="8">
                <a:latin typeface="Times New Roman" panose="02020603050405020304" pitchFamily="18" charset="0"/>
                <a:ea typeface="Calibri" panose="020F0502020204030204" pitchFamily="34" charset="0"/>
                <a:cs typeface="Times New Roman" panose="02020603050405020304" pitchFamily="18" charset="0"/>
              </a:rPr>
              <a:t>    </a:t>
            </a:r>
            <a:r>
              <a:rPr lang="en-US" sz="2400" b="1" spc="8" smtClean="0">
                <a:latin typeface="Times New Roman" panose="02020603050405020304" pitchFamily="18" charset="0"/>
                <a:ea typeface="Calibri" panose="020F0502020204030204" pitchFamily="34" charset="0"/>
                <a:cs typeface="Times New Roman" panose="02020603050405020304" pitchFamily="18" charset="0"/>
              </a:rPr>
              <a:t>       Nhân </a:t>
            </a:r>
            <a:r>
              <a:rPr lang="en-US" sz="2400" b="1" spc="8">
                <a:latin typeface="Times New Roman" panose="02020603050405020304" pitchFamily="18" charset="0"/>
                <a:ea typeface="Calibri" panose="020F0502020204030204" pitchFamily="34" charset="0"/>
                <a:cs typeface="Times New Roman" panose="02020603050405020304" pitchFamily="18" charset="0"/>
              </a:rPr>
              <a:t>viên kế toán</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4647151" y="3234487"/>
            <a:ext cx="1538691" cy="284693"/>
          </a:xfrm>
          <a:prstGeom prst="rect">
            <a:avLst/>
          </a:prstGeom>
        </p:spPr>
        <p:txBody>
          <a:bodyPr wrap="none">
            <a:spAutoFit/>
          </a:bodyPr>
          <a:lstStyle/>
          <a:p>
            <a:pPr algn="just">
              <a:lnSpc>
                <a:spcPts val="1500"/>
              </a:lnSpc>
              <a:tabLst>
                <a:tab pos="3193256" algn="l"/>
              </a:tabLst>
            </a:pPr>
            <a:r>
              <a:rPr lang="en-US" sz="2400" b="1" spc="8">
                <a:latin typeface="Times New Roman" panose="02020603050405020304" pitchFamily="18" charset="0"/>
                <a:ea typeface="Calibri" panose="020F0502020204030204" pitchFamily="34" charset="0"/>
                <a:cs typeface="Times New Roman" panose="02020603050405020304" pitchFamily="18" charset="0"/>
              </a:rPr>
              <a:t>    </a:t>
            </a:r>
            <a:r>
              <a:rPr lang="en-US" sz="2400" b="1" spc="8" smtClean="0">
                <a:latin typeface="Times New Roman" panose="02020603050405020304" pitchFamily="18" charset="0"/>
                <a:ea typeface="Calibri" panose="020F0502020204030204" pitchFamily="34" charset="0"/>
                <a:cs typeface="Times New Roman" panose="02020603050405020304" pitchFamily="18" charset="0"/>
              </a:rPr>
              <a:t>  Bảo </a:t>
            </a:r>
            <a:r>
              <a:rPr lang="en-US" sz="2400" b="1" spc="8">
                <a:latin typeface="Times New Roman" panose="02020603050405020304" pitchFamily="18" charset="0"/>
                <a:ea typeface="Calibri" panose="020F0502020204030204" pitchFamily="34" charset="0"/>
                <a:cs typeface="Times New Roman" panose="02020603050405020304" pitchFamily="18" charset="0"/>
              </a:rPr>
              <a:t>vệ</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180790" y="3874731"/>
            <a:ext cx="3876126" cy="284693"/>
          </a:xfrm>
          <a:prstGeom prst="rect">
            <a:avLst/>
          </a:prstGeom>
        </p:spPr>
        <p:txBody>
          <a:bodyPr wrap="none">
            <a:spAutoFit/>
          </a:bodyPr>
          <a:lstStyle/>
          <a:p>
            <a:pPr algn="just">
              <a:lnSpc>
                <a:spcPts val="1500"/>
              </a:lnSpc>
            </a:pPr>
            <a:r>
              <a:rPr lang="en-US" sz="2400" b="1" spc="8">
                <a:latin typeface="Times New Roman" panose="02020603050405020304" pitchFamily="18" charset="0"/>
                <a:ea typeface="Calibri" panose="020F0502020204030204" pitchFamily="34" charset="0"/>
                <a:cs typeface="Times New Roman" panose="02020603050405020304" pitchFamily="18" charset="0"/>
              </a:rPr>
              <a:t>   </a:t>
            </a:r>
            <a:r>
              <a:rPr lang="en-US" sz="2400" b="1" spc="8" smtClean="0">
                <a:latin typeface="Times New Roman" panose="02020603050405020304" pitchFamily="18" charset="0"/>
                <a:ea typeface="Calibri" panose="020F0502020204030204" pitchFamily="34" charset="0"/>
                <a:cs typeface="Times New Roman" panose="02020603050405020304" pitchFamily="18" charset="0"/>
              </a:rPr>
              <a:t>         Hội </a:t>
            </a:r>
            <a:r>
              <a:rPr lang="en-US" sz="2400" b="1" spc="8">
                <a:latin typeface="Times New Roman" panose="02020603050405020304" pitchFamily="18" charset="0"/>
                <a:ea typeface="Calibri" panose="020F0502020204030204" pitchFamily="34" charset="0"/>
                <a:cs typeface="Times New Roman" panose="02020603050405020304" pitchFamily="18" charset="0"/>
              </a:rPr>
              <a:t>Cha mẹ học sinh</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4404385" y="4568946"/>
            <a:ext cx="4204869" cy="315920"/>
          </a:xfrm>
          <a:prstGeom prst="rect">
            <a:avLst/>
          </a:prstGeom>
        </p:spPr>
        <p:txBody>
          <a:bodyPr wrap="none">
            <a:spAutoFit/>
          </a:bodyPr>
          <a:lstStyle/>
          <a:p>
            <a:pPr algn="just">
              <a:lnSpc>
                <a:spcPts val="1500"/>
              </a:lnSpc>
            </a:pPr>
            <a:r>
              <a:rPr lang="en-US" sz="2400" b="1" spc="-23">
                <a:latin typeface="Times New Roman" panose="02020603050405020304" pitchFamily="18" charset="0"/>
                <a:ea typeface="Calibri" panose="020F0502020204030204" pitchFamily="34" charset="0"/>
                <a:cs typeface="Times New Roman" panose="02020603050405020304" pitchFamily="18" charset="0"/>
              </a:rPr>
              <a:t>  </a:t>
            </a:r>
            <a:r>
              <a:rPr lang="en-US" sz="2400" b="1" spc="8">
                <a:latin typeface="Times New Roman" panose="02020603050405020304" pitchFamily="18" charset="0"/>
                <a:ea typeface="Calibri" panose="020F0502020204030204" pitchFamily="34" charset="0"/>
                <a:cs typeface="Times New Roman" panose="02020603050405020304" pitchFamily="18" charset="0"/>
              </a:rPr>
              <a:t> BT Đoàn TN và TPT Đội TN</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p:cNvSpPr/>
          <p:nvPr/>
        </p:nvSpPr>
        <p:spPr>
          <a:xfrm>
            <a:off x="2262555" y="274282"/>
            <a:ext cx="4823528" cy="1175290"/>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2596672" y="591322"/>
            <a:ext cx="4151587" cy="315920"/>
          </a:xfrm>
          <a:prstGeom prst="rect">
            <a:avLst/>
          </a:prstGeom>
        </p:spPr>
        <p:txBody>
          <a:bodyPr wrap="square">
            <a:spAutoFit/>
          </a:bodyPr>
          <a:lstStyle/>
          <a:p>
            <a:pPr algn="just">
              <a:lnSpc>
                <a:spcPts val="1500"/>
              </a:lnSpc>
            </a:pP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IV. TỔ CHỨC THỰC HIỆN</a:t>
            </a:r>
            <a:endParaRPr lang="en-US" sz="16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93497" y="2411663"/>
            <a:ext cx="444576" cy="44726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1</a:t>
            </a:r>
          </a:p>
        </p:txBody>
      </p:sp>
      <p:sp>
        <p:nvSpPr>
          <p:cNvPr id="15" name="Rectangle 14"/>
          <p:cNvSpPr/>
          <p:nvPr/>
        </p:nvSpPr>
        <p:spPr>
          <a:xfrm>
            <a:off x="293497" y="3048745"/>
            <a:ext cx="444576" cy="44726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2</a:t>
            </a:r>
          </a:p>
        </p:txBody>
      </p:sp>
      <p:sp>
        <p:nvSpPr>
          <p:cNvPr id="16" name="Rectangle 15"/>
          <p:cNvSpPr/>
          <p:nvPr/>
        </p:nvSpPr>
        <p:spPr>
          <a:xfrm>
            <a:off x="293497" y="3725537"/>
            <a:ext cx="444576" cy="44726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3</a:t>
            </a:r>
          </a:p>
        </p:txBody>
      </p:sp>
      <p:sp>
        <p:nvSpPr>
          <p:cNvPr id="17" name="Rectangle 16"/>
          <p:cNvSpPr/>
          <p:nvPr/>
        </p:nvSpPr>
        <p:spPr>
          <a:xfrm>
            <a:off x="292930" y="4438141"/>
            <a:ext cx="406393" cy="40874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4</a:t>
            </a:r>
          </a:p>
        </p:txBody>
      </p:sp>
      <p:sp>
        <p:nvSpPr>
          <p:cNvPr id="18" name="Rectangle 17"/>
          <p:cNvSpPr/>
          <p:nvPr/>
        </p:nvSpPr>
        <p:spPr>
          <a:xfrm>
            <a:off x="293497" y="5081563"/>
            <a:ext cx="444576" cy="44726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5</a:t>
            </a:r>
          </a:p>
        </p:txBody>
      </p:sp>
      <p:sp>
        <p:nvSpPr>
          <p:cNvPr id="19" name="Rectangle 18"/>
          <p:cNvSpPr/>
          <p:nvPr/>
        </p:nvSpPr>
        <p:spPr>
          <a:xfrm>
            <a:off x="4675196" y="2388808"/>
            <a:ext cx="444576" cy="44726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6</a:t>
            </a:r>
          </a:p>
        </p:txBody>
      </p:sp>
      <p:sp>
        <p:nvSpPr>
          <p:cNvPr id="20" name="Rectangle 19"/>
          <p:cNvSpPr/>
          <p:nvPr/>
        </p:nvSpPr>
        <p:spPr>
          <a:xfrm>
            <a:off x="4675196" y="3038592"/>
            <a:ext cx="444576" cy="44726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7</a:t>
            </a:r>
          </a:p>
        </p:txBody>
      </p:sp>
      <p:sp>
        <p:nvSpPr>
          <p:cNvPr id="21" name="Rectangle 20"/>
          <p:cNvSpPr/>
          <p:nvPr/>
        </p:nvSpPr>
        <p:spPr>
          <a:xfrm>
            <a:off x="4657725" y="3715295"/>
            <a:ext cx="444576" cy="44726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8</a:t>
            </a:r>
          </a:p>
        </p:txBody>
      </p:sp>
      <p:sp>
        <p:nvSpPr>
          <p:cNvPr id="22" name="Rectangle 21"/>
          <p:cNvSpPr/>
          <p:nvPr/>
        </p:nvSpPr>
        <p:spPr>
          <a:xfrm>
            <a:off x="4675196" y="4476119"/>
            <a:ext cx="444576" cy="447263"/>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9</a:t>
            </a:r>
          </a:p>
        </p:txBody>
      </p:sp>
    </p:spTree>
    <p:extLst>
      <p:ext uri="{BB962C8B-B14F-4D97-AF65-F5344CB8AC3E}">
        <p14:creationId xmlns:p14="http://schemas.microsoft.com/office/powerpoint/2010/main" val="42418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left)">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left)">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3"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88303" y="3153180"/>
            <a:ext cx="6338851" cy="284693"/>
          </a:xfrm>
          <a:prstGeom prst="rect">
            <a:avLst/>
          </a:prstGeom>
        </p:spPr>
        <p:txBody>
          <a:bodyPr wrap="none">
            <a:spAutoFit/>
          </a:bodyPr>
          <a:lstStyle/>
          <a:p>
            <a:pPr indent="202883" algn="just">
              <a:lnSpc>
                <a:spcPts val="1500"/>
              </a:lnSpc>
            </a:pPr>
            <a:r>
              <a:rPr lang="en-US" sz="405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TRÂN TRỌNG CẢM ƠN!</a:t>
            </a:r>
            <a:endParaRPr lang="en-US" sz="33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3089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14500"/>
            <a:ext cx="9144000" cy="5143500"/>
          </a:xfrm>
          <a:prstGeom prst="rect">
            <a:avLst/>
          </a:prstGeom>
        </p:spPr>
      </p:pic>
      <p:sp>
        <p:nvSpPr>
          <p:cNvPr id="5" name="Title 1"/>
          <p:cNvSpPr txBox="1">
            <a:spLocks/>
          </p:cNvSpPr>
          <p:nvPr/>
        </p:nvSpPr>
        <p:spPr>
          <a:xfrm>
            <a:off x="-64478" y="76794"/>
            <a:ext cx="9272954" cy="3382028"/>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BÁO </a:t>
            </a:r>
            <a:r>
              <a:rPr kumimoji="0" lang="en-US" sz="72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CÁO</a:t>
            </a:r>
            <a:endParaRPr lang="en-US" sz="240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800" b="1" i="0" u="none" strike="noStrike" kern="1200" cap="none" spc="0" normalizeH="0" baseline="0" noProof="0" smtClean="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 </a:t>
            </a:r>
            <a:r>
              <a:rPr kumimoji="0" lang="en-US" sz="2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 thực hiện Nghị quyết Hội nghị cán bộ, viên chức và</a:t>
            </a:r>
            <a:r>
              <a:rPr kumimoji="0" lang="en-US" sz="2000" b="0" i="0" u="none" strike="noStrike" kern="1200" cap="none" spc="0" normalizeH="0" baseline="0" noProof="0">
                <a:ln>
                  <a:noFill/>
                </a:ln>
                <a:solidFill>
                  <a:srgbClr val="5B9BD5">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r>
            <a:br>
              <a:rPr kumimoji="0" lang="en-US" sz="2000" b="0" i="0" u="none" strike="noStrike" kern="1200" cap="none" spc="0" normalizeH="0" baseline="0" noProof="0">
                <a:ln>
                  <a:noFill/>
                </a:ln>
                <a:solidFill>
                  <a:srgbClr val="5B9BD5">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lao động năm học 2022- 2023 </a:t>
            </a:r>
          </a:p>
        </p:txBody>
      </p:sp>
      <p:sp>
        <p:nvSpPr>
          <p:cNvPr id="2" name="Rectangle 1"/>
          <p:cNvSpPr/>
          <p:nvPr/>
        </p:nvSpPr>
        <p:spPr>
          <a:xfrm>
            <a:off x="100360" y="3458822"/>
            <a:ext cx="8914685" cy="523220"/>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 hướng, nhiệm vụ trọng tâm năm học 2023 - 2024 </a:t>
            </a:r>
            <a:endParaRPr kumimoji="0" lang="en-US" sz="2800" b="0" i="0" u="none" strike="noStrike" kern="1200" cap="none" spc="0" normalizeH="0" baseline="0" noProof="0">
              <a:ln>
                <a:noFill/>
              </a:ln>
              <a:solidFill>
                <a:srgbClr val="5B9BD5">
                  <a:lumMod val="75000"/>
                </a:srgbClr>
              </a:solidFill>
              <a:effectLst/>
              <a:uLnTx/>
              <a:uFillTx/>
              <a:latin typeface="Calibri" panose="020F0502020204030204"/>
            </a:endParaRPr>
          </a:p>
        </p:txBody>
      </p:sp>
      <p:sp>
        <p:nvSpPr>
          <p:cNvPr id="3" name="Title 2"/>
          <p:cNvSpPr>
            <a:spLocks noGrp="1"/>
          </p:cNvSpPr>
          <p:nvPr>
            <p:ph type="title"/>
          </p:nvPr>
        </p:nvSpPr>
        <p:spPr>
          <a:xfrm>
            <a:off x="714375" y="174387"/>
            <a:ext cx="7886700" cy="536330"/>
          </a:xfrm>
        </p:spPr>
        <p:txBody>
          <a:bodyPr>
            <a:noAutofit/>
          </a:bodyPr>
          <a:lstStyle/>
          <a:p>
            <a:pPr algn="ctr"/>
            <a:r>
              <a:rPr lang="en-US" sz="1800" b="1">
                <a:solidFill>
                  <a:srgbClr val="002060"/>
                </a:solidFill>
                <a:latin typeface="Times New Roman" panose="02020603050405020304" pitchFamily="18" charset="0"/>
                <a:cs typeface="Times New Roman" panose="02020603050405020304" pitchFamily="18" charset="0"/>
              </a:rPr>
              <a:t>UỶ BAN NHÂN DÂN HUYỆN TIÊN LÃNG</a:t>
            </a:r>
            <a:br>
              <a:rPr lang="en-US" sz="1800" b="1">
                <a:solidFill>
                  <a:srgbClr val="002060"/>
                </a:solidFill>
                <a:latin typeface="Times New Roman" panose="02020603050405020304" pitchFamily="18" charset="0"/>
                <a:cs typeface="Times New Roman" panose="02020603050405020304" pitchFamily="18" charset="0"/>
              </a:rPr>
            </a:br>
            <a:r>
              <a:rPr lang="en-US" sz="1800" b="1">
                <a:solidFill>
                  <a:srgbClr val="002060"/>
                </a:solidFill>
                <a:latin typeface="Times New Roman" panose="02020603050405020304" pitchFamily="18" charset="0"/>
                <a:cs typeface="Times New Roman" panose="02020603050405020304" pitchFamily="18" charset="0"/>
              </a:rPr>
              <a:t>TRƯỜNG THCS THỊ TRẤN</a:t>
            </a:r>
          </a:p>
        </p:txBody>
      </p:sp>
      <p:sp>
        <p:nvSpPr>
          <p:cNvPr id="6" name="Text Placeholder 5"/>
          <p:cNvSpPr>
            <a:spLocks noGrp="1"/>
          </p:cNvSpPr>
          <p:nvPr>
            <p:ph type="body" idx="1"/>
          </p:nvPr>
        </p:nvSpPr>
        <p:spPr>
          <a:xfrm>
            <a:off x="881245" y="3951190"/>
            <a:ext cx="7552959" cy="1356068"/>
          </a:xfrm>
        </p:spPr>
        <p:txBody>
          <a:bodyPr/>
          <a:lstStyle/>
          <a:p>
            <a:pPr algn="r"/>
            <a:r>
              <a:rPr lang="en-US" b="1" i="1" smtClean="0">
                <a:solidFill>
                  <a:srgbClr val="00B050"/>
                </a:solidFill>
                <a:latin typeface="Times New Roman" panose="02020603050405020304" pitchFamily="18" charset="0"/>
                <a:cs typeface="Times New Roman" panose="02020603050405020304" pitchFamily="18" charset="0"/>
              </a:rPr>
              <a:t>Tiên Lãng ngày 16 tháng 10 năm 2023</a:t>
            </a:r>
            <a:endParaRPr lang="en-US" b="1" i="1">
              <a:solidFill>
                <a:srgbClr val="00B05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flipV="1">
            <a:off x="4035669" y="666755"/>
            <a:ext cx="1204547" cy="1"/>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3725" y="442552"/>
            <a:ext cx="1657350" cy="1657350"/>
          </a:xfrm>
          <a:prstGeom prst="rect">
            <a:avLst/>
          </a:prstGeom>
        </p:spPr>
      </p:pic>
      <p:pic>
        <p:nvPicPr>
          <p:cNvPr id="9" name="Picture 8">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3093" b="98969" l="1931" r="100000"/>
                    </a14:imgEffect>
                  </a14:imgLayer>
                </a14:imgProps>
              </a:ext>
            </a:extLst>
          </a:blip>
          <a:stretch>
            <a:fillRect/>
          </a:stretch>
        </p:blipFill>
        <p:spPr>
          <a:xfrm flipH="1">
            <a:off x="1253637" y="6131931"/>
            <a:ext cx="969339" cy="726069"/>
          </a:xfrm>
          <a:prstGeom prst="rect">
            <a:avLst/>
          </a:prstGeom>
        </p:spPr>
      </p:pic>
    </p:spTree>
    <p:extLst>
      <p:ext uri="{BB962C8B-B14F-4D97-AF65-F5344CB8AC3E}">
        <p14:creationId xmlns:p14="http://schemas.microsoft.com/office/powerpoint/2010/main" val="282980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1713" y="1401763"/>
            <a:ext cx="1716087"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4"/>
          <p:cNvSpPr txBox="1">
            <a:spLocks noChangeArrowheads="1"/>
          </p:cNvSpPr>
          <p:nvPr/>
        </p:nvSpPr>
        <p:spPr bwMode="auto">
          <a:xfrm>
            <a:off x="63500" y="3235325"/>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BÁO CÁO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TỔNG KẾT PHONG TRÀO THI ĐUA NĂM HỌC 2022-2023</a:t>
            </a:r>
            <a:endParaRPr kumimoji="0" lang="en-US" altLang="en-US" sz="24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VÀ PHÁT ĐỘNG THI ĐUA NĂM HỌC 2023-2024</a:t>
            </a:r>
            <a:endParaRPr kumimoji="0" lang="en-US" altLang="en-US" sz="24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2052" name="Group 26"/>
          <p:cNvGrpSpPr>
            <a:grpSpLocks/>
          </p:cNvGrpSpPr>
          <p:nvPr/>
        </p:nvGrpSpPr>
        <p:grpSpPr bwMode="auto">
          <a:xfrm>
            <a:off x="0" y="-6350"/>
            <a:ext cx="9396413" cy="7164388"/>
            <a:chOff x="0" y="-6978"/>
            <a:chExt cx="12525604" cy="7169778"/>
          </a:xfrm>
        </p:grpSpPr>
        <p:grpSp>
          <p:nvGrpSpPr>
            <p:cNvPr id="2055" name="Group 27"/>
            <p:cNvGrpSpPr>
              <a:grpSpLocks/>
            </p:cNvGrpSpPr>
            <p:nvPr/>
          </p:nvGrpSpPr>
          <p:grpSpPr bwMode="auto">
            <a:xfrm>
              <a:off x="8859" y="-6978"/>
              <a:ext cx="12183141" cy="6871328"/>
              <a:chOff x="8859" y="-6978"/>
              <a:chExt cx="12183141" cy="6871328"/>
            </a:xfrm>
          </p:grpSpPr>
          <p:pic>
            <p:nvPicPr>
              <p:cNvPr id="2060"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3" name="TextBox 1"/>
          <p:cNvSpPr txBox="1">
            <a:spLocks noChangeArrowheads="1"/>
          </p:cNvSpPr>
          <p:nvPr/>
        </p:nvSpPr>
        <p:spPr bwMode="auto">
          <a:xfrm>
            <a:off x="230188" y="255588"/>
            <a:ext cx="88106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smtClean="0">
                <a:ln>
                  <a:noFill/>
                </a:ln>
                <a:solidFill>
                  <a:srgbClr val="000066"/>
                </a:solidFill>
                <a:effectLst/>
                <a:uLnTx/>
                <a:uFillTx/>
                <a:latin typeface="Times New Roman" panose="02020603050405020304" pitchFamily="18" charset="0"/>
                <a:ea typeface="+mn-ea"/>
                <a:cs typeface="Times New Roman" panose="02020603050405020304" pitchFamily="18" charset="0"/>
              </a:rPr>
              <a:t>LIÊN ĐOÀN LAO ĐỘNG HUYỆN TIÊN LÃNG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smtClean="0">
                <a:ln>
                  <a:noFill/>
                </a:ln>
                <a:solidFill>
                  <a:srgbClr val="000066"/>
                </a:solidFill>
                <a:effectLst/>
                <a:uLnTx/>
                <a:uFillTx/>
                <a:latin typeface="Times New Roman" panose="02020603050405020304" pitchFamily="18" charset="0"/>
                <a:ea typeface="+mn-ea"/>
                <a:cs typeface="Times New Roman" panose="02020603050405020304" pitchFamily="18" charset="0"/>
              </a:rPr>
              <a:t>CÔNG ĐOÀN TRƯỜNG THCS THỊ TRẤN TIÊN LÃNG</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2440" y="4634936"/>
            <a:ext cx="2104291" cy="2104291"/>
          </a:xfrm>
          <a:prstGeom prst="rect">
            <a:avLst/>
          </a:prstGeom>
        </p:spPr>
      </p:pic>
    </p:spTree>
    <p:extLst>
      <p:ext uri="{BB962C8B-B14F-4D97-AF65-F5344CB8AC3E}">
        <p14:creationId xmlns:p14="http://schemas.microsoft.com/office/powerpoint/2010/main" val="2707399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074" name="Group 26"/>
          <p:cNvGrpSpPr>
            <a:grpSpLocks/>
          </p:cNvGrpSpPr>
          <p:nvPr/>
        </p:nvGrpSpPr>
        <p:grpSpPr bwMode="auto">
          <a:xfrm>
            <a:off x="0" y="-6350"/>
            <a:ext cx="9396413" cy="7164388"/>
            <a:chOff x="0" y="-6978"/>
            <a:chExt cx="12525604" cy="7169778"/>
          </a:xfrm>
        </p:grpSpPr>
        <p:grpSp>
          <p:nvGrpSpPr>
            <p:cNvPr id="3080" name="Group 27"/>
            <p:cNvGrpSpPr>
              <a:grpSpLocks/>
            </p:cNvGrpSpPr>
            <p:nvPr/>
          </p:nvGrpSpPr>
          <p:grpSpPr bwMode="auto">
            <a:xfrm>
              <a:off x="8859" y="-6978"/>
              <a:ext cx="12183141" cy="6871328"/>
              <a:chOff x="8859" y="-6978"/>
              <a:chExt cx="12183141" cy="6871328"/>
            </a:xfrm>
          </p:grpSpPr>
          <p:pic>
            <p:nvPicPr>
              <p:cNvPr id="3085"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Rectangle 1"/>
          <p:cNvSpPr>
            <a:spLocks noChangeArrowheads="1"/>
          </p:cNvSpPr>
          <p:nvPr/>
        </p:nvSpPr>
        <p:spPr bwMode="auto">
          <a:xfrm>
            <a:off x="168275" y="100013"/>
            <a:ext cx="8953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 KHÁI QUÁT TÌNH HÌNH CB, VC- LĐ</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363" y="658813"/>
            <a:ext cx="89027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00" y="674688"/>
            <a:ext cx="8902700"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363" y="652463"/>
            <a:ext cx="8902700"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120650" y="6059488"/>
            <a:ext cx="8896350" cy="5857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Tổng số CBGVNV NLĐ hiện nay: 59 đồng chí</a:t>
            </a:r>
          </a:p>
        </p:txBody>
      </p:sp>
    </p:spTree>
    <p:extLst>
      <p:ext uri="{BB962C8B-B14F-4D97-AF65-F5344CB8AC3E}">
        <p14:creationId xmlns:p14="http://schemas.microsoft.com/office/powerpoint/2010/main" val="12356654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nodeType="afterGroup">
                            <p:stCondLst>
                              <p:cond delay="500"/>
                            </p:stCondLst>
                            <p:childTnLst>
                              <p:par>
                                <p:cTn id="12" presetID="10" presetClass="entr" presetSubtype="0" fill="hold" nodeType="afterEffect">
                                  <p:stCondLst>
                                    <p:cond delay="25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nodeType="afterGroup">
                            <p:stCondLst>
                              <p:cond delay="3500"/>
                            </p:stCondLst>
                            <p:childTnLst>
                              <p:par>
                                <p:cTn id="16" presetID="10" presetClass="entr" presetSubtype="0" fill="hold" nodeType="afterEffect">
                                  <p:stCondLst>
                                    <p:cond delay="2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098" name="Group 26"/>
          <p:cNvGrpSpPr>
            <a:grpSpLocks/>
          </p:cNvGrpSpPr>
          <p:nvPr/>
        </p:nvGrpSpPr>
        <p:grpSpPr bwMode="auto">
          <a:xfrm>
            <a:off x="0" y="-6350"/>
            <a:ext cx="9396413" cy="7164388"/>
            <a:chOff x="0" y="-6978"/>
            <a:chExt cx="12525604" cy="7169778"/>
          </a:xfrm>
        </p:grpSpPr>
        <p:grpSp>
          <p:nvGrpSpPr>
            <p:cNvPr id="4101" name="Group 27"/>
            <p:cNvGrpSpPr>
              <a:grpSpLocks/>
            </p:cNvGrpSpPr>
            <p:nvPr/>
          </p:nvGrpSpPr>
          <p:grpSpPr bwMode="auto">
            <a:xfrm>
              <a:off x="8859" y="-6978"/>
              <a:ext cx="12183141" cy="6871328"/>
              <a:chOff x="8859" y="-6978"/>
              <a:chExt cx="12183141" cy="6871328"/>
            </a:xfrm>
          </p:grpSpPr>
          <p:pic>
            <p:nvPicPr>
              <p:cNvPr id="4106"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75038" y="277813"/>
            <a:ext cx="5491162" cy="631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15"/>
          <p:cNvSpPr txBox="1">
            <a:spLocks noChangeArrowheads="1"/>
          </p:cNvSpPr>
          <p:nvPr/>
        </p:nvSpPr>
        <p:spPr bwMode="auto">
          <a:xfrm>
            <a:off x="266700" y="684213"/>
            <a:ext cx="2971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2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Biên chế 53; hợp đồng huyện 05; Hợp đồng NĐ 68: 01</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BGH: 03; Giáo viên trực tiếp giảng dạy: 52; Nhân viên: 04</a:t>
            </a:r>
          </a:p>
        </p:txBody>
      </p:sp>
    </p:spTree>
    <p:extLst>
      <p:ext uri="{BB962C8B-B14F-4D97-AF65-F5344CB8AC3E}">
        <p14:creationId xmlns:p14="http://schemas.microsoft.com/office/powerpoint/2010/main" val="1012040040"/>
      </p:ext>
    </p:extLst>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14500"/>
            <a:ext cx="9144000" cy="5143500"/>
          </a:xfrm>
          <a:prstGeom prst="rect">
            <a:avLst/>
          </a:prstGeom>
        </p:spPr>
      </p:pic>
      <p:sp>
        <p:nvSpPr>
          <p:cNvPr id="5" name="Title 1"/>
          <p:cNvSpPr txBox="1">
            <a:spLocks/>
          </p:cNvSpPr>
          <p:nvPr/>
        </p:nvSpPr>
        <p:spPr>
          <a:xfrm>
            <a:off x="-64478" y="76794"/>
            <a:ext cx="9272954" cy="3382028"/>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BÁO </a:t>
            </a:r>
            <a:r>
              <a:rPr kumimoji="0" lang="en-US" sz="72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CÁO</a:t>
            </a:r>
            <a:endParaRPr kumimoji="0" lang="en-US" sz="24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800" b="1" i="0" u="none" strike="noStrike" kern="1200" cap="none" spc="0" normalizeH="0" baseline="0" noProof="0" smtClean="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 </a:t>
            </a:r>
            <a:r>
              <a:rPr kumimoji="0" lang="en-US" sz="2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 thực hiện Nghị quyết Hội nghị cán bộ, viên chức và</a:t>
            </a:r>
            <a:r>
              <a:rPr kumimoji="0" lang="en-US" sz="2000" b="0" i="0" u="none" strike="noStrike" kern="1200" cap="none" spc="0" normalizeH="0" baseline="0" noProof="0">
                <a:ln>
                  <a:noFill/>
                </a:ln>
                <a:solidFill>
                  <a:srgbClr val="5B9BD5">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r>
            <a:br>
              <a:rPr kumimoji="0" lang="en-US" sz="2000" b="0" i="0" u="none" strike="noStrike" kern="1200" cap="none" spc="0" normalizeH="0" baseline="0" noProof="0">
                <a:ln>
                  <a:noFill/>
                </a:ln>
                <a:solidFill>
                  <a:srgbClr val="5B9BD5">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lao động năm học 2022- 2023 </a:t>
            </a:r>
          </a:p>
        </p:txBody>
      </p:sp>
      <p:sp>
        <p:nvSpPr>
          <p:cNvPr id="2" name="Rectangle 1"/>
          <p:cNvSpPr/>
          <p:nvPr/>
        </p:nvSpPr>
        <p:spPr>
          <a:xfrm>
            <a:off x="100360" y="3458822"/>
            <a:ext cx="8914685" cy="523220"/>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 hướng, nhiệm vụ trọng tâm năm học 2023 - 2024 </a:t>
            </a:r>
            <a:endParaRPr kumimoji="0" lang="en-US" sz="2800" b="0" i="0"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p:txBody>
      </p:sp>
      <p:sp>
        <p:nvSpPr>
          <p:cNvPr id="3" name="Title 2"/>
          <p:cNvSpPr>
            <a:spLocks noGrp="1"/>
          </p:cNvSpPr>
          <p:nvPr>
            <p:ph type="title"/>
          </p:nvPr>
        </p:nvSpPr>
        <p:spPr>
          <a:xfrm>
            <a:off x="714375" y="174387"/>
            <a:ext cx="7886700" cy="536330"/>
          </a:xfrm>
        </p:spPr>
        <p:txBody>
          <a:bodyPr>
            <a:noAutofit/>
          </a:bodyPr>
          <a:lstStyle/>
          <a:p>
            <a:pPr algn="ctr"/>
            <a:r>
              <a:rPr lang="en-US" sz="1800" b="1">
                <a:solidFill>
                  <a:srgbClr val="002060"/>
                </a:solidFill>
                <a:latin typeface="Times New Roman" panose="02020603050405020304" pitchFamily="18" charset="0"/>
                <a:cs typeface="Times New Roman" panose="02020603050405020304" pitchFamily="18" charset="0"/>
              </a:rPr>
              <a:t>UỶ BAN NHÂN DÂN HUYỆN TIÊN LÃNG</a:t>
            </a:r>
            <a:br>
              <a:rPr lang="en-US" sz="1800" b="1">
                <a:solidFill>
                  <a:srgbClr val="002060"/>
                </a:solidFill>
                <a:latin typeface="Times New Roman" panose="02020603050405020304" pitchFamily="18" charset="0"/>
                <a:cs typeface="Times New Roman" panose="02020603050405020304" pitchFamily="18" charset="0"/>
              </a:rPr>
            </a:br>
            <a:r>
              <a:rPr lang="en-US" sz="1800" b="1">
                <a:solidFill>
                  <a:srgbClr val="002060"/>
                </a:solidFill>
                <a:latin typeface="Times New Roman" panose="02020603050405020304" pitchFamily="18" charset="0"/>
                <a:cs typeface="Times New Roman" panose="02020603050405020304" pitchFamily="18" charset="0"/>
              </a:rPr>
              <a:t>TRƯỜNG THCS THỊ TRẤN</a:t>
            </a:r>
          </a:p>
        </p:txBody>
      </p:sp>
      <p:sp>
        <p:nvSpPr>
          <p:cNvPr id="6" name="Text Placeholder 5"/>
          <p:cNvSpPr>
            <a:spLocks noGrp="1"/>
          </p:cNvSpPr>
          <p:nvPr>
            <p:ph type="body" idx="1"/>
          </p:nvPr>
        </p:nvSpPr>
        <p:spPr>
          <a:xfrm>
            <a:off x="881245" y="3951190"/>
            <a:ext cx="7552959" cy="1356068"/>
          </a:xfrm>
        </p:spPr>
        <p:txBody>
          <a:bodyPr/>
          <a:lstStyle/>
          <a:p>
            <a:pPr algn="r"/>
            <a:r>
              <a:rPr lang="en-US" b="1" i="1" smtClean="0">
                <a:solidFill>
                  <a:srgbClr val="00B050"/>
                </a:solidFill>
                <a:latin typeface="Times New Roman" panose="02020603050405020304" pitchFamily="18" charset="0"/>
                <a:cs typeface="Times New Roman" panose="02020603050405020304" pitchFamily="18" charset="0"/>
              </a:rPr>
              <a:t>Tiên Lãng ngày 16 tháng 10 năm 2023</a:t>
            </a:r>
            <a:endParaRPr lang="en-US" b="1" i="1">
              <a:solidFill>
                <a:srgbClr val="00B05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flipV="1">
            <a:off x="4035669" y="666755"/>
            <a:ext cx="1204547" cy="1"/>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9323" y="283078"/>
            <a:ext cx="1535722" cy="1535722"/>
          </a:xfrm>
          <a:prstGeom prst="rect">
            <a:avLst/>
          </a:prstGeom>
        </p:spPr>
      </p:pic>
    </p:spTree>
    <p:extLst>
      <p:ext uri="{BB962C8B-B14F-4D97-AF65-F5344CB8AC3E}">
        <p14:creationId xmlns:p14="http://schemas.microsoft.com/office/powerpoint/2010/main" val="3021520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122" name="Group 26"/>
          <p:cNvGrpSpPr>
            <a:grpSpLocks/>
          </p:cNvGrpSpPr>
          <p:nvPr/>
        </p:nvGrpSpPr>
        <p:grpSpPr bwMode="auto">
          <a:xfrm>
            <a:off x="0" y="-6350"/>
            <a:ext cx="9396413" cy="7164388"/>
            <a:chOff x="0" y="-6978"/>
            <a:chExt cx="12525604" cy="7169778"/>
          </a:xfrm>
        </p:grpSpPr>
        <p:grpSp>
          <p:nvGrpSpPr>
            <p:cNvPr id="5125" name="Group 27"/>
            <p:cNvGrpSpPr>
              <a:grpSpLocks/>
            </p:cNvGrpSpPr>
            <p:nvPr/>
          </p:nvGrpSpPr>
          <p:grpSpPr bwMode="auto">
            <a:xfrm>
              <a:off x="8859" y="-6978"/>
              <a:ext cx="12183141" cy="6871328"/>
              <a:chOff x="8859" y="-6978"/>
              <a:chExt cx="12183141" cy="6871328"/>
            </a:xfrm>
          </p:grpSpPr>
          <p:pic>
            <p:nvPicPr>
              <p:cNvPr id="5130"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3"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363" y="101600"/>
            <a:ext cx="890270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17"/>
          <p:cNvSpPr>
            <a:spLocks noChangeArrowheads="1"/>
          </p:cNvSpPr>
          <p:nvPr/>
        </p:nvSpPr>
        <p:spPr bwMode="auto">
          <a:xfrm>
            <a:off x="209550" y="4891088"/>
            <a:ext cx="86106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2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Trình độ chuyên môn: 59/59 đ/c CBGV đạt chuẩn nghề nghiệp (Th.S: 02 đ/c; ĐH: 54 đ/c, CĐ-TC: 02 đ/c)</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Trình độ lí luận: Trung cấp: 05 đ/c; Sơ cấp: 42 đ/c </a:t>
            </a:r>
          </a:p>
        </p:txBody>
      </p:sp>
    </p:spTree>
    <p:extLst>
      <p:ext uri="{BB962C8B-B14F-4D97-AF65-F5344CB8AC3E}">
        <p14:creationId xmlns:p14="http://schemas.microsoft.com/office/powerpoint/2010/main" val="3287400059"/>
      </p:ext>
    </p:extLst>
  </p:cSld>
  <p:clrMapOvr>
    <a:masterClrMapping/>
  </p:clrMapOvr>
  <p:transition spd="slow">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6"/>
          <p:cNvGrpSpPr>
            <a:grpSpLocks/>
          </p:cNvGrpSpPr>
          <p:nvPr/>
        </p:nvGrpSpPr>
        <p:grpSpPr bwMode="auto">
          <a:xfrm>
            <a:off x="0" y="-6350"/>
            <a:ext cx="9396413" cy="7164388"/>
            <a:chOff x="0" y="-6978"/>
            <a:chExt cx="12525604" cy="7169778"/>
          </a:xfrm>
        </p:grpSpPr>
        <p:grpSp>
          <p:nvGrpSpPr>
            <p:cNvPr id="6149" name="Group 27"/>
            <p:cNvGrpSpPr>
              <a:grpSpLocks/>
            </p:cNvGrpSpPr>
            <p:nvPr/>
          </p:nvGrpSpPr>
          <p:grpSpPr bwMode="auto">
            <a:xfrm>
              <a:off x="8859" y="-6978"/>
              <a:ext cx="12183141" cy="6871328"/>
              <a:chOff x="8859" y="-6978"/>
              <a:chExt cx="12183141" cy="6871328"/>
            </a:xfrm>
          </p:grpSpPr>
          <p:pic>
            <p:nvPicPr>
              <p:cNvPr id="6154" name="Picture 14" descr="duong phan c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3" descr="duong phan c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8" descr="BLU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8" descr="BLU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0" name="Picture 43" descr="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3" descr="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43" descr="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43" descr="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Rectangle 15"/>
          <p:cNvSpPr>
            <a:spLocks noChangeArrowheads="1"/>
          </p:cNvSpPr>
          <p:nvPr/>
        </p:nvSpPr>
        <p:spPr bwMode="auto">
          <a:xfrm>
            <a:off x="184150" y="5535613"/>
            <a:ext cx="85407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2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Tổng số đoàn viên công đoàn: 60 đoàn viên</a:t>
            </a:r>
          </a:p>
          <a:p>
            <a:pPr marL="0" marR="0" lvl="0" indent="0" algn="just" defTabSz="914400" rtl="0" eaLnBrk="1" fontAlgn="base" latinLnBrk="0" hangingPunct="1">
              <a:lnSpc>
                <a:spcPct val="12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Ban Chấp hành công đoàn: 05 đ/c </a:t>
            </a:r>
          </a:p>
        </p:txBody>
      </p:sp>
      <p:pic>
        <p:nvPicPr>
          <p:cNvPr id="614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144463"/>
            <a:ext cx="874395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514116"/>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170" name="Group 26"/>
          <p:cNvGrpSpPr>
            <a:grpSpLocks/>
          </p:cNvGrpSpPr>
          <p:nvPr/>
        </p:nvGrpSpPr>
        <p:grpSpPr bwMode="auto">
          <a:xfrm>
            <a:off x="0" y="-6350"/>
            <a:ext cx="9396413" cy="7164388"/>
            <a:chOff x="0" y="-6978"/>
            <a:chExt cx="12525604" cy="7169778"/>
          </a:xfrm>
        </p:grpSpPr>
        <p:grpSp>
          <p:nvGrpSpPr>
            <p:cNvPr id="7173" name="Group 27"/>
            <p:cNvGrpSpPr>
              <a:grpSpLocks/>
            </p:cNvGrpSpPr>
            <p:nvPr/>
          </p:nvGrpSpPr>
          <p:grpSpPr bwMode="auto">
            <a:xfrm>
              <a:off x="8859" y="-6978"/>
              <a:ext cx="12183141" cy="6871328"/>
              <a:chOff x="8859" y="-6978"/>
              <a:chExt cx="12183141" cy="6871328"/>
            </a:xfrm>
          </p:grpSpPr>
          <p:pic>
            <p:nvPicPr>
              <p:cNvPr id="7178"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1" name="Rectangle 2"/>
          <p:cNvSpPr>
            <a:spLocks noChangeArrowheads="1"/>
          </p:cNvSpPr>
          <p:nvPr/>
        </p:nvSpPr>
        <p:spPr bwMode="auto">
          <a:xfrm>
            <a:off x="107950" y="139700"/>
            <a:ext cx="88217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 </a:t>
            </a: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altLang="en-US" sz="2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KẾT QUẢ PHONG TRÀO THI ĐUA NĂM HỌC 2022-2023</a:t>
            </a:r>
            <a:endParaRPr kumimoji="0" lang="en-US" altLang="en-US" sz="26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172"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363" y="1235075"/>
            <a:ext cx="890270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262721"/>
      </p:ext>
    </p:extLst>
  </p:cSld>
  <p:clrMapOvr>
    <a:masterClrMapping/>
  </p:clrMapOvr>
  <p:transition spd="slow">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8194" name="Group 26"/>
          <p:cNvGrpSpPr>
            <a:grpSpLocks/>
          </p:cNvGrpSpPr>
          <p:nvPr/>
        </p:nvGrpSpPr>
        <p:grpSpPr bwMode="auto">
          <a:xfrm>
            <a:off x="0" y="-6350"/>
            <a:ext cx="9396413" cy="7164388"/>
            <a:chOff x="0" y="-6978"/>
            <a:chExt cx="12525604" cy="7169778"/>
          </a:xfrm>
        </p:grpSpPr>
        <p:grpSp>
          <p:nvGrpSpPr>
            <p:cNvPr id="8201" name="Group 27"/>
            <p:cNvGrpSpPr>
              <a:grpSpLocks/>
            </p:cNvGrpSpPr>
            <p:nvPr/>
          </p:nvGrpSpPr>
          <p:grpSpPr bwMode="auto">
            <a:xfrm>
              <a:off x="8859" y="-6978"/>
              <a:ext cx="12183141" cy="6871328"/>
              <a:chOff x="8859" y="-6978"/>
              <a:chExt cx="12183141" cy="6871328"/>
            </a:xfrm>
          </p:grpSpPr>
          <p:pic>
            <p:nvPicPr>
              <p:cNvPr id="8206"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0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5" name="Rectangle 1"/>
          <p:cNvSpPr>
            <a:spLocks noChangeArrowheads="1"/>
          </p:cNvSpPr>
          <p:nvPr/>
        </p:nvSpPr>
        <p:spPr bwMode="auto">
          <a:xfrm>
            <a:off x="192088" y="100013"/>
            <a:ext cx="8628062"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Thực hiện các Chuyên đề cấp huyện được PGD đánh giá có chất lượng tốt</a:t>
            </a:r>
          </a:p>
        </p:txBody>
      </p:sp>
      <p:pic>
        <p:nvPicPr>
          <p:cNvPr id="819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301750"/>
            <a:ext cx="2706687" cy="21367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14875" y="3843338"/>
            <a:ext cx="2927350" cy="21971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49363" y="3833813"/>
            <a:ext cx="2905125" cy="22066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9"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96013" y="1274763"/>
            <a:ext cx="2722562" cy="21431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0"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73400" y="1290638"/>
            <a:ext cx="2801938" cy="21478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111195"/>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9218" name="Group 26"/>
          <p:cNvGrpSpPr>
            <a:grpSpLocks/>
          </p:cNvGrpSpPr>
          <p:nvPr/>
        </p:nvGrpSpPr>
        <p:grpSpPr bwMode="auto">
          <a:xfrm>
            <a:off x="0" y="0"/>
            <a:ext cx="9396413" cy="7164388"/>
            <a:chOff x="0" y="-6978"/>
            <a:chExt cx="12525604" cy="7169778"/>
          </a:xfrm>
        </p:grpSpPr>
        <p:grpSp>
          <p:nvGrpSpPr>
            <p:cNvPr id="9240" name="Group 27"/>
            <p:cNvGrpSpPr>
              <a:grpSpLocks/>
            </p:cNvGrpSpPr>
            <p:nvPr/>
          </p:nvGrpSpPr>
          <p:grpSpPr bwMode="auto">
            <a:xfrm>
              <a:off x="8859" y="-6978"/>
              <a:ext cx="12183141" cy="6871328"/>
              <a:chOff x="8859" y="-6978"/>
              <a:chExt cx="12183141" cy="6871328"/>
            </a:xfrm>
          </p:grpSpPr>
          <p:pic>
            <p:nvPicPr>
              <p:cNvPr id="9245"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4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9" name="Rectangle 1"/>
          <p:cNvSpPr>
            <a:spLocks noChangeArrowheads="1"/>
          </p:cNvSpPr>
          <p:nvPr/>
        </p:nvSpPr>
        <p:spPr bwMode="auto">
          <a:xfrm>
            <a:off x="192088" y="100013"/>
            <a:ext cx="87376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 đ/c GV tích cực đăng kí, tham gia thi GVG cấp huyện</a:t>
            </a:r>
          </a:p>
        </p:txBody>
      </p:sp>
      <p:pic>
        <p:nvPicPr>
          <p:cNvPr id="922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1788" y="752475"/>
            <a:ext cx="127952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95750" y="2717800"/>
            <a:ext cx="131286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0988" y="2705100"/>
            <a:ext cx="125888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98600" y="739775"/>
            <a:ext cx="13017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2875" y="4718050"/>
            <a:ext cx="13017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16550" y="3667125"/>
            <a:ext cx="18288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33675" y="4699000"/>
            <a:ext cx="134302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46538" y="4705350"/>
            <a:ext cx="133667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6688" y="2717800"/>
            <a:ext cx="1270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817813" y="723900"/>
            <a:ext cx="1296987"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465263" y="4705350"/>
            <a:ext cx="128905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68275" y="739775"/>
            <a:ext cx="13017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2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485900" y="2690813"/>
            <a:ext cx="130175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34"/>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265988" y="755650"/>
            <a:ext cx="1828800"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36"/>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432425" y="2220913"/>
            <a:ext cx="18288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37"/>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445125" y="5087938"/>
            <a:ext cx="182880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38"/>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239000" y="5060950"/>
            <a:ext cx="18288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39"/>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273925" y="3675063"/>
            <a:ext cx="1828800"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40"/>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291388" y="2228850"/>
            <a:ext cx="18288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42"/>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441950" y="762000"/>
            <a:ext cx="18288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004959"/>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0242" name="Group 26"/>
          <p:cNvGrpSpPr>
            <a:grpSpLocks/>
          </p:cNvGrpSpPr>
          <p:nvPr/>
        </p:nvGrpSpPr>
        <p:grpSpPr bwMode="auto">
          <a:xfrm>
            <a:off x="0" y="-6350"/>
            <a:ext cx="9396413" cy="7164388"/>
            <a:chOff x="0" y="-6978"/>
            <a:chExt cx="12525604" cy="7169778"/>
          </a:xfrm>
        </p:grpSpPr>
        <p:grpSp>
          <p:nvGrpSpPr>
            <p:cNvPr id="10253" name="Group 27"/>
            <p:cNvGrpSpPr>
              <a:grpSpLocks/>
            </p:cNvGrpSpPr>
            <p:nvPr/>
          </p:nvGrpSpPr>
          <p:grpSpPr bwMode="auto">
            <a:xfrm>
              <a:off x="8859" y="-6978"/>
              <a:ext cx="12183141" cy="6871328"/>
              <a:chOff x="8859" y="-6978"/>
              <a:chExt cx="12183141" cy="6871328"/>
            </a:xfrm>
          </p:grpSpPr>
          <p:pic>
            <p:nvPicPr>
              <p:cNvPr id="10258"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5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3" name="Rectangle 1"/>
          <p:cNvSpPr>
            <a:spLocks noChangeArrowheads="1"/>
          </p:cNvSpPr>
          <p:nvPr/>
        </p:nvSpPr>
        <p:spPr bwMode="auto">
          <a:xfrm>
            <a:off x="315913" y="311150"/>
            <a:ext cx="3081337" cy="941388"/>
          </a:xfrm>
          <a:prstGeom prst="rect">
            <a:avLst/>
          </a:prstGeom>
          <a:solidFill>
            <a:srgbClr val="FFFF00"/>
          </a:solidFill>
          <a:ln w="9525">
            <a:solidFill>
              <a:schemeClr val="accent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9 đ/c GV tham gia thi GVG cấp thành phố</a:t>
            </a:r>
          </a:p>
        </p:txBody>
      </p:sp>
      <p:pic>
        <p:nvPicPr>
          <p:cNvPr id="10244"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3038" y="269875"/>
            <a:ext cx="2319337"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81825" y="4214813"/>
            <a:ext cx="19462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9575" y="4192588"/>
            <a:ext cx="1766888"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60813" y="2254250"/>
            <a:ext cx="23114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91100" y="4214813"/>
            <a:ext cx="164465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60650" y="4192588"/>
            <a:ext cx="1946275"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56050" y="244475"/>
            <a:ext cx="2301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17538" y="1903413"/>
            <a:ext cx="2779712"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37325" y="2257425"/>
            <a:ext cx="227330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2112594"/>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1266" name="Group 26"/>
          <p:cNvGrpSpPr>
            <a:grpSpLocks/>
          </p:cNvGrpSpPr>
          <p:nvPr/>
        </p:nvGrpSpPr>
        <p:grpSpPr bwMode="auto">
          <a:xfrm>
            <a:off x="0" y="-6350"/>
            <a:ext cx="9396413" cy="7164388"/>
            <a:chOff x="0" y="-6978"/>
            <a:chExt cx="12525604" cy="7169778"/>
          </a:xfrm>
        </p:grpSpPr>
        <p:grpSp>
          <p:nvGrpSpPr>
            <p:cNvPr id="11270" name="Group 27"/>
            <p:cNvGrpSpPr>
              <a:grpSpLocks/>
            </p:cNvGrpSpPr>
            <p:nvPr/>
          </p:nvGrpSpPr>
          <p:grpSpPr bwMode="auto">
            <a:xfrm>
              <a:off x="8859" y="-6978"/>
              <a:ext cx="12183141" cy="6871328"/>
              <a:chOff x="8859" y="-6978"/>
              <a:chExt cx="12183141" cy="6871328"/>
            </a:xfrm>
          </p:grpSpPr>
          <p:pic>
            <p:nvPicPr>
              <p:cNvPr id="11275"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7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6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03538" y="3397250"/>
            <a:ext cx="5846762"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08300" y="92075"/>
            <a:ext cx="5846763"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3"/>
          <p:cNvSpPr txBox="1">
            <a:spLocks noChangeArrowheads="1"/>
          </p:cNvSpPr>
          <p:nvPr/>
        </p:nvSpPr>
        <p:spPr bwMode="auto">
          <a:xfrm>
            <a:off x="206375" y="1371600"/>
            <a:ext cx="2549525" cy="2554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đồng chí được biểu dương LĐG – LĐST năm 2022</a:t>
            </a:r>
          </a:p>
        </p:txBody>
      </p:sp>
    </p:spTree>
    <p:extLst>
      <p:ext uri="{BB962C8B-B14F-4D97-AF65-F5344CB8AC3E}">
        <p14:creationId xmlns:p14="http://schemas.microsoft.com/office/powerpoint/2010/main" val="200638699"/>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2290" name="Group 26"/>
          <p:cNvGrpSpPr>
            <a:grpSpLocks/>
          </p:cNvGrpSpPr>
          <p:nvPr/>
        </p:nvGrpSpPr>
        <p:grpSpPr bwMode="auto">
          <a:xfrm>
            <a:off x="0" y="-6350"/>
            <a:ext cx="9396413" cy="7164388"/>
            <a:chOff x="0" y="-6978"/>
            <a:chExt cx="12525604" cy="7169778"/>
          </a:xfrm>
        </p:grpSpPr>
        <p:grpSp>
          <p:nvGrpSpPr>
            <p:cNvPr id="12298" name="Group 27"/>
            <p:cNvGrpSpPr>
              <a:grpSpLocks/>
            </p:cNvGrpSpPr>
            <p:nvPr/>
          </p:nvGrpSpPr>
          <p:grpSpPr bwMode="auto">
            <a:xfrm>
              <a:off x="8859" y="-6978"/>
              <a:ext cx="12183141" cy="6871328"/>
              <a:chOff x="8859" y="-6978"/>
              <a:chExt cx="12183141" cy="6871328"/>
            </a:xfrm>
          </p:grpSpPr>
          <p:pic>
            <p:nvPicPr>
              <p:cNvPr id="12303"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TextBox 1"/>
          <p:cNvSpPr txBox="1">
            <a:spLocks noChangeArrowheads="1"/>
          </p:cNvSpPr>
          <p:nvPr/>
        </p:nvSpPr>
        <p:spPr bwMode="auto">
          <a:xfrm>
            <a:off x="360363" y="228600"/>
            <a:ext cx="8485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Tổ chức thành công Đại hội công đoàn nhiệm kỳ 2023-2028</a:t>
            </a:r>
          </a:p>
        </p:txBody>
      </p:sp>
      <p:pic>
        <p:nvPicPr>
          <p:cNvPr id="12292"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338" y="4097338"/>
            <a:ext cx="2833687"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3688" y="979488"/>
            <a:ext cx="2820987"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2950" y="998538"/>
            <a:ext cx="28130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27763" y="1008063"/>
            <a:ext cx="280511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03963" y="4054475"/>
            <a:ext cx="2728912"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97238" y="4103688"/>
            <a:ext cx="279876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264940"/>
      </p:ext>
    </p:extLst>
  </p:cSld>
  <p:clrMapOvr>
    <a:masterClrMapping/>
  </p:clrMapOvr>
  <p:transition spd="slow">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3314" name="Group 26"/>
          <p:cNvGrpSpPr>
            <a:grpSpLocks/>
          </p:cNvGrpSpPr>
          <p:nvPr/>
        </p:nvGrpSpPr>
        <p:grpSpPr bwMode="auto">
          <a:xfrm>
            <a:off x="0" y="-6350"/>
            <a:ext cx="9396413" cy="7164388"/>
            <a:chOff x="0" y="-6978"/>
            <a:chExt cx="12525604" cy="7169778"/>
          </a:xfrm>
        </p:grpSpPr>
        <p:grpSp>
          <p:nvGrpSpPr>
            <p:cNvPr id="13316" name="Group 27"/>
            <p:cNvGrpSpPr>
              <a:grpSpLocks/>
            </p:cNvGrpSpPr>
            <p:nvPr/>
          </p:nvGrpSpPr>
          <p:grpSpPr bwMode="auto">
            <a:xfrm>
              <a:off x="8859" y="-6978"/>
              <a:ext cx="12183141" cy="6871328"/>
              <a:chOff x="8859" y="-6978"/>
              <a:chExt cx="12183141" cy="6871328"/>
            </a:xfrm>
          </p:grpSpPr>
          <p:pic>
            <p:nvPicPr>
              <p:cNvPr id="13321"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1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Rectangle 2"/>
          <p:cNvSpPr>
            <a:spLocks noChangeArrowheads="1"/>
          </p:cNvSpPr>
          <p:nvPr/>
        </p:nvSpPr>
        <p:spPr bwMode="auto">
          <a:xfrm>
            <a:off x="63500" y="277813"/>
            <a:ext cx="8767763"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- 100% công đoàn tham gia tích cực các hoạt động xã hội, các hoạt động từ thiện với tổng số tiền 55.902.298đ </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Quỹ Mái ấm Công đoàn: 3.990.000 đồng</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Vận động hỗ trợ gia đình miền núi, vùng sâu, vùng xa vùng đặc biệt khó khăn năm học 2022 – 2023: 5.400.000 đồng</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Quỹ vì người nghèo: 13.723.376 đồng.</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Quỹ đền ơn đáp nghĩa: 13.723.376 đồng.</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Quỹ tình nghĩa: 900.000 đồng.</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Ủng hộ cựu giáo chức: 2.500.000 đồng</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Ủng hộ tân binh năm 2023: 2.500.000 đồng</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Ủng hộ quỹ khuyến học huyện: 13.165.546 đồng</a:t>
            </a:r>
          </a:p>
        </p:txBody>
      </p:sp>
    </p:spTree>
    <p:extLst>
      <p:ext uri="{BB962C8B-B14F-4D97-AF65-F5344CB8AC3E}">
        <p14:creationId xmlns:p14="http://schemas.microsoft.com/office/powerpoint/2010/main" val="3144136621"/>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4338" name="Group 26"/>
          <p:cNvGrpSpPr>
            <a:grpSpLocks/>
          </p:cNvGrpSpPr>
          <p:nvPr/>
        </p:nvGrpSpPr>
        <p:grpSpPr bwMode="auto">
          <a:xfrm>
            <a:off x="0" y="-6350"/>
            <a:ext cx="9396413" cy="7164388"/>
            <a:chOff x="0" y="-6978"/>
            <a:chExt cx="12525604" cy="7169778"/>
          </a:xfrm>
        </p:grpSpPr>
        <p:grpSp>
          <p:nvGrpSpPr>
            <p:cNvPr id="14345" name="Group 27"/>
            <p:cNvGrpSpPr>
              <a:grpSpLocks/>
            </p:cNvGrpSpPr>
            <p:nvPr/>
          </p:nvGrpSpPr>
          <p:grpSpPr bwMode="auto">
            <a:xfrm>
              <a:off x="8859" y="-6978"/>
              <a:ext cx="12183141" cy="6871328"/>
              <a:chOff x="8859" y="-6978"/>
              <a:chExt cx="12183141" cy="6871328"/>
            </a:xfrm>
          </p:grpSpPr>
          <p:pic>
            <p:nvPicPr>
              <p:cNvPr id="14350"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39" name="Rectangle 2"/>
          <p:cNvSpPr>
            <a:spLocks noChangeArrowheads="1"/>
          </p:cNvSpPr>
          <p:nvPr/>
        </p:nvSpPr>
        <p:spPr bwMode="auto">
          <a:xfrm>
            <a:off x="63500" y="277813"/>
            <a:ext cx="8767763"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Hoạt động văn hóa văn nghệ TDTT luôn được công đoàn viên hưởng ứng tích cực. </a:t>
            </a:r>
          </a:p>
        </p:txBody>
      </p:sp>
      <p:pic>
        <p:nvPicPr>
          <p:cNvPr id="1434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5263" y="4073525"/>
            <a:ext cx="28003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37275" y="2074863"/>
            <a:ext cx="2909888"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3400" y="4073525"/>
            <a:ext cx="29845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0025" y="1592263"/>
            <a:ext cx="2854325"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05150" y="1622425"/>
            <a:ext cx="296227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880274"/>
      </p:ext>
    </p:extLst>
  </p:cSld>
  <p:clrMapOvr>
    <a:masterClrMapping/>
  </p:clrMapOvr>
  <p:transition spd="slow">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6031" y="332941"/>
            <a:ext cx="8736904" cy="966290"/>
          </a:xfrm>
          <a:prstGeom prst="rect">
            <a:avLst/>
          </a:prstGeom>
        </p:spPr>
        <p:txBody>
          <a:bodyPr wrap="square">
            <a:spAutoFit/>
          </a:bodyPr>
          <a:lstStyle/>
          <a:p>
            <a:pPr algn="ctr">
              <a:lnSpc>
                <a:spcPct val="150000"/>
              </a:lnSpc>
              <a:spcAft>
                <a:spcPts val="750"/>
              </a:spcAft>
            </a:pPr>
            <a:r>
              <a:rPr lang="en-US" sz="2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KẾT QUẢ THỰC HIỆN NGHỊ QUYẾT HỘI NGHỊ CÁN BỘ, VIÊN CHỨC VÀ NGƯỜI LAO ĐỘNG, NHIỆM VỤ NĂM HỌC 2022 -2023</a:t>
            </a:r>
            <a:endParaRPr lang="en-US" sz="1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723503" y="1814640"/>
            <a:ext cx="3015569" cy="587148"/>
          </a:xfrm>
          <a:prstGeom prst="rect">
            <a:avLst/>
          </a:prstGeom>
        </p:spPr>
        <p:txBody>
          <a:bodyPr wrap="none">
            <a:spAutoFit/>
          </a:bodyPr>
          <a:lstStyle/>
          <a:p>
            <a:pPr>
              <a:lnSpc>
                <a:spcPct val="150000"/>
              </a:lnSpc>
            </a:pPr>
            <a:r>
              <a:rPr lang="en-US"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Đặc điểm tình hình</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937573" y="2330796"/>
            <a:ext cx="2016899" cy="587148"/>
          </a:xfrm>
          <a:prstGeom prst="rect">
            <a:avLst/>
          </a:prstGeom>
        </p:spPr>
        <p:txBody>
          <a:bodyPr wrap="none">
            <a:spAutoFit/>
          </a:bodyPr>
          <a:lstStyle/>
          <a:p>
            <a:pPr algn="just">
              <a:lnSpc>
                <a:spcPct val="150000"/>
              </a:lnSpc>
            </a:pPr>
            <a:r>
              <a:rPr lang="en-US" sz="2400" b="1" i="1">
                <a:solidFill>
                  <a:srgbClr val="002060"/>
                </a:solidFill>
                <a:latin typeface="Times New Roman" panose="02020603050405020304" pitchFamily="18" charset="0"/>
                <a:ea typeface="Calibri" panose="020F0502020204030204" pitchFamily="34" charset="0"/>
                <a:cs typeface="Times New Roman" panose="02020603050405020304" pitchFamily="18" charset="0"/>
              </a:rPr>
              <a:t>1.1 Thuận lợi:</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889801" y="2942680"/>
            <a:ext cx="2007281" cy="587148"/>
          </a:xfrm>
          <a:prstGeom prst="rect">
            <a:avLst/>
          </a:prstGeom>
        </p:spPr>
        <p:txBody>
          <a:bodyPr wrap="none">
            <a:spAutoFit/>
          </a:bodyPr>
          <a:lstStyle/>
          <a:p>
            <a:pPr algn="just">
              <a:lnSpc>
                <a:spcPct val="150000"/>
              </a:lnSpc>
            </a:pPr>
            <a:r>
              <a:rPr lang="en-US" sz="2400" b="1" i="1">
                <a:solidFill>
                  <a:srgbClr val="002060"/>
                </a:solidFill>
                <a:latin typeface="Times New Roman" panose="02020603050405020304" pitchFamily="18" charset="0"/>
                <a:ea typeface="Calibri" panose="020F0502020204030204" pitchFamily="34" charset="0"/>
                <a:cs typeface="Times New Roman" panose="02020603050405020304" pitchFamily="18" charset="0"/>
              </a:rPr>
              <a:t>1.2 Khó khăn:</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675595" y="3450895"/>
            <a:ext cx="7569758" cy="1141146"/>
          </a:xfrm>
          <a:prstGeom prst="rect">
            <a:avLst/>
          </a:prstGeom>
        </p:spPr>
        <p:txBody>
          <a:bodyPr wrap="square">
            <a:spAutoFit/>
          </a:bodyPr>
          <a:lstStyle/>
          <a:p>
            <a:pPr>
              <a:lnSpc>
                <a:spcPct val="150000"/>
              </a:lnSpc>
            </a:pPr>
            <a:r>
              <a:rPr lang="en-US"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 Kết quả thực hiện các chỉ tiêu Nghị quyết Hội nghị cán bộ, viên chức và người LĐ năm học 2022- 2023.</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166802" y="4546498"/>
            <a:ext cx="4355680" cy="587148"/>
          </a:xfrm>
          <a:prstGeom prst="rect">
            <a:avLst/>
          </a:prstGeom>
        </p:spPr>
        <p:txBody>
          <a:bodyPr wrap="none">
            <a:spAutoFit/>
          </a:bodyPr>
          <a:lstStyle/>
          <a:p>
            <a:pPr>
              <a:lnSpc>
                <a:spcPct val="150000"/>
              </a:lnSpc>
            </a:pPr>
            <a:r>
              <a:rPr lang="en-US" sz="2400" b="1" i="1">
                <a:solidFill>
                  <a:srgbClr val="002060"/>
                </a:solidFill>
                <a:latin typeface="Times New Roman" panose="02020603050405020304" pitchFamily="18" charset="0"/>
                <a:ea typeface="Times New Roman" panose="02020603050405020304" pitchFamily="18" charset="0"/>
              </a:rPr>
              <a:t>2.1. Về đội ngũ- công tác cán bộ </a:t>
            </a:r>
            <a:endParaRPr lang="en-US" sz="3200">
              <a:solidFill>
                <a:srgbClr val="002060"/>
              </a:solidFill>
            </a:endParaRPr>
          </a:p>
        </p:txBody>
      </p:sp>
      <p:sp>
        <p:nvSpPr>
          <p:cNvPr id="10" name="Rectangle 9"/>
          <p:cNvSpPr/>
          <p:nvPr/>
        </p:nvSpPr>
        <p:spPr>
          <a:xfrm>
            <a:off x="819831" y="5160789"/>
            <a:ext cx="4629794" cy="587148"/>
          </a:xfrm>
          <a:prstGeom prst="rect">
            <a:avLst/>
          </a:prstGeom>
        </p:spPr>
        <p:txBody>
          <a:bodyPr wrap="none">
            <a:spAutoFit/>
          </a:bodyPr>
          <a:lstStyle/>
          <a:p>
            <a:pPr indent="342900">
              <a:lnSpc>
                <a:spcPct val="150000"/>
              </a:lnSpc>
            </a:pPr>
            <a:r>
              <a:rPr lang="en-US" sz="24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2.2. Về cơ sở vật chất, kinh phí: </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819831" y="5775080"/>
            <a:ext cx="4349268" cy="587148"/>
          </a:xfrm>
          <a:prstGeom prst="rect">
            <a:avLst/>
          </a:prstGeom>
        </p:spPr>
        <p:txBody>
          <a:bodyPr wrap="none">
            <a:spAutoFit/>
          </a:bodyPr>
          <a:lstStyle/>
          <a:p>
            <a:pPr indent="342900" algn="just">
              <a:lnSpc>
                <a:spcPct val="150000"/>
              </a:lnSpc>
            </a:pPr>
            <a:r>
              <a:rPr lang="en-US"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2.3. </a:t>
            </a:r>
            <a:r>
              <a:rPr lang="en-US" sz="24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 tác xây dựng Đảng</a:t>
            </a:r>
            <a:r>
              <a:rPr lang="en-US"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034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5362" name="Group 26"/>
          <p:cNvGrpSpPr>
            <a:grpSpLocks/>
          </p:cNvGrpSpPr>
          <p:nvPr/>
        </p:nvGrpSpPr>
        <p:grpSpPr bwMode="auto">
          <a:xfrm>
            <a:off x="0" y="-6350"/>
            <a:ext cx="9396413" cy="7164388"/>
            <a:chOff x="0" y="-6978"/>
            <a:chExt cx="12525604" cy="7169778"/>
          </a:xfrm>
        </p:grpSpPr>
        <p:grpSp>
          <p:nvGrpSpPr>
            <p:cNvPr id="15370" name="Group 27"/>
            <p:cNvGrpSpPr>
              <a:grpSpLocks/>
            </p:cNvGrpSpPr>
            <p:nvPr/>
          </p:nvGrpSpPr>
          <p:grpSpPr bwMode="auto">
            <a:xfrm>
              <a:off x="8859" y="-6978"/>
              <a:ext cx="12183141" cy="6871328"/>
              <a:chOff x="8859" y="-6978"/>
              <a:chExt cx="12183141" cy="6871328"/>
            </a:xfrm>
          </p:grpSpPr>
          <p:pic>
            <p:nvPicPr>
              <p:cNvPr id="15375"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7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25775" y="739775"/>
            <a:ext cx="2903538"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13" y="708025"/>
            <a:ext cx="2925762"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69025" y="758825"/>
            <a:ext cx="2676525"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5"/>
          <p:cNvSpPr txBox="1">
            <a:spLocks noChangeArrowheads="1"/>
          </p:cNvSpPr>
          <p:nvPr/>
        </p:nvSpPr>
        <p:spPr bwMode="auto">
          <a:xfrm>
            <a:off x="95250" y="157163"/>
            <a:ext cx="8885238" cy="431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Tích cực tham gia các cuộc thi, các hoạt động do cấp trên phát động</a:t>
            </a:r>
          </a:p>
        </p:txBody>
      </p:sp>
      <p:pic>
        <p:nvPicPr>
          <p:cNvPr id="15367"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29313" y="4241800"/>
            <a:ext cx="29845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4124325"/>
            <a:ext cx="2963862"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367088" y="4141788"/>
            <a:ext cx="225425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55128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15368"/>
                                        </p:tgtEl>
                                        <p:attrNameLst>
                                          <p:attrName>style.visibility</p:attrName>
                                        </p:attrNameLst>
                                      </p:cBhvr>
                                      <p:to>
                                        <p:strVal val="visible"/>
                                      </p:to>
                                    </p:set>
                                    <p:animEffect transition="in" filter="fade">
                                      <p:cBhvr>
                                        <p:cTn id="18" dur="500"/>
                                        <p:tgtEl>
                                          <p:spTgt spid="15368"/>
                                        </p:tgtEl>
                                      </p:cBhvr>
                                    </p:animEffect>
                                  </p:childTnLst>
                                </p:cTn>
                              </p:par>
                              <p:par>
                                <p:cTn id="19" presetID="10" presetClass="entr" presetSubtype="0" fill="hold" nodeType="withEffect">
                                  <p:stCondLst>
                                    <p:cond delay="0"/>
                                  </p:stCondLst>
                                  <p:childTnLst>
                                    <p:set>
                                      <p:cBhvr>
                                        <p:cTn id="20" dur="1" fill="hold">
                                          <p:stCondLst>
                                            <p:cond delay="0"/>
                                          </p:stCondLst>
                                        </p:cTn>
                                        <p:tgtEl>
                                          <p:spTgt spid="15369"/>
                                        </p:tgtEl>
                                        <p:attrNameLst>
                                          <p:attrName>style.visibility</p:attrName>
                                        </p:attrNameLst>
                                      </p:cBhvr>
                                      <p:to>
                                        <p:strVal val="visible"/>
                                      </p:to>
                                    </p:set>
                                    <p:animEffect transition="in" filter="fade">
                                      <p:cBhvr>
                                        <p:cTn id="21" dur="500"/>
                                        <p:tgtEl>
                                          <p:spTgt spid="15369"/>
                                        </p:tgtEl>
                                      </p:cBhvr>
                                    </p:animEffect>
                                  </p:childTnLst>
                                </p:cTn>
                              </p:par>
                            </p:childTnLst>
                          </p:cTn>
                        </p:par>
                        <p:par>
                          <p:cTn id="22" fill="hold" nodeType="afterGroup">
                            <p:stCondLst>
                              <p:cond delay="2000"/>
                            </p:stCondLst>
                            <p:childTnLst>
                              <p:par>
                                <p:cTn id="23" presetID="10" presetClass="entr" presetSubtype="0" fill="hold" nodeType="afterEffect">
                                  <p:stCondLst>
                                    <p:cond delay="0"/>
                                  </p:stCondLst>
                                  <p:childTnLst>
                                    <p:set>
                                      <p:cBhvr>
                                        <p:cTn id="24" dur="1" fill="hold">
                                          <p:stCondLst>
                                            <p:cond delay="0"/>
                                          </p:stCondLst>
                                        </p:cTn>
                                        <p:tgtEl>
                                          <p:spTgt spid="15367"/>
                                        </p:tgtEl>
                                        <p:attrNameLst>
                                          <p:attrName>style.visibility</p:attrName>
                                        </p:attrNameLst>
                                      </p:cBhvr>
                                      <p:to>
                                        <p:strVal val="visible"/>
                                      </p:to>
                                    </p:set>
                                    <p:animEffect transition="in" filter="fade">
                                      <p:cBhvr>
                                        <p:cTn id="25"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6386" name="Group 26"/>
          <p:cNvGrpSpPr>
            <a:grpSpLocks/>
          </p:cNvGrpSpPr>
          <p:nvPr/>
        </p:nvGrpSpPr>
        <p:grpSpPr bwMode="auto">
          <a:xfrm>
            <a:off x="0" y="-6350"/>
            <a:ext cx="9396413" cy="7164388"/>
            <a:chOff x="0" y="-6978"/>
            <a:chExt cx="12525604" cy="7169778"/>
          </a:xfrm>
        </p:grpSpPr>
        <p:grpSp>
          <p:nvGrpSpPr>
            <p:cNvPr id="16390" name="Group 27"/>
            <p:cNvGrpSpPr>
              <a:grpSpLocks/>
            </p:cNvGrpSpPr>
            <p:nvPr/>
          </p:nvGrpSpPr>
          <p:grpSpPr bwMode="auto">
            <a:xfrm>
              <a:off x="8859" y="-6978"/>
              <a:ext cx="12183141" cy="6871328"/>
              <a:chOff x="8859" y="-6978"/>
              <a:chExt cx="12183141" cy="6871328"/>
            </a:xfrm>
          </p:grpSpPr>
          <p:pic>
            <p:nvPicPr>
              <p:cNvPr id="16395"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9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87"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4150" y="198438"/>
            <a:ext cx="428942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1038" y="198438"/>
            <a:ext cx="4475162"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06638" y="3433763"/>
            <a:ext cx="44735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331587"/>
      </p:ext>
    </p:extLst>
  </p:cSld>
  <p:clrMapOvr>
    <a:masterClrMapping/>
  </p:clrMapOvr>
  <p:transition spd="slow">
    <p:comb/>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6"/>
          <p:cNvGrpSpPr>
            <a:grpSpLocks/>
          </p:cNvGrpSpPr>
          <p:nvPr/>
        </p:nvGrpSpPr>
        <p:grpSpPr bwMode="auto">
          <a:xfrm>
            <a:off x="0" y="-6350"/>
            <a:ext cx="9396413" cy="7164388"/>
            <a:chOff x="0" y="-6978"/>
            <a:chExt cx="12525604" cy="7169778"/>
          </a:xfrm>
        </p:grpSpPr>
        <p:grpSp>
          <p:nvGrpSpPr>
            <p:cNvPr id="17416" name="Group 27"/>
            <p:cNvGrpSpPr>
              <a:grpSpLocks/>
            </p:cNvGrpSpPr>
            <p:nvPr/>
          </p:nvGrpSpPr>
          <p:grpSpPr bwMode="auto">
            <a:xfrm>
              <a:off x="8859" y="-6978"/>
              <a:ext cx="12183141" cy="6871328"/>
              <a:chOff x="8859" y="-6978"/>
              <a:chExt cx="12183141" cy="6871328"/>
            </a:xfrm>
          </p:grpSpPr>
          <p:pic>
            <p:nvPicPr>
              <p:cNvPr id="17421" name="Picture 14" descr="duong phan c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3" descr="duong phan c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8" descr="BLU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8" descr="BLU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7" name="Picture 43" descr="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43" descr="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43" descr="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43" descr="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1" name="Rectangle 1"/>
          <p:cNvSpPr>
            <a:spLocks noChangeArrowheads="1"/>
          </p:cNvSpPr>
          <p:nvPr/>
        </p:nvSpPr>
        <p:spPr bwMode="auto">
          <a:xfrm>
            <a:off x="1101725" y="182563"/>
            <a:ext cx="798353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Tích cực tham gia phong trào </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“Hiến máu nhân” đạo</a:t>
            </a:r>
            <a:endParaRPr kumimoji="0" lang="en-US" altLang="en-US" sz="32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74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18288" y="3162300"/>
            <a:ext cx="2466975" cy="34226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3600" y="2555875"/>
            <a:ext cx="2289175" cy="3421063"/>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78063" y="1536700"/>
            <a:ext cx="2668587" cy="342265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5900" y="969963"/>
            <a:ext cx="2360613" cy="338455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452822"/>
      </p:ext>
    </p:extLst>
  </p:cSld>
  <p:clrMapOvr>
    <a:masterClrMapping/>
  </p:clrMapOvr>
  <p:transition spd="slow">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8434" name="Group 26"/>
          <p:cNvGrpSpPr>
            <a:grpSpLocks/>
          </p:cNvGrpSpPr>
          <p:nvPr/>
        </p:nvGrpSpPr>
        <p:grpSpPr bwMode="auto">
          <a:xfrm>
            <a:off x="0" y="-6350"/>
            <a:ext cx="9396413" cy="7164388"/>
            <a:chOff x="0" y="-6978"/>
            <a:chExt cx="12525604" cy="7169778"/>
          </a:xfrm>
        </p:grpSpPr>
        <p:grpSp>
          <p:nvGrpSpPr>
            <p:cNvPr id="18436" name="Group 27"/>
            <p:cNvGrpSpPr>
              <a:grpSpLocks/>
            </p:cNvGrpSpPr>
            <p:nvPr/>
          </p:nvGrpSpPr>
          <p:grpSpPr bwMode="auto">
            <a:xfrm>
              <a:off x="8859" y="-6978"/>
              <a:ext cx="12183141" cy="6871328"/>
              <a:chOff x="8859" y="-6978"/>
              <a:chExt cx="12183141" cy="6871328"/>
            </a:xfrm>
          </p:grpSpPr>
          <p:pic>
            <p:nvPicPr>
              <p:cNvPr id="18441"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Rectangle 1"/>
          <p:cNvSpPr>
            <a:spLocks noChangeArrowheads="1"/>
          </p:cNvSpPr>
          <p:nvPr/>
        </p:nvSpPr>
        <p:spPr bwMode="auto">
          <a:xfrm>
            <a:off x="166688" y="257175"/>
            <a:ext cx="865505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prstClr val="black"/>
                </a:solidFill>
                <a:effectLst/>
                <a:uLnTx/>
                <a:uFillTx/>
                <a:latin typeface="Arial" panose="020B0604020202020204" pitchFamily="34" charset="0"/>
                <a:ea typeface="+mn-ea"/>
                <a:cs typeface="Times New Roman" panose="02020603050405020304" pitchFamily="18" charset="0"/>
              </a:rPr>
              <a:t>* </a:t>
            </a:r>
            <a:r>
              <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Kết quả thi đua cuối năm học:</a:t>
            </a:r>
            <a:endPar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1. Học sinh:</a:t>
            </a:r>
            <a:endPar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1" fontAlgn="base" latinLnBrk="0" hangingPunct="1">
              <a:lnSpc>
                <a:spcPct val="12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- 47 giải Quốc gia trong đó nhất 08 giải, nhì 14 giải, Ba 16 giải, Khuyến khích 09 giải; </a:t>
            </a:r>
            <a:endPar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1" fontAlgn="base" latinLnBrk="0" hangingPunct="1">
              <a:lnSpc>
                <a:spcPct val="12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- 51 giải thành phố trong đó nhất 01 giải, nhì 11 giải, Ba 21 giải, Khuyến khích 18 giải. </a:t>
            </a:r>
            <a:endPar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1" fontAlgn="base" latinLnBrk="0" hangingPunct="1">
              <a:lnSpc>
                <a:spcPct val="12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Có 420 giải cấp Huyện trong đó 146 giải nhất, 128 giải nhì, 93 giải ba và 53 giải KK. </a:t>
            </a: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489435396"/>
      </p:ext>
    </p:extLst>
  </p:cSld>
  <p:clrMapOvr>
    <a:masterClrMapping/>
  </p:clrMapOvr>
  <p:transition spd="slow">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9458" name="Group 26"/>
          <p:cNvGrpSpPr>
            <a:grpSpLocks/>
          </p:cNvGrpSpPr>
          <p:nvPr/>
        </p:nvGrpSpPr>
        <p:grpSpPr bwMode="auto">
          <a:xfrm>
            <a:off x="0" y="-6350"/>
            <a:ext cx="9396413" cy="7164388"/>
            <a:chOff x="0" y="-6978"/>
            <a:chExt cx="12525604" cy="7169778"/>
          </a:xfrm>
        </p:grpSpPr>
        <p:grpSp>
          <p:nvGrpSpPr>
            <p:cNvPr id="19460" name="Group 27"/>
            <p:cNvGrpSpPr>
              <a:grpSpLocks/>
            </p:cNvGrpSpPr>
            <p:nvPr/>
          </p:nvGrpSpPr>
          <p:grpSpPr bwMode="auto">
            <a:xfrm>
              <a:off x="8859" y="-6978"/>
              <a:ext cx="12183141" cy="6871328"/>
              <a:chOff x="8859" y="-6978"/>
              <a:chExt cx="12183141" cy="6871328"/>
            </a:xfrm>
          </p:grpSpPr>
          <p:pic>
            <p:nvPicPr>
              <p:cNvPr id="19465"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59" name="Rectangle 1"/>
          <p:cNvSpPr>
            <a:spLocks noChangeArrowheads="1"/>
          </p:cNvSpPr>
          <p:nvPr/>
        </p:nvSpPr>
        <p:spPr bwMode="auto">
          <a:xfrm>
            <a:off x="103188" y="277813"/>
            <a:ext cx="8718550"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s-ES" alt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Kết quả thi đua tập thể nhà trường và cá nhân giáo viên</a:t>
            </a:r>
            <a:endPar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s-ES" alt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it-IT" alt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Kết quả danh hiệu tập thể:</a:t>
            </a:r>
            <a:endPar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Trường đứng vị trí số 1/21 trường trong toàn huyện. Đạt danh hiệu Tập thể Lao động tiên tiến.</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Chi bộ: Hoàn thành tốt nhiệm vụ.</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Liên đội Thiếu niên TP Hồ Chí Minh: Nhận Bằng khen của TW Đoàn</a:t>
            </a: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Công đoàn: Hoàn thành xuất sắc nhiệm vụ, được đề nghị chủ tịch UBND huyện tặng giấy khen.</a:t>
            </a:r>
          </a:p>
        </p:txBody>
      </p:sp>
    </p:spTree>
    <p:extLst>
      <p:ext uri="{BB962C8B-B14F-4D97-AF65-F5344CB8AC3E}">
        <p14:creationId xmlns:p14="http://schemas.microsoft.com/office/powerpoint/2010/main" val="4003893373"/>
      </p:ext>
    </p:extLst>
  </p:cSld>
  <p:clrMapOvr>
    <a:masterClrMapping/>
  </p:clrMapOvr>
  <p:transition spd="slow">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0482" name="Group 26"/>
          <p:cNvGrpSpPr>
            <a:grpSpLocks/>
          </p:cNvGrpSpPr>
          <p:nvPr/>
        </p:nvGrpSpPr>
        <p:grpSpPr bwMode="auto">
          <a:xfrm>
            <a:off x="0" y="-6350"/>
            <a:ext cx="9396413" cy="7164388"/>
            <a:chOff x="0" y="-6978"/>
            <a:chExt cx="12525604" cy="7169778"/>
          </a:xfrm>
        </p:grpSpPr>
        <p:grpSp>
          <p:nvGrpSpPr>
            <p:cNvPr id="20486" name="Group 27"/>
            <p:cNvGrpSpPr>
              <a:grpSpLocks/>
            </p:cNvGrpSpPr>
            <p:nvPr/>
          </p:nvGrpSpPr>
          <p:grpSpPr bwMode="auto">
            <a:xfrm>
              <a:off x="8859" y="-6978"/>
              <a:ext cx="12183141" cy="6871328"/>
              <a:chOff x="8859" y="-6978"/>
              <a:chExt cx="12183141" cy="6871328"/>
            </a:xfrm>
          </p:grpSpPr>
          <p:pic>
            <p:nvPicPr>
              <p:cNvPr id="20491"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3" name="Rectangle 1"/>
          <p:cNvSpPr>
            <a:spLocks noChangeArrowheads="1"/>
          </p:cNvSpPr>
          <p:nvPr/>
        </p:nvSpPr>
        <p:spPr bwMode="auto">
          <a:xfrm>
            <a:off x="103188" y="277813"/>
            <a:ext cx="87185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it-IT" alt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Kết quả danh hiệu cá nhân:</a:t>
            </a:r>
            <a:endPar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- 02 đồng chí được đề nghị UBND Thành phố tặng Bằng khen.</a:t>
            </a:r>
          </a:p>
        </p:txBody>
      </p:sp>
      <p:pic>
        <p:nvPicPr>
          <p:cNvPr id="20484"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1625" y="2092325"/>
            <a:ext cx="32527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275" y="2084388"/>
            <a:ext cx="333057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201520"/>
      </p:ext>
    </p:extLst>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1506" name="Group 26"/>
          <p:cNvGrpSpPr>
            <a:grpSpLocks/>
          </p:cNvGrpSpPr>
          <p:nvPr/>
        </p:nvGrpSpPr>
        <p:grpSpPr bwMode="auto">
          <a:xfrm>
            <a:off x="0" y="-6350"/>
            <a:ext cx="9396413" cy="7164388"/>
            <a:chOff x="0" y="-6978"/>
            <a:chExt cx="12525604" cy="7169778"/>
          </a:xfrm>
        </p:grpSpPr>
        <p:grpSp>
          <p:nvGrpSpPr>
            <p:cNvPr id="21509" name="Group 27"/>
            <p:cNvGrpSpPr>
              <a:grpSpLocks/>
            </p:cNvGrpSpPr>
            <p:nvPr/>
          </p:nvGrpSpPr>
          <p:grpSpPr bwMode="auto">
            <a:xfrm>
              <a:off x="8859" y="-6978"/>
              <a:ext cx="12183141" cy="6871328"/>
              <a:chOff x="8859" y="-6978"/>
              <a:chExt cx="12183141" cy="6871328"/>
            </a:xfrm>
          </p:grpSpPr>
          <p:pic>
            <p:nvPicPr>
              <p:cNvPr id="21514"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7" name="Rectangle 1"/>
          <p:cNvSpPr>
            <a:spLocks noChangeArrowheads="1"/>
          </p:cNvSpPr>
          <p:nvPr/>
        </p:nvSpPr>
        <p:spPr bwMode="auto">
          <a:xfrm>
            <a:off x="257175" y="1073150"/>
            <a:ext cx="388143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- 01 đồng chí được đề nghị Bộ Giáo dục tặng bằng khen.</a:t>
            </a:r>
          </a:p>
        </p:txBody>
      </p:sp>
      <p:pic>
        <p:nvPicPr>
          <p:cNvPr id="2150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13238" y="496888"/>
            <a:ext cx="4321175"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804363"/>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2530" name="Group 26"/>
          <p:cNvGrpSpPr>
            <a:grpSpLocks/>
          </p:cNvGrpSpPr>
          <p:nvPr/>
        </p:nvGrpSpPr>
        <p:grpSpPr bwMode="auto">
          <a:xfrm>
            <a:off x="0" y="-6350"/>
            <a:ext cx="9396413" cy="7164388"/>
            <a:chOff x="0" y="-6978"/>
            <a:chExt cx="12525604" cy="7169778"/>
          </a:xfrm>
        </p:grpSpPr>
        <p:grpSp>
          <p:nvGrpSpPr>
            <p:cNvPr id="22534" name="Group 27"/>
            <p:cNvGrpSpPr>
              <a:grpSpLocks/>
            </p:cNvGrpSpPr>
            <p:nvPr/>
          </p:nvGrpSpPr>
          <p:grpSpPr bwMode="auto">
            <a:xfrm>
              <a:off x="8859" y="-6978"/>
              <a:ext cx="12183141" cy="6871328"/>
              <a:chOff x="8859" y="-6978"/>
              <a:chExt cx="12183141" cy="6871328"/>
            </a:xfrm>
          </p:grpSpPr>
          <p:pic>
            <p:nvPicPr>
              <p:cNvPr id="22539"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Rectangle 1"/>
          <p:cNvSpPr>
            <a:spLocks noChangeArrowheads="1"/>
          </p:cNvSpPr>
          <p:nvPr/>
        </p:nvSpPr>
        <p:spPr bwMode="auto">
          <a:xfrm>
            <a:off x="103188" y="277813"/>
            <a:ext cx="871855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- 08 đồng chí được tặng danh hiệu CSTĐ cấp cơ sở.</a:t>
            </a:r>
          </a:p>
        </p:txBody>
      </p:sp>
      <p:pic>
        <p:nvPicPr>
          <p:cNvPr id="2253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188" y="936625"/>
            <a:ext cx="89535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65100" y="5033963"/>
            <a:ext cx="8594725"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- 57 đồng chí đạt danh hiệu LĐTT.</a:t>
            </a:r>
          </a:p>
          <a:p>
            <a:pPr marL="0" marR="0" lvl="0" indent="0" algn="just" defTabSz="914400" rtl="0" eaLnBrk="1" fontAlgn="base" latinLnBrk="0" hangingPunct="1">
              <a:lnSpc>
                <a:spcPct val="115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- 19 sáng kiến được công nhận phạm vi ứng dụng cấp huyện.</a:t>
            </a:r>
          </a:p>
        </p:txBody>
      </p:sp>
    </p:spTree>
    <p:extLst>
      <p:ext uri="{BB962C8B-B14F-4D97-AF65-F5344CB8AC3E}">
        <p14:creationId xmlns:p14="http://schemas.microsoft.com/office/powerpoint/2010/main" val="17905478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3554" name="Group 26"/>
          <p:cNvGrpSpPr>
            <a:grpSpLocks/>
          </p:cNvGrpSpPr>
          <p:nvPr/>
        </p:nvGrpSpPr>
        <p:grpSpPr bwMode="auto">
          <a:xfrm>
            <a:off x="0" y="-6350"/>
            <a:ext cx="9396413" cy="7164388"/>
            <a:chOff x="0" y="-6978"/>
            <a:chExt cx="12525604" cy="7169778"/>
          </a:xfrm>
        </p:grpSpPr>
        <p:grpSp>
          <p:nvGrpSpPr>
            <p:cNvPr id="23556" name="Group 27"/>
            <p:cNvGrpSpPr>
              <a:grpSpLocks/>
            </p:cNvGrpSpPr>
            <p:nvPr/>
          </p:nvGrpSpPr>
          <p:grpSpPr bwMode="auto">
            <a:xfrm>
              <a:off x="8859" y="-6978"/>
              <a:ext cx="12183141" cy="6871328"/>
              <a:chOff x="8859" y="-6978"/>
              <a:chExt cx="12183141" cy="6871328"/>
            </a:xfrm>
          </p:grpSpPr>
          <p:pic>
            <p:nvPicPr>
              <p:cNvPr id="23561"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Rectangle 1"/>
          <p:cNvSpPr>
            <a:spLocks noChangeArrowheads="1"/>
          </p:cNvSpPr>
          <p:nvPr/>
        </p:nvSpPr>
        <p:spPr bwMode="auto">
          <a:xfrm>
            <a:off x="290513" y="350838"/>
            <a:ext cx="85550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defRPr/>
            </a:pPr>
            <a:r>
              <a:rPr kumimoji="0" lang="it-IT"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III: PHÁT ĐỘNG THI ĐUA NĂM HỌC 2023-2024</a:t>
            </a:r>
            <a:endParaRPr kumimoji="0" lang="en-US" altLang="en-US"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25960404"/>
      </p:ext>
    </p:extLst>
  </p:cSld>
  <p:clrMapOvr>
    <a:masterClrMapping/>
  </p:clrMapOvr>
  <p:transition spd="slow">
    <p:check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4578" name="Group 26"/>
          <p:cNvGrpSpPr>
            <a:grpSpLocks/>
          </p:cNvGrpSpPr>
          <p:nvPr/>
        </p:nvGrpSpPr>
        <p:grpSpPr bwMode="auto">
          <a:xfrm>
            <a:off x="0" y="-6350"/>
            <a:ext cx="9396413" cy="7164388"/>
            <a:chOff x="0" y="-6978"/>
            <a:chExt cx="12525604" cy="7169778"/>
          </a:xfrm>
        </p:grpSpPr>
        <p:grpSp>
          <p:nvGrpSpPr>
            <p:cNvPr id="24581" name="Group 27"/>
            <p:cNvGrpSpPr>
              <a:grpSpLocks/>
            </p:cNvGrpSpPr>
            <p:nvPr/>
          </p:nvGrpSpPr>
          <p:grpSpPr bwMode="auto">
            <a:xfrm>
              <a:off x="8859" y="-6978"/>
              <a:ext cx="12183141" cy="6871328"/>
              <a:chOff x="8859" y="-6978"/>
              <a:chExt cx="12183141" cy="6871328"/>
            </a:xfrm>
          </p:grpSpPr>
          <p:pic>
            <p:nvPicPr>
              <p:cNvPr id="24586"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8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9" name="Rectangle 1"/>
          <p:cNvSpPr>
            <a:spLocks noChangeArrowheads="1"/>
          </p:cNvSpPr>
          <p:nvPr/>
        </p:nvSpPr>
        <p:spPr bwMode="auto">
          <a:xfrm>
            <a:off x="290513" y="350838"/>
            <a:ext cx="85550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defRPr/>
            </a:pPr>
            <a:r>
              <a:rPr kumimoji="0" lang="it-IT"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III: PHÁT ĐỘNG THI ĐUA NĂM HỌC 2023-2024</a:t>
            </a:r>
            <a:endParaRPr kumimoji="0" lang="en-US" altLang="en-US"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4580" name="Rectangle 1"/>
          <p:cNvSpPr>
            <a:spLocks noChangeArrowheads="1"/>
          </p:cNvSpPr>
          <p:nvPr/>
        </p:nvSpPr>
        <p:spPr bwMode="auto">
          <a:xfrm>
            <a:off x="155575" y="881063"/>
            <a:ext cx="87725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 Tích cực triển khai Chương trình hành động thực hiện Nghị quyết số 29-NQ/TW ngày 04 tháng 11 năm 2013 Hội nghị lần thứ tám Ban Chấp hành Trung ương khóa XI về đổi mới căn bản, toàn diện giáo dục và đào tạo. </a:t>
            </a:r>
          </a:p>
        </p:txBody>
      </p:sp>
    </p:spTree>
    <p:extLst>
      <p:ext uri="{BB962C8B-B14F-4D97-AF65-F5344CB8AC3E}">
        <p14:creationId xmlns:p14="http://schemas.microsoft.com/office/powerpoint/2010/main" val="2385441909"/>
      </p:ext>
    </p:extLst>
  </p:cSld>
  <p:clrMapOvr>
    <a:masterClrMapping/>
  </p:clrMapOvr>
  <p:transition spd="slow">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95434123"/>
              </p:ext>
            </p:extLst>
          </p:nvPr>
        </p:nvGraphicFramePr>
        <p:xfrm>
          <a:off x="82062" y="1779585"/>
          <a:ext cx="8909538" cy="1755648"/>
        </p:xfrm>
        <a:graphic>
          <a:graphicData uri="http://schemas.openxmlformats.org/drawingml/2006/table">
            <a:tbl>
              <a:tblPr firstRow="1" firstCol="1" bandRow="1" bandCol="1"/>
              <a:tblGrid>
                <a:gridCol w="621575">
                  <a:extLst>
                    <a:ext uri="{9D8B030D-6E8A-4147-A177-3AD203B41FA5}">
                      <a16:colId xmlns:a16="http://schemas.microsoft.com/office/drawing/2014/main" val="39149526"/>
                    </a:ext>
                  </a:extLst>
                </a:gridCol>
                <a:gridCol w="603293">
                  <a:extLst>
                    <a:ext uri="{9D8B030D-6E8A-4147-A177-3AD203B41FA5}">
                      <a16:colId xmlns:a16="http://schemas.microsoft.com/office/drawing/2014/main" val="893652574"/>
                    </a:ext>
                  </a:extLst>
                </a:gridCol>
                <a:gridCol w="611520">
                  <a:extLst>
                    <a:ext uri="{9D8B030D-6E8A-4147-A177-3AD203B41FA5}">
                      <a16:colId xmlns:a16="http://schemas.microsoft.com/office/drawing/2014/main" val="993652081"/>
                    </a:ext>
                  </a:extLst>
                </a:gridCol>
                <a:gridCol w="553932">
                  <a:extLst>
                    <a:ext uri="{9D8B030D-6E8A-4147-A177-3AD203B41FA5}">
                      <a16:colId xmlns:a16="http://schemas.microsoft.com/office/drawing/2014/main" val="3928983405"/>
                    </a:ext>
                  </a:extLst>
                </a:gridCol>
                <a:gridCol w="590495">
                  <a:extLst>
                    <a:ext uri="{9D8B030D-6E8A-4147-A177-3AD203B41FA5}">
                      <a16:colId xmlns:a16="http://schemas.microsoft.com/office/drawing/2014/main" val="3033042257"/>
                    </a:ext>
                  </a:extLst>
                </a:gridCol>
                <a:gridCol w="611520">
                  <a:extLst>
                    <a:ext uri="{9D8B030D-6E8A-4147-A177-3AD203B41FA5}">
                      <a16:colId xmlns:a16="http://schemas.microsoft.com/office/drawing/2014/main" val="188983067"/>
                    </a:ext>
                  </a:extLst>
                </a:gridCol>
                <a:gridCol w="554847">
                  <a:extLst>
                    <a:ext uri="{9D8B030D-6E8A-4147-A177-3AD203B41FA5}">
                      <a16:colId xmlns:a16="http://schemas.microsoft.com/office/drawing/2014/main" val="1443182121"/>
                    </a:ext>
                  </a:extLst>
                </a:gridCol>
                <a:gridCol w="749545">
                  <a:extLst>
                    <a:ext uri="{9D8B030D-6E8A-4147-A177-3AD203B41FA5}">
                      <a16:colId xmlns:a16="http://schemas.microsoft.com/office/drawing/2014/main" val="718367693"/>
                    </a:ext>
                  </a:extLst>
                </a:gridCol>
                <a:gridCol w="514627">
                  <a:extLst>
                    <a:ext uri="{9D8B030D-6E8A-4147-A177-3AD203B41FA5}">
                      <a16:colId xmlns:a16="http://schemas.microsoft.com/office/drawing/2014/main" val="3174820434"/>
                    </a:ext>
                  </a:extLst>
                </a:gridCol>
                <a:gridCol w="553932">
                  <a:extLst>
                    <a:ext uri="{9D8B030D-6E8A-4147-A177-3AD203B41FA5}">
                      <a16:colId xmlns:a16="http://schemas.microsoft.com/office/drawing/2014/main" val="3498692782"/>
                    </a:ext>
                  </a:extLst>
                </a:gridCol>
                <a:gridCol w="586413">
                  <a:extLst>
                    <a:ext uri="{9D8B030D-6E8A-4147-A177-3AD203B41FA5}">
                      <a16:colId xmlns:a16="http://schemas.microsoft.com/office/drawing/2014/main" val="3258604766"/>
                    </a:ext>
                  </a:extLst>
                </a:gridCol>
                <a:gridCol w="532420">
                  <a:extLst>
                    <a:ext uri="{9D8B030D-6E8A-4147-A177-3AD203B41FA5}">
                      <a16:colId xmlns:a16="http://schemas.microsoft.com/office/drawing/2014/main" val="1150452688"/>
                    </a:ext>
                  </a:extLst>
                </a:gridCol>
                <a:gridCol w="571300">
                  <a:extLst>
                    <a:ext uri="{9D8B030D-6E8A-4147-A177-3AD203B41FA5}">
                      <a16:colId xmlns:a16="http://schemas.microsoft.com/office/drawing/2014/main" val="918320843"/>
                    </a:ext>
                  </a:extLst>
                </a:gridCol>
                <a:gridCol w="576785">
                  <a:extLst>
                    <a:ext uri="{9D8B030D-6E8A-4147-A177-3AD203B41FA5}">
                      <a16:colId xmlns:a16="http://schemas.microsoft.com/office/drawing/2014/main" val="2431910967"/>
                    </a:ext>
                  </a:extLst>
                </a:gridCol>
                <a:gridCol w="677334">
                  <a:extLst>
                    <a:ext uri="{9D8B030D-6E8A-4147-A177-3AD203B41FA5}">
                      <a16:colId xmlns:a16="http://schemas.microsoft.com/office/drawing/2014/main" val="2287458875"/>
                    </a:ext>
                  </a:extLst>
                </a:gridCol>
              </a:tblGrid>
              <a:tr h="329184">
                <a:tc gridSpan="3">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 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 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 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 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1541264"/>
                  </a:ext>
                </a:extLst>
              </a:tr>
              <a:tr h="658368">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 lớp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 lớp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 lớp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 lớp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 lớp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8831794"/>
                  </a:ext>
                </a:extLst>
              </a:tr>
              <a:tr h="768096">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1093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268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291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15479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986327792"/>
              </p:ext>
            </p:extLst>
          </p:nvPr>
        </p:nvGraphicFramePr>
        <p:xfrm>
          <a:off x="241126" y="3907786"/>
          <a:ext cx="8661749" cy="2660114"/>
        </p:xfrm>
        <a:graphic>
          <a:graphicData uri="http://schemas.openxmlformats.org/drawingml/2006/table">
            <a:tbl>
              <a:tblPr firstRow="1" firstCol="1" bandRow="1" bandCol="1">
                <a:tableStyleId>{5C22544A-7EE6-4342-B048-85BDC9FD1C3A}</a:tableStyleId>
              </a:tblPr>
              <a:tblGrid>
                <a:gridCol w="1351297">
                  <a:extLst>
                    <a:ext uri="{9D8B030D-6E8A-4147-A177-3AD203B41FA5}">
                      <a16:colId xmlns:a16="http://schemas.microsoft.com/office/drawing/2014/main" val="1589922222"/>
                    </a:ext>
                  </a:extLst>
                </a:gridCol>
                <a:gridCol w="1006173">
                  <a:extLst>
                    <a:ext uri="{9D8B030D-6E8A-4147-A177-3AD203B41FA5}">
                      <a16:colId xmlns:a16="http://schemas.microsoft.com/office/drawing/2014/main" val="1882705491"/>
                    </a:ext>
                  </a:extLst>
                </a:gridCol>
                <a:gridCol w="1005287">
                  <a:extLst>
                    <a:ext uri="{9D8B030D-6E8A-4147-A177-3AD203B41FA5}">
                      <a16:colId xmlns:a16="http://schemas.microsoft.com/office/drawing/2014/main" val="4118380956"/>
                    </a:ext>
                  </a:extLst>
                </a:gridCol>
                <a:gridCol w="1005287">
                  <a:extLst>
                    <a:ext uri="{9D8B030D-6E8A-4147-A177-3AD203B41FA5}">
                      <a16:colId xmlns:a16="http://schemas.microsoft.com/office/drawing/2014/main" val="154628943"/>
                    </a:ext>
                  </a:extLst>
                </a:gridCol>
                <a:gridCol w="1169884">
                  <a:extLst>
                    <a:ext uri="{9D8B030D-6E8A-4147-A177-3AD203B41FA5}">
                      <a16:colId xmlns:a16="http://schemas.microsoft.com/office/drawing/2014/main" val="2885350688"/>
                    </a:ext>
                  </a:extLst>
                </a:gridCol>
                <a:gridCol w="1169884">
                  <a:extLst>
                    <a:ext uri="{9D8B030D-6E8A-4147-A177-3AD203B41FA5}">
                      <a16:colId xmlns:a16="http://schemas.microsoft.com/office/drawing/2014/main" val="118829905"/>
                    </a:ext>
                  </a:extLst>
                </a:gridCol>
                <a:gridCol w="996438">
                  <a:extLst>
                    <a:ext uri="{9D8B030D-6E8A-4147-A177-3AD203B41FA5}">
                      <a16:colId xmlns:a16="http://schemas.microsoft.com/office/drawing/2014/main" val="117245493"/>
                    </a:ext>
                  </a:extLst>
                </a:gridCol>
                <a:gridCol w="957499">
                  <a:extLst>
                    <a:ext uri="{9D8B030D-6E8A-4147-A177-3AD203B41FA5}">
                      <a16:colId xmlns:a16="http://schemas.microsoft.com/office/drawing/2014/main" val="2571368616"/>
                    </a:ext>
                  </a:extLst>
                </a:gridCol>
              </a:tblGrid>
              <a:tr h="340489">
                <a:tc rowSpan="3">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BGH, GV, NV</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rowSpan="3">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Tổng số</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gridSpan="6">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Chia trong tổng số</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6080216"/>
                  </a:ext>
                </a:extLst>
              </a:tr>
              <a:tr h="340489">
                <a:tc vMerge="1">
                  <a:txBody>
                    <a:bodyPr/>
                    <a:lstStyle/>
                    <a:p>
                      <a:endParaRPr lang="en-US"/>
                    </a:p>
                  </a:txBody>
                  <a:tcPr/>
                </a:tc>
                <a:tc vMerge="1">
                  <a:txBody>
                    <a:bodyPr/>
                    <a:lstStyle/>
                    <a:p>
                      <a:endParaRPr lang="en-US"/>
                    </a:p>
                  </a:txBody>
                  <a:tcPr/>
                </a:tc>
                <a:tc gridSpan="2">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Trên chuẩn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gridSpan="2">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Đạt chuẩn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gridSpan="2">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Dưới chuẩn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3544225390"/>
                  </a:ext>
                </a:extLst>
              </a:tr>
              <a:tr h="465554">
                <a:tc vMerge="1">
                  <a:txBody>
                    <a:bodyPr/>
                    <a:lstStyle/>
                    <a:p>
                      <a:endParaRPr lang="en-US"/>
                    </a:p>
                  </a:txBody>
                  <a:tcPr/>
                </a:tc>
                <a:tc vMerge="1">
                  <a:txBody>
                    <a:bodyPr/>
                    <a:lstStyle/>
                    <a:p>
                      <a:endParaRPr lang="en-US"/>
                    </a:p>
                  </a:txBody>
                  <a:tcP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SL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SL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SL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11107752"/>
                  </a:ext>
                </a:extLst>
              </a:tr>
              <a:tr h="340489">
                <a:tc>
                  <a:txBody>
                    <a:bodyPr/>
                    <a:lstStyle/>
                    <a:p>
                      <a:pPr>
                        <a:lnSpc>
                          <a:spcPct val="120000"/>
                        </a:lnSpc>
                        <a:spcAft>
                          <a:spcPts val="0"/>
                        </a:spcAft>
                      </a:pPr>
                      <a:r>
                        <a:rPr lang="en-US" sz="2000">
                          <a:effectLst/>
                          <a:latin typeface="Times New Roman" panose="02020603050405020304" pitchFamily="18" charset="0"/>
                          <a:cs typeface="Times New Roman" panose="02020603050405020304" pitchFamily="18" charset="0"/>
                        </a:rPr>
                        <a:t>CBQL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100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42807163"/>
                  </a:ext>
                </a:extLst>
              </a:tr>
              <a:tr h="340489">
                <a:tc>
                  <a:txBody>
                    <a:bodyPr/>
                    <a:lstStyle/>
                    <a:p>
                      <a:pPr>
                        <a:lnSpc>
                          <a:spcPct val="120000"/>
                        </a:lnSpc>
                        <a:spcAft>
                          <a:spcPts val="0"/>
                        </a:spcAft>
                      </a:pPr>
                      <a:r>
                        <a:rPr lang="en-US" sz="2000">
                          <a:effectLst/>
                          <a:latin typeface="Times New Roman" panose="02020603050405020304" pitchFamily="18" charset="0"/>
                          <a:cs typeface="Times New Roman" panose="02020603050405020304" pitchFamily="18" charset="0"/>
                        </a:rPr>
                        <a:t>Giáo viên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50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50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100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66456498"/>
                  </a:ext>
                </a:extLst>
              </a:tr>
              <a:tr h="340489">
                <a:tc>
                  <a:txBody>
                    <a:bodyPr/>
                    <a:lstStyle/>
                    <a:p>
                      <a:pPr>
                        <a:lnSpc>
                          <a:spcPct val="120000"/>
                        </a:lnSpc>
                        <a:spcAft>
                          <a:spcPts val="0"/>
                        </a:spcAft>
                      </a:pPr>
                      <a:r>
                        <a:rPr lang="en-US" sz="2000">
                          <a:effectLst/>
                          <a:latin typeface="Times New Roman" panose="02020603050405020304" pitchFamily="18" charset="0"/>
                          <a:cs typeface="Times New Roman" panose="02020603050405020304" pitchFamily="18" charset="0"/>
                        </a:rPr>
                        <a:t>Nhân viên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25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75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52557233"/>
                  </a:ext>
                </a:extLst>
              </a:tr>
              <a:tr h="340489">
                <a:tc>
                  <a:txBody>
                    <a:bodyPr/>
                    <a:lstStyle/>
                    <a:p>
                      <a:pPr>
                        <a:lnSpc>
                          <a:spcPct val="120000"/>
                        </a:lnSpc>
                        <a:spcAft>
                          <a:spcPts val="0"/>
                        </a:spcAft>
                      </a:pPr>
                      <a:r>
                        <a:rPr lang="en-US" sz="2000">
                          <a:effectLst/>
                          <a:latin typeface="Times New Roman" panose="02020603050405020304" pitchFamily="18" charset="0"/>
                          <a:cs typeface="Times New Roman" panose="02020603050405020304" pitchFamily="18" charset="0"/>
                        </a:rPr>
                        <a:t>Tổng cộng</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57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54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94.7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5.3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20000"/>
                        </a:lnSpc>
                        <a:spcAft>
                          <a:spcPts val="0"/>
                        </a:spcAft>
                      </a:pPr>
                      <a:r>
                        <a:rPr lang="en-US" sz="2000">
                          <a:effectLst/>
                          <a:latin typeface="Times New Roman" panose="02020603050405020304" pitchFamily="18" charset="0"/>
                          <a:cs typeface="Times New Roman" panose="02020603050405020304" pitchFamily="18" charset="0"/>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2290529"/>
                  </a:ext>
                </a:extLst>
              </a:tr>
            </a:tbl>
          </a:graphicData>
        </a:graphic>
      </p:graphicFrame>
      <p:sp>
        <p:nvSpPr>
          <p:cNvPr id="2" name="Rectangle 1"/>
          <p:cNvSpPr/>
          <p:nvPr/>
        </p:nvSpPr>
        <p:spPr>
          <a:xfrm>
            <a:off x="588323" y="945368"/>
            <a:ext cx="8314552" cy="461665"/>
          </a:xfrm>
          <a:prstGeom prst="rect">
            <a:avLst/>
          </a:prstGeom>
        </p:spPr>
        <p:txBody>
          <a:bodyPr wrap="square">
            <a:spAutoFit/>
          </a:bodyPr>
          <a:lstStyle/>
          <a:p>
            <a:pPr indent="202883" algn="just" defTabSz="685800">
              <a:defRPr/>
            </a:pPr>
            <a:r>
              <a:rPr lang="en-US" sz="24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3.1</a:t>
            </a: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Đánh giá việc phát triển mạng lưới trường, lớp, học sinh</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37386" y="297427"/>
            <a:ext cx="7609904" cy="461665"/>
          </a:xfrm>
          <a:prstGeom prst="rect">
            <a:avLst/>
          </a:prstGeom>
        </p:spPr>
        <p:txBody>
          <a:bodyPr wrap="none">
            <a:spAutoFit/>
          </a:bodyPr>
          <a:lstStyle/>
          <a:p>
            <a:pPr lvl="0" indent="202883" defTabSz="685800">
              <a:defRPr/>
            </a:pPr>
            <a:r>
              <a:rPr lang="en-US" sz="24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KẾT QUẢ THỰC HIỆN CÁC NHIỆM VỤ CỤ THỂ</a:t>
            </a:r>
            <a:endParaRPr lang="en-US" sz="16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1955317"/>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5602" name="Group 26"/>
          <p:cNvGrpSpPr>
            <a:grpSpLocks/>
          </p:cNvGrpSpPr>
          <p:nvPr/>
        </p:nvGrpSpPr>
        <p:grpSpPr bwMode="auto">
          <a:xfrm>
            <a:off x="0" y="-6350"/>
            <a:ext cx="9396413" cy="7164388"/>
            <a:chOff x="0" y="-6978"/>
            <a:chExt cx="12525604" cy="7169778"/>
          </a:xfrm>
        </p:grpSpPr>
        <p:grpSp>
          <p:nvGrpSpPr>
            <p:cNvPr id="25605" name="Group 27"/>
            <p:cNvGrpSpPr>
              <a:grpSpLocks/>
            </p:cNvGrpSpPr>
            <p:nvPr/>
          </p:nvGrpSpPr>
          <p:grpSpPr bwMode="auto">
            <a:xfrm>
              <a:off x="8859" y="-6978"/>
              <a:ext cx="12183141" cy="6871328"/>
              <a:chOff x="8859" y="-6978"/>
              <a:chExt cx="12183141" cy="6871328"/>
            </a:xfrm>
          </p:grpSpPr>
          <p:pic>
            <p:nvPicPr>
              <p:cNvPr id="25610"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3" name="Rectangle 1"/>
          <p:cNvSpPr>
            <a:spLocks noChangeArrowheads="1"/>
          </p:cNvSpPr>
          <p:nvPr/>
        </p:nvSpPr>
        <p:spPr bwMode="auto">
          <a:xfrm>
            <a:off x="223838" y="666750"/>
            <a:ext cx="8701087"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2. Nâng cao ý thức trách nhiệm của cán bộ, giáo viên, nhân viên và học sinh trong việc học tập và thực hiện nghiêm túc các Chỉ thị, Nghị quyết của Đảng, chính sách pháp luật của Nhà nước nhằm nâng cao nhận thức trong việc thực hiện nhiệm vụ chính trị của ngành, của địa phương trong giai đoạn mới.</a:t>
            </a: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604" name="Rectangle 1"/>
          <p:cNvSpPr>
            <a:spLocks noChangeArrowheads="1"/>
          </p:cNvSpPr>
          <p:nvPr/>
        </p:nvSpPr>
        <p:spPr bwMode="auto">
          <a:xfrm>
            <a:off x="257175" y="238125"/>
            <a:ext cx="85550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defRPr/>
            </a:pPr>
            <a:r>
              <a:rPr kumimoji="0" lang="it-IT"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III: PHÁT ĐỘNG THI ĐUA NĂM HỌC 2023-2024</a:t>
            </a:r>
            <a:endParaRPr kumimoji="0" lang="en-US" altLang="en-US"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8881386"/>
      </p:ext>
    </p:extLst>
  </p:cSld>
  <p:clrMapOvr>
    <a:masterClrMapping/>
  </p:clrMapOvr>
  <p:transition spd="slow">
    <p:circl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6626" name="Group 26"/>
          <p:cNvGrpSpPr>
            <a:grpSpLocks/>
          </p:cNvGrpSpPr>
          <p:nvPr/>
        </p:nvGrpSpPr>
        <p:grpSpPr bwMode="auto">
          <a:xfrm>
            <a:off x="0" y="-6350"/>
            <a:ext cx="9396413" cy="7164388"/>
            <a:chOff x="0" y="-6978"/>
            <a:chExt cx="12525604" cy="7169778"/>
          </a:xfrm>
        </p:grpSpPr>
        <p:grpSp>
          <p:nvGrpSpPr>
            <p:cNvPr id="26629" name="Group 27"/>
            <p:cNvGrpSpPr>
              <a:grpSpLocks/>
            </p:cNvGrpSpPr>
            <p:nvPr/>
          </p:nvGrpSpPr>
          <p:grpSpPr bwMode="auto">
            <a:xfrm>
              <a:off x="8859" y="-6978"/>
              <a:ext cx="12183141" cy="6871328"/>
              <a:chOff x="8859" y="-6978"/>
              <a:chExt cx="12183141" cy="6871328"/>
            </a:xfrm>
          </p:grpSpPr>
          <p:pic>
            <p:nvPicPr>
              <p:cNvPr id="26634"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3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7" name="Rectangle 1"/>
          <p:cNvSpPr>
            <a:spLocks noChangeArrowheads="1"/>
          </p:cNvSpPr>
          <p:nvPr/>
        </p:nvSpPr>
        <p:spPr bwMode="auto">
          <a:xfrm>
            <a:off x="177800" y="660400"/>
            <a:ext cx="875982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3. Đẩy mạnh ứng dụng công nghệ thông tin trong quản lý và trong dạy học. Tích cực đổi mới kiểm tra đánh giá thúc đẩy đổi mới phương pháp dạy học, đổi mới toàn diện nhà trường. Tham gia thi GV giỏi các cấp, thi NCKHKT; Đẩy mạnh đổi mới quản lý giáo dục, trong đó tập trung đổi mới cơ chế tài chính, cải cách hành chính, tăng cường công tác thanh tra, kiểm tra nội bộ.</a:t>
            </a:r>
            <a:endPar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628" name="Rectangle 1"/>
          <p:cNvSpPr>
            <a:spLocks noChangeArrowheads="1"/>
          </p:cNvSpPr>
          <p:nvPr/>
        </p:nvSpPr>
        <p:spPr bwMode="auto">
          <a:xfrm>
            <a:off x="257175" y="169863"/>
            <a:ext cx="85550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defRPr/>
            </a:pPr>
            <a:r>
              <a:rPr kumimoji="0" lang="it-IT"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III: PHÁT ĐỘNG THI ĐUA NĂM HỌC 2023-2024</a:t>
            </a:r>
            <a:endParaRPr kumimoji="0" lang="en-US" altLang="en-US"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45735584"/>
      </p:ext>
    </p:extLst>
  </p:cSld>
  <p:clrMapOvr>
    <a:masterClrMapping/>
  </p:clrMapOvr>
  <p:transition spd="slow">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7650" name="Group 26"/>
          <p:cNvGrpSpPr>
            <a:grpSpLocks/>
          </p:cNvGrpSpPr>
          <p:nvPr/>
        </p:nvGrpSpPr>
        <p:grpSpPr bwMode="auto">
          <a:xfrm>
            <a:off x="0" y="-6350"/>
            <a:ext cx="9396413" cy="7164388"/>
            <a:chOff x="0" y="-6978"/>
            <a:chExt cx="12525604" cy="7169778"/>
          </a:xfrm>
        </p:grpSpPr>
        <p:grpSp>
          <p:nvGrpSpPr>
            <p:cNvPr id="27653" name="Group 27"/>
            <p:cNvGrpSpPr>
              <a:grpSpLocks/>
            </p:cNvGrpSpPr>
            <p:nvPr/>
          </p:nvGrpSpPr>
          <p:grpSpPr bwMode="auto">
            <a:xfrm>
              <a:off x="8859" y="-6978"/>
              <a:ext cx="12183141" cy="6871328"/>
              <a:chOff x="8859" y="-6978"/>
              <a:chExt cx="12183141" cy="6871328"/>
            </a:xfrm>
          </p:grpSpPr>
          <p:pic>
            <p:nvPicPr>
              <p:cNvPr id="27658"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Rectangle 1"/>
          <p:cNvSpPr>
            <a:spLocks noChangeArrowheads="1"/>
          </p:cNvSpPr>
          <p:nvPr/>
        </p:nvSpPr>
        <p:spPr bwMode="auto">
          <a:xfrm>
            <a:off x="155575" y="666750"/>
            <a:ext cx="87598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4. Huy động sức mạnh tổng hợp, phát huy tốt những thành tích về phổ cập giáo dục, không ngừng nâng cao chất lượng phổ cập giáo dục THCS; nâng cao mặt bằng dân trí, đảm bảo chất lượng nguồn nhân lực đáp ứng yêu cầu công nghiệp hóa, hiện đại hóa. Nâng cao số lượng và chất lượng học sinh giỏi cấp huyện và thành phố.</a:t>
            </a:r>
            <a:endPar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652" name="Rectangle 1"/>
          <p:cNvSpPr>
            <a:spLocks noChangeArrowheads="1"/>
          </p:cNvSpPr>
          <p:nvPr/>
        </p:nvSpPr>
        <p:spPr bwMode="auto">
          <a:xfrm>
            <a:off x="257175" y="238125"/>
            <a:ext cx="85550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defRPr/>
            </a:pPr>
            <a:r>
              <a:rPr kumimoji="0" lang="it-IT"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III: PHÁT ĐỘNG THI ĐUA NĂM HỌC 2023-2024</a:t>
            </a:r>
            <a:endParaRPr kumimoji="0" lang="en-US" altLang="en-US"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91974536"/>
      </p:ext>
    </p:extLst>
  </p:cSld>
  <p:clrMapOvr>
    <a:masterClrMapping/>
  </p:clrMapOvr>
  <p:transition spd="slow">
    <p:circl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8674" name="Group 26"/>
          <p:cNvGrpSpPr>
            <a:grpSpLocks/>
          </p:cNvGrpSpPr>
          <p:nvPr/>
        </p:nvGrpSpPr>
        <p:grpSpPr bwMode="auto">
          <a:xfrm>
            <a:off x="0" y="-6350"/>
            <a:ext cx="9396413" cy="7164388"/>
            <a:chOff x="0" y="-6978"/>
            <a:chExt cx="12525604" cy="7169778"/>
          </a:xfrm>
        </p:grpSpPr>
        <p:grpSp>
          <p:nvGrpSpPr>
            <p:cNvPr id="28677" name="Group 27"/>
            <p:cNvGrpSpPr>
              <a:grpSpLocks/>
            </p:cNvGrpSpPr>
            <p:nvPr/>
          </p:nvGrpSpPr>
          <p:grpSpPr bwMode="auto">
            <a:xfrm>
              <a:off x="8859" y="-6978"/>
              <a:ext cx="12183141" cy="6871328"/>
              <a:chOff x="8859" y="-6978"/>
              <a:chExt cx="12183141" cy="6871328"/>
            </a:xfrm>
          </p:grpSpPr>
          <p:pic>
            <p:nvPicPr>
              <p:cNvPr id="28682"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7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5" name="Rectangle 1"/>
          <p:cNvSpPr>
            <a:spLocks noChangeArrowheads="1"/>
          </p:cNvSpPr>
          <p:nvPr/>
        </p:nvSpPr>
        <p:spPr bwMode="auto">
          <a:xfrm>
            <a:off x="142875" y="773113"/>
            <a:ext cx="862488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5.</a:t>
            </a:r>
            <a:r>
              <a:rPr kumimoji="0" lang="en-US" altLang="en-US"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Tổ chức thực hiện sâu rộng cuộc vận động "Dân chủ - Kỷ cương - Tình thương - Trách nhiệm“, giữ vững kỷ cương, sống có trách nhiệm, tất cả vì học sinh thân yêu; đẩy lùi các hiện tượng tiêu cực trong lĩnh vực giáo dục.</a:t>
            </a: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676" name="Rectangle 1"/>
          <p:cNvSpPr>
            <a:spLocks noChangeArrowheads="1"/>
          </p:cNvSpPr>
          <p:nvPr/>
        </p:nvSpPr>
        <p:spPr bwMode="auto">
          <a:xfrm>
            <a:off x="257175" y="238125"/>
            <a:ext cx="85550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defRPr/>
            </a:pPr>
            <a:r>
              <a:rPr kumimoji="0" lang="it-IT"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III: PHÁT ĐỘNG THI ĐUA NĂM HỌC 2023-2024</a:t>
            </a:r>
            <a:endParaRPr kumimoji="0" lang="en-US" altLang="en-US"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43436400"/>
      </p:ext>
    </p:extLst>
  </p:cSld>
  <p:clrMapOvr>
    <a:masterClrMapping/>
  </p:clrMapOvr>
  <p:transition spd="slow">
    <p:circl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9698" name="Group 26"/>
          <p:cNvGrpSpPr>
            <a:grpSpLocks/>
          </p:cNvGrpSpPr>
          <p:nvPr/>
        </p:nvGrpSpPr>
        <p:grpSpPr bwMode="auto">
          <a:xfrm>
            <a:off x="0" y="-6350"/>
            <a:ext cx="9396413" cy="7164388"/>
            <a:chOff x="0" y="-6978"/>
            <a:chExt cx="12525604" cy="7169778"/>
          </a:xfrm>
        </p:grpSpPr>
        <p:grpSp>
          <p:nvGrpSpPr>
            <p:cNvPr id="29701" name="Group 27"/>
            <p:cNvGrpSpPr>
              <a:grpSpLocks/>
            </p:cNvGrpSpPr>
            <p:nvPr/>
          </p:nvGrpSpPr>
          <p:grpSpPr bwMode="auto">
            <a:xfrm>
              <a:off x="8859" y="-6978"/>
              <a:ext cx="12183141" cy="6871328"/>
              <a:chOff x="8859" y="-6978"/>
              <a:chExt cx="12183141" cy="6871328"/>
            </a:xfrm>
          </p:grpSpPr>
          <p:pic>
            <p:nvPicPr>
              <p:cNvPr id="29706"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699" name="Rectangle 1"/>
          <p:cNvSpPr>
            <a:spLocks noChangeArrowheads="1"/>
          </p:cNvSpPr>
          <p:nvPr/>
        </p:nvSpPr>
        <p:spPr bwMode="auto">
          <a:xfrm>
            <a:off x="100013" y="720725"/>
            <a:ext cx="83312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a:t>
            </a:r>
            <a:r>
              <a:rPr kumimoji="0" lang="en-US" altLang="en-US"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Tăng cường các hoạt động xã hội, sáng tạo trong vận dụng các chủ trương chính sách để tạo nguồn lực, giải pháp chăm lo và nâng cao đời sống vật chất, tinh thần cho cán bộ giáo viên trong đơn vị. </a:t>
            </a:r>
            <a:endPar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700" name="Rectangle 1"/>
          <p:cNvSpPr>
            <a:spLocks noChangeArrowheads="1"/>
          </p:cNvSpPr>
          <p:nvPr/>
        </p:nvSpPr>
        <p:spPr bwMode="auto">
          <a:xfrm>
            <a:off x="257175" y="238125"/>
            <a:ext cx="85550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defRPr/>
            </a:pPr>
            <a:r>
              <a:rPr kumimoji="0" lang="it-IT"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III: PHÁT ĐỘNG THI ĐUA NĂM HỌC 2023-2024</a:t>
            </a:r>
            <a:endParaRPr kumimoji="0" lang="en-US" altLang="en-US"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8411548"/>
      </p:ext>
    </p:extLst>
  </p:cSld>
  <p:clrMapOvr>
    <a:masterClrMapping/>
  </p:clrMapOvr>
  <p:transition spd="slow">
    <p:circl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0722" name="Group 26"/>
          <p:cNvGrpSpPr>
            <a:grpSpLocks/>
          </p:cNvGrpSpPr>
          <p:nvPr/>
        </p:nvGrpSpPr>
        <p:grpSpPr bwMode="auto">
          <a:xfrm>
            <a:off x="0" y="-6350"/>
            <a:ext cx="9396413" cy="7164388"/>
            <a:chOff x="0" y="-6978"/>
            <a:chExt cx="12525604" cy="7169778"/>
          </a:xfrm>
        </p:grpSpPr>
        <p:grpSp>
          <p:nvGrpSpPr>
            <p:cNvPr id="30725" name="Group 27"/>
            <p:cNvGrpSpPr>
              <a:grpSpLocks/>
            </p:cNvGrpSpPr>
            <p:nvPr/>
          </p:nvGrpSpPr>
          <p:grpSpPr bwMode="auto">
            <a:xfrm>
              <a:off x="8859" y="-6978"/>
              <a:ext cx="12183141" cy="6871328"/>
              <a:chOff x="8859" y="-6978"/>
              <a:chExt cx="12183141" cy="6871328"/>
            </a:xfrm>
          </p:grpSpPr>
          <p:pic>
            <p:nvPicPr>
              <p:cNvPr id="30730"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3" name="Rectangle 1"/>
          <p:cNvSpPr>
            <a:spLocks noChangeArrowheads="1"/>
          </p:cNvSpPr>
          <p:nvPr/>
        </p:nvSpPr>
        <p:spPr bwMode="auto">
          <a:xfrm>
            <a:off x="100013" y="720725"/>
            <a:ext cx="87122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7.</a:t>
            </a:r>
            <a:r>
              <a:rPr kumimoji="0" lang="en-US" altLang="en-US"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Tập trung xây dựng tổ chức chính trị xã hội trong đơn vị. Đẩy mạnh công tác xây dựng Đảng, thông qua phong trào thi đua dạy tốt học tốt kịp thời phát hiện, bồi dưỡng và giới thiệu cho Đảng những đoàn viên ưu tú để Đảng xem xét kết nạp; tiếp tục củng cố, xây dựng và nâng cao chất lượng hoạt động của tổ chức công đoàn, đoàn, đội trong nhà trường.</a:t>
            </a:r>
            <a:endPar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724" name="Rectangle 1"/>
          <p:cNvSpPr>
            <a:spLocks noChangeArrowheads="1"/>
          </p:cNvSpPr>
          <p:nvPr/>
        </p:nvSpPr>
        <p:spPr bwMode="auto">
          <a:xfrm>
            <a:off x="257175" y="238125"/>
            <a:ext cx="85550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defRPr/>
            </a:pPr>
            <a:r>
              <a:rPr kumimoji="0" lang="it-IT"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III: PHÁT ĐỘNG THI ĐUA NĂM HỌC 2023-2024</a:t>
            </a:r>
            <a:endParaRPr kumimoji="0" lang="en-US" altLang="en-US"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7363419"/>
      </p:ext>
    </p:extLst>
  </p:cSld>
  <p:clrMapOvr>
    <a:masterClrMapping/>
  </p:clrMapOvr>
  <p:transition spd="slow">
    <p:circl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1746" name="Group 26"/>
          <p:cNvGrpSpPr>
            <a:grpSpLocks/>
          </p:cNvGrpSpPr>
          <p:nvPr/>
        </p:nvGrpSpPr>
        <p:grpSpPr bwMode="auto">
          <a:xfrm>
            <a:off x="0" y="-6350"/>
            <a:ext cx="9396413" cy="7164388"/>
            <a:chOff x="0" y="-6978"/>
            <a:chExt cx="12525604" cy="7169778"/>
          </a:xfrm>
        </p:grpSpPr>
        <p:grpSp>
          <p:nvGrpSpPr>
            <p:cNvPr id="31749" name="Group 27"/>
            <p:cNvGrpSpPr>
              <a:grpSpLocks/>
            </p:cNvGrpSpPr>
            <p:nvPr/>
          </p:nvGrpSpPr>
          <p:grpSpPr bwMode="auto">
            <a:xfrm>
              <a:off x="8859" y="-6978"/>
              <a:ext cx="12183141" cy="6871328"/>
              <a:chOff x="8859" y="-6978"/>
              <a:chExt cx="12183141" cy="6871328"/>
            </a:xfrm>
          </p:grpSpPr>
          <p:pic>
            <p:nvPicPr>
              <p:cNvPr id="31754"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Rectangle 1"/>
          <p:cNvSpPr>
            <a:spLocks noChangeArrowheads="1"/>
          </p:cNvSpPr>
          <p:nvPr/>
        </p:nvSpPr>
        <p:spPr bwMode="auto">
          <a:xfrm>
            <a:off x="220663" y="782638"/>
            <a:ext cx="862488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8. Đổi mới công tác thi đua khen thưởng theo hướng thiết thực, hiệu quả, đúng Luật. Tăng cường công tác tuyên truyền trong thi đua khen thưởng, phát hiện các nhân tố mới, các điển hình tiên tiến để khen thưởng kịp thời.</a:t>
            </a:r>
            <a:endPar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748" name="Rectangle 1"/>
          <p:cNvSpPr>
            <a:spLocks noChangeArrowheads="1"/>
          </p:cNvSpPr>
          <p:nvPr/>
        </p:nvSpPr>
        <p:spPr bwMode="auto">
          <a:xfrm>
            <a:off x="257175" y="238125"/>
            <a:ext cx="85550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defRPr/>
            </a:pPr>
            <a:r>
              <a:rPr kumimoji="0" lang="it-IT"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III: PHÁT ĐỘNG THI ĐUA NĂM HỌC 2023-2024</a:t>
            </a:r>
            <a:endParaRPr kumimoji="0" lang="en-US" altLang="en-US"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7152940"/>
      </p:ext>
    </p:extLst>
  </p:cSld>
  <p:clrMapOvr>
    <a:masterClrMapping/>
  </p:clrMapOvr>
  <p:transition spd="slow">
    <p:circl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2770" name="Group 26"/>
          <p:cNvGrpSpPr>
            <a:grpSpLocks/>
          </p:cNvGrpSpPr>
          <p:nvPr/>
        </p:nvGrpSpPr>
        <p:grpSpPr bwMode="auto">
          <a:xfrm>
            <a:off x="0" y="-6350"/>
            <a:ext cx="9396413" cy="7164388"/>
            <a:chOff x="0" y="-6978"/>
            <a:chExt cx="12525604" cy="7169778"/>
          </a:xfrm>
        </p:grpSpPr>
        <p:grpSp>
          <p:nvGrpSpPr>
            <p:cNvPr id="32773" name="Group 27"/>
            <p:cNvGrpSpPr>
              <a:grpSpLocks/>
            </p:cNvGrpSpPr>
            <p:nvPr/>
          </p:nvGrpSpPr>
          <p:grpSpPr bwMode="auto">
            <a:xfrm>
              <a:off x="8859" y="-6978"/>
              <a:ext cx="12183141" cy="6871328"/>
              <a:chOff x="8859" y="-6978"/>
              <a:chExt cx="12183141" cy="6871328"/>
            </a:xfrm>
          </p:grpSpPr>
          <p:pic>
            <p:nvPicPr>
              <p:cNvPr id="32778"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71" name="Rectangle 1"/>
          <p:cNvSpPr>
            <a:spLocks noChangeArrowheads="1"/>
          </p:cNvSpPr>
          <p:nvPr/>
        </p:nvSpPr>
        <p:spPr bwMode="auto">
          <a:xfrm>
            <a:off x="220663" y="782638"/>
            <a:ext cx="862488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9. </a:t>
            </a: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Luôn có ý thức xây dựng tập thể, xây dựng trường lớp, giữ gìn mối đoàn kết trong chi bộ, nhà trường, và trong các đoàn thể để đưa các phong trào của nhà trường ngày một đi lên, giữ vững danh hiệu đạt trường chuẩn Quốc gia và danh hiệu trường học đạt tiêu chuẩn chất lượng GD cấp độ 3.</a:t>
            </a:r>
          </a:p>
        </p:txBody>
      </p:sp>
      <p:sp>
        <p:nvSpPr>
          <p:cNvPr id="32772" name="Rectangle 1"/>
          <p:cNvSpPr>
            <a:spLocks noChangeArrowheads="1"/>
          </p:cNvSpPr>
          <p:nvPr/>
        </p:nvSpPr>
        <p:spPr bwMode="auto">
          <a:xfrm>
            <a:off x="257175" y="238125"/>
            <a:ext cx="85550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defRPr/>
            </a:pPr>
            <a:r>
              <a:rPr kumimoji="0" lang="it-IT"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III: PHÁT ĐỘNG THI ĐUA NĂM HỌC 2023-2024</a:t>
            </a:r>
            <a:endParaRPr kumimoji="0" lang="en-US" altLang="en-US"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17566603"/>
      </p:ext>
    </p:extLst>
  </p:cSld>
  <p:clrMapOvr>
    <a:masterClrMapping/>
  </p:clrMapOvr>
  <p:transition spd="slow">
    <p:circl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3794" name="Group 26"/>
          <p:cNvGrpSpPr>
            <a:grpSpLocks/>
          </p:cNvGrpSpPr>
          <p:nvPr/>
        </p:nvGrpSpPr>
        <p:grpSpPr bwMode="auto">
          <a:xfrm>
            <a:off x="0" y="-6350"/>
            <a:ext cx="9396413" cy="7164388"/>
            <a:chOff x="0" y="-6978"/>
            <a:chExt cx="12525604" cy="7169778"/>
          </a:xfrm>
        </p:grpSpPr>
        <p:grpSp>
          <p:nvGrpSpPr>
            <p:cNvPr id="33797" name="Group 27"/>
            <p:cNvGrpSpPr>
              <a:grpSpLocks/>
            </p:cNvGrpSpPr>
            <p:nvPr/>
          </p:nvGrpSpPr>
          <p:grpSpPr bwMode="auto">
            <a:xfrm>
              <a:off x="8859" y="-6978"/>
              <a:ext cx="12183141" cy="6871328"/>
              <a:chOff x="8859" y="-6978"/>
              <a:chExt cx="12183141" cy="6871328"/>
            </a:xfrm>
          </p:grpSpPr>
          <p:pic>
            <p:nvPicPr>
              <p:cNvPr id="33802"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795" name="Rectangle 1"/>
          <p:cNvSpPr>
            <a:spLocks noChangeArrowheads="1"/>
          </p:cNvSpPr>
          <p:nvPr/>
        </p:nvSpPr>
        <p:spPr bwMode="auto">
          <a:xfrm>
            <a:off x="257175" y="238125"/>
            <a:ext cx="85550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defRPr/>
            </a:pPr>
            <a:r>
              <a:rPr kumimoji="0" lang="it-IT"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PHẦN III: PHÁT ĐỘNG THI ĐUA NĂM HỌC 2023-2024</a:t>
            </a:r>
            <a:endParaRPr kumimoji="0" lang="en-US" altLang="en-US" sz="2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3796" name="TextBox 1"/>
          <p:cNvSpPr txBox="1">
            <a:spLocks noChangeArrowheads="1"/>
          </p:cNvSpPr>
          <p:nvPr/>
        </p:nvSpPr>
        <p:spPr bwMode="auto">
          <a:xfrm>
            <a:off x="223838" y="979488"/>
            <a:ext cx="8588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10. Thực hiện nghiêm túc Bộ tiêu chí ứng xử trong gia đình đến năm 2025 trên địa bàn huyện Tiên Lãng.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84631348"/>
      </p:ext>
    </p:extLst>
  </p:cSld>
  <p:clrMapOvr>
    <a:masterClrMapping/>
  </p:clrMapOvr>
  <p:transition spd="slow">
    <p:circl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4818" name="Group 26"/>
          <p:cNvGrpSpPr>
            <a:grpSpLocks/>
          </p:cNvGrpSpPr>
          <p:nvPr/>
        </p:nvGrpSpPr>
        <p:grpSpPr bwMode="auto">
          <a:xfrm>
            <a:off x="0" y="-6350"/>
            <a:ext cx="9396413" cy="7164388"/>
            <a:chOff x="0" y="-6978"/>
            <a:chExt cx="12525604" cy="7169778"/>
          </a:xfrm>
        </p:grpSpPr>
        <p:grpSp>
          <p:nvGrpSpPr>
            <p:cNvPr id="34821" name="Group 27"/>
            <p:cNvGrpSpPr>
              <a:grpSpLocks/>
            </p:cNvGrpSpPr>
            <p:nvPr/>
          </p:nvGrpSpPr>
          <p:grpSpPr bwMode="auto">
            <a:xfrm>
              <a:off x="8859" y="-6978"/>
              <a:ext cx="12183141" cy="6871328"/>
              <a:chOff x="8859" y="-6978"/>
              <a:chExt cx="12183141" cy="6871328"/>
            </a:xfrm>
          </p:grpSpPr>
          <p:pic>
            <p:nvPicPr>
              <p:cNvPr id="34826"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82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
          <p:cNvSpPr>
            <a:spLocks noChangeArrowheads="1"/>
          </p:cNvSpPr>
          <p:nvPr/>
        </p:nvSpPr>
        <p:spPr bwMode="auto">
          <a:xfrm>
            <a:off x="150813" y="1157288"/>
            <a:ext cx="8694737"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03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1. Tập thể: </a:t>
            </a:r>
            <a:endPar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Chi bộ xếp loại: Hoàn thành tốt nhiệm vụ.</a:t>
            </a:r>
          </a:p>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Công đoàn đạt danh hiệu: Công đoàn vững mạnh xuất sắc.</a:t>
            </a:r>
          </a:p>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Liên đội: Liên đội hoàn thành xuất sắc nhiệm vụ. </a:t>
            </a:r>
          </a:p>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fr-FR"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Trường đạt danh hiệu: Tập thể lao động xuất sắc. </a:t>
            </a:r>
            <a:endPar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820" name="TextBox 12"/>
          <p:cNvSpPr txBox="1">
            <a:spLocks noChangeArrowheads="1"/>
          </p:cNvSpPr>
          <p:nvPr/>
        </p:nvSpPr>
        <p:spPr bwMode="auto">
          <a:xfrm>
            <a:off x="520700" y="92075"/>
            <a:ext cx="8181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CHỈ TIÊU PHẤN ĐẤU VÀ ĐĂNG KÝ CÁC DANH HIỆU THI ĐUA</a:t>
            </a:r>
            <a:endParaRPr kumimoji="0" lang="en-US" altLang="en-US" sz="3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98084100"/>
      </p:ext>
    </p:extLst>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34538" y="1916923"/>
            <a:ext cx="8120876" cy="947247"/>
          </a:xfrm>
          <a:prstGeom prst="rect">
            <a:avLst/>
          </a:prstGeom>
        </p:spPr>
        <p:txBody>
          <a:bodyPr wrap="square">
            <a:spAutoFit/>
          </a:bodyPr>
          <a:lstStyle/>
          <a:p>
            <a:pPr indent="202883" algn="just">
              <a:lnSpc>
                <a:spcPct val="120000"/>
              </a:lnSpc>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3.1.2 Các giải pháp đã thực hiện trong việc xây dựng trường đạt chuẩn quốc gia</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4538" y="3215038"/>
            <a:ext cx="5386324" cy="535531"/>
          </a:xfrm>
          <a:prstGeom prst="rect">
            <a:avLst/>
          </a:prstGeom>
        </p:spPr>
        <p:txBody>
          <a:bodyPr wrap="square">
            <a:spAutoFit/>
          </a:bodyPr>
          <a:lstStyle/>
          <a:p>
            <a:pPr indent="202883" algn="just">
              <a:lnSpc>
                <a:spcPct val="120000"/>
              </a:lnSpc>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3.1.3 Công tác phổ cập giáo dục</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34538" y="4101437"/>
            <a:ext cx="6148324" cy="535531"/>
          </a:xfrm>
          <a:prstGeom prst="rect">
            <a:avLst/>
          </a:prstGeom>
        </p:spPr>
        <p:txBody>
          <a:bodyPr wrap="square">
            <a:spAutoFit/>
          </a:bodyPr>
          <a:lstStyle/>
          <a:p>
            <a:pPr indent="202883" algn="just">
              <a:lnSpc>
                <a:spcPct val="120000"/>
              </a:lnSpc>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3.1.4 Công tác tổ chức dạy thêm- học thêm</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09764" y="520963"/>
            <a:ext cx="8736904" cy="1010020"/>
          </a:xfrm>
          <a:prstGeom prst="rect">
            <a:avLst/>
          </a:prstGeom>
        </p:spPr>
        <p:txBody>
          <a:bodyPr wrap="square">
            <a:spAutoFit/>
          </a:bodyPr>
          <a:lstStyle/>
          <a:p>
            <a:pPr algn="ctr">
              <a:lnSpc>
                <a:spcPct val="150000"/>
              </a:lnSpc>
              <a:spcAft>
                <a:spcPts val="750"/>
              </a:spcAft>
            </a:pPr>
            <a:r>
              <a:rPr lang="en-US" sz="21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KẾT QUẢ THỰC HIỆN NGHỊ QUYẾT HỘI NGHỊ CÁN BỘ, VIÊN CHỨC VÀ NGƯỜI LAO ĐỘNG, NHIỆM VỤ NĂM HỌC 2022 -2023</a:t>
            </a:r>
            <a:endParaRPr lang="en-US" sz="15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37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5842" name="Group 26"/>
          <p:cNvGrpSpPr>
            <a:grpSpLocks/>
          </p:cNvGrpSpPr>
          <p:nvPr/>
        </p:nvGrpSpPr>
        <p:grpSpPr bwMode="auto">
          <a:xfrm>
            <a:off x="0" y="-6350"/>
            <a:ext cx="9396413" cy="7164388"/>
            <a:chOff x="0" y="-6978"/>
            <a:chExt cx="12525604" cy="7169778"/>
          </a:xfrm>
        </p:grpSpPr>
        <p:grpSp>
          <p:nvGrpSpPr>
            <p:cNvPr id="35845" name="Group 27"/>
            <p:cNvGrpSpPr>
              <a:grpSpLocks/>
            </p:cNvGrpSpPr>
            <p:nvPr/>
          </p:nvGrpSpPr>
          <p:grpSpPr bwMode="auto">
            <a:xfrm>
              <a:off x="8859" y="-6978"/>
              <a:ext cx="12183141" cy="6871328"/>
              <a:chOff x="8859" y="-6978"/>
              <a:chExt cx="12183141" cy="6871328"/>
            </a:xfrm>
          </p:grpSpPr>
          <p:pic>
            <p:nvPicPr>
              <p:cNvPr id="35850"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4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3" name="Rectangle 1"/>
          <p:cNvSpPr>
            <a:spLocks noChangeArrowheads="1"/>
          </p:cNvSpPr>
          <p:nvPr/>
        </p:nvSpPr>
        <p:spPr bwMode="auto">
          <a:xfrm>
            <a:off x="209550" y="1108075"/>
            <a:ext cx="8694738"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03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Cá nhân</a:t>
            </a:r>
            <a:r>
              <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2.1. Giáo viên giỏi:</a:t>
            </a:r>
            <a:endPar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GV chủ nhiệm giỏi cấp thành phố: 2 đ/c </a:t>
            </a:r>
          </a:p>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GV chủ nhiệm giỏi cấp cấp huyện: 4 đ/c</a:t>
            </a:r>
          </a:p>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2.2. Chiến sĩ thi đua:</a:t>
            </a:r>
            <a:r>
              <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Cấp cơ sở: </a:t>
            </a:r>
            <a:r>
              <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đồng chí.</a:t>
            </a:r>
          </a:p>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2.3. Lao động tiên tiến:</a:t>
            </a:r>
            <a:r>
              <a:rPr kumimoji="0" lang="en-US" altLang="en-US" sz="3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59 đồng chí </a:t>
            </a:r>
            <a:endPar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3. Học sinh giỏi các cấp:</a:t>
            </a:r>
            <a:endPar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60325" algn="just" defTabSz="914400" rtl="0" eaLnBrk="1" fontAlgn="base" latinLnBrk="0" hangingPunct="1">
              <a:lnSpc>
                <a:spcPct val="115000"/>
              </a:lnSpc>
              <a:spcBef>
                <a:spcPct val="0"/>
              </a:spcBef>
              <a:spcAft>
                <a:spcPct val="0"/>
              </a:spcAft>
              <a:buClrTx/>
              <a:buSzTx/>
              <a:buFontTx/>
              <a:buNone/>
              <a:tabLst/>
              <a:defRPr/>
            </a:pPr>
            <a:r>
              <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Quốc gia: tùy thuộc vào các cuộc thi được tổ chức</a:t>
            </a:r>
          </a:p>
          <a:p>
            <a:pPr marL="0" marR="0" lvl="0" indent="60325" algn="just" defTabSz="914400" rtl="0" eaLnBrk="1" fontAlgn="base" latinLnBrk="0" hangingPunct="1">
              <a:lnSpc>
                <a:spcPct val="120000"/>
              </a:lnSpc>
              <a:spcBef>
                <a:spcPct val="0"/>
              </a:spcBef>
              <a:spcAft>
                <a:spcPct val="0"/>
              </a:spcAft>
              <a:buClrTx/>
              <a:buSzTx/>
              <a:buFontTx/>
              <a:buNone/>
              <a:tabLst/>
              <a:defRPr/>
            </a:pPr>
            <a:r>
              <a:rPr kumimoji="0" lang="en-US" altLang="en-US" sz="3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Số HSG TP từ 60 giải trở lên; Số HSG cấp Huyện từ 100 giải trở lên (nâng cao chất lượng giải).</a:t>
            </a:r>
          </a:p>
        </p:txBody>
      </p:sp>
      <p:sp>
        <p:nvSpPr>
          <p:cNvPr id="35844" name="TextBox 12"/>
          <p:cNvSpPr txBox="1">
            <a:spLocks noChangeArrowheads="1"/>
          </p:cNvSpPr>
          <p:nvPr/>
        </p:nvSpPr>
        <p:spPr bwMode="auto">
          <a:xfrm>
            <a:off x="520700" y="92075"/>
            <a:ext cx="8181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CHỈ TIÊU PHẤN ĐẤU VÀ ĐĂNG KÝ CÁC DANH HIỆU THI ĐUA</a:t>
            </a:r>
            <a:endParaRPr kumimoji="0" lang="en-US" altLang="en-US" sz="3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32622861"/>
      </p:ext>
    </p:extLst>
  </p:cSld>
  <p:clrMapOvr>
    <a:masterClrMapping/>
  </p:clrMapOvr>
  <p:transition spd="slow">
    <p:circl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6866" name="Group 26"/>
          <p:cNvGrpSpPr>
            <a:grpSpLocks/>
          </p:cNvGrpSpPr>
          <p:nvPr/>
        </p:nvGrpSpPr>
        <p:grpSpPr bwMode="auto">
          <a:xfrm>
            <a:off x="0" y="-6350"/>
            <a:ext cx="9396413" cy="7164388"/>
            <a:chOff x="0" y="-6978"/>
            <a:chExt cx="12525604" cy="7169778"/>
          </a:xfrm>
        </p:grpSpPr>
        <p:grpSp>
          <p:nvGrpSpPr>
            <p:cNvPr id="36869" name="Group 27"/>
            <p:cNvGrpSpPr>
              <a:grpSpLocks/>
            </p:cNvGrpSpPr>
            <p:nvPr/>
          </p:nvGrpSpPr>
          <p:grpSpPr bwMode="auto">
            <a:xfrm>
              <a:off x="8859" y="-6978"/>
              <a:ext cx="12183141" cy="6871328"/>
              <a:chOff x="8859" y="-6978"/>
              <a:chExt cx="12183141" cy="6871328"/>
            </a:xfrm>
          </p:grpSpPr>
          <p:pic>
            <p:nvPicPr>
              <p:cNvPr id="36874"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87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7" name="Rectangle 1"/>
          <p:cNvSpPr>
            <a:spLocks noChangeArrowheads="1"/>
          </p:cNvSpPr>
          <p:nvPr/>
        </p:nvSpPr>
        <p:spPr bwMode="auto">
          <a:xfrm>
            <a:off x="82550" y="107950"/>
            <a:ext cx="8988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KẾ HOẠCH TRIỂN KHAI PHONG TRÀO THI ĐUA NĂM HỌC 2023-2024 </a:t>
            </a:r>
            <a:endParaRPr kumimoji="0" lang="en-US" altLang="en-US" sz="3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868" name="Rectangle 1"/>
          <p:cNvSpPr>
            <a:spLocks noChangeArrowheads="1"/>
          </p:cNvSpPr>
          <p:nvPr/>
        </p:nvSpPr>
        <p:spPr bwMode="auto">
          <a:xfrm>
            <a:off x="304800" y="1443038"/>
            <a:ext cx="8515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Thời gian thi đua từ ngày 05/9/ 2023 đến ngày 31/ 5/ 2024</a:t>
            </a:r>
            <a:endPar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59861494"/>
      </p:ext>
    </p:extLst>
  </p:cSld>
  <p:clrMapOvr>
    <a:masterClrMapping/>
  </p:clrMapOvr>
  <p:transition spd="slow">
    <p:circl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7890" name="Group 26"/>
          <p:cNvGrpSpPr>
            <a:grpSpLocks/>
          </p:cNvGrpSpPr>
          <p:nvPr/>
        </p:nvGrpSpPr>
        <p:grpSpPr bwMode="auto">
          <a:xfrm>
            <a:off x="0" y="-6350"/>
            <a:ext cx="9396413" cy="7164388"/>
            <a:chOff x="0" y="-6978"/>
            <a:chExt cx="12525604" cy="7169778"/>
          </a:xfrm>
        </p:grpSpPr>
        <p:grpSp>
          <p:nvGrpSpPr>
            <p:cNvPr id="37893" name="Group 27"/>
            <p:cNvGrpSpPr>
              <a:grpSpLocks/>
            </p:cNvGrpSpPr>
            <p:nvPr/>
          </p:nvGrpSpPr>
          <p:grpSpPr bwMode="auto">
            <a:xfrm>
              <a:off x="8859" y="-6978"/>
              <a:ext cx="12183141" cy="6871328"/>
              <a:chOff x="8859" y="-6978"/>
              <a:chExt cx="12183141" cy="6871328"/>
            </a:xfrm>
          </p:grpSpPr>
          <p:pic>
            <p:nvPicPr>
              <p:cNvPr id="37898"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89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1" name="Rectangle 2"/>
          <p:cNvSpPr>
            <a:spLocks noChangeArrowheads="1"/>
          </p:cNvSpPr>
          <p:nvPr/>
        </p:nvSpPr>
        <p:spPr bwMode="auto">
          <a:xfrm>
            <a:off x="122238" y="1143000"/>
            <a:ext cx="8805862"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Đợt I:</a:t>
            </a: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Từ khai giảng năm học 5/9/2023 đến 30/11/2024</a:t>
            </a:r>
            <a:endPar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Chủ điểm</a:t>
            </a: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Chào năm học mới, thi đua dạy tốt, học tốt chào mừng kỷ niệm 41 năm ngày Nhà giáo Việt Nam (20/11/1982-20/11/2023), kỷ niệm 93 năm ngày thành lập Hội Liên hiệp Phụ nữ Việt Nam (20/10/1930 – 20/10/2023), đẩy mạnh thực hiện đổi mới căn bản, toàn diện Giáo dục – Đào tạo, quyết tâm thực hiện thắng lợi nhiệm vụ năm học 2023-2024. </a:t>
            </a:r>
          </a:p>
        </p:txBody>
      </p:sp>
      <p:sp>
        <p:nvSpPr>
          <p:cNvPr id="37892" name="Rectangle 1"/>
          <p:cNvSpPr>
            <a:spLocks noChangeArrowheads="1"/>
          </p:cNvSpPr>
          <p:nvPr/>
        </p:nvSpPr>
        <p:spPr bwMode="auto">
          <a:xfrm>
            <a:off x="82550" y="107950"/>
            <a:ext cx="8988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KẾ HOẠCH TRIỂN KHAI PHONG TRÀO THI ĐUA NĂM HỌC 2023-2024 </a:t>
            </a:r>
            <a:endParaRPr kumimoji="0" lang="en-US" altLang="en-US" sz="3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45332264"/>
      </p:ext>
    </p:extLst>
  </p:cSld>
  <p:clrMapOvr>
    <a:masterClrMapping/>
  </p:clrMapOvr>
  <p:transition spd="slow">
    <p:circl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8914" name="Group 26"/>
          <p:cNvGrpSpPr>
            <a:grpSpLocks/>
          </p:cNvGrpSpPr>
          <p:nvPr/>
        </p:nvGrpSpPr>
        <p:grpSpPr bwMode="auto">
          <a:xfrm>
            <a:off x="0" y="-6350"/>
            <a:ext cx="9396413" cy="7164388"/>
            <a:chOff x="0" y="-6978"/>
            <a:chExt cx="12525604" cy="7169778"/>
          </a:xfrm>
        </p:grpSpPr>
        <p:grpSp>
          <p:nvGrpSpPr>
            <p:cNvPr id="38917" name="Group 27"/>
            <p:cNvGrpSpPr>
              <a:grpSpLocks/>
            </p:cNvGrpSpPr>
            <p:nvPr/>
          </p:nvGrpSpPr>
          <p:grpSpPr bwMode="auto">
            <a:xfrm>
              <a:off x="8859" y="-6978"/>
              <a:ext cx="12183141" cy="6871328"/>
              <a:chOff x="8859" y="-6978"/>
              <a:chExt cx="12183141" cy="6871328"/>
            </a:xfrm>
          </p:grpSpPr>
          <p:pic>
            <p:nvPicPr>
              <p:cNvPr id="38922"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1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5" name="Rectangle 2"/>
          <p:cNvSpPr>
            <a:spLocks noChangeArrowheads="1"/>
          </p:cNvSpPr>
          <p:nvPr/>
        </p:nvSpPr>
        <p:spPr bwMode="auto">
          <a:xfrm>
            <a:off x="122238" y="1122363"/>
            <a:ext cx="8805862"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Đợt II:</a:t>
            </a: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Từ ngày 01/12/2023 đến 15/01/2024</a:t>
            </a:r>
            <a:endPar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Chủ điểm</a:t>
            </a: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Chào mừng ngày truyền thống của Quân đội nhân dân Việt Nam (22/12/1944 – 22/12/2023), Thi đua dạy tốt – học tốt, tăng cường kỷ cương nề nếp, nghiêm túc và trung thực trong kiểm tra, đánh giá chất lượng giáo dục, hoàn thành xuất sắc nhiệm vụ học kỳ I, năm học 2023-2024.</a:t>
            </a:r>
          </a:p>
        </p:txBody>
      </p:sp>
      <p:sp>
        <p:nvSpPr>
          <p:cNvPr id="38916" name="Rectangle 1"/>
          <p:cNvSpPr>
            <a:spLocks noChangeArrowheads="1"/>
          </p:cNvSpPr>
          <p:nvPr/>
        </p:nvSpPr>
        <p:spPr bwMode="auto">
          <a:xfrm>
            <a:off x="82550" y="107950"/>
            <a:ext cx="8988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KẾ HOẠCH TRIỂN KHAI PHONG TRÀO THI ĐUA NĂM HỌC 2023-2024 </a:t>
            </a:r>
            <a:endParaRPr kumimoji="0" lang="en-US" altLang="en-US" sz="3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45289514"/>
      </p:ext>
    </p:extLst>
  </p:cSld>
  <p:clrMapOvr>
    <a:masterClrMapping/>
  </p:clrMapOvr>
  <p:transition spd="slow">
    <p:circl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9938" name="Group 26"/>
          <p:cNvGrpSpPr>
            <a:grpSpLocks/>
          </p:cNvGrpSpPr>
          <p:nvPr/>
        </p:nvGrpSpPr>
        <p:grpSpPr bwMode="auto">
          <a:xfrm>
            <a:off x="0" y="-6350"/>
            <a:ext cx="9396413" cy="7164388"/>
            <a:chOff x="0" y="-6978"/>
            <a:chExt cx="12525604" cy="7169778"/>
          </a:xfrm>
        </p:grpSpPr>
        <p:grpSp>
          <p:nvGrpSpPr>
            <p:cNvPr id="39941" name="Group 27"/>
            <p:cNvGrpSpPr>
              <a:grpSpLocks/>
            </p:cNvGrpSpPr>
            <p:nvPr/>
          </p:nvGrpSpPr>
          <p:grpSpPr bwMode="auto">
            <a:xfrm>
              <a:off x="8859" y="-6978"/>
              <a:ext cx="12183141" cy="6871328"/>
              <a:chOff x="8859" y="-6978"/>
              <a:chExt cx="12183141" cy="6871328"/>
            </a:xfrm>
          </p:grpSpPr>
          <p:pic>
            <p:nvPicPr>
              <p:cNvPr id="39946"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39" name="Rectangle 2"/>
          <p:cNvSpPr>
            <a:spLocks noChangeArrowheads="1"/>
          </p:cNvSpPr>
          <p:nvPr/>
        </p:nvSpPr>
        <p:spPr bwMode="auto">
          <a:xfrm>
            <a:off x="122238" y="1138238"/>
            <a:ext cx="8805862"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Đợt III</a:t>
            </a: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Từ 16/01/2024 – 31/3/2024</a:t>
            </a:r>
            <a:endPar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Chủ điểm</a:t>
            </a: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Mừng Đảng quang vinh, mừng Xuân mới Giáp Thìn, mừng đất nước đổi mới, thi đua dạy tốt – học tốt lập thành tích chào mừng kỷ niệm 94 năm ngày thành lập Đảng cộng sản Việt Nam (03/02/1930 – 03/02/2024); kỷ niệm 93 năm ngày thành lập Đoàn thanh niên cộng sản Hồ Chí Minh (26/3/1931-26/3/2024), kỷ niệm 114 năm ngày quốc tế phụ nữ (08/3/1910 – 08/3/2024) và 1984 năm khởi nghĩa Hai Bà Trưng (40 – 2024).</a:t>
            </a:r>
          </a:p>
        </p:txBody>
      </p:sp>
      <p:sp>
        <p:nvSpPr>
          <p:cNvPr id="39940" name="Rectangle 1"/>
          <p:cNvSpPr>
            <a:spLocks noChangeArrowheads="1"/>
          </p:cNvSpPr>
          <p:nvPr/>
        </p:nvSpPr>
        <p:spPr bwMode="auto">
          <a:xfrm>
            <a:off x="82550" y="107950"/>
            <a:ext cx="8988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KẾ HOẠCH TRIỂN KHAI PHONG TRÀO THI ĐUA NĂM HỌC 2023-2024 </a:t>
            </a:r>
            <a:endParaRPr kumimoji="0" lang="en-US" altLang="en-US" sz="3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19065940"/>
      </p:ext>
    </p:extLst>
  </p:cSld>
  <p:clrMapOvr>
    <a:masterClrMapping/>
  </p:clrMapOvr>
  <p:transition spd="slow">
    <p:circl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0962" name="Group 26"/>
          <p:cNvGrpSpPr>
            <a:grpSpLocks/>
          </p:cNvGrpSpPr>
          <p:nvPr/>
        </p:nvGrpSpPr>
        <p:grpSpPr bwMode="auto">
          <a:xfrm>
            <a:off x="0" y="-6350"/>
            <a:ext cx="9396413" cy="7164388"/>
            <a:chOff x="0" y="-6978"/>
            <a:chExt cx="12525604" cy="7169778"/>
          </a:xfrm>
        </p:grpSpPr>
        <p:grpSp>
          <p:nvGrpSpPr>
            <p:cNvPr id="40965" name="Group 27"/>
            <p:cNvGrpSpPr>
              <a:grpSpLocks/>
            </p:cNvGrpSpPr>
            <p:nvPr/>
          </p:nvGrpSpPr>
          <p:grpSpPr bwMode="auto">
            <a:xfrm>
              <a:off x="8859" y="-6978"/>
              <a:ext cx="12183141" cy="6871328"/>
              <a:chOff x="8859" y="-6978"/>
              <a:chExt cx="12183141" cy="6871328"/>
            </a:xfrm>
          </p:grpSpPr>
          <p:pic>
            <p:nvPicPr>
              <p:cNvPr id="40970"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6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3" name="Rectangle 2">
            <a:hlinkClick r:id="rId6" action="ppaction://hlinksldjump"/>
          </p:cNvPr>
          <p:cNvSpPr>
            <a:spLocks noChangeArrowheads="1"/>
          </p:cNvSpPr>
          <p:nvPr/>
        </p:nvSpPr>
        <p:spPr bwMode="auto">
          <a:xfrm>
            <a:off x="79375" y="1163638"/>
            <a:ext cx="8805863"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Đợt IV: Từ 01/4/2024 đến 31/5/2024</a:t>
            </a:r>
            <a:endPar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1" fontAlgn="base" latinLnBrk="0" hangingPunct="1">
              <a:lnSpc>
                <a:spcPct val="115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Chủ điểm</a:t>
            </a:r>
            <a:r>
              <a:rPr kumimoji="0" lang="en-US" alt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Sống, chiến đấu, lao động, học tập và rèn luyện theo gương Bác Hồ vĩ đại; thi đua dạy tốt – học tốt chào mừng kỷ niệm 134 năm ngày sinh Chủ tịch Hồ Chí Minh (19/5/1890-19/5/2024), 69 năm giải phóng Hải Phòng (13/5/1955- 13/5/2024), 83 năm ngày thành lập Đội thiếu niên Tiền phong Hồ Chí Minh (15/5/1941-15/5/2024), phấn đấu hoàn thành xuất sắc nhiệm vụ năm học 2023-2024. </a:t>
            </a:r>
          </a:p>
        </p:txBody>
      </p:sp>
      <p:sp>
        <p:nvSpPr>
          <p:cNvPr id="40964" name="Rectangle 1"/>
          <p:cNvSpPr>
            <a:spLocks noChangeArrowheads="1"/>
          </p:cNvSpPr>
          <p:nvPr/>
        </p:nvSpPr>
        <p:spPr bwMode="auto">
          <a:xfrm>
            <a:off x="82550" y="107950"/>
            <a:ext cx="8988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KẾ HOẠCH TRIỂN KHAI PHONG TRÀO THI ĐUA NĂM HỌC 2023-2024 </a:t>
            </a:r>
            <a:endParaRPr kumimoji="0" lang="en-US" altLang="en-US" sz="30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23406626"/>
      </p:ext>
    </p:extLst>
  </p:cSld>
  <p:clrMapOvr>
    <a:masterClrMapping/>
  </p:clrMapOvr>
  <p:transition spd="slow">
    <p:circl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051" name="TextBox 4"/>
          <p:cNvSpPr txBox="1">
            <a:spLocks noChangeArrowheads="1"/>
          </p:cNvSpPr>
          <p:nvPr/>
        </p:nvSpPr>
        <p:spPr bwMode="auto">
          <a:xfrm>
            <a:off x="32980" y="2514473"/>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BẦU BAN THANH TRA NHÂN DÂN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NHIỆM KỲ 2023-2025</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2052" name="Group 26"/>
          <p:cNvGrpSpPr>
            <a:grpSpLocks/>
          </p:cNvGrpSpPr>
          <p:nvPr/>
        </p:nvGrpSpPr>
        <p:grpSpPr bwMode="auto">
          <a:xfrm>
            <a:off x="0" y="-6350"/>
            <a:ext cx="9396413" cy="7164388"/>
            <a:chOff x="0" y="-6978"/>
            <a:chExt cx="12525604" cy="7169778"/>
          </a:xfrm>
        </p:grpSpPr>
        <p:grpSp>
          <p:nvGrpSpPr>
            <p:cNvPr id="2054" name="Group 27"/>
            <p:cNvGrpSpPr>
              <a:grpSpLocks/>
            </p:cNvGrpSpPr>
            <p:nvPr/>
          </p:nvGrpSpPr>
          <p:grpSpPr bwMode="auto">
            <a:xfrm>
              <a:off x="8859" y="-6978"/>
              <a:ext cx="12183141" cy="6871328"/>
              <a:chOff x="8859" y="-6978"/>
              <a:chExt cx="12183141" cy="6871328"/>
            </a:xfrm>
          </p:grpSpPr>
          <p:pic>
            <p:nvPicPr>
              <p:cNvPr id="2059"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715433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pSp>
        <p:nvGrpSpPr>
          <p:cNvPr id="4098" name="Group 26"/>
          <p:cNvGrpSpPr>
            <a:grpSpLocks/>
          </p:cNvGrpSpPr>
          <p:nvPr/>
        </p:nvGrpSpPr>
        <p:grpSpPr bwMode="auto">
          <a:xfrm>
            <a:off x="0" y="-6350"/>
            <a:ext cx="9396413" cy="7164388"/>
            <a:chOff x="0" y="-6978"/>
            <a:chExt cx="12525604" cy="7169778"/>
          </a:xfrm>
        </p:grpSpPr>
        <p:grpSp>
          <p:nvGrpSpPr>
            <p:cNvPr id="4101" name="Group 27"/>
            <p:cNvGrpSpPr>
              <a:grpSpLocks/>
            </p:cNvGrpSpPr>
            <p:nvPr/>
          </p:nvGrpSpPr>
          <p:grpSpPr bwMode="auto">
            <a:xfrm>
              <a:off x="8859" y="-6978"/>
              <a:ext cx="12183141" cy="6871328"/>
              <a:chOff x="8859" y="-6978"/>
              <a:chExt cx="12183141" cy="6871328"/>
            </a:xfrm>
          </p:grpSpPr>
          <p:pic>
            <p:nvPicPr>
              <p:cNvPr id="4106" name="Picture 14"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3" descr="duong phan c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394231" y="274272"/>
            <a:ext cx="8120709" cy="1569660"/>
          </a:xfrm>
          <a:prstGeom prst="rect">
            <a:avLst/>
          </a:prstGeom>
        </p:spPr>
        <p:txBody>
          <a:bodyPr wrap="square">
            <a:spAutoFit/>
          </a:bodyPr>
          <a:lstStyle/>
          <a:p>
            <a:pPr marL="0" marR="0" lvl="0" indent="457200" algn="ctr" defTabSz="914400" rtl="0" eaLnBrk="0" fontAlgn="base" latinLnBrk="0" hangingPunct="0">
              <a:lnSpc>
                <a:spcPct val="15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DANH SÁCH ĐỀ CỬ BẦU BAN TTND:</a:t>
            </a:r>
          </a:p>
          <a:p>
            <a:pPr marL="0" marR="0" lvl="0" indent="457200" algn="just" defTabSz="914400" rtl="0" eaLnBrk="0" fontAlgn="base" latinLnBrk="0" hangingPunct="0">
              <a:lnSpc>
                <a:spcPct val="150000"/>
              </a:lnSpc>
              <a:spcBef>
                <a:spcPct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VnTime" panose="020B7200000000000000" pitchFamily="34" charset="0"/>
                <a:ea typeface="Times New Roman" panose="02020603050405020304" pitchFamily="18" charset="0"/>
                <a:cs typeface="+mn-cs"/>
              </a:rPr>
              <a:t>1</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3. </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5"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623" y="1290777"/>
            <a:ext cx="2654609" cy="328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8689" y="1290777"/>
            <a:ext cx="2489603" cy="328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16398" y="4688108"/>
            <a:ext cx="237189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Đ/c Lê Thị Thanh Tâm</a:t>
            </a:r>
          </a:p>
        </p:txBody>
      </p:sp>
      <p:sp>
        <p:nvSpPr>
          <p:cNvPr id="4" name="TextBox 3"/>
          <p:cNvSpPr txBox="1"/>
          <p:nvPr/>
        </p:nvSpPr>
        <p:spPr>
          <a:xfrm>
            <a:off x="589698" y="4734274"/>
            <a:ext cx="2570458"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Đ/c Nguyễn Anh Thơ</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TextBox 4"/>
          <p:cNvSpPr txBox="1"/>
          <p:nvPr/>
        </p:nvSpPr>
        <p:spPr>
          <a:xfrm>
            <a:off x="3829295" y="4721219"/>
            <a:ext cx="2908075"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Đ/c Vũ Thị Hiền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8242" y="1290777"/>
            <a:ext cx="2621254" cy="3280239"/>
          </a:xfrm>
          <a:prstGeom prst="rect">
            <a:avLst/>
          </a:prstGeom>
        </p:spPr>
      </p:pic>
    </p:spTree>
    <p:extLst>
      <p:ext uri="{BB962C8B-B14F-4D97-AF65-F5344CB8AC3E}">
        <p14:creationId xmlns:p14="http://schemas.microsoft.com/office/powerpoint/2010/main" val="1904493592"/>
      </p:ext>
    </p:extLst>
  </p:cSld>
  <p:clrMapOvr>
    <a:masterClrMapping/>
  </p:clrMapOvr>
  <p:transition spd="slow">
    <p:circl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17000" r="-17000"/>
          </a:stretch>
        </a:blipFill>
        <a:effectLst/>
      </p:bgPr>
    </p:bg>
    <p:spTree>
      <p:nvGrpSpPr>
        <p:cNvPr id="1" name=""/>
        <p:cNvGrpSpPr/>
        <p:nvPr/>
      </p:nvGrpSpPr>
      <p:grpSpPr>
        <a:xfrm>
          <a:off x="0" y="0"/>
          <a:ext cx="0" cy="0"/>
          <a:chOff x="0" y="0"/>
          <a:chExt cx="0" cy="0"/>
        </a:xfrm>
      </p:grpSpPr>
      <p:grpSp>
        <p:nvGrpSpPr>
          <p:cNvPr id="21506" name="Group 26"/>
          <p:cNvGrpSpPr>
            <a:grpSpLocks/>
          </p:cNvGrpSpPr>
          <p:nvPr/>
        </p:nvGrpSpPr>
        <p:grpSpPr bwMode="auto">
          <a:xfrm>
            <a:off x="0" y="-6350"/>
            <a:ext cx="9396413" cy="7164388"/>
            <a:chOff x="0" y="-6978"/>
            <a:chExt cx="12525604" cy="7169778"/>
          </a:xfrm>
        </p:grpSpPr>
        <p:grpSp>
          <p:nvGrpSpPr>
            <p:cNvPr id="21509" name="Group 27"/>
            <p:cNvGrpSpPr>
              <a:grpSpLocks/>
            </p:cNvGrpSpPr>
            <p:nvPr/>
          </p:nvGrpSpPr>
          <p:grpSpPr bwMode="auto">
            <a:xfrm>
              <a:off x="8859" y="-6978"/>
              <a:ext cx="12183141" cy="6871328"/>
              <a:chOff x="8859" y="-6978"/>
              <a:chExt cx="12183141" cy="6871328"/>
            </a:xfrm>
          </p:grpSpPr>
          <p:pic>
            <p:nvPicPr>
              <p:cNvPr id="21514" name="Picture 14" descr="duong phan cac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059" y="-6978"/>
                <a:ext cx="12106941" cy="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3" descr="duong phan cac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8859" y="6758998"/>
                <a:ext cx="12133047" cy="9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8" descr="BLUL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382041" y="3397250"/>
                <a:ext cx="685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BLUL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8712911" y="3405046"/>
                <a:ext cx="6858000" cy="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0" name="Picture 43" descr="Hoa"/>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5277" y="6440204"/>
              <a:ext cx="660524" cy="72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43" descr="Hoa"/>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43" descr="Hoa"/>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791042" y="6440204"/>
              <a:ext cx="734562" cy="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43" descr="Hoa"/>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791042" y="-6978"/>
              <a:ext cx="590549" cy="5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9" name="Table 8"/>
          <p:cNvGraphicFramePr>
            <a:graphicFrameLocks noGrp="1"/>
          </p:cNvGraphicFramePr>
          <p:nvPr/>
        </p:nvGraphicFramePr>
        <p:xfrm>
          <a:off x="304290" y="1273628"/>
          <a:ext cx="8426053" cy="3628895"/>
        </p:xfrm>
        <a:graphic>
          <a:graphicData uri="http://schemas.openxmlformats.org/drawingml/2006/table">
            <a:tbl>
              <a:tblPr firstRow="1" firstCol="1" lastRow="1" lastCol="1" bandRow="1" bandCol="1">
                <a:tableStyleId>{5940675A-B579-460E-94D1-54222C63F5DA}</a:tableStyleId>
              </a:tblPr>
              <a:tblGrid>
                <a:gridCol w="708725">
                  <a:extLst>
                    <a:ext uri="{9D8B030D-6E8A-4147-A177-3AD203B41FA5}">
                      <a16:colId xmlns:a16="http://schemas.microsoft.com/office/drawing/2014/main" val="2812935264"/>
                    </a:ext>
                  </a:extLst>
                </a:gridCol>
                <a:gridCol w="2960271">
                  <a:extLst>
                    <a:ext uri="{9D8B030D-6E8A-4147-A177-3AD203B41FA5}">
                      <a16:colId xmlns:a16="http://schemas.microsoft.com/office/drawing/2014/main" val="980288920"/>
                    </a:ext>
                  </a:extLst>
                </a:gridCol>
                <a:gridCol w="2368127">
                  <a:extLst>
                    <a:ext uri="{9D8B030D-6E8A-4147-A177-3AD203B41FA5}">
                      <a16:colId xmlns:a16="http://schemas.microsoft.com/office/drawing/2014/main" val="1898628676"/>
                    </a:ext>
                  </a:extLst>
                </a:gridCol>
                <a:gridCol w="1278587">
                  <a:extLst>
                    <a:ext uri="{9D8B030D-6E8A-4147-A177-3AD203B41FA5}">
                      <a16:colId xmlns:a16="http://schemas.microsoft.com/office/drawing/2014/main" val="996667949"/>
                    </a:ext>
                  </a:extLst>
                </a:gridCol>
                <a:gridCol w="1110343">
                  <a:extLst>
                    <a:ext uri="{9D8B030D-6E8A-4147-A177-3AD203B41FA5}">
                      <a16:colId xmlns:a16="http://schemas.microsoft.com/office/drawing/2014/main" val="1030166913"/>
                    </a:ext>
                  </a:extLst>
                </a:gridCol>
              </a:tblGrid>
              <a:tr h="685801">
                <a:tc>
                  <a:txBody>
                    <a:bodyPr/>
                    <a:lstStyle/>
                    <a:p>
                      <a:pPr algn="ctr">
                        <a:spcBef>
                          <a:spcPts val="600"/>
                        </a:spcBef>
                        <a:spcAft>
                          <a:spcPts val="600"/>
                        </a:spcAft>
                      </a:pPr>
                      <a:r>
                        <a:rPr lang="fr-FR" sz="1800" b="1" spc="10">
                          <a:solidFill>
                            <a:srgbClr val="000066"/>
                          </a:solidFill>
                          <a:effectLst/>
                          <a:latin typeface="Times New Roman" panose="02020603050405020304" pitchFamily="18" charset="0"/>
                          <a:cs typeface="Times New Roman" panose="02020603050405020304" pitchFamily="18" charset="0"/>
                        </a:rPr>
                        <a:t>STT</a:t>
                      </a:r>
                      <a:endParaRPr lang="en-US" sz="1600" b="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fr-FR" sz="1800" b="1" spc="10" smtClean="0">
                          <a:solidFill>
                            <a:srgbClr val="000066"/>
                          </a:solidFill>
                          <a:effectLst/>
                          <a:latin typeface="Times New Roman" panose="02020603050405020304" pitchFamily="18" charset="0"/>
                          <a:cs typeface="Times New Roman" panose="02020603050405020304" pitchFamily="18" charset="0"/>
                        </a:rPr>
                        <a:t>HỌ VÀ TÊN</a:t>
                      </a:r>
                      <a:endParaRPr lang="en-US" sz="1600" b="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fr-FR" sz="1800" b="1" spc="10" smtClean="0">
                          <a:solidFill>
                            <a:srgbClr val="000066"/>
                          </a:solidFill>
                          <a:effectLst/>
                          <a:latin typeface="Times New Roman" panose="02020603050405020304" pitchFamily="18" charset="0"/>
                          <a:cs typeface="Times New Roman" panose="02020603050405020304" pitchFamily="18" charset="0"/>
                        </a:rPr>
                        <a:t>CHỨC VỤ, ĐƠN VỊ CÔNG TÁC</a:t>
                      </a:r>
                      <a:endParaRPr lang="en-US" sz="1600" b="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fr-FR" sz="1800" b="1" spc="10" smtClean="0">
                          <a:solidFill>
                            <a:srgbClr val="000066"/>
                          </a:solidFill>
                          <a:effectLst/>
                          <a:latin typeface="Times New Roman" panose="02020603050405020304" pitchFamily="18" charset="0"/>
                          <a:cs typeface="Times New Roman" panose="02020603050405020304" pitchFamily="18" charset="0"/>
                        </a:rPr>
                        <a:t> SỐ</a:t>
                      </a:r>
                      <a:r>
                        <a:rPr lang="fr-FR" sz="1800" b="1" spc="10" baseline="0" smtClean="0">
                          <a:solidFill>
                            <a:srgbClr val="000066"/>
                          </a:solidFill>
                          <a:effectLst/>
                          <a:latin typeface="Times New Roman" panose="02020603050405020304" pitchFamily="18" charset="0"/>
                          <a:cs typeface="Times New Roman" panose="02020603050405020304" pitchFamily="18" charset="0"/>
                        </a:rPr>
                        <a:t> PHIẾU</a:t>
                      </a:r>
                      <a:endParaRPr lang="en-US" sz="1600" b="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fr-FR" sz="1800" b="1" spc="10" smtClean="0">
                          <a:solidFill>
                            <a:srgbClr val="000066"/>
                          </a:solidFill>
                          <a:effectLst/>
                          <a:latin typeface="Times New Roman" panose="02020603050405020304" pitchFamily="18" charset="0"/>
                          <a:cs typeface="Times New Roman" panose="02020603050405020304" pitchFamily="18" charset="0"/>
                        </a:rPr>
                        <a:t>TỶ</a:t>
                      </a:r>
                      <a:r>
                        <a:rPr lang="fr-FR" sz="1800" b="1" spc="10" baseline="0" smtClean="0">
                          <a:solidFill>
                            <a:srgbClr val="000066"/>
                          </a:solidFill>
                          <a:effectLst/>
                          <a:latin typeface="Times New Roman" panose="02020603050405020304" pitchFamily="18" charset="0"/>
                          <a:cs typeface="Times New Roman" panose="02020603050405020304" pitchFamily="18" charset="0"/>
                        </a:rPr>
                        <a:t> LỆ</a:t>
                      </a:r>
                      <a:r>
                        <a:rPr lang="fr-FR" sz="1800" b="1" spc="10" smtClean="0">
                          <a:solidFill>
                            <a:srgbClr val="000066"/>
                          </a:solidFill>
                          <a:effectLst/>
                          <a:latin typeface="Times New Roman" panose="02020603050405020304" pitchFamily="18" charset="0"/>
                          <a:cs typeface="Times New Roman" panose="02020603050405020304" pitchFamily="18" charset="0"/>
                        </a:rPr>
                        <a:t> </a:t>
                      </a:r>
                      <a:endParaRPr lang="en-US" sz="1600" b="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62827686"/>
                  </a:ext>
                </a:extLst>
              </a:tr>
              <a:tr h="748534">
                <a:tc>
                  <a:txBody>
                    <a:bodyPr/>
                    <a:lstStyle/>
                    <a:p>
                      <a:pPr algn="ctr">
                        <a:spcBef>
                          <a:spcPts val="600"/>
                        </a:spcBef>
                        <a:spcAft>
                          <a:spcPts val="600"/>
                        </a:spcAft>
                      </a:pPr>
                      <a:r>
                        <a:rPr lang="fr-FR" sz="2000" spc="10">
                          <a:effectLst/>
                          <a:latin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Bef>
                          <a:spcPts val="600"/>
                        </a:spcBef>
                        <a:spcAft>
                          <a:spcPts val="600"/>
                        </a:spcAft>
                      </a:pPr>
                      <a:r>
                        <a:rPr lang="en-US" sz="2400" spc="10">
                          <a:effectLst/>
                          <a:latin typeface="Times New Roman" panose="02020603050405020304" pitchFamily="18" charset="0"/>
                          <a:cs typeface="Times New Roman" panose="02020603050405020304" pitchFamily="18" charset="0"/>
                        </a:rPr>
                        <a:t>VŨ THỊ HIỀN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US" sz="2400" spc="10">
                          <a:effectLst/>
                          <a:latin typeface="Times New Roman" panose="02020603050405020304" pitchFamily="18" charset="0"/>
                          <a:cs typeface="Times New Roman" panose="02020603050405020304" pitchFamily="18" charset="0"/>
                        </a:rPr>
                        <a:t>Giáo viên </a:t>
                      </a:r>
                      <a:r>
                        <a:rPr lang="en-US" sz="2400" spc="10" smtClean="0">
                          <a:effectLst/>
                          <a:latin typeface="Times New Roman" panose="02020603050405020304" pitchFamily="18" charset="0"/>
                          <a:cs typeface="Times New Roman" panose="02020603050405020304" pitchFamily="18" charset="0"/>
                        </a:rPr>
                        <a:t>TPT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r>
                        <a:rPr lang="en-US" sz="1800" spc="1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r>
                        <a:rPr lang="en-US" sz="1800" spc="1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06701257"/>
                  </a:ext>
                </a:extLst>
              </a:tr>
              <a:tr h="718457">
                <a:tc>
                  <a:txBody>
                    <a:bodyPr/>
                    <a:lstStyle/>
                    <a:p>
                      <a:pPr algn="ctr">
                        <a:spcBef>
                          <a:spcPts val="600"/>
                        </a:spcBef>
                        <a:spcAft>
                          <a:spcPts val="600"/>
                        </a:spcAft>
                      </a:pPr>
                      <a:r>
                        <a:rPr lang="fr-FR" sz="2000" spc="10">
                          <a:effectLst/>
                          <a:latin typeface="Times New Roman" panose="02020603050405020304" pitchFamily="18" charset="0"/>
                          <a:cs typeface="Times New Roman" panose="02020603050405020304" pitchFamily="18" charset="0"/>
                        </a:rPr>
                        <a:t>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Bef>
                          <a:spcPts val="600"/>
                        </a:spcBef>
                        <a:spcAft>
                          <a:spcPts val="600"/>
                        </a:spcAft>
                      </a:pPr>
                      <a:r>
                        <a:rPr lang="en-US" sz="2400" spc="10">
                          <a:effectLst/>
                          <a:latin typeface="Times New Roman" panose="02020603050405020304" pitchFamily="18" charset="0"/>
                          <a:cs typeface="Times New Roman" panose="02020603050405020304" pitchFamily="18" charset="0"/>
                        </a:rPr>
                        <a:t>LÊ THỊ THANH TÂM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US" sz="2400" spc="10">
                          <a:effectLst/>
                          <a:latin typeface="Times New Roman" panose="02020603050405020304" pitchFamily="18" charset="0"/>
                          <a:cs typeface="Times New Roman" panose="02020603050405020304" pitchFamily="18" charset="0"/>
                        </a:rPr>
                        <a:t>Giáo viên tổ KHXH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r>
                        <a:rPr lang="en-US" sz="1800" spc="1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r>
                        <a:rPr lang="en-US" sz="1800" spc="1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00558796"/>
                  </a:ext>
                </a:extLst>
              </a:tr>
              <a:tr h="311150">
                <a:tc>
                  <a:txBody>
                    <a:bodyPr/>
                    <a:lstStyle/>
                    <a:p>
                      <a:pPr algn="ctr">
                        <a:spcBef>
                          <a:spcPts val="600"/>
                        </a:spcBef>
                        <a:spcAft>
                          <a:spcPts val="600"/>
                        </a:spcAft>
                      </a:pPr>
                      <a:r>
                        <a:rPr lang="fr-FR" sz="2000" spc="10">
                          <a:effectLst/>
                          <a:latin typeface="Times New Roman" panose="02020603050405020304" pitchFamily="18" charset="0"/>
                          <a:cs typeface="Times New Roman" panose="02020603050405020304" pitchFamily="18" charset="0"/>
                        </a:rPr>
                        <a:t>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Bef>
                          <a:spcPts val="600"/>
                        </a:spcBef>
                        <a:spcAft>
                          <a:spcPts val="600"/>
                        </a:spcAft>
                      </a:pPr>
                      <a:r>
                        <a:rPr lang="en-US" sz="2400" spc="10">
                          <a:effectLst/>
                          <a:latin typeface="Times New Roman" panose="02020603050405020304" pitchFamily="18" charset="0"/>
                          <a:cs typeface="Times New Roman" panose="02020603050405020304" pitchFamily="18" charset="0"/>
                        </a:rPr>
                        <a:t>NGUYỄN ANH THƠ</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Bef>
                          <a:spcPts val="600"/>
                        </a:spcBef>
                        <a:spcAft>
                          <a:spcPts val="600"/>
                        </a:spcAft>
                      </a:pPr>
                      <a:r>
                        <a:rPr lang="en-US" sz="2400" spc="10">
                          <a:effectLst/>
                          <a:latin typeface="Times New Roman" panose="02020603050405020304" pitchFamily="18" charset="0"/>
                          <a:cs typeface="Times New Roman" panose="02020603050405020304" pitchFamily="18" charset="0"/>
                        </a:rPr>
                        <a:t>Tổ trưởng tổ KHTN, UVBCH Công đoàn nhiệm kỳ 2023 – 2028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r>
                        <a:rPr lang="en-US" sz="1800" spc="1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r>
                        <a:rPr lang="en-US" sz="1800" spc="1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6506124"/>
                  </a:ext>
                </a:extLst>
              </a:tr>
            </a:tbl>
          </a:graphicData>
        </a:graphic>
      </p:graphicFrame>
      <p:sp>
        <p:nvSpPr>
          <p:cNvPr id="22" name="Rectangle 21">
            <a:hlinkClick r:id="rId13" action="ppaction://hlinksldjump"/>
          </p:cNvPr>
          <p:cNvSpPr/>
          <p:nvPr/>
        </p:nvSpPr>
        <p:spPr>
          <a:xfrm>
            <a:off x="0" y="277222"/>
            <a:ext cx="8864963" cy="701859"/>
          </a:xfrm>
          <a:prstGeom prst="rect">
            <a:avLst/>
          </a:prstGeom>
        </p:spPr>
        <p:txBody>
          <a:bodyPr wrap="square">
            <a:spAutoFit/>
          </a:bodyPr>
          <a:lstStyle/>
          <a:p>
            <a:pPr marL="0" marR="0" lvl="0" indent="457200" algn="ctr" defTabSz="914400" rtl="0" eaLnBrk="0" fontAlgn="base" latinLnBrk="0" hangingPunct="0">
              <a:lnSpc>
                <a:spcPct val="150000"/>
              </a:lnSpc>
              <a:spcBef>
                <a:spcPct val="0"/>
              </a:spcBef>
              <a:spcAft>
                <a:spcPts val="0"/>
              </a:spcAft>
              <a:buClrTx/>
              <a:buSzTx/>
              <a:buFontTx/>
              <a:buNone/>
              <a:tabLst/>
              <a:defRPr/>
            </a:pPr>
            <a:r>
              <a:rPr kumimoji="0" lang="en-US" sz="30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KẾT QUẢ BẦU BAN THANH TRA NHÂN DÂN</a:t>
            </a:r>
          </a:p>
        </p:txBody>
      </p:sp>
    </p:spTree>
    <p:controls>
      <mc:AlternateContent xmlns:mc="http://schemas.openxmlformats.org/markup-compatibility/2006">
        <mc:Choice xmlns:v="urn:schemas-microsoft-com:vml" Requires="v">
          <p:control spid="2086" name="TextBox1" r:id="rId2" imgW="937440" imgH="480240"/>
        </mc:Choice>
        <mc:Fallback>
          <p:control name="TextBox1" r:id="rId2" imgW="937440" imgH="480240">
            <p:pic>
              <p:nvPicPr>
                <p:cNvPr id="3" name="TextBox1"/>
                <p:cNvPicPr>
                  <a:picLocks/>
                </p:cNvPicPr>
                <p:nvPr/>
              </p:nvPicPr>
              <p:blipFill>
                <a:blip r:embed="rId14"/>
                <a:stretch>
                  <a:fillRect/>
                </a:stretch>
              </p:blipFill>
              <p:spPr>
                <a:xfrm>
                  <a:off x="6518275" y="2133600"/>
                  <a:ext cx="938213" cy="481013"/>
                </a:xfrm>
                <a:prstGeom prst="rect">
                  <a:avLst/>
                </a:prstGeom>
              </p:spPr>
            </p:pic>
          </p:control>
        </mc:Fallback>
      </mc:AlternateContent>
      <mc:AlternateContent xmlns:mc="http://schemas.openxmlformats.org/markup-compatibility/2006">
        <mc:Choice xmlns:v="urn:schemas-microsoft-com:vml" Requires="v">
          <p:control spid="2087" name="TextBox2" r:id="rId3" imgW="937440" imgH="480240"/>
        </mc:Choice>
        <mc:Fallback>
          <p:control name="TextBox2" r:id="rId3" imgW="937440" imgH="480240">
            <p:pic>
              <p:nvPicPr>
                <p:cNvPr id="16" name="TextBox2"/>
                <p:cNvPicPr>
                  <a:picLocks/>
                </p:cNvPicPr>
                <p:nvPr/>
              </p:nvPicPr>
              <p:blipFill>
                <a:blip r:embed="rId14"/>
                <a:stretch>
                  <a:fillRect/>
                </a:stretch>
              </p:blipFill>
              <p:spPr>
                <a:xfrm>
                  <a:off x="7696968" y="2133599"/>
                  <a:ext cx="938213" cy="481013"/>
                </a:xfrm>
                <a:prstGeom prst="rect">
                  <a:avLst/>
                </a:prstGeom>
              </p:spPr>
            </p:pic>
          </p:control>
        </mc:Fallback>
      </mc:AlternateContent>
      <mc:AlternateContent xmlns:mc="http://schemas.openxmlformats.org/markup-compatibility/2006">
        <mc:Choice xmlns:v="urn:schemas-microsoft-com:vml" Requires="v">
          <p:control spid="2088" name="TextBox3" r:id="rId4" imgW="937440" imgH="480240"/>
        </mc:Choice>
        <mc:Fallback>
          <p:control name="TextBox3" r:id="rId4" imgW="937440" imgH="480240">
            <p:pic>
              <p:nvPicPr>
                <p:cNvPr id="17" name="TextBox3"/>
                <p:cNvPicPr>
                  <a:picLocks/>
                </p:cNvPicPr>
                <p:nvPr/>
              </p:nvPicPr>
              <p:blipFill>
                <a:blip r:embed="rId14"/>
                <a:stretch>
                  <a:fillRect/>
                </a:stretch>
              </p:blipFill>
              <p:spPr>
                <a:xfrm>
                  <a:off x="6518274" y="2847568"/>
                  <a:ext cx="938213" cy="481013"/>
                </a:xfrm>
                <a:prstGeom prst="rect">
                  <a:avLst/>
                </a:prstGeom>
              </p:spPr>
            </p:pic>
          </p:control>
        </mc:Fallback>
      </mc:AlternateContent>
      <mc:AlternateContent xmlns:mc="http://schemas.openxmlformats.org/markup-compatibility/2006">
        <mc:Choice xmlns:v="urn:schemas-microsoft-com:vml" Requires="v">
          <p:control spid="2089" name="TextBox4" r:id="rId5" imgW="937440" imgH="480240"/>
        </mc:Choice>
        <mc:Fallback>
          <p:control name="TextBox4" r:id="rId5" imgW="937440" imgH="480240">
            <p:pic>
              <p:nvPicPr>
                <p:cNvPr id="18" name="TextBox4"/>
                <p:cNvPicPr>
                  <a:picLocks/>
                </p:cNvPicPr>
                <p:nvPr/>
              </p:nvPicPr>
              <p:blipFill>
                <a:blip r:embed="rId14"/>
                <a:stretch>
                  <a:fillRect/>
                </a:stretch>
              </p:blipFill>
              <p:spPr>
                <a:xfrm>
                  <a:off x="7696967" y="2847568"/>
                  <a:ext cx="938213" cy="481013"/>
                </a:xfrm>
                <a:prstGeom prst="rect">
                  <a:avLst/>
                </a:prstGeom>
              </p:spPr>
            </p:pic>
          </p:control>
        </mc:Fallback>
      </mc:AlternateContent>
      <mc:AlternateContent xmlns:mc="http://schemas.openxmlformats.org/markup-compatibility/2006">
        <mc:Choice xmlns:v="urn:schemas-microsoft-com:vml" Requires="v">
          <p:control spid="2090" name="TextBox5" r:id="rId6" imgW="937440" imgH="480240"/>
        </mc:Choice>
        <mc:Fallback>
          <p:control name="TextBox5" r:id="rId6" imgW="937440" imgH="480240">
            <p:pic>
              <p:nvPicPr>
                <p:cNvPr id="19" name="TextBox5"/>
                <p:cNvPicPr>
                  <a:picLocks/>
                </p:cNvPicPr>
                <p:nvPr/>
              </p:nvPicPr>
              <p:blipFill>
                <a:blip r:embed="rId14"/>
                <a:stretch>
                  <a:fillRect/>
                </a:stretch>
              </p:blipFill>
              <p:spPr>
                <a:xfrm>
                  <a:off x="6518274" y="3871431"/>
                  <a:ext cx="938213" cy="481013"/>
                </a:xfrm>
                <a:prstGeom prst="rect">
                  <a:avLst/>
                </a:prstGeom>
              </p:spPr>
            </p:pic>
          </p:control>
        </mc:Fallback>
      </mc:AlternateContent>
      <mc:AlternateContent xmlns:mc="http://schemas.openxmlformats.org/markup-compatibility/2006">
        <mc:Choice xmlns:v="urn:schemas-microsoft-com:vml" Requires="v">
          <p:control spid="2091" name="TextBox6" r:id="rId7" imgW="937440" imgH="480240"/>
        </mc:Choice>
        <mc:Fallback>
          <p:control name="TextBox6" r:id="rId7" imgW="937440" imgH="480240">
            <p:pic>
              <p:nvPicPr>
                <p:cNvPr id="20" name="TextBox6"/>
                <p:cNvPicPr>
                  <a:picLocks/>
                </p:cNvPicPr>
                <p:nvPr/>
              </p:nvPicPr>
              <p:blipFill>
                <a:blip r:embed="rId14"/>
                <a:stretch>
                  <a:fillRect/>
                </a:stretch>
              </p:blipFill>
              <p:spPr>
                <a:xfrm>
                  <a:off x="7696967" y="3871430"/>
                  <a:ext cx="938213" cy="481013"/>
                </a:xfrm>
                <a:prstGeom prst="rect">
                  <a:avLst/>
                </a:prstGeom>
              </p:spPr>
            </p:pic>
          </p:control>
        </mc:Fallback>
      </mc:AlternateContent>
    </p:controls>
    <p:extLst>
      <p:ext uri="{BB962C8B-B14F-4D97-AF65-F5344CB8AC3E}">
        <p14:creationId xmlns:p14="http://schemas.microsoft.com/office/powerpoint/2010/main" val="384315750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7876" y="1389664"/>
            <a:ext cx="9284914" cy="496867"/>
          </a:xfrm>
          <a:prstGeom prst="rect">
            <a:avLst/>
          </a:prstGeom>
        </p:spPr>
        <p:txBody>
          <a:bodyPr wrap="none">
            <a:spAutoFit/>
          </a:bodyPr>
          <a:lstStyle/>
          <a:p>
            <a:pPr indent="202883" algn="just">
              <a:lnSpc>
                <a:spcPct val="120000"/>
              </a:lnSpc>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4.1. Kết quả chỉ đạo và thực hiện nhiệm vụ giáo dục trung học cơ sở</a:t>
            </a:r>
          </a:p>
        </p:txBody>
      </p:sp>
      <p:sp>
        <p:nvSpPr>
          <p:cNvPr id="3" name="Rectangle 2"/>
          <p:cNvSpPr/>
          <p:nvPr/>
        </p:nvSpPr>
        <p:spPr>
          <a:xfrm>
            <a:off x="173854" y="525453"/>
            <a:ext cx="8736904" cy="738664"/>
          </a:xfrm>
          <a:prstGeom prst="rect">
            <a:avLst/>
          </a:prstGeom>
        </p:spPr>
        <p:txBody>
          <a:bodyPr wrap="square">
            <a:spAutoFit/>
          </a:bodyPr>
          <a:lstStyle/>
          <a:p>
            <a:pPr algn="ctr">
              <a:spcAft>
                <a:spcPts val="750"/>
              </a:spcAft>
            </a:pPr>
            <a:r>
              <a:rPr lang="en-US" sz="21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KẾT QUẢ THỰC HIỆN NGHỊ QUYẾT HỘI NGHỊ CÁN BỘ, VIÊN CHỨC VÀ NGƯỜI LAO ĐỘNG, NHIỆM VỤ NĂM HỌC 2022 -2023</a:t>
            </a:r>
            <a:endParaRPr lang="en-US" sz="15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184520" y="3875043"/>
            <a:ext cx="2316482" cy="1735546"/>
          </a:xfrm>
          <a:prstGeom prst="rect">
            <a:avLst/>
          </a:prstGeom>
        </p:spPr>
      </p:pic>
      <p:pic>
        <p:nvPicPr>
          <p:cNvPr id="1026" name="Picture 2" descr="https://8486ff541a.vws.vegacdn.vn/UploadImages%2fhaiphong%2fthcsthitrantienlang%2f2023_3%2fNgay+hoi+STEM%2feba6c49cb4de698030cf_43202312.jpg?w=9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944" y="1999650"/>
            <a:ext cx="2143637" cy="15689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7027181" y="2536334"/>
            <a:ext cx="1883577" cy="2511436"/>
          </a:xfrm>
          <a:prstGeom prst="rect">
            <a:avLst/>
          </a:prstGeom>
        </p:spPr>
      </p:pic>
      <p:sp>
        <p:nvSpPr>
          <p:cNvPr id="6" name="AutoShape 4" descr="https://8486ff541a.vws.vegacdn.vn/UploadImages%2fhaiphong%2fthcsthitrantienlang%2f2022_12%2fNCKHKTNewFolder%2fc3bc94248c9455ca0c85_1412202215.jpg?w=900"/>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7" name="Picture 6"/>
          <p:cNvPicPr>
            <a:picLocks noChangeAspect="1"/>
          </p:cNvPicPr>
          <p:nvPr/>
        </p:nvPicPr>
        <p:blipFill rotWithShape="1">
          <a:blip r:embed="rId6"/>
          <a:srcRect t="18488" b="24210"/>
          <a:stretch/>
        </p:blipFill>
        <p:spPr>
          <a:xfrm>
            <a:off x="4692274" y="2536782"/>
            <a:ext cx="1971938" cy="2510987"/>
          </a:xfrm>
          <a:prstGeom prst="rect">
            <a:avLst/>
          </a:prstGeom>
        </p:spPr>
      </p:pic>
      <p:pic>
        <p:nvPicPr>
          <p:cNvPr id="8" name="Picture 7"/>
          <p:cNvPicPr>
            <a:picLocks noChangeAspect="1"/>
          </p:cNvPicPr>
          <p:nvPr/>
        </p:nvPicPr>
        <p:blipFill>
          <a:blip r:embed="rId7"/>
          <a:stretch>
            <a:fillRect/>
          </a:stretch>
        </p:blipFill>
        <p:spPr>
          <a:xfrm>
            <a:off x="146179" y="2536334"/>
            <a:ext cx="1933493" cy="2577991"/>
          </a:xfrm>
          <a:prstGeom prst="rect">
            <a:avLst/>
          </a:prstGeom>
        </p:spPr>
      </p:pic>
      <p:sp>
        <p:nvSpPr>
          <p:cNvPr id="10" name="Rectangle 9"/>
          <p:cNvSpPr/>
          <p:nvPr/>
        </p:nvSpPr>
        <p:spPr>
          <a:xfrm>
            <a:off x="1488513" y="5917065"/>
            <a:ext cx="6407523" cy="429413"/>
          </a:xfrm>
          <a:prstGeom prst="rect">
            <a:avLst/>
          </a:prstGeom>
        </p:spPr>
        <p:txBody>
          <a:bodyPr wrap="none">
            <a:spAutoFit/>
          </a:bodyPr>
          <a:lstStyle/>
          <a:p>
            <a:pPr indent="202883" algn="just">
              <a:lnSpc>
                <a:spcPct val="120000"/>
              </a:lnSpc>
            </a:pPr>
            <a:r>
              <a:rPr lang="en-US" sz="20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 hình ảnh học sinh tham gia các hoạt động giáo dục</a:t>
            </a:r>
          </a:p>
        </p:txBody>
      </p:sp>
    </p:spTree>
    <p:extLst>
      <p:ext uri="{BB962C8B-B14F-4D97-AF65-F5344CB8AC3E}">
        <p14:creationId xmlns:p14="http://schemas.microsoft.com/office/powerpoint/2010/main" val="275453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25802390"/>
              </p:ext>
            </p:extLst>
          </p:nvPr>
        </p:nvGraphicFramePr>
        <p:xfrm>
          <a:off x="-9" y="4315034"/>
          <a:ext cx="9144005" cy="1877821"/>
        </p:xfrm>
        <a:graphic>
          <a:graphicData uri="http://schemas.openxmlformats.org/drawingml/2006/table">
            <a:tbl>
              <a:tblPr firstRow="1" firstCol="1" bandRow="1">
                <a:tableStyleId>{5C22544A-7EE6-4342-B048-85BDC9FD1C3A}</a:tableStyleId>
              </a:tblPr>
              <a:tblGrid>
                <a:gridCol w="439823">
                  <a:extLst>
                    <a:ext uri="{9D8B030D-6E8A-4147-A177-3AD203B41FA5}">
                      <a16:colId xmlns:a16="http://schemas.microsoft.com/office/drawing/2014/main" val="1508223067"/>
                    </a:ext>
                  </a:extLst>
                </a:gridCol>
                <a:gridCol w="473656">
                  <a:extLst>
                    <a:ext uri="{9D8B030D-6E8A-4147-A177-3AD203B41FA5}">
                      <a16:colId xmlns:a16="http://schemas.microsoft.com/office/drawing/2014/main" val="3257663580"/>
                    </a:ext>
                  </a:extLst>
                </a:gridCol>
                <a:gridCol w="396764">
                  <a:extLst>
                    <a:ext uri="{9D8B030D-6E8A-4147-A177-3AD203B41FA5}">
                      <a16:colId xmlns:a16="http://schemas.microsoft.com/office/drawing/2014/main" val="4191708567"/>
                    </a:ext>
                  </a:extLst>
                </a:gridCol>
                <a:gridCol w="435209">
                  <a:extLst>
                    <a:ext uri="{9D8B030D-6E8A-4147-A177-3AD203B41FA5}">
                      <a16:colId xmlns:a16="http://schemas.microsoft.com/office/drawing/2014/main" val="3170446345"/>
                    </a:ext>
                  </a:extLst>
                </a:gridCol>
                <a:gridCol w="435209">
                  <a:extLst>
                    <a:ext uri="{9D8B030D-6E8A-4147-A177-3AD203B41FA5}">
                      <a16:colId xmlns:a16="http://schemas.microsoft.com/office/drawing/2014/main" val="1185717987"/>
                    </a:ext>
                  </a:extLst>
                </a:gridCol>
                <a:gridCol w="435209">
                  <a:extLst>
                    <a:ext uri="{9D8B030D-6E8A-4147-A177-3AD203B41FA5}">
                      <a16:colId xmlns:a16="http://schemas.microsoft.com/office/drawing/2014/main" val="2354824315"/>
                    </a:ext>
                  </a:extLst>
                </a:gridCol>
                <a:gridCol w="435209">
                  <a:extLst>
                    <a:ext uri="{9D8B030D-6E8A-4147-A177-3AD203B41FA5}">
                      <a16:colId xmlns:a16="http://schemas.microsoft.com/office/drawing/2014/main" val="763710083"/>
                    </a:ext>
                  </a:extLst>
                </a:gridCol>
                <a:gridCol w="435209">
                  <a:extLst>
                    <a:ext uri="{9D8B030D-6E8A-4147-A177-3AD203B41FA5}">
                      <a16:colId xmlns:a16="http://schemas.microsoft.com/office/drawing/2014/main" val="1950006485"/>
                    </a:ext>
                  </a:extLst>
                </a:gridCol>
                <a:gridCol w="435209">
                  <a:extLst>
                    <a:ext uri="{9D8B030D-6E8A-4147-A177-3AD203B41FA5}">
                      <a16:colId xmlns:a16="http://schemas.microsoft.com/office/drawing/2014/main" val="2110983636"/>
                    </a:ext>
                  </a:extLst>
                </a:gridCol>
                <a:gridCol w="435209">
                  <a:extLst>
                    <a:ext uri="{9D8B030D-6E8A-4147-A177-3AD203B41FA5}">
                      <a16:colId xmlns:a16="http://schemas.microsoft.com/office/drawing/2014/main" val="1253199309"/>
                    </a:ext>
                  </a:extLst>
                </a:gridCol>
                <a:gridCol w="435209">
                  <a:extLst>
                    <a:ext uri="{9D8B030D-6E8A-4147-A177-3AD203B41FA5}">
                      <a16:colId xmlns:a16="http://schemas.microsoft.com/office/drawing/2014/main" val="1942449279"/>
                    </a:ext>
                  </a:extLst>
                </a:gridCol>
                <a:gridCol w="435209">
                  <a:extLst>
                    <a:ext uri="{9D8B030D-6E8A-4147-A177-3AD203B41FA5}">
                      <a16:colId xmlns:a16="http://schemas.microsoft.com/office/drawing/2014/main" val="784776909"/>
                    </a:ext>
                  </a:extLst>
                </a:gridCol>
                <a:gridCol w="435209">
                  <a:extLst>
                    <a:ext uri="{9D8B030D-6E8A-4147-A177-3AD203B41FA5}">
                      <a16:colId xmlns:a16="http://schemas.microsoft.com/office/drawing/2014/main" val="4201265544"/>
                    </a:ext>
                  </a:extLst>
                </a:gridCol>
                <a:gridCol w="435209">
                  <a:extLst>
                    <a:ext uri="{9D8B030D-6E8A-4147-A177-3AD203B41FA5}">
                      <a16:colId xmlns:a16="http://schemas.microsoft.com/office/drawing/2014/main" val="1062778386"/>
                    </a:ext>
                  </a:extLst>
                </a:gridCol>
                <a:gridCol w="435209">
                  <a:extLst>
                    <a:ext uri="{9D8B030D-6E8A-4147-A177-3AD203B41FA5}">
                      <a16:colId xmlns:a16="http://schemas.microsoft.com/office/drawing/2014/main" val="284670751"/>
                    </a:ext>
                  </a:extLst>
                </a:gridCol>
                <a:gridCol w="435209">
                  <a:extLst>
                    <a:ext uri="{9D8B030D-6E8A-4147-A177-3AD203B41FA5}">
                      <a16:colId xmlns:a16="http://schemas.microsoft.com/office/drawing/2014/main" val="349030203"/>
                    </a:ext>
                  </a:extLst>
                </a:gridCol>
                <a:gridCol w="435209">
                  <a:extLst>
                    <a:ext uri="{9D8B030D-6E8A-4147-A177-3AD203B41FA5}">
                      <a16:colId xmlns:a16="http://schemas.microsoft.com/office/drawing/2014/main" val="3091172108"/>
                    </a:ext>
                  </a:extLst>
                </a:gridCol>
                <a:gridCol w="435209">
                  <a:extLst>
                    <a:ext uri="{9D8B030D-6E8A-4147-A177-3AD203B41FA5}">
                      <a16:colId xmlns:a16="http://schemas.microsoft.com/office/drawing/2014/main" val="2998820535"/>
                    </a:ext>
                  </a:extLst>
                </a:gridCol>
                <a:gridCol w="435209">
                  <a:extLst>
                    <a:ext uri="{9D8B030D-6E8A-4147-A177-3AD203B41FA5}">
                      <a16:colId xmlns:a16="http://schemas.microsoft.com/office/drawing/2014/main" val="1396346576"/>
                    </a:ext>
                  </a:extLst>
                </a:gridCol>
                <a:gridCol w="435209">
                  <a:extLst>
                    <a:ext uri="{9D8B030D-6E8A-4147-A177-3AD203B41FA5}">
                      <a16:colId xmlns:a16="http://schemas.microsoft.com/office/drawing/2014/main" val="1562854234"/>
                    </a:ext>
                  </a:extLst>
                </a:gridCol>
                <a:gridCol w="435209">
                  <a:extLst>
                    <a:ext uri="{9D8B030D-6E8A-4147-A177-3AD203B41FA5}">
                      <a16:colId xmlns:a16="http://schemas.microsoft.com/office/drawing/2014/main" val="4289310586"/>
                    </a:ext>
                  </a:extLst>
                </a:gridCol>
              </a:tblGrid>
              <a:tr h="267121">
                <a:tc rowSpan="4">
                  <a:txBody>
                    <a:bodyPr/>
                    <a:lstStyle/>
                    <a:p>
                      <a:pPr algn="ctr">
                        <a:lnSpc>
                          <a:spcPct val="115000"/>
                        </a:lnSpc>
                        <a:spcAft>
                          <a:spcPts val="0"/>
                        </a:spcAft>
                      </a:pPr>
                      <a:r>
                        <a:rPr lang="vi-VN" sz="1400">
                          <a:effectLst/>
                          <a:latin typeface="+mj-lt"/>
                        </a:rPr>
                        <a:t>STT</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rowSpan="4">
                  <a:txBody>
                    <a:bodyPr/>
                    <a:lstStyle/>
                    <a:p>
                      <a:pPr algn="ctr">
                        <a:lnSpc>
                          <a:spcPct val="115000"/>
                        </a:lnSpc>
                        <a:spcAft>
                          <a:spcPts val="0"/>
                        </a:spcAft>
                      </a:pPr>
                      <a:r>
                        <a:rPr lang="vi-VN" sz="1400">
                          <a:effectLst/>
                          <a:latin typeface="+mj-lt"/>
                        </a:rPr>
                        <a:t>Khối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rowSpan="4">
                  <a:txBody>
                    <a:bodyPr/>
                    <a:lstStyle/>
                    <a:p>
                      <a:pPr algn="ctr">
                        <a:lnSpc>
                          <a:spcPct val="115000"/>
                        </a:lnSpc>
                        <a:spcAft>
                          <a:spcPts val="0"/>
                        </a:spcAft>
                      </a:pPr>
                      <a:r>
                        <a:rPr lang="vi-VN" sz="1400">
                          <a:effectLst/>
                          <a:latin typeface="+mj-lt"/>
                        </a:rPr>
                        <a:t>Sĩ số</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gridSpan="18">
                  <a:txBody>
                    <a:bodyPr/>
                    <a:lstStyle/>
                    <a:p>
                      <a:pPr algn="ctr">
                        <a:lnSpc>
                          <a:spcPct val="115000"/>
                        </a:lnSpc>
                        <a:spcAft>
                          <a:spcPts val="0"/>
                        </a:spcAft>
                      </a:pPr>
                      <a:r>
                        <a:rPr lang="vi-VN" sz="1400">
                          <a:effectLst/>
                          <a:latin typeface="+mj-lt"/>
                        </a:rPr>
                        <a:t>Thông tư 58</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957205"/>
                  </a:ext>
                </a:extLst>
              </a:tr>
              <a:tr h="267121">
                <a:tc vMerge="1">
                  <a:txBody>
                    <a:bodyPr/>
                    <a:lstStyle/>
                    <a:p>
                      <a:endParaRPr lang="en-US"/>
                    </a:p>
                  </a:txBody>
                  <a:tcPr/>
                </a:tc>
                <a:tc vMerge="1">
                  <a:txBody>
                    <a:bodyPr/>
                    <a:lstStyle/>
                    <a:p>
                      <a:endParaRPr lang="en-US"/>
                    </a:p>
                  </a:txBody>
                  <a:tcPr/>
                </a:tc>
                <a:tc vMerge="1">
                  <a:txBody>
                    <a:bodyPr/>
                    <a:lstStyle/>
                    <a:p>
                      <a:endParaRPr lang="en-US"/>
                    </a:p>
                  </a:txBody>
                  <a:tcPr/>
                </a:tc>
                <a:tc gridSpan="10">
                  <a:txBody>
                    <a:bodyPr/>
                    <a:lstStyle/>
                    <a:p>
                      <a:pPr algn="ctr">
                        <a:lnSpc>
                          <a:spcPct val="115000"/>
                        </a:lnSpc>
                        <a:spcAft>
                          <a:spcPts val="0"/>
                        </a:spcAft>
                      </a:pPr>
                      <a:r>
                        <a:rPr lang="vi-VN" sz="1400">
                          <a:effectLst/>
                          <a:latin typeface="+mj-lt"/>
                        </a:rPr>
                        <a:t>Học lực</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a:lnSpc>
                          <a:spcPct val="115000"/>
                        </a:lnSpc>
                        <a:spcAft>
                          <a:spcPts val="0"/>
                        </a:spcAft>
                      </a:pPr>
                      <a:r>
                        <a:rPr lang="vi-VN" sz="1400">
                          <a:effectLst/>
                          <a:latin typeface="+mj-lt"/>
                        </a:rPr>
                        <a:t>Hạnh kiểm</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5253484"/>
                  </a:ext>
                </a:extLst>
              </a:tr>
              <a:tr h="267121">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15000"/>
                        </a:lnSpc>
                        <a:spcAft>
                          <a:spcPts val="0"/>
                        </a:spcAft>
                      </a:pPr>
                      <a:r>
                        <a:rPr lang="vi-VN" sz="1400">
                          <a:effectLst/>
                          <a:latin typeface="+mj-lt"/>
                        </a:rPr>
                        <a:t>Giỏi</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Khá</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TB</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Yếu</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Kém</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Tốt</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Khá</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TB</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Yếu</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943721657"/>
                  </a:ext>
                </a:extLst>
              </a:tr>
              <a:tr h="51829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vi-VN" sz="1400">
                          <a:effectLst/>
                          <a:latin typeface="+mj-lt"/>
                        </a:rPr>
                        <a:t>SL</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68808183"/>
                  </a:ext>
                </a:extLst>
              </a:tr>
              <a:tr h="279082">
                <a:tc>
                  <a:txBody>
                    <a:bodyPr/>
                    <a:lstStyle/>
                    <a:p>
                      <a:pPr algn="ctr">
                        <a:lnSpc>
                          <a:spcPct val="115000"/>
                        </a:lnSpc>
                        <a:spcAft>
                          <a:spcPts val="0"/>
                        </a:spcAft>
                      </a:pPr>
                      <a:r>
                        <a:rPr lang="vi-VN" sz="1400">
                          <a:effectLst/>
                          <a:latin typeface="+mj-lt"/>
                        </a:rPr>
                        <a:t>1</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8</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283</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102</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36</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132</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46.6</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42</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14.8</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6</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2.12</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0.35</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240</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84.8</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33</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11.7</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7</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2.47</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3</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1.06</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056946846"/>
                  </a:ext>
                </a:extLst>
              </a:tr>
              <a:tr h="279082">
                <a:tc>
                  <a:txBody>
                    <a:bodyPr/>
                    <a:lstStyle/>
                    <a:p>
                      <a:pPr algn="ctr">
                        <a:lnSpc>
                          <a:spcPct val="115000"/>
                        </a:lnSpc>
                        <a:spcAft>
                          <a:spcPts val="0"/>
                        </a:spcAft>
                      </a:pPr>
                      <a:r>
                        <a:rPr lang="vi-VN" sz="1400">
                          <a:effectLst/>
                          <a:latin typeface="+mj-lt"/>
                        </a:rPr>
                        <a:t>2</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9</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251</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106</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42.2</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84</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33.5</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54</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21.5</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7</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2.79</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226</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90</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23</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9.16</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0.8</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87864279"/>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614106981"/>
              </p:ext>
            </p:extLst>
          </p:nvPr>
        </p:nvGraphicFramePr>
        <p:xfrm>
          <a:off x="0" y="1602837"/>
          <a:ext cx="9144003" cy="1942592"/>
        </p:xfrm>
        <a:graphic>
          <a:graphicData uri="http://schemas.openxmlformats.org/drawingml/2006/table">
            <a:tbl>
              <a:tblPr firstRow="1" firstCol="1" bandRow="1">
                <a:tableStyleId>{5C22544A-7EE6-4342-B048-85BDC9FD1C3A}</a:tableStyleId>
              </a:tblPr>
              <a:tblGrid>
                <a:gridCol w="366386">
                  <a:extLst>
                    <a:ext uri="{9D8B030D-6E8A-4147-A177-3AD203B41FA5}">
                      <a16:colId xmlns:a16="http://schemas.microsoft.com/office/drawing/2014/main" val="284984207"/>
                    </a:ext>
                  </a:extLst>
                </a:gridCol>
                <a:gridCol w="441541">
                  <a:extLst>
                    <a:ext uri="{9D8B030D-6E8A-4147-A177-3AD203B41FA5}">
                      <a16:colId xmlns:a16="http://schemas.microsoft.com/office/drawing/2014/main" val="2930006547"/>
                    </a:ext>
                  </a:extLst>
                </a:gridCol>
                <a:gridCol w="375779">
                  <a:extLst>
                    <a:ext uri="{9D8B030D-6E8A-4147-A177-3AD203B41FA5}">
                      <a16:colId xmlns:a16="http://schemas.microsoft.com/office/drawing/2014/main" val="3343942551"/>
                    </a:ext>
                  </a:extLst>
                </a:gridCol>
                <a:gridCol w="507305">
                  <a:extLst>
                    <a:ext uri="{9D8B030D-6E8A-4147-A177-3AD203B41FA5}">
                      <a16:colId xmlns:a16="http://schemas.microsoft.com/office/drawing/2014/main" val="340375686"/>
                    </a:ext>
                  </a:extLst>
                </a:gridCol>
                <a:gridCol w="432146">
                  <a:extLst>
                    <a:ext uri="{9D8B030D-6E8A-4147-A177-3AD203B41FA5}">
                      <a16:colId xmlns:a16="http://schemas.microsoft.com/office/drawing/2014/main" val="4248752020"/>
                    </a:ext>
                  </a:extLst>
                </a:gridCol>
                <a:gridCol w="375787">
                  <a:extLst>
                    <a:ext uri="{9D8B030D-6E8A-4147-A177-3AD203B41FA5}">
                      <a16:colId xmlns:a16="http://schemas.microsoft.com/office/drawing/2014/main" val="3854625485"/>
                    </a:ext>
                  </a:extLst>
                </a:gridCol>
                <a:gridCol w="516699">
                  <a:extLst>
                    <a:ext uri="{9D8B030D-6E8A-4147-A177-3AD203B41FA5}">
                      <a16:colId xmlns:a16="http://schemas.microsoft.com/office/drawing/2014/main" val="3806285748"/>
                    </a:ext>
                  </a:extLst>
                </a:gridCol>
                <a:gridCol w="582460">
                  <a:extLst>
                    <a:ext uri="{9D8B030D-6E8A-4147-A177-3AD203B41FA5}">
                      <a16:colId xmlns:a16="http://schemas.microsoft.com/office/drawing/2014/main" val="3014266612"/>
                    </a:ext>
                  </a:extLst>
                </a:gridCol>
                <a:gridCol w="422754">
                  <a:extLst>
                    <a:ext uri="{9D8B030D-6E8A-4147-A177-3AD203B41FA5}">
                      <a16:colId xmlns:a16="http://schemas.microsoft.com/office/drawing/2014/main" val="1006599161"/>
                    </a:ext>
                  </a:extLst>
                </a:gridCol>
                <a:gridCol w="507304">
                  <a:extLst>
                    <a:ext uri="{9D8B030D-6E8A-4147-A177-3AD203B41FA5}">
                      <a16:colId xmlns:a16="http://schemas.microsoft.com/office/drawing/2014/main" val="2847685916"/>
                    </a:ext>
                  </a:extLst>
                </a:gridCol>
                <a:gridCol w="469727">
                  <a:extLst>
                    <a:ext uri="{9D8B030D-6E8A-4147-A177-3AD203B41FA5}">
                      <a16:colId xmlns:a16="http://schemas.microsoft.com/office/drawing/2014/main" val="768752254"/>
                    </a:ext>
                  </a:extLst>
                </a:gridCol>
                <a:gridCol w="544882">
                  <a:extLst>
                    <a:ext uri="{9D8B030D-6E8A-4147-A177-3AD203B41FA5}">
                      <a16:colId xmlns:a16="http://schemas.microsoft.com/office/drawing/2014/main" val="4292959544"/>
                    </a:ext>
                  </a:extLst>
                </a:gridCol>
                <a:gridCol w="479121">
                  <a:extLst>
                    <a:ext uri="{9D8B030D-6E8A-4147-A177-3AD203B41FA5}">
                      <a16:colId xmlns:a16="http://schemas.microsoft.com/office/drawing/2014/main" val="1868930193"/>
                    </a:ext>
                  </a:extLst>
                </a:gridCol>
                <a:gridCol w="460331">
                  <a:extLst>
                    <a:ext uri="{9D8B030D-6E8A-4147-A177-3AD203B41FA5}">
                      <a16:colId xmlns:a16="http://schemas.microsoft.com/office/drawing/2014/main" val="688048134"/>
                    </a:ext>
                  </a:extLst>
                </a:gridCol>
                <a:gridCol w="497909">
                  <a:extLst>
                    <a:ext uri="{9D8B030D-6E8A-4147-A177-3AD203B41FA5}">
                      <a16:colId xmlns:a16="http://schemas.microsoft.com/office/drawing/2014/main" val="3175194625"/>
                    </a:ext>
                  </a:extLst>
                </a:gridCol>
                <a:gridCol w="375781">
                  <a:extLst>
                    <a:ext uri="{9D8B030D-6E8A-4147-A177-3AD203B41FA5}">
                      <a16:colId xmlns:a16="http://schemas.microsoft.com/office/drawing/2014/main" val="4010901951"/>
                    </a:ext>
                  </a:extLst>
                </a:gridCol>
                <a:gridCol w="385176">
                  <a:extLst>
                    <a:ext uri="{9D8B030D-6E8A-4147-A177-3AD203B41FA5}">
                      <a16:colId xmlns:a16="http://schemas.microsoft.com/office/drawing/2014/main" val="3514154438"/>
                    </a:ext>
                  </a:extLst>
                </a:gridCol>
                <a:gridCol w="441542">
                  <a:extLst>
                    <a:ext uri="{9D8B030D-6E8A-4147-A177-3AD203B41FA5}">
                      <a16:colId xmlns:a16="http://schemas.microsoft.com/office/drawing/2014/main" val="4275947392"/>
                    </a:ext>
                  </a:extLst>
                </a:gridCol>
                <a:gridCol w="497909">
                  <a:extLst>
                    <a:ext uri="{9D8B030D-6E8A-4147-A177-3AD203B41FA5}">
                      <a16:colId xmlns:a16="http://schemas.microsoft.com/office/drawing/2014/main" val="2456145361"/>
                    </a:ext>
                  </a:extLst>
                </a:gridCol>
                <a:gridCol w="463464">
                  <a:extLst>
                    <a:ext uri="{9D8B030D-6E8A-4147-A177-3AD203B41FA5}">
                      <a16:colId xmlns:a16="http://schemas.microsoft.com/office/drawing/2014/main" val="3001877150"/>
                    </a:ext>
                  </a:extLst>
                </a:gridCol>
              </a:tblGrid>
              <a:tr h="317836">
                <a:tc rowSpan="4">
                  <a:txBody>
                    <a:bodyPr/>
                    <a:lstStyle/>
                    <a:p>
                      <a:pPr algn="ctr">
                        <a:lnSpc>
                          <a:spcPct val="115000"/>
                        </a:lnSpc>
                        <a:spcAft>
                          <a:spcPts val="0"/>
                        </a:spcAft>
                      </a:pPr>
                      <a:r>
                        <a:rPr lang="vi-VN" sz="1400">
                          <a:effectLst/>
                          <a:latin typeface="+mj-lt"/>
                        </a:rPr>
                        <a:t>STT</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rowSpan="4">
                  <a:txBody>
                    <a:bodyPr/>
                    <a:lstStyle/>
                    <a:p>
                      <a:pPr algn="ctr">
                        <a:lnSpc>
                          <a:spcPct val="115000"/>
                        </a:lnSpc>
                        <a:spcAft>
                          <a:spcPts val="0"/>
                        </a:spcAft>
                      </a:pPr>
                      <a:r>
                        <a:rPr lang="vi-VN" sz="1400">
                          <a:effectLst/>
                          <a:latin typeface="+mj-lt"/>
                        </a:rPr>
                        <a:t>Tên khối</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rowSpan="4">
                  <a:txBody>
                    <a:bodyPr/>
                    <a:lstStyle/>
                    <a:p>
                      <a:pPr algn="ctr">
                        <a:lnSpc>
                          <a:spcPct val="115000"/>
                        </a:lnSpc>
                        <a:spcAft>
                          <a:spcPts val="0"/>
                        </a:spcAft>
                      </a:pPr>
                      <a:r>
                        <a:rPr lang="vi-VN" sz="1400">
                          <a:effectLst/>
                          <a:latin typeface="+mj-lt"/>
                        </a:rPr>
                        <a:t>Sĩ số</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gridSpan="17">
                  <a:txBody>
                    <a:bodyPr/>
                    <a:lstStyle/>
                    <a:p>
                      <a:pPr algn="ctr">
                        <a:lnSpc>
                          <a:spcPct val="115000"/>
                        </a:lnSpc>
                        <a:spcAft>
                          <a:spcPts val="0"/>
                        </a:spcAft>
                      </a:pPr>
                      <a:r>
                        <a:rPr lang="vi-VN" sz="1400">
                          <a:effectLst/>
                          <a:latin typeface="+mj-lt"/>
                        </a:rPr>
                        <a:t>Thông tư 22</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6197028"/>
                  </a:ext>
                </a:extLst>
              </a:tr>
              <a:tr h="236601">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algn="ctr">
                        <a:lnSpc>
                          <a:spcPct val="115000"/>
                        </a:lnSpc>
                        <a:spcAft>
                          <a:spcPts val="0"/>
                        </a:spcAft>
                      </a:pPr>
                      <a:r>
                        <a:rPr lang="vi-VN" sz="1400">
                          <a:effectLst/>
                          <a:latin typeface="+mj-lt"/>
                        </a:rPr>
                        <a:t>Tổng số HS ĐG</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gridSpan="8">
                  <a:txBody>
                    <a:bodyPr/>
                    <a:lstStyle/>
                    <a:p>
                      <a:pPr algn="ctr">
                        <a:lnSpc>
                          <a:spcPct val="115000"/>
                        </a:lnSpc>
                        <a:spcAft>
                          <a:spcPts val="0"/>
                        </a:spcAft>
                      </a:pPr>
                      <a:r>
                        <a:rPr lang="vi-VN" sz="1400">
                          <a:effectLst/>
                          <a:latin typeface="+mj-lt"/>
                        </a:rPr>
                        <a:t>Kết quả học tập</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a:lnSpc>
                          <a:spcPct val="115000"/>
                        </a:lnSpc>
                        <a:spcAft>
                          <a:spcPts val="0"/>
                        </a:spcAft>
                      </a:pPr>
                      <a:r>
                        <a:rPr lang="vi-VN" sz="1400">
                          <a:effectLst/>
                          <a:latin typeface="+mj-lt"/>
                        </a:rPr>
                        <a:t>Kết quả rèn luyện</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671406"/>
                  </a:ext>
                </a:extLst>
              </a:tr>
              <a:tr h="23660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15000"/>
                        </a:lnSpc>
                        <a:spcAft>
                          <a:spcPts val="0"/>
                        </a:spcAft>
                      </a:pPr>
                      <a:r>
                        <a:rPr lang="vi-VN" sz="1400">
                          <a:effectLst/>
                          <a:latin typeface="+mj-lt"/>
                        </a:rPr>
                        <a:t>Tốt</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Khá</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Đạt</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Chưa đạt</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Tốt</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Khá</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Đạt</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algn="ctr">
                        <a:lnSpc>
                          <a:spcPct val="115000"/>
                        </a:lnSpc>
                        <a:spcAft>
                          <a:spcPts val="0"/>
                        </a:spcAft>
                      </a:pPr>
                      <a:r>
                        <a:rPr lang="vi-VN" sz="1400">
                          <a:effectLst/>
                          <a:latin typeface="+mj-lt"/>
                        </a:rPr>
                        <a:t>Chưa đạt</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481932221"/>
                  </a:ext>
                </a:extLst>
              </a:tr>
              <a:tr h="4824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vi-VN" sz="1400">
                          <a:effectLst/>
                          <a:latin typeface="+mj-lt"/>
                        </a:rPr>
                        <a:t>SL</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SL</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vi-VN" sz="1400">
                          <a:effectLst/>
                          <a:latin typeface="+mj-lt"/>
                        </a:rPr>
                        <a:t>TL (%)</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484993296"/>
                  </a:ext>
                </a:extLst>
              </a:tr>
              <a:tr h="321650">
                <a:tc>
                  <a:txBody>
                    <a:bodyPr/>
                    <a:lstStyle/>
                    <a:p>
                      <a:pPr algn="ctr">
                        <a:lnSpc>
                          <a:spcPct val="115000"/>
                        </a:lnSpc>
                        <a:spcAft>
                          <a:spcPts val="0"/>
                        </a:spcAft>
                      </a:pPr>
                      <a:r>
                        <a:rPr lang="vi-VN" sz="1400">
                          <a:effectLst/>
                          <a:latin typeface="+mj-lt"/>
                        </a:rPr>
                        <a:t>1</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vi-VN" sz="1400">
                          <a:effectLst/>
                          <a:latin typeface="+mj-lt"/>
                        </a:rPr>
                        <a:t>6</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268</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267</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78</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29</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107</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40</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72</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27</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10</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3.8</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231</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87</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25</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9.4</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11</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4.1</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0.4</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615149814"/>
                  </a:ext>
                </a:extLst>
              </a:tr>
              <a:tr h="321650">
                <a:tc>
                  <a:txBody>
                    <a:bodyPr/>
                    <a:lstStyle/>
                    <a:p>
                      <a:pPr algn="ctr">
                        <a:lnSpc>
                          <a:spcPct val="115000"/>
                        </a:lnSpc>
                        <a:spcAft>
                          <a:spcPts val="0"/>
                        </a:spcAft>
                      </a:pPr>
                      <a:r>
                        <a:rPr lang="vi-VN" sz="1400">
                          <a:effectLst/>
                          <a:latin typeface="+mj-lt"/>
                        </a:rPr>
                        <a:t>2</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vi-VN" sz="1400">
                          <a:effectLst/>
                          <a:latin typeface="+mj-lt"/>
                        </a:rPr>
                        <a:t>7</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291</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291</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84</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29</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145</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50</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57</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20</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5</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1.7</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246</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85</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35</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12</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6</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2.1</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4</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tc>
                  <a:txBody>
                    <a:bodyPr/>
                    <a:lstStyle/>
                    <a:p>
                      <a:pPr algn="r">
                        <a:lnSpc>
                          <a:spcPct val="115000"/>
                        </a:lnSpc>
                        <a:spcAft>
                          <a:spcPts val="0"/>
                        </a:spcAft>
                      </a:pPr>
                      <a:r>
                        <a:rPr lang="vi-VN" sz="1400">
                          <a:effectLst/>
                          <a:latin typeface="+mj-lt"/>
                        </a:rPr>
                        <a:t>1.4</a:t>
                      </a:r>
                      <a:endParaRPr lang="en-US" sz="1400">
                        <a:effectLst/>
                        <a:latin typeface="+mj-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984913387"/>
                  </a:ext>
                </a:extLst>
              </a:tr>
            </a:tbl>
          </a:graphicData>
        </a:graphic>
      </p:graphicFrame>
      <p:sp>
        <p:nvSpPr>
          <p:cNvPr id="9" name="Rectangle 8"/>
          <p:cNvSpPr/>
          <p:nvPr/>
        </p:nvSpPr>
        <p:spPr>
          <a:xfrm>
            <a:off x="696173" y="3688398"/>
            <a:ext cx="4910319" cy="490199"/>
          </a:xfrm>
          <a:prstGeom prst="rect">
            <a:avLst/>
          </a:prstGeom>
        </p:spPr>
        <p:txBody>
          <a:bodyPr wrap="none">
            <a:spAutoFit/>
          </a:bodyPr>
          <a:lstStyle/>
          <a:p>
            <a:pPr algn="just">
              <a:lnSpc>
                <a:spcPct val="115000"/>
              </a:lnSpc>
            </a:pPr>
            <a:r>
              <a:rPr lang="vi-VN"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Khối 8,9  đánh giá theo thông tư 58</a:t>
            </a: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622269" y="896884"/>
            <a:ext cx="4572000" cy="490199"/>
          </a:xfrm>
          <a:prstGeom prst="rect">
            <a:avLst/>
          </a:prstGeom>
        </p:spPr>
        <p:txBody>
          <a:bodyPr>
            <a:spAutoFit/>
          </a:bodyPr>
          <a:lstStyle/>
          <a:p>
            <a:pPr algn="just">
              <a:lnSpc>
                <a:spcPct val="115000"/>
              </a:lnSpc>
            </a:pPr>
            <a:r>
              <a:rPr lang="en-US" sz="24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Khối </a:t>
            </a: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6,7 theo thông tư 22:</a:t>
            </a:r>
            <a:endParaRPr lang="en-US" sz="16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230586" y="249805"/>
            <a:ext cx="4854278" cy="496867"/>
          </a:xfrm>
          <a:prstGeom prst="rect">
            <a:avLst/>
          </a:prstGeom>
        </p:spPr>
        <p:txBody>
          <a:bodyPr wrap="none">
            <a:spAutoFit/>
          </a:bodyPr>
          <a:lstStyle/>
          <a:p>
            <a:pPr lvl="0" indent="171450" algn="just">
              <a:lnSpc>
                <a:spcPct val="120000"/>
              </a:lnSpc>
            </a:pPr>
            <a:r>
              <a:rPr lang="en-US" sz="2400" b="1" smtClean="0">
                <a:solidFill>
                  <a:srgbClr val="FF0000"/>
                </a:solidFill>
                <a:latin typeface="Times New Roman" panose="02020603050405020304" pitchFamily="18" charset="0"/>
                <a:ea typeface="Times New Roman" panose="02020603050405020304" pitchFamily="18" charset="0"/>
              </a:rPr>
              <a:t>KẾT QUẢ HAI MẶT GIÁO DỤC</a:t>
            </a:r>
            <a:endParaRPr lang="en-US">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765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229018033"/>
              </p:ext>
            </p:extLst>
          </p:nvPr>
        </p:nvGraphicFramePr>
        <p:xfrm>
          <a:off x="382756" y="1286957"/>
          <a:ext cx="9486901" cy="538347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2141168" y="2305409"/>
            <a:ext cx="7886700" cy="702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a:solidFill>
                  <a:srgbClr val="FF0000"/>
                </a:solidFill>
                <a:latin typeface="Nunito Black"/>
              </a:rPr>
              <a:t>HỌC SINH GIỎI CÁC CẤP</a:t>
            </a:r>
          </a:p>
        </p:txBody>
      </p:sp>
      <p:sp>
        <p:nvSpPr>
          <p:cNvPr id="2" name="Rectangle 1"/>
          <p:cNvSpPr/>
          <p:nvPr/>
        </p:nvSpPr>
        <p:spPr>
          <a:xfrm>
            <a:off x="551603" y="280783"/>
            <a:ext cx="8140667" cy="6993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060"/>
              </a:solidFill>
            </a:endParaRPr>
          </a:p>
        </p:txBody>
      </p:sp>
      <p:sp>
        <p:nvSpPr>
          <p:cNvPr id="7" name="Rectangle 6"/>
          <p:cNvSpPr/>
          <p:nvPr/>
        </p:nvSpPr>
        <p:spPr>
          <a:xfrm>
            <a:off x="126544" y="533717"/>
            <a:ext cx="8584401" cy="284693"/>
          </a:xfrm>
          <a:prstGeom prst="rect">
            <a:avLst/>
          </a:prstGeom>
        </p:spPr>
        <p:txBody>
          <a:bodyPr wrap="none">
            <a:spAutoFit/>
          </a:bodyPr>
          <a:lstStyle/>
          <a:p>
            <a:pPr marL="342900" algn="just">
              <a:lnSpc>
                <a:spcPts val="1500"/>
              </a:lnSpc>
              <a:tabLst>
                <a:tab pos="171450" algn="l"/>
              </a:tabLst>
            </a:pPr>
            <a:r>
              <a:rPr lang="en-US" sz="2100" b="1">
                <a:solidFill>
                  <a:srgbClr val="002060"/>
                </a:solidFill>
                <a:latin typeface="Times New Roman" panose="02020603050405020304" pitchFamily="18" charset="0"/>
                <a:ea typeface="Calibri" panose="020F0502020204030204" pitchFamily="34" charset="0"/>
              </a:rPr>
              <a:t>4.1.2. Công tác đổi mới quản lý chuyên môn và các hoạt động giáo dục</a:t>
            </a:r>
            <a:endParaRPr lang="en-US" sz="1500" b="1">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963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958</TotalTime>
  <Words>3303</Words>
  <Application>Microsoft Office PowerPoint</Application>
  <PresentationFormat>On-screen Show (4:3)</PresentationFormat>
  <Paragraphs>495</Paragraphs>
  <Slides>68</Slides>
  <Notes>0</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68</vt:i4>
      </vt:variant>
    </vt:vector>
  </HeadingPairs>
  <TitlesOfParts>
    <vt:vector size="83" baseType="lpstr">
      <vt:lpstr>微软雅黑</vt:lpstr>
      <vt:lpstr>.VnTime</vt:lpstr>
      <vt:lpstr>Arial</vt:lpstr>
      <vt:lpstr>Calibri</vt:lpstr>
      <vt:lpstr>Calibri Light</vt:lpstr>
      <vt:lpstr>Cambria</vt:lpstr>
      <vt:lpstr>等线</vt:lpstr>
      <vt:lpstr>等线 Light</vt:lpstr>
      <vt:lpstr>Nunito Black</vt:lpstr>
      <vt:lpstr>Times New Roman</vt:lpstr>
      <vt:lpstr>思源黑体 CN Bold</vt:lpstr>
      <vt:lpstr>Office Theme</vt:lpstr>
      <vt:lpstr>www.freeppt7.com</vt:lpstr>
      <vt:lpstr>1_Office Theme</vt:lpstr>
      <vt:lpstr>2_Office Theme</vt:lpstr>
      <vt:lpstr>PowerPoint Presentation</vt:lpstr>
      <vt:lpstr>UỶ BAN NHÂN DÂN HUYỆN TIÊN LÃNG TRƯỜNG THCS THỊ TRẤN</vt:lpstr>
      <vt:lpstr>UỶ BAN NHÂN DÂN HUYỆN TIÊN LÃNG TRƯỜNG THCS THỊ TRẤN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số HS năm học 2023-2024: 1.217em/29 lớp</vt:lpstr>
      <vt:lpstr>PowerPoint Presentation</vt:lpstr>
      <vt:lpstr>PowerPoint Presentation</vt:lpstr>
      <vt:lpstr>PowerPoint Presentation</vt:lpstr>
      <vt:lpstr>PowerPoint Presentation</vt:lpstr>
      <vt:lpstr>PowerPoint Presentation</vt:lpstr>
      <vt:lpstr>PowerPoint Presentation</vt:lpstr>
      <vt:lpstr>UỶ BAN NHÂN DÂN HUYỆN TIÊN LÃNG TRƯỜNG THCS THỊ TRẤN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 Kết quả thực hiện Nghị quyết Hội nghị cán bộ, viên chức và  người lao động năm học 2022- 2023 và phương hướng, nhiệm vụ trọng tâm  Năm học 2023 - 2024 </dc:title>
  <dc:creator>Admin</dc:creator>
  <cp:lastModifiedBy>Admin</cp:lastModifiedBy>
  <cp:revision>80</cp:revision>
  <dcterms:created xsi:type="dcterms:W3CDTF">2023-10-10T12:39:33Z</dcterms:created>
  <dcterms:modified xsi:type="dcterms:W3CDTF">2023-10-16T09:28:59Z</dcterms:modified>
</cp:coreProperties>
</file>