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323" r:id="rId5"/>
    <p:sldId id="332" r:id="rId6"/>
    <p:sldId id="288" r:id="rId7"/>
    <p:sldId id="336" r:id="rId8"/>
    <p:sldId id="289" r:id="rId9"/>
    <p:sldId id="343" r:id="rId10"/>
    <p:sldId id="344" r:id="rId11"/>
    <p:sldId id="337" r:id="rId12"/>
    <p:sldId id="294" r:id="rId13"/>
    <p:sldId id="356" r:id="rId14"/>
    <p:sldId id="352" r:id="rId15"/>
    <p:sldId id="347" r:id="rId16"/>
    <p:sldId id="348" r:id="rId17"/>
    <p:sldId id="349" r:id="rId18"/>
    <p:sldId id="350" r:id="rId19"/>
    <p:sldId id="351" r:id="rId20"/>
    <p:sldId id="355" r:id="rId21"/>
    <p:sldId id="354" r:id="rId22"/>
    <p:sldId id="335" r:id="rId23"/>
  </p:sldIdLst>
  <p:sldSz cx="12192000" cy="6858000"/>
  <p:notesSz cx="6858000" cy="9144000"/>
  <p:embeddedFontLst>
    <p:embeddedFont>
      <p:font typeface="Tahoma" panose="020B0604030504040204" pitchFamily="34" charset="0"/>
      <p:regular r:id="rId24"/>
      <p:bold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C00FF"/>
    <a:srgbClr val="FFFF00"/>
    <a:srgbClr val="FF0066"/>
    <a:srgbClr val="FF6600"/>
    <a:srgbClr val="00FF00"/>
    <a:srgbClr val="FF00FF"/>
    <a:srgbClr val="CC6600"/>
    <a:srgbClr val="FF99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38" autoAdjust="0"/>
    <p:restoredTop sz="94388" autoAdjust="0"/>
  </p:normalViewPr>
  <p:slideViewPr>
    <p:cSldViewPr snapToGrid="0">
      <p:cViewPr varScale="1">
        <p:scale>
          <a:sx n="70" d="100"/>
          <a:sy n="70" d="100"/>
        </p:scale>
        <p:origin x="340" y="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1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8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497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773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920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425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82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3482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648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669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4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834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888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8901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307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5537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0266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06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633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043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45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51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0415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3413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9016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7431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602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422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9134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9563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8150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16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98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0376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3641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5888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2464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60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80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0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73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37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67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84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hyperlink" Target="THT_Chuyen%20de%20Thuc%20hien%20giao%20an%20dien%20tu/GDCD/Yeu%20thuong%20con%20nguoi.ppt#-1,1,Slide 1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15.xml"/><Relationship Id="rId18" Type="http://schemas.openxmlformats.org/officeDocument/2006/relationships/image" Target="../media/image24.png"/><Relationship Id="rId3" Type="http://schemas.openxmlformats.org/officeDocument/2006/relationships/image" Target="../media/image14.jpeg"/><Relationship Id="rId7" Type="http://schemas.openxmlformats.org/officeDocument/2006/relationships/slide" Target="slide13.xml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" Type="http://schemas.openxmlformats.org/officeDocument/2006/relationships/image" Target="../media/image13.jpg"/><Relationship Id="rId16" Type="http://schemas.openxmlformats.org/officeDocument/2006/relationships/slide" Target="slide16.xml"/><Relationship Id="rId20" Type="http://schemas.openxmlformats.org/officeDocument/2006/relationships/slide" Target="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10" Type="http://schemas.openxmlformats.org/officeDocument/2006/relationships/slide" Target="slide14.xml"/><Relationship Id="rId19" Type="http://schemas.openxmlformats.org/officeDocument/2006/relationships/image" Target="../media/image25.gif"/><Relationship Id="rId4" Type="http://schemas.openxmlformats.org/officeDocument/2006/relationships/slide" Target="slide12.xml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1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30.gif"/><Relationship Id="rId17" Type="http://schemas.openxmlformats.org/officeDocument/2006/relationships/audio" Target="NULL"/><Relationship Id="rId2" Type="http://schemas.openxmlformats.org/officeDocument/2006/relationships/audio" Target="../media/audio1.wav"/><Relationship Id="rId16" Type="http://schemas.openxmlformats.org/officeDocument/2006/relationships/image" Target="../media/image3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9.gif"/><Relationship Id="rId5" Type="http://schemas.openxmlformats.org/officeDocument/2006/relationships/image" Target="../media/image27.gif"/><Relationship Id="rId15" Type="http://schemas.openxmlformats.org/officeDocument/2006/relationships/image" Target="../media/image33.gif"/><Relationship Id="rId10" Type="http://schemas.openxmlformats.org/officeDocument/2006/relationships/slide" Target="slide11.xml"/><Relationship Id="rId4" Type="http://schemas.openxmlformats.org/officeDocument/2006/relationships/image" Target="../media/image26.PNG"/><Relationship Id="rId9" Type="http://schemas.openxmlformats.org/officeDocument/2006/relationships/slide" Target="slide12.xml"/><Relationship Id="rId14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31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30.gif"/><Relationship Id="rId5" Type="http://schemas.openxmlformats.org/officeDocument/2006/relationships/image" Target="../media/image27.gif"/><Relationship Id="rId15" Type="http://schemas.openxmlformats.org/officeDocument/2006/relationships/image" Target="../media/image34.gif"/><Relationship Id="rId10" Type="http://schemas.openxmlformats.org/officeDocument/2006/relationships/image" Target="../media/image29.gif"/><Relationship Id="rId4" Type="http://schemas.openxmlformats.org/officeDocument/2006/relationships/image" Target="../media/image26.PNG"/><Relationship Id="rId9" Type="http://schemas.openxmlformats.org/officeDocument/2006/relationships/slide" Target="slide11.xml"/><Relationship Id="rId1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31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30.gif"/><Relationship Id="rId5" Type="http://schemas.openxmlformats.org/officeDocument/2006/relationships/image" Target="../media/image27.gif"/><Relationship Id="rId15" Type="http://schemas.openxmlformats.org/officeDocument/2006/relationships/image" Target="../media/image34.gif"/><Relationship Id="rId10" Type="http://schemas.openxmlformats.org/officeDocument/2006/relationships/image" Target="../media/image29.gif"/><Relationship Id="rId4" Type="http://schemas.openxmlformats.org/officeDocument/2006/relationships/image" Target="../media/image26.PNG"/><Relationship Id="rId9" Type="http://schemas.openxmlformats.org/officeDocument/2006/relationships/slide" Target="slide11.xml"/><Relationship Id="rId14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31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30.gif"/><Relationship Id="rId5" Type="http://schemas.openxmlformats.org/officeDocument/2006/relationships/image" Target="../media/image27.gif"/><Relationship Id="rId15" Type="http://schemas.openxmlformats.org/officeDocument/2006/relationships/image" Target="../media/image34.gif"/><Relationship Id="rId10" Type="http://schemas.openxmlformats.org/officeDocument/2006/relationships/image" Target="../media/image29.gif"/><Relationship Id="rId4" Type="http://schemas.openxmlformats.org/officeDocument/2006/relationships/image" Target="../media/image26.PNG"/><Relationship Id="rId9" Type="http://schemas.openxmlformats.org/officeDocument/2006/relationships/slide" Target="slide11.xml"/><Relationship Id="rId14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31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30.gif"/><Relationship Id="rId5" Type="http://schemas.openxmlformats.org/officeDocument/2006/relationships/image" Target="../media/image27.gif"/><Relationship Id="rId15" Type="http://schemas.openxmlformats.org/officeDocument/2006/relationships/image" Target="../media/image34.gif"/><Relationship Id="rId10" Type="http://schemas.openxmlformats.org/officeDocument/2006/relationships/image" Target="../media/image29.gif"/><Relationship Id="rId4" Type="http://schemas.openxmlformats.org/officeDocument/2006/relationships/image" Target="../media/image26.PNG"/><Relationship Id="rId9" Type="http://schemas.openxmlformats.org/officeDocument/2006/relationships/slide" Target="slide11.xml"/><Relationship Id="rId14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.gif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hyperlink" Target="THT_Chuyen%20de%20Thuc%20hien%20giao%20an%20dien%20tu/GDCD/Yeu%20thuong%20con%20nguoi.ppt#-1,1,Slide 1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12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11.jpeg"/><Relationship Id="rId4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3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4949825"/>
            <a:ext cx="10287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3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675" y="4724400"/>
            <a:ext cx="10287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43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2006600"/>
            <a:ext cx="10287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3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688" y="4838700"/>
            <a:ext cx="10287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3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2514600"/>
            <a:ext cx="10287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GOLDST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76200"/>
            <a:ext cx="4953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43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621088"/>
            <a:ext cx="10287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43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43000"/>
            <a:ext cx="10287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WordArt 23"/>
          <p:cNvSpPr>
            <a:spLocks noChangeArrowheads="1" noChangeShapeType="1" noTextEdit="1"/>
          </p:cNvSpPr>
          <p:nvPr/>
        </p:nvSpPr>
        <p:spPr bwMode="auto">
          <a:xfrm>
            <a:off x="3048000" y="5865813"/>
            <a:ext cx="6172200" cy="83978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24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Tạ Thị Cảnh</a:t>
            </a:r>
          </a:p>
          <a:p>
            <a:pPr algn="ctr"/>
            <a:r>
              <a:rPr lang="vi-VN" sz="24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</a:t>
            </a:r>
            <a:r>
              <a:rPr lang="en-US" sz="24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kern="10" dirty="0" smtClean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hị </a:t>
            </a:r>
            <a:r>
              <a:rPr lang="vi-VN" sz="24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trấn Tiên Lãng</a:t>
            </a:r>
            <a:endParaRPr lang="en-US" sz="2400" kern="10" dirty="0">
              <a:ln w="9525">
                <a:solidFill>
                  <a:srgbClr val="990000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7" name="Rectangle 2"/>
          <p:cNvSpPr>
            <a:spLocks noChangeArrowheads="1"/>
          </p:cNvSpPr>
          <p:nvPr/>
        </p:nvSpPr>
        <p:spPr bwMode="auto">
          <a:xfrm>
            <a:off x="170117" y="51589"/>
            <a:ext cx="119189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THI GIÁO VIÊN DẠY </a:t>
            </a:r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 BẬC THCS</a:t>
            </a:r>
            <a:r>
              <a:rPr lang="en-US" altLang="en-US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 THÀNH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8" name="Rectangle 3"/>
          <p:cNvSpPr>
            <a:spLocks noChangeArrowheads="1"/>
          </p:cNvSpPr>
          <p:nvPr/>
        </p:nvSpPr>
        <p:spPr bwMode="auto">
          <a:xfrm>
            <a:off x="4037066" y="497715"/>
            <a:ext cx="38956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2022 - 2023</a:t>
            </a: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89" name="Group 26"/>
          <p:cNvGrpSpPr>
            <a:grpSpLocks/>
          </p:cNvGrpSpPr>
          <p:nvPr/>
        </p:nvGrpSpPr>
        <p:grpSpPr bwMode="auto">
          <a:xfrm>
            <a:off x="0" y="-6350"/>
            <a:ext cx="12525375" cy="7169150"/>
            <a:chOff x="0" y="-6978"/>
            <a:chExt cx="12525604" cy="7169778"/>
          </a:xfrm>
        </p:grpSpPr>
        <p:grpSp>
          <p:nvGrpSpPr>
            <p:cNvPr id="3092" name="Group 27"/>
            <p:cNvGrpSpPr>
              <a:grpSpLocks/>
            </p:cNvGrpSpPr>
            <p:nvPr/>
          </p:nvGrpSpPr>
          <p:grpSpPr bwMode="auto">
            <a:xfrm>
              <a:off x="8859" y="-6978"/>
              <a:ext cx="12183141" cy="6871328"/>
              <a:chOff x="8859" y="-6978"/>
              <a:chExt cx="12183141" cy="6871328"/>
            </a:xfrm>
          </p:grpSpPr>
          <p:pic>
            <p:nvPicPr>
              <p:cNvPr id="3097" name="Picture 14" descr="duong phan cach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059" y="-6978"/>
                <a:ext cx="12106941" cy="98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8" name="Picture 13" descr="duong phan cach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859" y="6758998"/>
                <a:ext cx="12133047" cy="990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9" name="Picture 8" descr="BLULIN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3382041" y="3397250"/>
                <a:ext cx="6858000" cy="76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0" name="Picture 8" descr="BLULIN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8720706" y="3397250"/>
                <a:ext cx="6858000" cy="76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093" name="Picture 43" descr="Hoa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77" y="6440204"/>
              <a:ext cx="660524" cy="722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4" name="Picture 43" descr="Hoa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5800" cy="66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5" name="Picture 43" descr="Hoa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91042" y="6440204"/>
              <a:ext cx="734562" cy="707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6" name="Picture 43" descr="Hoa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91042" y="-6978"/>
              <a:ext cx="590549" cy="568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93917" y="3759420"/>
            <a:ext cx="11995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KHOA HỌC TỰ NHIÊN – LỚP 7B3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534160" y="1657663"/>
            <a:ext cx="9276080" cy="1710373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DỰ GIỜ</a:t>
            </a:r>
            <a:endParaRPr lang="en-US" sz="5400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14" descr="Asian lily">
            <a:hlinkClick r:id="rId6" action="ppaction://hlinkpres?slideindex=1&amp;slidetitle=Slide 1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0711">
            <a:off x="119391" y="4575286"/>
            <a:ext cx="20510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4" descr="Asian lily">
            <a:hlinkClick r:id="rId6" action="ppaction://hlinkpres?slideindex=1&amp;slidetitle=Slide 1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6884" flipH="1">
            <a:off x="10105612" y="4557465"/>
            <a:ext cx="2080449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2" descr="GOLDST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034" y="48454"/>
            <a:ext cx="4953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2" descr="GOLDST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4" y="35075"/>
            <a:ext cx="4953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2648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9509" y="353683"/>
            <a:ext cx="10429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 LỜI CÂU HỎI BẰNG MÃ PLICKER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3026" y="1052423"/>
            <a:ext cx="104897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04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-45727" y="5009676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0" y="4100976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05" y="3588867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2" y="4100975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7" y="3588866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100975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588866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9" y="4100974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154" y="3588865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6" y="4100973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171" y="3588864"/>
            <a:ext cx="2060627" cy="138391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7" y="6154250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273" y="6154250"/>
            <a:ext cx="6095999" cy="334819"/>
          </a:xfrm>
          <a:prstGeom prst="rect">
            <a:avLst/>
          </a:prstGeom>
        </p:spPr>
      </p:pic>
      <p:sp>
        <p:nvSpPr>
          <p:cNvPr id="29" name="Rectangle 28">
            <a:hlinkClick r:id="rId20" action="ppaction://hlinksldjump"/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1129067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</p:spTree>
    <p:extLst>
      <p:ext uri="{BB962C8B-B14F-4D97-AF65-F5344CB8AC3E}">
        <p14:creationId xmlns:p14="http://schemas.microsoft.com/office/powerpoint/2010/main" val="304095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chiếc bút chì </a:t>
            </a:r>
            <a:endParaRPr lang="en-US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141958"/>
            <a:ext cx="10899679" cy="407296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1: </a:t>
            </a:r>
            <a:r>
              <a: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iều kiện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nào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làm cho hô hấp tế bào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tăng</a:t>
            </a: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Nhiệt độ thấp</a:t>
            </a:r>
            <a:endParaRPr lang="en-US" sz="32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Hàm lượng nước trong tế bào giảm</a:t>
            </a:r>
            <a:endParaRPr lang="en-US" sz="32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Nồng độ khí oxygen trong tế bào cao</a:t>
            </a:r>
            <a:endParaRPr lang="en-US" sz="32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D.</a:t>
            </a:r>
            <a:r>
              <a: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Nồng độ khí carbon dioxide cao</a:t>
            </a:r>
            <a:endParaRPr lang="en-US" sz="32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HOME</a:t>
            </a:r>
            <a:endParaRPr lang="en-US" sz="28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08000" y="1672362"/>
            <a:ext cx="463001" cy="5060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08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chiếc bút bi</a:t>
            </a:r>
            <a:endParaRPr lang="en-US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7999" y="275771"/>
            <a:ext cx="11368049" cy="369648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2. Hạt lạc thường ưu tiên sử dụng biện pháp bảo quản là: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Bảo quản lạnh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Bảo quản khô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C. Bảo quản trong điều kiện nồng độ khí carbon dioxide cao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D. Tất cả các biện pháp trên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508000" y="1595315"/>
            <a:ext cx="463001" cy="5060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10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thước kẻ </a:t>
            </a:r>
            <a:endParaRPr lang="en-US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22663" y="278780"/>
            <a:ext cx="11942957" cy="385933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3000" b="1">
                <a:solidFill>
                  <a:srgbClr val="FF0000"/>
                </a:solidFill>
                <a:latin typeface="Times New Roman"/>
              </a:rPr>
              <a:t>Câu </a:t>
            </a:r>
            <a:r>
              <a:rPr 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 sản </a:t>
            </a:r>
            <a:r>
              <a:rPr lang="vi-VN" sz="3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sau đây</a:t>
            </a:r>
            <a:r>
              <a:rPr lang="vi-VN" sz="3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 </a:t>
            </a:r>
            <a:r>
              <a:rPr lang="vi-VN" sz="3000" b="1">
                <a:solidFill>
                  <a:srgbClr val="FF0000"/>
                </a:solidFill>
                <a:latin typeface="Times New Roman"/>
              </a:rPr>
              <a:t>bảo quản trong ngăn mát tủ </a:t>
            </a:r>
            <a:r>
              <a:rPr lang="vi-VN" sz="3000" b="1" smtClean="0">
                <a:solidFill>
                  <a:srgbClr val="FF0000"/>
                </a:solidFill>
                <a:latin typeface="Times New Roman"/>
              </a:rPr>
              <a:t>lạnh</a:t>
            </a:r>
            <a:endParaRPr lang="en-US" sz="3000" b="1">
              <a:solidFill>
                <a:srgbClr val="FF0000"/>
              </a:solidFill>
              <a:latin typeface="Calibri Light"/>
            </a:endParaRPr>
          </a:p>
          <a:p>
            <a:pPr>
              <a:lnSpc>
                <a:spcPct val="150000"/>
              </a:lnSpc>
            </a:pPr>
            <a:r>
              <a:rPr lang="en-US" sz="3000" smtClean="0">
                <a:solidFill>
                  <a:srgbClr val="0000CC"/>
                </a:solidFill>
                <a:latin typeface="Times New Roman"/>
              </a:rPr>
              <a:t>	</a:t>
            </a:r>
            <a:r>
              <a:rPr lang="vi-VN" sz="3000" smtClean="0">
                <a:solidFill>
                  <a:srgbClr val="0000CC"/>
                </a:solidFill>
                <a:latin typeface="Times New Roman"/>
              </a:rPr>
              <a:t>A</a:t>
            </a:r>
            <a:r>
              <a:rPr lang="vi-VN" sz="3000">
                <a:solidFill>
                  <a:srgbClr val="0000CC"/>
                </a:solidFill>
                <a:latin typeface="Times New Roman"/>
              </a:rPr>
              <a:t>.</a:t>
            </a:r>
            <a:r>
              <a:rPr lang="en-US" sz="3000">
                <a:solidFill>
                  <a:srgbClr val="0000CC"/>
                </a:solidFill>
                <a:latin typeface="Calibri Light"/>
              </a:rPr>
              <a:t> </a:t>
            </a:r>
            <a:r>
              <a:rPr lang="en-US" sz="3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 hành</a:t>
            </a:r>
            <a:r>
              <a:rPr lang="en-US" sz="3000">
                <a:solidFill>
                  <a:srgbClr val="0000CC"/>
                </a:solidFill>
                <a:latin typeface="Calibri Ligh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000" smtClean="0">
                <a:solidFill>
                  <a:srgbClr val="0000CC"/>
                </a:solidFill>
                <a:latin typeface="Times New Roman"/>
              </a:rPr>
              <a:t>	</a:t>
            </a:r>
            <a:r>
              <a:rPr lang="vi-VN" sz="3000" smtClean="0">
                <a:solidFill>
                  <a:srgbClr val="0000CC"/>
                </a:solidFill>
                <a:latin typeface="Times New Roman"/>
              </a:rPr>
              <a:t>B</a:t>
            </a:r>
            <a:r>
              <a:rPr lang="vi-VN" sz="3000">
                <a:solidFill>
                  <a:srgbClr val="0000CC"/>
                </a:solidFill>
                <a:latin typeface="Times New Roman"/>
              </a:rPr>
              <a:t>. Hạt đỗ</a:t>
            </a:r>
            <a:endParaRPr lang="en-US" sz="3000">
              <a:solidFill>
                <a:srgbClr val="0000CC"/>
              </a:solidFill>
              <a:latin typeface="Calibri Light"/>
            </a:endParaRPr>
          </a:p>
          <a:p>
            <a:pPr>
              <a:lnSpc>
                <a:spcPct val="150000"/>
              </a:lnSpc>
            </a:pPr>
            <a:r>
              <a:rPr lang="en-US" sz="3000" smtClean="0">
                <a:solidFill>
                  <a:srgbClr val="0000CC"/>
                </a:solidFill>
                <a:latin typeface="Times New Roman"/>
              </a:rPr>
              <a:t>	</a:t>
            </a:r>
            <a:r>
              <a:rPr lang="vi-VN" sz="3000" smtClean="0">
                <a:solidFill>
                  <a:srgbClr val="0000CC"/>
                </a:solidFill>
                <a:latin typeface="Times New Roman"/>
              </a:rPr>
              <a:t>C</a:t>
            </a:r>
            <a:r>
              <a:rPr lang="vi-VN" sz="3000">
                <a:solidFill>
                  <a:srgbClr val="0000CC"/>
                </a:solidFill>
                <a:latin typeface="Times New Roman"/>
              </a:rPr>
              <a:t>. </a:t>
            </a:r>
            <a:r>
              <a:rPr lang="en-US" sz="3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vi-VN" sz="3000">
                <a:solidFill>
                  <a:srgbClr val="0000CC"/>
                </a:solidFill>
                <a:latin typeface="Times New Roman"/>
              </a:rPr>
              <a:t>hoai tây.</a:t>
            </a:r>
            <a:endParaRPr lang="en-US" sz="3000">
              <a:solidFill>
                <a:srgbClr val="0000CC"/>
              </a:solidFill>
              <a:latin typeface="Calibri Light"/>
            </a:endParaRPr>
          </a:p>
          <a:p>
            <a:pPr>
              <a:lnSpc>
                <a:spcPct val="150000"/>
              </a:lnSpc>
            </a:pPr>
            <a:r>
              <a:rPr lang="en-US" sz="3000" smtClean="0">
                <a:solidFill>
                  <a:srgbClr val="0000CC"/>
                </a:solidFill>
                <a:latin typeface="Times New Roman"/>
              </a:rPr>
              <a:t>	</a:t>
            </a:r>
            <a:r>
              <a:rPr lang="vi-VN" sz="3000" smtClean="0">
                <a:solidFill>
                  <a:srgbClr val="0000CC"/>
                </a:solidFill>
                <a:latin typeface="Times New Roman"/>
              </a:rPr>
              <a:t>D</a:t>
            </a:r>
            <a:r>
              <a:rPr lang="vi-VN" sz="3000">
                <a:solidFill>
                  <a:srgbClr val="0000CC"/>
                </a:solidFill>
                <a:latin typeface="Times New Roman"/>
              </a:rPr>
              <a:t>. </a:t>
            </a:r>
            <a:r>
              <a:rPr lang="en-US" sz="3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Bắp cải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1037063" y="3131904"/>
            <a:ext cx="463001" cy="5060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03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tẩy bút chì </a:t>
            </a:r>
            <a:endParaRPr lang="en-US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0"/>
            <a:ext cx="11279729" cy="360345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000" b="1">
                <a:solidFill>
                  <a:srgbClr val="FF0000"/>
                </a:solidFill>
                <a:latin typeface="Times New Roman"/>
              </a:rPr>
              <a:t>Câu </a:t>
            </a:r>
            <a:r>
              <a:rPr 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3000" b="1">
                <a:solidFill>
                  <a:srgbClr val="FF0000"/>
                </a:solidFill>
                <a:latin typeface="Times New Roman"/>
              </a:rPr>
              <a:t>: Cơ sở khoa học của các biện pháp bảo quản nông sản là</a:t>
            </a:r>
            <a:endParaRPr lang="en-US" sz="3000" b="1">
              <a:solidFill>
                <a:srgbClr val="FF0000"/>
              </a:solidFill>
              <a:latin typeface="Calibri Light"/>
            </a:endParaRPr>
          </a:p>
          <a:p>
            <a:pPr>
              <a:lnSpc>
                <a:spcPct val="150000"/>
              </a:lnSpc>
            </a:pPr>
            <a:r>
              <a:rPr lang="vi-VN" sz="3000">
                <a:solidFill>
                  <a:srgbClr val="0000CC"/>
                </a:solidFill>
                <a:latin typeface="Times New Roman"/>
              </a:rPr>
              <a:t>A. tăng nhẹ cường độ hô hấp tế bào.</a:t>
            </a:r>
            <a:endParaRPr lang="en-US" sz="3000">
              <a:solidFill>
                <a:srgbClr val="0000CC"/>
              </a:solidFill>
              <a:latin typeface="Calibri Light"/>
            </a:endParaRPr>
          </a:p>
          <a:p>
            <a:pPr>
              <a:lnSpc>
                <a:spcPct val="150000"/>
              </a:lnSpc>
            </a:pPr>
            <a:r>
              <a:rPr lang="vi-VN" sz="3000">
                <a:solidFill>
                  <a:srgbClr val="0000CC"/>
                </a:solidFill>
                <a:latin typeface="Times New Roman"/>
              </a:rPr>
              <a:t>B. giảm nhẹ cường độ hô hấp tế bào.</a:t>
            </a:r>
            <a:endParaRPr lang="en-US" sz="3000">
              <a:solidFill>
                <a:srgbClr val="0000CC"/>
              </a:solidFill>
              <a:latin typeface="Calibri Light"/>
            </a:endParaRPr>
          </a:p>
          <a:p>
            <a:pPr>
              <a:lnSpc>
                <a:spcPct val="150000"/>
              </a:lnSpc>
            </a:pPr>
            <a:r>
              <a:rPr lang="vi-VN" sz="3000">
                <a:solidFill>
                  <a:srgbClr val="0000CC"/>
                </a:solidFill>
                <a:latin typeface="Times New Roman"/>
              </a:rPr>
              <a:t>C. tăng cường độ hô hấp tế bào đến mức tối đa.</a:t>
            </a:r>
            <a:endParaRPr lang="en-US" sz="3000">
              <a:solidFill>
                <a:srgbClr val="0000CC"/>
              </a:solidFill>
              <a:latin typeface="Calibri Light"/>
            </a:endParaRPr>
          </a:p>
          <a:p>
            <a:pPr>
              <a:lnSpc>
                <a:spcPct val="150000"/>
              </a:lnSpc>
            </a:pPr>
            <a:r>
              <a:rPr lang="vi-VN" sz="3000">
                <a:solidFill>
                  <a:srgbClr val="0000CC"/>
                </a:solidFill>
                <a:latin typeface="Times New Roman"/>
              </a:rPr>
              <a:t>D. giảm cường độ hô hấp tế bào đến mức tối thiểu</a:t>
            </a:r>
            <a:r>
              <a:rPr lang="vi-VN" sz="3000" smtClean="0">
                <a:solidFill>
                  <a:srgbClr val="FF0000"/>
                </a:solidFill>
                <a:latin typeface="Times New Roman"/>
              </a:rPr>
              <a:t>.</a:t>
            </a:r>
            <a:endParaRPr lang="en-US" sz="3000">
              <a:solidFill>
                <a:srgbClr val="FF0000"/>
              </a:solidFill>
              <a:latin typeface="Calibri Ligh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508000" y="2886710"/>
            <a:ext cx="463001" cy="5060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27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tràng pháo tay </a:t>
            </a:r>
            <a:endParaRPr lang="en-US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7999" y="275771"/>
            <a:ext cx="11279729" cy="399575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5: </a:t>
            </a:r>
            <a:r>
              <a:rPr lang="vi-VN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 các nhận định dưới đây, nhận định đúng?</a:t>
            </a:r>
            <a:endParaRPr lang="en-US" sz="3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Tùy theo từng nhóm nông sản mà có các cách bảo quản khác nhau.</a:t>
            </a:r>
            <a:endParaRPr lang="en-US" sz="30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vi-VN" sz="3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Để bảo quản nông sản cần làm ngưng quá trình hô hấp tế bào.</a:t>
            </a:r>
            <a:endParaRPr lang="en-US" sz="30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vi-VN" sz="3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Phơi khô nông sản sau thu hoạch là cách bảo quản nông sản tốt nhất.</a:t>
            </a:r>
            <a:endParaRPr lang="en-US" sz="30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D.  Bảo quản nông sản ở 0</a:t>
            </a:r>
            <a:r>
              <a:rPr lang="en-US" sz="3000" baseline="30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 sẽ tươi lâu hơn.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540432" y="978152"/>
            <a:ext cx="463001" cy="5060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4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546" y="5231105"/>
            <a:ext cx="2959811" cy="171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546" y="4825651"/>
            <a:ext cx="2739961" cy="109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537" y="4054425"/>
            <a:ext cx="3156525" cy="129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211" y="4357965"/>
            <a:ext cx="2645352" cy="228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605" y="3119097"/>
            <a:ext cx="3343875" cy="160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876" y="2088988"/>
            <a:ext cx="4129088" cy="343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39" y="1168401"/>
            <a:ext cx="2905441" cy="2149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37" y="1160463"/>
            <a:ext cx="3697923" cy="13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64" y="788989"/>
            <a:ext cx="4049076" cy="83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800" y="110470"/>
            <a:ext cx="2560727" cy="128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1" y="592028"/>
            <a:ext cx="4285791" cy="281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5530"/>
            <a:ext cx="3189518" cy="238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6"/>
          <p:cNvGrpSpPr>
            <a:grpSpLocks/>
          </p:cNvGrpSpPr>
          <p:nvPr/>
        </p:nvGrpSpPr>
        <p:grpSpPr bwMode="auto">
          <a:xfrm>
            <a:off x="-100013" y="0"/>
            <a:ext cx="12641263" cy="7154863"/>
            <a:chOff x="-283356" y="-155889"/>
            <a:chExt cx="12642158" cy="7154537"/>
          </a:xfrm>
        </p:grpSpPr>
        <p:grpSp>
          <p:nvGrpSpPr>
            <p:cNvPr id="15" name="Group 7"/>
            <p:cNvGrpSpPr>
              <a:grpSpLocks/>
            </p:cNvGrpSpPr>
            <p:nvPr/>
          </p:nvGrpSpPr>
          <p:grpSpPr bwMode="auto">
            <a:xfrm>
              <a:off x="-168101" y="-155889"/>
              <a:ext cx="12189105" cy="6871328"/>
              <a:chOff x="-1299" y="-6978"/>
              <a:chExt cx="12189105" cy="6871328"/>
            </a:xfrm>
          </p:grpSpPr>
          <p:pic>
            <p:nvPicPr>
              <p:cNvPr id="20" name="Picture 12" descr="duong phan cach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99" y="-6978"/>
                <a:ext cx="12106941" cy="45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3" descr="duong phan cach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859" y="6798812"/>
                <a:ext cx="12133047" cy="59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14" descr="BLULINE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3407439" y="3412490"/>
                <a:ext cx="6858000" cy="45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15" descr="BLULINE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8735856" y="3412400"/>
                <a:ext cx="6858000" cy="4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8" descr="Hoa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732079">
              <a:off x="-283356" y="6186110"/>
              <a:ext cx="379960" cy="415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9" descr="Hoa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46214" y="-55064"/>
              <a:ext cx="328940" cy="316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0" descr="Hoa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3002" y="6309359"/>
              <a:ext cx="715800" cy="689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1" descr="Hoa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0874" y="-155889"/>
              <a:ext cx="583915" cy="562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142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9964" y="316846"/>
            <a:ext cx="992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việc về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9621" y="1070004"/>
            <a:ext cx="1092566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SBT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27.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50g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sấy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sấy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100013" y="0"/>
            <a:ext cx="12641263" cy="7154863"/>
            <a:chOff x="-283356" y="-155889"/>
            <a:chExt cx="12642158" cy="7154537"/>
          </a:xfrm>
        </p:grpSpPr>
        <p:grpSp>
          <p:nvGrpSpPr>
            <p:cNvPr id="5" name="Group 7"/>
            <p:cNvGrpSpPr>
              <a:grpSpLocks/>
            </p:cNvGrpSpPr>
            <p:nvPr/>
          </p:nvGrpSpPr>
          <p:grpSpPr bwMode="auto">
            <a:xfrm>
              <a:off x="-168101" y="-155889"/>
              <a:ext cx="12189105" cy="6871328"/>
              <a:chOff x="-1299" y="-6978"/>
              <a:chExt cx="12189105" cy="6871328"/>
            </a:xfrm>
          </p:grpSpPr>
          <p:pic>
            <p:nvPicPr>
              <p:cNvPr id="10" name="Picture 12" descr="duong phan cach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99" y="-6978"/>
                <a:ext cx="12106941" cy="45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3" descr="duong phan cach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859" y="6798812"/>
                <a:ext cx="12133047" cy="59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" descr="BLUL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3407439" y="3412490"/>
                <a:ext cx="6858000" cy="45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5" descr="BLUL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8735856" y="3412400"/>
                <a:ext cx="6858000" cy="4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" name="Picture 8" descr="Hoa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732079">
              <a:off x="-283356" y="6186110"/>
              <a:ext cx="379960" cy="415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Hoa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46214" y="-55064"/>
              <a:ext cx="328940" cy="316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" descr="Hoa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3002" y="6309359"/>
              <a:ext cx="715800" cy="689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 descr="Hoa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0874" y="-155889"/>
              <a:ext cx="583915" cy="562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3281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3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4949825"/>
            <a:ext cx="10287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3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675" y="4724400"/>
            <a:ext cx="10287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43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2006600"/>
            <a:ext cx="10287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3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688" y="4838700"/>
            <a:ext cx="10287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3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2514600"/>
            <a:ext cx="10287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GOLDST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76200"/>
            <a:ext cx="4953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43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621088"/>
            <a:ext cx="10287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43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43000"/>
            <a:ext cx="10287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WordArt 23"/>
          <p:cNvSpPr>
            <a:spLocks noChangeArrowheads="1" noChangeShapeType="1" noTextEdit="1"/>
          </p:cNvSpPr>
          <p:nvPr/>
        </p:nvSpPr>
        <p:spPr bwMode="auto">
          <a:xfrm>
            <a:off x="3048000" y="5865813"/>
            <a:ext cx="6172200" cy="83978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24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Tạ Thị Cảnh</a:t>
            </a:r>
          </a:p>
          <a:p>
            <a:pPr algn="ctr"/>
            <a:r>
              <a:rPr lang="vi-VN" sz="24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</a:t>
            </a:r>
            <a:r>
              <a:rPr lang="en-US" sz="2400" kern="10" dirty="0" smtClean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kern="10" dirty="0" smtClean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hị </a:t>
            </a:r>
            <a:r>
              <a:rPr lang="vi-VN" sz="24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trấn Tiên Lãng</a:t>
            </a:r>
            <a:endParaRPr lang="en-US" sz="2400" kern="10" dirty="0">
              <a:ln w="9525">
                <a:solidFill>
                  <a:srgbClr val="99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8" name="Rectangle 3"/>
          <p:cNvSpPr>
            <a:spLocks noChangeArrowheads="1"/>
          </p:cNvSpPr>
          <p:nvPr/>
        </p:nvSpPr>
        <p:spPr bwMode="auto">
          <a:xfrm>
            <a:off x="4037066" y="545215"/>
            <a:ext cx="38956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2022 - 2023</a:t>
            </a: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89" name="Group 26"/>
          <p:cNvGrpSpPr>
            <a:grpSpLocks/>
          </p:cNvGrpSpPr>
          <p:nvPr/>
        </p:nvGrpSpPr>
        <p:grpSpPr bwMode="auto">
          <a:xfrm>
            <a:off x="0" y="-6350"/>
            <a:ext cx="12525375" cy="7169150"/>
            <a:chOff x="0" y="-6978"/>
            <a:chExt cx="12525604" cy="7169778"/>
          </a:xfrm>
        </p:grpSpPr>
        <p:grpSp>
          <p:nvGrpSpPr>
            <p:cNvPr id="3092" name="Group 27"/>
            <p:cNvGrpSpPr>
              <a:grpSpLocks/>
            </p:cNvGrpSpPr>
            <p:nvPr/>
          </p:nvGrpSpPr>
          <p:grpSpPr bwMode="auto">
            <a:xfrm>
              <a:off x="8859" y="-6978"/>
              <a:ext cx="12183141" cy="6871328"/>
              <a:chOff x="8859" y="-6978"/>
              <a:chExt cx="12183141" cy="6871328"/>
            </a:xfrm>
          </p:grpSpPr>
          <p:pic>
            <p:nvPicPr>
              <p:cNvPr id="3097" name="Picture 14" descr="duong phan cach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059" y="-6978"/>
                <a:ext cx="12106941" cy="98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8" name="Picture 13" descr="duong phan cach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859" y="6758998"/>
                <a:ext cx="12133047" cy="990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9" name="Picture 8" descr="BLULIN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3382041" y="3397250"/>
                <a:ext cx="6858000" cy="76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0" name="Picture 8" descr="BLULIN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8720706" y="3397250"/>
                <a:ext cx="6858000" cy="76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093" name="Picture 43" descr="Hoa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77" y="6440204"/>
              <a:ext cx="660524" cy="722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4" name="Picture 43" descr="Hoa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5800" cy="66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5" name="Picture 43" descr="Hoa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91042" y="6440204"/>
              <a:ext cx="734562" cy="707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6" name="Picture 43" descr="Hoa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91042" y="-6978"/>
              <a:ext cx="590549" cy="568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Picture 14" descr="Asian lily">
            <a:hlinkClick r:id="rId6" action="ppaction://hlinkpres?slideindex=1&amp;slidetitle=Slide 1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0711">
            <a:off x="119391" y="4575286"/>
            <a:ext cx="20510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4" descr="Asian lily">
            <a:hlinkClick r:id="rId6" action="ppaction://hlinkpres?slideindex=1&amp;slidetitle=Slide 1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6884" flipH="1">
            <a:off x="10105612" y="4557465"/>
            <a:ext cx="2080449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2" descr="GOLDST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034" y="48454"/>
            <a:ext cx="4953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2" descr="GOLDST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4" y="35075"/>
            <a:ext cx="4953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656862" y="2103735"/>
            <a:ext cx="10878299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54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54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54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4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54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170117" y="51589"/>
            <a:ext cx="119189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THI GIÁO VIÊN DẠY </a:t>
            </a:r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 BẬC THCS</a:t>
            </a:r>
            <a:r>
              <a:rPr lang="en-US" altLang="en-US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 THÀNH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7066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8214" y="489018"/>
            <a:ext cx="10897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HÔ HẤP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043" y="1267222"/>
            <a:ext cx="11697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Glucose + Oxygen         Carbon dioxide +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(ATP)</a:t>
            </a: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-100013" y="0"/>
            <a:ext cx="12641263" cy="7154863"/>
            <a:chOff x="-283356" y="-155889"/>
            <a:chExt cx="12642158" cy="7154537"/>
          </a:xfrm>
        </p:grpSpPr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-168101" y="-155889"/>
              <a:ext cx="12189105" cy="6871328"/>
              <a:chOff x="-1299" y="-6978"/>
              <a:chExt cx="12189105" cy="6871328"/>
            </a:xfrm>
          </p:grpSpPr>
          <p:pic>
            <p:nvPicPr>
              <p:cNvPr id="11" name="Picture 12" descr="duong phan cach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99" y="-6978"/>
                <a:ext cx="12106941" cy="45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3" descr="duong phan cach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859" y="6798812"/>
                <a:ext cx="12133047" cy="59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4" descr="BLUL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3407439" y="3412490"/>
                <a:ext cx="6858000" cy="45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5" descr="BLUL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8735856" y="3412400"/>
                <a:ext cx="6858000" cy="4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8" descr="Hoa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732079">
              <a:off x="-283356" y="6186110"/>
              <a:ext cx="379960" cy="415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9" descr="Hoa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46214" y="-55064"/>
              <a:ext cx="328940" cy="316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" descr="Hoa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3002" y="6309359"/>
              <a:ext cx="715800" cy="689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1" descr="Hoa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0874" y="-155889"/>
              <a:ext cx="583915" cy="562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5" name="Straight Arrow Connector 14"/>
          <p:cNvCxnSpPr/>
          <p:nvPr/>
        </p:nvCxnSpPr>
        <p:spPr>
          <a:xfrm>
            <a:off x="3559944" y="1589103"/>
            <a:ext cx="61256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992038" y="1751162"/>
            <a:ext cx="0" cy="5779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34360" y="2363638"/>
            <a:ext cx="2193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4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4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51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04800"/>
            <a:ext cx="38481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276600"/>
            <a:ext cx="38481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1"/>
            <a:ext cx="3810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 rot="20018263">
            <a:off x="4459288" y="1874588"/>
            <a:ext cx="2971800" cy="290513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053437">
            <a:off x="4549775" y="3758012"/>
            <a:ext cx="2971800" cy="290513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 rot="20039872">
            <a:off x="4486275" y="1466601"/>
            <a:ext cx="2303463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rot="1087706">
            <a:off x="4668838" y="3278587"/>
            <a:ext cx="2546350" cy="530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4953000"/>
            <a:ext cx="74199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 dioxide)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6"/>
          <p:cNvGrpSpPr>
            <a:grpSpLocks/>
          </p:cNvGrpSpPr>
          <p:nvPr/>
        </p:nvGrpSpPr>
        <p:grpSpPr bwMode="auto">
          <a:xfrm>
            <a:off x="-100013" y="0"/>
            <a:ext cx="12641263" cy="7154863"/>
            <a:chOff x="-283356" y="-155889"/>
            <a:chExt cx="12642158" cy="7154537"/>
          </a:xfrm>
        </p:grpSpPr>
        <p:grpSp>
          <p:nvGrpSpPr>
            <p:cNvPr id="13" name="Group 7"/>
            <p:cNvGrpSpPr>
              <a:grpSpLocks/>
            </p:cNvGrpSpPr>
            <p:nvPr/>
          </p:nvGrpSpPr>
          <p:grpSpPr bwMode="auto">
            <a:xfrm>
              <a:off x="-168101" y="-155889"/>
              <a:ext cx="12189105" cy="6871328"/>
              <a:chOff x="-1299" y="-6978"/>
              <a:chExt cx="12189105" cy="6871328"/>
            </a:xfrm>
          </p:grpSpPr>
          <p:pic>
            <p:nvPicPr>
              <p:cNvPr id="18" name="Picture 12" descr="duong phan cach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99" y="-6978"/>
                <a:ext cx="12106941" cy="45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3" descr="duong phan cach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859" y="6798812"/>
                <a:ext cx="12133047" cy="59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4" descr="BLULINE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3407439" y="3412490"/>
                <a:ext cx="6858000" cy="45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5" descr="BLULINE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8735856" y="3412400"/>
                <a:ext cx="6858000" cy="4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" name="Picture 8" descr="Hoa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732079">
              <a:off x="-283356" y="6186110"/>
              <a:ext cx="379960" cy="415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9" descr="Hoa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46214" y="-55064"/>
              <a:ext cx="328940" cy="316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0" descr="Hoa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3002" y="6309359"/>
              <a:ext cx="715800" cy="689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1" descr="Hoa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0874" y="-155889"/>
              <a:ext cx="583915" cy="562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405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7" grpId="0"/>
      <p:bldP spid="8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8474" y="311085"/>
            <a:ext cx="10897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NHIỆM VỤ HỌC TẬP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2742" y="1027522"/>
            <a:ext cx="108031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32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32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 dioxide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-100013" y="0"/>
            <a:ext cx="12641263" cy="7154863"/>
            <a:chOff x="-283356" y="-155889"/>
            <a:chExt cx="12642158" cy="7154537"/>
          </a:xfrm>
        </p:grpSpPr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-168101" y="-155889"/>
              <a:ext cx="12189105" cy="6871328"/>
              <a:chOff x="-1299" y="-6978"/>
              <a:chExt cx="12189105" cy="6871328"/>
            </a:xfrm>
          </p:grpSpPr>
          <p:pic>
            <p:nvPicPr>
              <p:cNvPr id="11" name="Picture 12" descr="duong phan cach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99" y="-6978"/>
                <a:ext cx="12106941" cy="45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3" descr="duong phan cach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859" y="6798812"/>
                <a:ext cx="12133047" cy="59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4" descr="BLUL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3407439" y="3412490"/>
                <a:ext cx="6858000" cy="45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5" descr="BLUL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8735856" y="3412400"/>
                <a:ext cx="6858000" cy="4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8" descr="Hoa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732079">
              <a:off x="-283356" y="6186110"/>
              <a:ext cx="379960" cy="415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9" descr="Hoa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46214" y="-55064"/>
              <a:ext cx="328940" cy="316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" descr="Hoa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3002" y="6309359"/>
              <a:ext cx="715800" cy="689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1" descr="Hoa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0874" y="-155889"/>
              <a:ext cx="583915" cy="562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892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-100013" y="0"/>
            <a:ext cx="12641263" cy="7154863"/>
            <a:chOff x="-283356" y="-155889"/>
            <a:chExt cx="12642158" cy="7154537"/>
          </a:xfrm>
        </p:grpSpPr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-168101" y="-155889"/>
              <a:ext cx="12189105" cy="6871328"/>
              <a:chOff x="-1299" y="-6978"/>
              <a:chExt cx="12189105" cy="6871328"/>
            </a:xfrm>
          </p:grpSpPr>
          <p:pic>
            <p:nvPicPr>
              <p:cNvPr id="12" name="Picture 12" descr="duong phan cach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99" y="-6978"/>
                <a:ext cx="12106941" cy="45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3" descr="duong phan cach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859" y="6798812"/>
                <a:ext cx="12133047" cy="59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4" descr="BLUL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3407439" y="3412490"/>
                <a:ext cx="6858000" cy="45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5" descr="BLUL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8735856" y="3412400"/>
                <a:ext cx="6858000" cy="4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Picture 8" descr="Hoa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732079">
              <a:off x="-283356" y="6186110"/>
              <a:ext cx="379960" cy="415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 descr="Hoa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46214" y="-55064"/>
              <a:ext cx="328940" cy="316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" descr="Hoa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3002" y="6309359"/>
              <a:ext cx="715800" cy="689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" descr="Hoa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0874" y="-155889"/>
              <a:ext cx="583915" cy="562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266043" y="520373"/>
            <a:ext cx="116211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8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 </a:t>
            </a:r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quản phù hợp cho từng loại nông </a:t>
            </a:r>
            <a:r>
              <a:rPr lang="vi-V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lúa, quả cà chua, hạt đỗ, quả dưa chuột, khoai tây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28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1328" y="173164"/>
            <a:ext cx="1120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825495"/>
              </p:ext>
            </p:extLst>
          </p:nvPr>
        </p:nvGraphicFramePr>
        <p:xfrm>
          <a:off x="126261" y="3166904"/>
          <a:ext cx="11972650" cy="365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69762">
                  <a:extLst>
                    <a:ext uri="{9D8B030D-6E8A-4147-A177-3AD203B41FA5}">
                      <a16:colId xmlns:a16="http://schemas.microsoft.com/office/drawing/2014/main" val="825638444"/>
                    </a:ext>
                  </a:extLst>
                </a:gridCol>
                <a:gridCol w="2518913">
                  <a:extLst>
                    <a:ext uri="{9D8B030D-6E8A-4147-A177-3AD203B41FA5}">
                      <a16:colId xmlns:a16="http://schemas.microsoft.com/office/drawing/2014/main" val="4083612961"/>
                    </a:ext>
                  </a:extLst>
                </a:gridCol>
                <a:gridCol w="2583975">
                  <a:extLst>
                    <a:ext uri="{9D8B030D-6E8A-4147-A177-3AD203B41FA5}">
                      <a16:colId xmlns:a16="http://schemas.microsoft.com/office/drawing/2014/main" val="3323223796"/>
                    </a:ext>
                  </a:extLst>
                </a:gridCol>
              </a:tblGrid>
              <a:tr h="1293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7635956"/>
                  </a:ext>
                </a:extLst>
              </a:tr>
              <a:tr h="8540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3348202"/>
                  </a:ext>
                </a:extLst>
              </a:tr>
              <a:tr h="130877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trừ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4072207"/>
                  </a:ext>
                </a:extLst>
              </a:tr>
              <a:tr h="4529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2613642"/>
                  </a:ext>
                </a:extLst>
              </a:tr>
              <a:tr h="4028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4320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336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-100013" y="0"/>
            <a:ext cx="12641263" cy="7154863"/>
            <a:chOff x="-283356" y="-155889"/>
            <a:chExt cx="12642158" cy="7154537"/>
          </a:xfrm>
        </p:grpSpPr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-168101" y="-155889"/>
              <a:ext cx="12189105" cy="6871328"/>
              <a:chOff x="-1299" y="-6978"/>
              <a:chExt cx="12189105" cy="6871328"/>
            </a:xfrm>
          </p:grpSpPr>
          <p:pic>
            <p:nvPicPr>
              <p:cNvPr id="12" name="Picture 12" descr="duong phan cach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99" y="-6978"/>
                <a:ext cx="12106941" cy="45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3" descr="duong phan cach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859" y="6798812"/>
                <a:ext cx="12133047" cy="59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4" descr="BLULIN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3407439" y="3412490"/>
                <a:ext cx="6858000" cy="45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5" descr="BLULIN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8735856" y="3412400"/>
                <a:ext cx="6858000" cy="4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Picture 8" descr="Hoa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732079">
              <a:off x="-283356" y="6186110"/>
              <a:ext cx="379960" cy="415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 descr="Hoa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46214" y="-55064"/>
              <a:ext cx="328940" cy="316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" descr="Hoa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3002" y="6309359"/>
              <a:ext cx="715800" cy="689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" descr="Hoa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0874" y="-155889"/>
              <a:ext cx="583915" cy="562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266043" y="707010"/>
            <a:ext cx="116211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</a:t>
            </a: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 mẫu vật, thảo luận nhóm, </a:t>
            </a:r>
            <a:r>
              <a:rPr lang="vi-VN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 chọn </a:t>
            </a: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</a:t>
            </a:r>
            <a:r>
              <a:rPr lang="vi-VN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quản phù hợp cho từng loại nông sản</a:t>
            </a: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sau: </a:t>
            </a:r>
            <a:r>
              <a:rPr lang="vi-VN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lúa, quả cà chua, hạt đỗ, quả dưa chuột, khoai tây</a:t>
            </a: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với số lượng lớn</a:t>
            </a:r>
            <a:r>
              <a:rPr lang="vi-VN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 ngô tươi, rau muống.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000" y="122551"/>
            <a:ext cx="1120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932500"/>
              </p:ext>
            </p:extLst>
          </p:nvPr>
        </p:nvGraphicFramePr>
        <p:xfrm>
          <a:off x="210984" y="2115941"/>
          <a:ext cx="11659005" cy="44019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84056">
                  <a:extLst>
                    <a:ext uri="{9D8B030D-6E8A-4147-A177-3AD203B41FA5}">
                      <a16:colId xmlns:a16="http://schemas.microsoft.com/office/drawing/2014/main" val="3701048418"/>
                    </a:ext>
                  </a:extLst>
                </a:gridCol>
                <a:gridCol w="3373120">
                  <a:extLst>
                    <a:ext uri="{9D8B030D-6E8A-4147-A177-3AD203B41FA5}">
                      <a16:colId xmlns:a16="http://schemas.microsoft.com/office/drawing/2014/main" val="1891093421"/>
                    </a:ext>
                  </a:extLst>
                </a:gridCol>
                <a:gridCol w="5001829">
                  <a:extLst>
                    <a:ext uri="{9D8B030D-6E8A-4147-A177-3AD203B41FA5}">
                      <a16:colId xmlns:a16="http://schemas.microsoft.com/office/drawing/2014/main" val="786690533"/>
                    </a:ext>
                  </a:extLst>
                </a:gridCol>
              </a:tblGrid>
              <a:tr h="11545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 quản lạnh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 dioxide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2834231"/>
                  </a:ext>
                </a:extLst>
              </a:tr>
              <a:tr h="31845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211346"/>
                  </a:ext>
                </a:extLst>
              </a:tr>
            </a:tbl>
          </a:graphicData>
        </a:graphic>
      </p:graphicFrame>
      <p:pic>
        <p:nvPicPr>
          <p:cNvPr id="3" name="5 phut sử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01134" y="86337"/>
            <a:ext cx="1217041" cy="68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1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1434" y="396815"/>
            <a:ext cx="9920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GIÁ CHÉO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8475" y="1319104"/>
            <a:ext cx="1700993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08831" y="1271659"/>
            <a:ext cx="1795496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8475" y="3329797"/>
            <a:ext cx="1700996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46852" y="3355676"/>
            <a:ext cx="1795497" cy="523220"/>
          </a:xfrm>
          <a:prstGeom prst="rect">
            <a:avLst/>
          </a:prstGeom>
          <a:solidFill>
            <a:srgbClr val="CC00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 rot="5400000">
            <a:off x="3094065" y="2363269"/>
            <a:ext cx="871268" cy="4455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6200000">
            <a:off x="8578611" y="2313186"/>
            <a:ext cx="871268" cy="414793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943600" y="3329797"/>
            <a:ext cx="1144437" cy="405441"/>
          </a:xfrm>
          <a:prstGeom prst="rightArrow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0800000">
            <a:off x="5781931" y="1388855"/>
            <a:ext cx="1144437" cy="406024"/>
          </a:xfrm>
          <a:prstGeom prst="rightArrow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3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-100013" y="0"/>
            <a:ext cx="12641263" cy="7154863"/>
            <a:chOff x="-283356" y="-155889"/>
            <a:chExt cx="12642158" cy="7154537"/>
          </a:xfrm>
        </p:grpSpPr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-168101" y="-155889"/>
              <a:ext cx="12189105" cy="6871328"/>
              <a:chOff x="-1299" y="-6978"/>
              <a:chExt cx="12189105" cy="6871328"/>
            </a:xfrm>
          </p:grpSpPr>
          <p:pic>
            <p:nvPicPr>
              <p:cNvPr id="12" name="Picture 12" descr="duong phan cach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99" y="-6978"/>
                <a:ext cx="12106941" cy="45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3" descr="duong phan cach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859" y="6798812"/>
                <a:ext cx="12133047" cy="59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4" descr="BLULIN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3407439" y="3412490"/>
                <a:ext cx="6858000" cy="45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5" descr="BLULIN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8735856" y="3412400"/>
                <a:ext cx="6858000" cy="4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Picture 8" descr="Hoa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732079">
              <a:off x="-283356" y="6186110"/>
              <a:ext cx="379960" cy="415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 descr="Hoa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46214" y="-55064"/>
              <a:ext cx="328940" cy="316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" descr="Hoa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3002" y="6309359"/>
              <a:ext cx="715800" cy="689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" descr="Hoa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0874" y="-155889"/>
              <a:ext cx="583915" cy="562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381000" y="122551"/>
            <a:ext cx="1120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TIÊU CHÍ 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537630"/>
              </p:ext>
            </p:extLst>
          </p:nvPr>
        </p:nvGraphicFramePr>
        <p:xfrm>
          <a:off x="225164" y="860322"/>
          <a:ext cx="11659005" cy="41507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84056">
                  <a:extLst>
                    <a:ext uri="{9D8B030D-6E8A-4147-A177-3AD203B41FA5}">
                      <a16:colId xmlns:a16="http://schemas.microsoft.com/office/drawing/2014/main" val="3701048418"/>
                    </a:ext>
                  </a:extLst>
                </a:gridCol>
                <a:gridCol w="3107240">
                  <a:extLst>
                    <a:ext uri="{9D8B030D-6E8A-4147-A177-3AD203B41FA5}">
                      <a16:colId xmlns:a16="http://schemas.microsoft.com/office/drawing/2014/main" val="1891093421"/>
                    </a:ext>
                  </a:extLst>
                </a:gridCol>
                <a:gridCol w="5267709">
                  <a:extLst>
                    <a:ext uri="{9D8B030D-6E8A-4147-A177-3AD203B41FA5}">
                      <a16:colId xmlns:a16="http://schemas.microsoft.com/office/drawing/2014/main" val="786690533"/>
                    </a:ext>
                  </a:extLst>
                </a:gridCol>
              </a:tblGrid>
              <a:tr h="8012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endParaRPr lang="en-US" sz="3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3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nồng</a:t>
                      </a:r>
                      <a:r>
                        <a:rPr lang="en-US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 dioxide </a:t>
                      </a:r>
                      <a:r>
                        <a:rPr lang="en-US" sz="3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3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2834231"/>
                  </a:ext>
                </a:extLst>
              </a:tr>
              <a:tr h="218756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endParaRPr lang="en-US" sz="32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dirty="0" smtClean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đỗ</a:t>
                      </a:r>
                      <a:endParaRPr lang="en-US" sz="3200" dirty="0" smtClean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</a:t>
                      </a:r>
                      <a:r>
                        <a:rPr lang="vi-VN" sz="3200" dirty="0" smtClean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uả cà chua</a:t>
                      </a:r>
                      <a:endParaRPr lang="en-US" sz="3200" dirty="0" smtClean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dirty="0" smtClean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smtClean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vi-VN" sz="3200" dirty="0" smtClean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uả dưa chuột</a:t>
                      </a:r>
                      <a:endParaRPr lang="en-US" sz="3200" dirty="0" smtClean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  <a:r>
                        <a:rPr lang="vi-VN" sz="3200" dirty="0" smtClean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ắp ngô tươi</a:t>
                      </a:r>
                      <a:endParaRPr lang="en-US" sz="3200" dirty="0" smtClean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aseline="0" dirty="0" smtClean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Rau </a:t>
                      </a:r>
                      <a:r>
                        <a:rPr lang="en-US" sz="3200" baseline="0" dirty="0" err="1" smtClean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muống</a:t>
                      </a:r>
                      <a:r>
                        <a:rPr lang="en-US" sz="3200" baseline="0" dirty="0" smtClean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Khoai</a:t>
                      </a:r>
                      <a:r>
                        <a:rPr lang="en-US" sz="3200" dirty="0" smtClean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3200" baseline="0" dirty="0" smtClean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baseline="0" dirty="0" smtClean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aseline="0" dirty="0" smtClean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3200" baseline="0" dirty="0" smtClean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3200" baseline="0" dirty="0" smtClean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lang="en-US" sz="3200" baseline="0" dirty="0" smtClean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211346"/>
                  </a:ext>
                </a:extLst>
              </a:tr>
            </a:tbl>
          </a:graphicData>
        </a:graphic>
      </p:graphicFrame>
      <p:pic>
        <p:nvPicPr>
          <p:cNvPr id="2" name="1 phút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62488" y="51121"/>
            <a:ext cx="1297598" cy="72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5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-100013" y="0"/>
            <a:ext cx="12641263" cy="7154863"/>
            <a:chOff x="-283356" y="-155889"/>
            <a:chExt cx="12642158" cy="7154537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-168101" y="-155889"/>
              <a:ext cx="12189105" cy="6871328"/>
              <a:chOff x="-1299" y="-6978"/>
              <a:chExt cx="12189105" cy="6871328"/>
            </a:xfrm>
          </p:grpSpPr>
          <p:pic>
            <p:nvPicPr>
              <p:cNvPr id="8" name="Picture 12" descr="duong phan cach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99" y="-6978"/>
                <a:ext cx="12106941" cy="45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3" descr="duong phan cach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8859" y="6798812"/>
                <a:ext cx="12133047" cy="59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14" descr="BLUL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3407439" y="3412490"/>
                <a:ext cx="6858000" cy="45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5" descr="BLULIN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8735856" y="3412400"/>
                <a:ext cx="6858000" cy="4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" name="Picture 8" descr="Hoa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732079">
              <a:off x="-283356" y="6186110"/>
              <a:ext cx="379960" cy="415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9" descr="Hoa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46214" y="-55064"/>
              <a:ext cx="328940" cy="316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0" descr="Hoa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3002" y="6309359"/>
              <a:ext cx="715800" cy="689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1" descr="Hoa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0874" y="-155889"/>
              <a:ext cx="583915" cy="562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8" name="Picture 4" descr="http://poma.com.vn/wp-content/uploads/2022/01/tui-pp-duc-lo-dung-rau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50" y="694372"/>
            <a:ext cx="5529119" cy="404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4360" y="5078342"/>
            <a:ext cx="113925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nilon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5-Point Star 12">
            <a:hlinkClick r:id="rId6" action="ppaction://hlinksldjump"/>
          </p:cNvPr>
          <p:cNvSpPr/>
          <p:nvPr/>
        </p:nvSpPr>
        <p:spPr>
          <a:xfrm>
            <a:off x="11422867" y="6172317"/>
            <a:ext cx="375225" cy="33716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627" y="694372"/>
            <a:ext cx="5526874" cy="404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1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3173</TotalTime>
  <Words>798</Words>
  <Application>Microsoft Office PowerPoint</Application>
  <PresentationFormat>Widescreen</PresentationFormat>
  <Paragraphs>120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Tahoma</vt:lpstr>
      <vt:lpstr>Times New Roman</vt:lpstr>
      <vt:lpstr>Arial</vt:lpstr>
      <vt:lpstr>Calibri Light</vt:lpstr>
      <vt:lpstr>Calibri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DELL</cp:lastModifiedBy>
  <cp:revision>358</cp:revision>
  <dcterms:created xsi:type="dcterms:W3CDTF">2018-10-29T09:59:25Z</dcterms:created>
  <dcterms:modified xsi:type="dcterms:W3CDTF">2023-02-14T03:12:32Z</dcterms:modified>
</cp:coreProperties>
</file>