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7" r:id="rId2"/>
    <p:sldMasterId id="2147483721" r:id="rId3"/>
  </p:sldMasterIdLst>
  <p:sldIdLst>
    <p:sldId id="288" r:id="rId4"/>
    <p:sldId id="299" r:id="rId5"/>
    <p:sldId id="301" r:id="rId6"/>
    <p:sldId id="278" r:id="rId7"/>
    <p:sldId id="292" r:id="rId8"/>
    <p:sldId id="293" r:id="rId9"/>
    <p:sldId id="294" r:id="rId10"/>
    <p:sldId id="296" r:id="rId11"/>
    <p:sldId id="279" r:id="rId12"/>
    <p:sldId id="291" r:id="rId13"/>
    <p:sldId id="284" r:id="rId14"/>
    <p:sldId id="285" r:id="rId15"/>
    <p:sldId id="289" r:id="rId16"/>
    <p:sldId id="290" r:id="rId17"/>
    <p:sldId id="256" r:id="rId18"/>
    <p:sldId id="257" r:id="rId19"/>
    <p:sldId id="258" r:id="rId20"/>
    <p:sldId id="259" r:id="rId21"/>
    <p:sldId id="260" r:id="rId22"/>
    <p:sldId id="261" r:id="rId23"/>
    <p:sldId id="262" r:id="rId24"/>
    <p:sldId id="306" r:id="rId25"/>
    <p:sldId id="307" r:id="rId26"/>
    <p:sldId id="308" r:id="rId27"/>
    <p:sldId id="303" r:id="rId28"/>
    <p:sldId id="304" r:id="rId29"/>
    <p:sldId id="309" r:id="rId30"/>
  </p:sldIdLst>
  <p:sldSz cx="12192000" cy="6858000"/>
  <p:notesSz cx="6858000" cy="9144000"/>
  <p:embeddedFontLst>
    <p:embeddedFont>
      <p:font typeface="Calibri" pitchFamily="34" charset="0"/>
      <p:regular r:id="rId31"/>
      <p:bold r:id="rId32"/>
      <p:italic r:id="rId33"/>
      <p:boldItalic r:id="rId34"/>
    </p:embeddedFont>
    <p:embeddedFont>
      <p:font typeface=".VnBlack" pitchFamily="34" charset="0"/>
      <p:regular r:id="rId35"/>
    </p:embeddedFont>
    <p:embeddedFont>
      <p:font typeface="Segoe UI Emoji" pitchFamily="34" charset="0"/>
      <p:regular r:id="rId36"/>
    </p:embeddedFont>
    <p:embeddedFont>
      <p:font typeface=".VnAristote"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4660"/>
  </p:normalViewPr>
  <p:slideViewPr>
    <p:cSldViewPr snapToGrid="0">
      <p:cViewPr>
        <p:scale>
          <a:sx n="96" d="100"/>
          <a:sy n="96" d="100"/>
        </p:scale>
        <p:origin x="-216"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95508B-7445-4CAE-B7F1-9BE8D9DB91E6}"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EE6894-343F-4978-BBFD-9CC8A2C191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096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452C42-32D3-4DBA-B27B-030E59E4707B}"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EEEE9A-4B27-4261-9F1D-D11E14BDDC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287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78DE73-5DDA-4386-9A01-A30853413FAA}"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0630EA-7E1D-444A-8874-4136A00ECE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9939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85" y="103188"/>
            <a:ext cx="10991849" cy="13144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51"/>
            <a:ext cx="53848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51"/>
            <a:ext cx="53848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03663"/>
            <a:ext cx="53848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03663"/>
            <a:ext cx="53848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a:lvl1pPr>
          </a:lstStyle>
          <a:p>
            <a:pPr>
              <a:defRPr/>
            </a:pPr>
            <a:fld id="{90D594F3-BFDC-4C82-A846-D70AACE1FA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6812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7541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51780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17227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9508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43019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53398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7361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E339FA-CC9F-4694-9B8B-9FC39E7068BC}"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3E7F0B-5B87-49F0-84CA-F363E6A961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6532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69196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5638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8680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846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579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97087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45430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9408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903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1821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1685E0E-5CDE-4DA2-8482-F8FE74B6BA1D}"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F453A2-7373-4677-9EB2-61872B176B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6450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37871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72772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03592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24398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60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3D860F-77CB-4881-9EC4-1E98DA4DD451}"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23390E-C9A3-4222-BDAE-437EBCE04D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611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F3741C9-E903-4BA8-BB35-BE5710858897}" type="datetimeFigureOut">
              <a:rPr lang="en-US">
                <a:solidFill>
                  <a:prstClr val="black">
                    <a:tint val="75000"/>
                  </a:prstClr>
                </a:solidFill>
              </a:rPr>
              <a:pPr>
                <a:defRPr/>
              </a:pPr>
              <a:t>10/20/2022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26B293-33CD-4521-AC3E-7B0BBC62A1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191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8A1AF80-D4F3-4AF5-B8A8-E7C64858D093}" type="datetimeFigureOut">
              <a:rPr lang="en-US">
                <a:solidFill>
                  <a:prstClr val="black">
                    <a:tint val="75000"/>
                  </a:prstClr>
                </a:solidFill>
              </a:rPr>
              <a:pPr>
                <a:defRPr/>
              </a:pPr>
              <a:t>10/20/2022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A80F8B6-9C3F-43DD-9E48-4538C5632A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590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06C321-1C8F-406F-9741-E072DE340588}" type="datetimeFigureOut">
              <a:rPr lang="en-US">
                <a:solidFill>
                  <a:prstClr val="black">
                    <a:tint val="75000"/>
                  </a:prstClr>
                </a:solidFill>
              </a:rPr>
              <a:pPr>
                <a:defRPr/>
              </a:pPr>
              <a:t>10/20/2022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B9572BB-8A1B-4D3F-8E3B-4F89FBD88B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110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EDACA5-2CB8-4F3C-9F25-2D362D2E3E30}"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1AF9EBF-DC54-43C3-9393-6D8C35F6E4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838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1467C0-BC64-48E0-83D5-F529C9E9C080}"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5F591B-AB50-4D8E-AF35-AEF0954387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686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DB2859AA-C2AC-4B7A-8086-E7E06F1166BF}" type="datetimeFigureOut">
              <a:rPr lang="en-US">
                <a:solidFill>
                  <a:prstClr val="black">
                    <a:tint val="75000"/>
                  </a:prstClr>
                </a:solidFill>
                <a:latin typeface="Arial" charset="0"/>
                <a:cs typeface="Arial" charset="0"/>
              </a:rPr>
              <a:pPr fontAlgn="base">
                <a:spcBef>
                  <a:spcPct val="0"/>
                </a:spcBef>
                <a:spcAft>
                  <a:spcPct val="0"/>
                </a:spcAft>
                <a:defRPr/>
              </a:pPr>
              <a:t>10/20/2022</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C84B6CD2-B0BD-40A3-A5A9-E11EA135581E}"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43624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312148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9A334-8086-49B6-A22D-0CD8F0A12E24}" type="datetimeFigureOut">
              <a:rPr lang="vi-VN" smtClean="0">
                <a:solidFill>
                  <a:prstClr val="black">
                    <a:tint val="75000"/>
                  </a:prstClr>
                </a:solidFill>
              </a:rPr>
              <a:pPr/>
              <a:t>20/10/2022</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43735-CDBA-41B8-A698-0D434D2211A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920435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7.xml"/><Relationship Id="rId7" Type="http://schemas.openxmlformats.org/officeDocument/2006/relationships/slide" Target="slide18.xml"/><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21.xml"/><Relationship Id="rId4" Type="http://schemas.openxmlformats.org/officeDocument/2006/relationships/slide" Target="slide20.xml"/><Relationship Id="rId9"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Pictur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79" name="Text Box 6"/>
          <p:cNvSpPr txBox="1">
            <a:spLocks noChangeArrowheads="1"/>
          </p:cNvSpPr>
          <p:nvPr/>
        </p:nvSpPr>
        <p:spPr bwMode="auto">
          <a:xfrm>
            <a:off x="250167" y="5532529"/>
            <a:ext cx="113956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FF0000"/>
                </a:solidFill>
                <a:latin typeface="Arial" charset="0"/>
                <a:cs typeface="Arial" charset="0"/>
              </a:defRPr>
            </a:lvl1pPr>
            <a:lvl2pPr marL="742950" indent="-285750" eaLnBrk="0" hangingPunct="0">
              <a:defRPr sz="2000" b="1">
                <a:solidFill>
                  <a:srgbClr val="FF0000"/>
                </a:solidFill>
                <a:latin typeface="Arial" charset="0"/>
                <a:cs typeface="Arial" charset="0"/>
              </a:defRPr>
            </a:lvl2pPr>
            <a:lvl3pPr marL="1143000" indent="-228600" eaLnBrk="0" hangingPunct="0">
              <a:defRPr sz="2000" b="1">
                <a:solidFill>
                  <a:srgbClr val="FF0000"/>
                </a:solidFill>
                <a:latin typeface="Arial" charset="0"/>
                <a:cs typeface="Arial" charset="0"/>
              </a:defRPr>
            </a:lvl3pPr>
            <a:lvl4pPr marL="1600200" indent="-228600" eaLnBrk="0" hangingPunct="0">
              <a:defRPr sz="2000" b="1">
                <a:solidFill>
                  <a:srgbClr val="FF0000"/>
                </a:solidFill>
                <a:latin typeface="Arial" charset="0"/>
                <a:cs typeface="Arial" charset="0"/>
              </a:defRPr>
            </a:lvl4pPr>
            <a:lvl5pPr marL="2057400" indent="-228600" eaLnBrk="0" hangingPunct="0">
              <a:defRPr sz="2000" b="1">
                <a:solidFill>
                  <a:srgbClr val="FF0000"/>
                </a:solidFill>
                <a:latin typeface="Arial" charset="0"/>
                <a:cs typeface="Arial" charset="0"/>
              </a:defRPr>
            </a:lvl5pPr>
            <a:lvl6pPr marL="2514600" indent="-228600" eaLnBrk="0" fontAlgn="base" hangingPunct="0">
              <a:spcBef>
                <a:spcPct val="0"/>
              </a:spcBef>
              <a:spcAft>
                <a:spcPct val="0"/>
              </a:spcAft>
              <a:defRPr sz="2000" b="1">
                <a:solidFill>
                  <a:srgbClr val="FF0000"/>
                </a:solidFill>
                <a:latin typeface="Arial" charset="0"/>
                <a:cs typeface="Arial" charset="0"/>
              </a:defRPr>
            </a:lvl6pPr>
            <a:lvl7pPr marL="2971800" indent="-228600" eaLnBrk="0" fontAlgn="base" hangingPunct="0">
              <a:spcBef>
                <a:spcPct val="0"/>
              </a:spcBef>
              <a:spcAft>
                <a:spcPct val="0"/>
              </a:spcAft>
              <a:defRPr sz="2000" b="1">
                <a:solidFill>
                  <a:srgbClr val="FF0000"/>
                </a:solidFill>
                <a:latin typeface="Arial" charset="0"/>
                <a:cs typeface="Arial" charset="0"/>
              </a:defRPr>
            </a:lvl7pPr>
            <a:lvl8pPr marL="3429000" indent="-228600" eaLnBrk="0" fontAlgn="base" hangingPunct="0">
              <a:spcBef>
                <a:spcPct val="0"/>
              </a:spcBef>
              <a:spcAft>
                <a:spcPct val="0"/>
              </a:spcAft>
              <a:defRPr sz="2000" b="1">
                <a:solidFill>
                  <a:srgbClr val="FF0000"/>
                </a:solidFill>
                <a:latin typeface="Arial" charset="0"/>
                <a:cs typeface="Arial" charset="0"/>
              </a:defRPr>
            </a:lvl8pPr>
            <a:lvl9pPr marL="3886200" indent="-228600" eaLnBrk="0" fontAlgn="base" hangingPunct="0">
              <a:spcBef>
                <a:spcPct val="0"/>
              </a:spcBef>
              <a:spcAft>
                <a:spcPct val="0"/>
              </a:spcAft>
              <a:defRPr sz="2000" b="1">
                <a:solidFill>
                  <a:srgbClr val="FF0000"/>
                </a:solidFill>
                <a:latin typeface="Arial" charset="0"/>
                <a:cs typeface="Arial" charset="0"/>
              </a:defRPr>
            </a:lvl9pPr>
          </a:lstStyle>
          <a:p>
            <a:pPr algn="ctr" eaLnBrk="1" hangingPunct="1"/>
            <a:r>
              <a:rPr lang="en-US" sz="3200" dirty="0">
                <a:solidFill>
                  <a:schemeClr val="tx1"/>
                </a:solidFill>
                <a:latin typeface=".VnAristote" pitchFamily="34" charset="0"/>
              </a:rPr>
              <a:t>Teacher : Nguyen </a:t>
            </a:r>
            <a:r>
              <a:rPr lang="en-US" sz="3200" dirty="0" err="1">
                <a:solidFill>
                  <a:schemeClr val="tx1"/>
                </a:solidFill>
                <a:latin typeface=".VnAristote" pitchFamily="34" charset="0"/>
              </a:rPr>
              <a:t>Thi</a:t>
            </a:r>
            <a:r>
              <a:rPr lang="en-US" sz="3200" dirty="0">
                <a:solidFill>
                  <a:schemeClr val="tx1"/>
                </a:solidFill>
                <a:latin typeface=".VnAristote" pitchFamily="34" charset="0"/>
              </a:rPr>
              <a:t> </a:t>
            </a:r>
            <a:r>
              <a:rPr lang="en-US" sz="3200" dirty="0" err="1">
                <a:solidFill>
                  <a:schemeClr val="tx1"/>
                </a:solidFill>
                <a:latin typeface=".VnAristote" pitchFamily="34" charset="0"/>
              </a:rPr>
              <a:t>Kieu</a:t>
            </a:r>
            <a:r>
              <a:rPr lang="en-US" sz="3200" dirty="0">
                <a:solidFill>
                  <a:schemeClr val="tx1"/>
                </a:solidFill>
                <a:latin typeface=".VnAristote" pitchFamily="34" charset="0"/>
              </a:rPr>
              <a:t> </a:t>
            </a:r>
            <a:r>
              <a:rPr lang="en-US" sz="3200" dirty="0" err="1" smtClean="0">
                <a:solidFill>
                  <a:schemeClr val="tx1"/>
                </a:solidFill>
                <a:latin typeface=".VnAristote" pitchFamily="34" charset="0"/>
              </a:rPr>
              <a:t>Anh</a:t>
            </a:r>
            <a:r>
              <a:rPr lang="en-US" sz="3200" dirty="0" smtClean="0">
                <a:solidFill>
                  <a:schemeClr val="tx1"/>
                </a:solidFill>
                <a:latin typeface=".VnAristote" pitchFamily="34" charset="0"/>
              </a:rPr>
              <a:t> </a:t>
            </a:r>
            <a:r>
              <a:rPr lang="en-US" sz="3200" b="0" dirty="0">
                <a:solidFill>
                  <a:prstClr val="black"/>
                </a:solidFill>
                <a:latin typeface=".VnAristote" pitchFamily="34" charset="0"/>
                <a:cs typeface="+mn-cs"/>
              </a:rPr>
              <a:t> --- </a:t>
            </a:r>
            <a:r>
              <a:rPr lang="en-US" sz="3200" dirty="0" err="1" smtClean="0">
                <a:solidFill>
                  <a:schemeClr val="tx1"/>
                </a:solidFill>
                <a:latin typeface=".VnAristote" pitchFamily="34" charset="0"/>
              </a:rPr>
              <a:t>Trang</a:t>
            </a:r>
            <a:r>
              <a:rPr lang="en-US" sz="3200" dirty="0" smtClean="0">
                <a:solidFill>
                  <a:schemeClr val="tx1"/>
                </a:solidFill>
                <a:latin typeface=".VnAristote" pitchFamily="34" charset="0"/>
              </a:rPr>
              <a:t> Cat Secondary School</a:t>
            </a:r>
            <a:endParaRPr lang="en-US" sz="3200" dirty="0">
              <a:solidFill>
                <a:schemeClr val="tx1"/>
              </a:solidFill>
              <a:latin typeface=".VnAristote" pitchFamily="34" charset="0"/>
            </a:endParaRPr>
          </a:p>
        </p:txBody>
      </p:sp>
      <p:sp>
        <p:nvSpPr>
          <p:cNvPr id="101380" name="WordArt 7"/>
          <p:cNvSpPr>
            <a:spLocks noChangeArrowheads="1" noChangeShapeType="1" noTextEdit="1"/>
          </p:cNvSpPr>
          <p:nvPr/>
        </p:nvSpPr>
        <p:spPr bwMode="auto">
          <a:xfrm>
            <a:off x="368303" y="1820863"/>
            <a:ext cx="11417300" cy="2895600"/>
          </a:xfrm>
          <a:prstGeom prst="rect">
            <a:avLst/>
          </a:prstGeom>
        </p:spPr>
        <p:txBody>
          <a:bodyPr wrap="none" fromWordArt="1">
            <a:prstTxWarp prst="textWave1">
              <a:avLst>
                <a:gd name="adj1" fmla="val 13005"/>
                <a:gd name="adj2" fmla="val 0"/>
              </a:avLst>
            </a:prstTxWarp>
          </a:bodyPr>
          <a:lstStyle/>
          <a:p>
            <a:pPr algn="ctr" eaLnBrk="1" hangingPunct="1"/>
            <a:r>
              <a:rPr lang="en-US" sz="3600" b="1" kern="10" dirty="0" smtClean="0">
                <a:ln w="38100">
                  <a:solidFill>
                    <a:srgbClr val="C0504D"/>
                  </a:solidFill>
                  <a:round/>
                  <a:headEnd/>
                  <a:tailEnd/>
                </a:ln>
                <a:effectLst>
                  <a:outerShdw dist="53882" dir="2700000" algn="ctr" rotWithShape="0">
                    <a:srgbClr val="C0C0C0">
                      <a:alpha val="79999"/>
                    </a:srgbClr>
                  </a:outerShdw>
                </a:effectLst>
                <a:latin typeface="Times New Roman"/>
                <a:cs typeface="Times New Roman"/>
              </a:rPr>
              <a:t>Warmly welcome to our class </a:t>
            </a:r>
          </a:p>
          <a:p>
            <a:pPr algn="ctr" eaLnBrk="1" hangingPunct="1"/>
            <a:r>
              <a:rPr lang="en-US" sz="3600" b="1" kern="10" smtClean="0">
                <a:ln w="38100">
                  <a:solidFill>
                    <a:srgbClr val="C0504D"/>
                  </a:solidFill>
                  <a:round/>
                  <a:headEnd/>
                  <a:tailEnd/>
                </a:ln>
                <a:effectLst>
                  <a:outerShdw dist="53882" dir="2700000" algn="ctr" rotWithShape="0">
                    <a:srgbClr val="C0C0C0">
                      <a:alpha val="79999"/>
                    </a:srgbClr>
                  </a:outerShdw>
                </a:effectLst>
                <a:latin typeface="Times New Roman"/>
                <a:cs typeface="Times New Roman"/>
              </a:rPr>
              <a:t>  English </a:t>
            </a:r>
            <a:r>
              <a:rPr lang="vi-VN" sz="3600" b="1" kern="10" dirty="0" smtClean="0">
                <a:ln w="38100">
                  <a:solidFill>
                    <a:srgbClr val="C0504D"/>
                  </a:solidFill>
                  <a:round/>
                  <a:headEnd/>
                  <a:tailEnd/>
                </a:ln>
                <a:effectLst>
                  <a:outerShdw dist="53882" dir="2700000" algn="ctr" rotWithShape="0">
                    <a:srgbClr val="C0C0C0">
                      <a:alpha val="79999"/>
                    </a:srgbClr>
                  </a:outerShdw>
                </a:effectLst>
                <a:latin typeface="Times New Roman"/>
                <a:cs typeface="Times New Roman"/>
              </a:rPr>
              <a:t>8</a:t>
            </a:r>
            <a:r>
              <a:rPr lang="en-US" sz="3600" b="1" kern="10" dirty="0" smtClean="0">
                <a:ln w="38100">
                  <a:solidFill>
                    <a:srgbClr val="C0504D"/>
                  </a:solidFill>
                  <a:round/>
                  <a:headEnd/>
                  <a:tailEnd/>
                </a:ln>
                <a:effectLst>
                  <a:outerShdw dist="53882" dir="2700000" algn="ctr" rotWithShape="0">
                    <a:srgbClr val="C0C0C0">
                      <a:alpha val="79999"/>
                    </a:srgbClr>
                  </a:outerShdw>
                </a:effectLst>
                <a:latin typeface="Times New Roman"/>
                <a:cs typeface="Times New Roman"/>
              </a:rPr>
              <a:t> </a:t>
            </a:r>
          </a:p>
        </p:txBody>
      </p:sp>
    </p:spTree>
    <p:extLst>
      <p:ext uri="{BB962C8B-B14F-4D97-AF65-F5344CB8AC3E}">
        <p14:creationId xmlns:p14="http://schemas.microsoft.com/office/powerpoint/2010/main" val="3202793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6963"/>
            <a:ext cx="6624736" cy="669414"/>
          </a:xfrm>
          <a:prstGeom prst="rect">
            <a:avLst/>
          </a:prstGeom>
        </p:spPr>
        <p:txBody>
          <a:bodyPr>
            <a:spAutoFit/>
          </a:bodyPr>
          <a:lstStyle/>
          <a:p>
            <a:pPr algn="just">
              <a:lnSpc>
                <a:spcPts val="4500"/>
              </a:lnSpc>
              <a:spcBef>
                <a:spcPts val="1800"/>
              </a:spcBef>
              <a:spcAft>
                <a:spcPts val="1800"/>
              </a:spcAft>
              <a:defRPr/>
            </a:pPr>
            <a:r>
              <a:rPr lang="en-US" sz="4000" b="1" dirty="0">
                <a:ln>
                  <a:solidFill>
                    <a:srgbClr val="FF0000"/>
                  </a:solidFill>
                </a:ln>
                <a:solidFill>
                  <a:srgbClr val="FF0000"/>
                </a:solidFill>
                <a:latin typeface="Times New Roman" pitchFamily="18" charset="0"/>
                <a:cs typeface="Times New Roman" pitchFamily="18" charset="0"/>
              </a:rPr>
              <a:t>Checking vocabulary</a:t>
            </a:r>
            <a:r>
              <a:rPr lang="en-US" sz="4000" b="1" dirty="0">
                <a:ln>
                  <a:solidFill>
                    <a:srgbClr val="FF0000"/>
                  </a:solidFill>
                </a:ln>
                <a:solidFill>
                  <a:srgbClr val="FFFF00"/>
                </a:solidFill>
                <a:latin typeface="Times New Roman" pitchFamily="18" charset="0"/>
                <a:cs typeface="Times New Roman" pitchFamily="18" charset="0"/>
              </a:rPr>
              <a:t>:</a:t>
            </a:r>
          </a:p>
        </p:txBody>
      </p:sp>
      <p:sp>
        <p:nvSpPr>
          <p:cNvPr id="6" name="Rectangle 5"/>
          <p:cNvSpPr>
            <a:spLocks noChangeArrowheads="1"/>
          </p:cNvSpPr>
          <p:nvPr/>
        </p:nvSpPr>
        <p:spPr bwMode="auto">
          <a:xfrm>
            <a:off x="24" y="1587500"/>
            <a:ext cx="6779600" cy="49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5113" indent="-265113" algn="just" fontAlgn="base">
              <a:lnSpc>
                <a:spcPts val="3700"/>
              </a:lnSpc>
              <a:spcBef>
                <a:spcPts val="1200"/>
              </a:spcBef>
              <a:spcAft>
                <a:spcPts val="1200"/>
              </a:spcAft>
              <a:buFontTx/>
              <a:buChar char="-"/>
              <a:defRPr/>
            </a:pPr>
            <a:r>
              <a:rPr lang="en-US" sz="4000" b="1" dirty="0">
                <a:solidFill>
                  <a:srgbClr val="0000FF"/>
                </a:solidFill>
                <a:latin typeface="Times New Roman" pitchFamily="18" charset="0"/>
                <a:cs typeface="Times New Roman" pitchFamily="18" charset="0"/>
              </a:rPr>
              <a:t>nomad /ˈ</a:t>
            </a:r>
            <a:r>
              <a:rPr lang="en-US" sz="4000" b="1" dirty="0" err="1">
                <a:solidFill>
                  <a:srgbClr val="0000FF"/>
                </a:solidFill>
                <a:latin typeface="Times New Roman" pitchFamily="18" charset="0"/>
                <a:cs typeface="Times New Roman" pitchFamily="18" charset="0"/>
              </a:rPr>
              <a:t>nəʊmæd</a:t>
            </a:r>
            <a:r>
              <a:rPr lang="en-US" sz="4000" b="1" dirty="0">
                <a:solidFill>
                  <a:srgbClr val="0000FF"/>
                </a:solidFill>
                <a:latin typeface="Times New Roman" pitchFamily="18" charset="0"/>
                <a:cs typeface="Times New Roman" pitchFamily="18" charset="0"/>
              </a:rPr>
              <a:t>/ (n)</a:t>
            </a:r>
          </a:p>
          <a:p>
            <a:pPr marL="265113" indent="-265113" algn="just" fontAlgn="base">
              <a:lnSpc>
                <a:spcPts val="3700"/>
              </a:lnSpc>
              <a:spcBef>
                <a:spcPts val="1200"/>
              </a:spcBef>
              <a:spcAft>
                <a:spcPts val="1200"/>
              </a:spcAft>
              <a:buFontTx/>
              <a:buChar char="-"/>
              <a:defRPr/>
            </a:pPr>
            <a:r>
              <a:rPr lang="en-US" sz="4000" b="1" dirty="0">
                <a:solidFill>
                  <a:srgbClr val="0000FF"/>
                </a:solidFill>
                <a:latin typeface="Times New Roman" pitchFamily="18" charset="0"/>
                <a:cs typeface="Times New Roman" pitchFamily="18" charset="0"/>
              </a:rPr>
              <a:t>nomadic /</a:t>
            </a:r>
            <a:r>
              <a:rPr lang="en-US" sz="4000" b="1" dirty="0" err="1">
                <a:solidFill>
                  <a:srgbClr val="0000FF"/>
                </a:solidFill>
                <a:latin typeface="Times New Roman" pitchFamily="18" charset="0"/>
                <a:cs typeface="Times New Roman" pitchFamily="18" charset="0"/>
              </a:rPr>
              <a:t>nəʊˈmædɪk</a:t>
            </a:r>
            <a:r>
              <a:rPr lang="en-US" sz="4000" b="1" dirty="0">
                <a:solidFill>
                  <a:srgbClr val="0000FF"/>
                </a:solidFill>
                <a:latin typeface="Times New Roman" pitchFamily="18" charset="0"/>
                <a:cs typeface="Times New Roman" pitchFamily="18" charset="0"/>
              </a:rPr>
              <a:t>/ (a)</a:t>
            </a:r>
          </a:p>
          <a:p>
            <a:pPr marL="265113" indent="-265113" algn="just" fontAlgn="base">
              <a:lnSpc>
                <a:spcPts val="3700"/>
              </a:lnSpc>
              <a:spcBef>
                <a:spcPts val="1200"/>
              </a:spcBef>
              <a:spcAft>
                <a:spcPts val="1200"/>
              </a:spcAft>
              <a:buFontTx/>
              <a:buChar char="-"/>
              <a:defRPr/>
            </a:pPr>
            <a:r>
              <a:rPr lang="en-US" sz="4000" b="1" dirty="0">
                <a:solidFill>
                  <a:srgbClr val="0000FF"/>
                </a:solidFill>
                <a:latin typeface="Times New Roman" pitchFamily="18" charset="0"/>
                <a:cs typeface="Times New Roman" pitchFamily="18" charset="0"/>
              </a:rPr>
              <a:t>cattle /’</a:t>
            </a:r>
            <a:r>
              <a:rPr lang="en-US" sz="4000" b="1" dirty="0" err="1">
                <a:solidFill>
                  <a:srgbClr val="0000FF"/>
                </a:solidFill>
                <a:latin typeface="Times New Roman" pitchFamily="18" charset="0"/>
                <a:cs typeface="Times New Roman" pitchFamily="18" charset="0"/>
              </a:rPr>
              <a:t>kætl</a:t>
            </a:r>
            <a:r>
              <a:rPr lang="en-US" sz="4000" b="1" dirty="0">
                <a:solidFill>
                  <a:srgbClr val="0000FF"/>
                </a:solidFill>
                <a:latin typeface="Times New Roman" pitchFamily="18" charset="0"/>
                <a:cs typeface="Times New Roman" pitchFamily="18" charset="0"/>
              </a:rPr>
              <a:t>/ (n)</a:t>
            </a:r>
          </a:p>
          <a:p>
            <a:pPr marL="265113" indent="-265113" algn="just" fontAlgn="base">
              <a:lnSpc>
                <a:spcPts val="3700"/>
              </a:lnSpc>
              <a:spcBef>
                <a:spcPts val="1200"/>
              </a:spcBef>
              <a:spcAft>
                <a:spcPts val="1200"/>
              </a:spcAft>
              <a:buFontTx/>
              <a:buChar char="-"/>
              <a:defRPr/>
            </a:pPr>
            <a:r>
              <a:rPr lang="en-US" sz="4000" b="1" dirty="0">
                <a:solidFill>
                  <a:srgbClr val="0000FF"/>
                </a:solidFill>
                <a:latin typeface="Times New Roman" pitchFamily="18" charset="0"/>
                <a:cs typeface="Times New Roman" pitchFamily="18" charset="0"/>
              </a:rPr>
              <a:t>pasture /ˈ</a:t>
            </a:r>
            <a:r>
              <a:rPr lang="en-US" sz="4000" b="1" dirty="0" err="1">
                <a:solidFill>
                  <a:srgbClr val="0000FF"/>
                </a:solidFill>
                <a:latin typeface="Times New Roman" pitchFamily="18" charset="0"/>
                <a:cs typeface="Times New Roman" pitchFamily="18" charset="0"/>
              </a:rPr>
              <a:t>pɑːstʃə</a:t>
            </a:r>
            <a:r>
              <a:rPr lang="en-US" sz="4000" b="1" dirty="0">
                <a:solidFill>
                  <a:srgbClr val="0000FF"/>
                </a:solidFill>
                <a:latin typeface="Times New Roman" pitchFamily="18" charset="0"/>
                <a:cs typeface="Times New Roman" pitchFamily="18" charset="0"/>
              </a:rPr>
              <a:t>(r)/ (n)</a:t>
            </a:r>
            <a:endParaRPr lang="vi-VN" sz="4000" b="1" dirty="0">
              <a:solidFill>
                <a:srgbClr val="0000FF"/>
              </a:solidFill>
              <a:latin typeface="Times New Roman" pitchFamily="18" charset="0"/>
              <a:cs typeface="Times New Roman" pitchFamily="18" charset="0"/>
            </a:endParaRPr>
          </a:p>
          <a:p>
            <a:pPr marL="265113" indent="-265113" fontAlgn="base">
              <a:lnSpc>
                <a:spcPts val="3700"/>
              </a:lnSpc>
              <a:spcBef>
                <a:spcPts val="1200"/>
              </a:spcBef>
              <a:spcAft>
                <a:spcPts val="1200"/>
              </a:spcAft>
              <a:buFontTx/>
              <a:buChar char="-"/>
              <a:defRPr/>
            </a:pPr>
            <a:r>
              <a:rPr lang="en-US" sz="4000" b="1" dirty="0" smtClean="0">
                <a:solidFill>
                  <a:srgbClr val="0000FF"/>
                </a:solidFill>
                <a:latin typeface="Times New Roman" pitchFamily="18" charset="0"/>
                <a:cs typeface="Times New Roman" pitchFamily="18" charset="0"/>
              </a:rPr>
              <a:t>Dairy</a:t>
            </a:r>
            <a:r>
              <a:rPr lang="en-US" sz="4000" b="1" dirty="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product</a:t>
            </a:r>
            <a:r>
              <a:rPr lang="en-US" sz="4000" b="1" dirty="0" smtClean="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a:t>
            </a:r>
            <a:r>
              <a:rPr lang="en-US" sz="4000" b="1" dirty="0">
                <a:solidFill>
                  <a:srgbClr val="0000FF"/>
                </a:solidFill>
                <a:latin typeface="Times New Roman" pitchFamily="18" charset="0"/>
                <a:cs typeface="Times New Roman" pitchFamily="18" charset="0"/>
              </a:rPr>
              <a:t>ˈ</a:t>
            </a:r>
            <a:r>
              <a:rPr lang="en-US" sz="4000" b="1" dirty="0" err="1">
                <a:solidFill>
                  <a:srgbClr val="0000FF"/>
                </a:solidFill>
                <a:latin typeface="Times New Roman" pitchFamily="18" charset="0"/>
                <a:cs typeface="Times New Roman" pitchFamily="18" charset="0"/>
              </a:rPr>
              <a:t>deə.ri</a:t>
            </a:r>
            <a:r>
              <a:rPr lang="en-US" sz="4000" b="1" dirty="0">
                <a:solidFill>
                  <a:srgbClr val="0000FF"/>
                </a:solidFill>
                <a:latin typeface="Times New Roman" pitchFamily="18" charset="0"/>
                <a:cs typeface="Times New Roman" pitchFamily="18" charset="0"/>
              </a:rPr>
              <a:t> ˈ</a:t>
            </a:r>
            <a:r>
              <a:rPr lang="en-US" sz="4000" b="1" dirty="0" err="1">
                <a:solidFill>
                  <a:srgbClr val="0000FF"/>
                </a:solidFill>
                <a:latin typeface="Times New Roman" pitchFamily="18" charset="0"/>
                <a:cs typeface="Times New Roman" pitchFamily="18" charset="0"/>
              </a:rPr>
              <a:t>prɒd.ʌkt</a:t>
            </a:r>
            <a:r>
              <a:rPr lang="en-US" sz="4000" b="1" dirty="0" smtClean="0">
                <a:solidFill>
                  <a:srgbClr val="0000FF"/>
                </a:solidFill>
                <a:latin typeface="Times New Roman" pitchFamily="18" charset="0"/>
                <a:cs typeface="Times New Roman" pitchFamily="18" charset="0"/>
              </a:rPr>
              <a:t>/(</a:t>
            </a:r>
            <a:r>
              <a:rPr lang="vi-VN" sz="4000" b="1" dirty="0" smtClean="0">
                <a:solidFill>
                  <a:srgbClr val="0000FF"/>
                </a:solidFill>
                <a:latin typeface="Times New Roman" pitchFamily="18" charset="0"/>
                <a:cs typeface="Times New Roman" pitchFamily="18" charset="0"/>
              </a:rPr>
              <a:t>n</a:t>
            </a:r>
            <a:r>
              <a:rPr lang="en-US" sz="4000" b="1" dirty="0" smtClean="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a:p>
            <a:pPr algn="just" fontAlgn="base">
              <a:lnSpc>
                <a:spcPts val="3700"/>
              </a:lnSpc>
              <a:spcBef>
                <a:spcPts val="1200"/>
              </a:spcBef>
              <a:spcAft>
                <a:spcPts val="1200"/>
              </a:spcAft>
              <a:defRPr/>
            </a:pPr>
            <a:r>
              <a:rPr lang="vi-VN" sz="4000" b="1" dirty="0">
                <a:solidFill>
                  <a:srgbClr val="0000FF"/>
                </a:solidFill>
                <a:latin typeface="Times New Roman" pitchFamily="18" charset="0"/>
                <a:cs typeface="Times New Roman" pitchFamily="18" charset="0"/>
              </a:rPr>
              <a:t>- Ger / g</a:t>
            </a:r>
            <a:r>
              <a:rPr lang="en-US" sz="4000" b="1" dirty="0">
                <a:solidFill>
                  <a:srgbClr val="0000FF"/>
                </a:solidFill>
                <a:latin typeface="Times New Roman" pitchFamily="18" charset="0"/>
                <a:cs typeface="Times New Roman" pitchFamily="18" charset="0"/>
              </a:rPr>
              <a:t>ə</a:t>
            </a:r>
            <a:r>
              <a:rPr lang="vi-VN" sz="4000" b="1" dirty="0">
                <a:solidFill>
                  <a:srgbClr val="0000FF"/>
                </a:solidFill>
                <a:latin typeface="Times New Roman" pitchFamily="18" charset="0"/>
                <a:cs typeface="Times New Roman" pitchFamily="18" charset="0"/>
              </a:rPr>
              <a:t>r / </a:t>
            </a:r>
            <a:r>
              <a:rPr lang="en-US" sz="4000" b="1" dirty="0" smtClean="0">
                <a:solidFill>
                  <a:srgbClr val="0000FF"/>
                </a:solidFill>
                <a:latin typeface="Times New Roman" pitchFamily="18" charset="0"/>
                <a:cs typeface="Times New Roman" pitchFamily="18" charset="0"/>
              </a:rPr>
              <a:t>(n)</a:t>
            </a:r>
            <a:endParaRPr lang="en-US" sz="4000" b="1" dirty="0">
              <a:solidFill>
                <a:srgbClr val="0000FF"/>
              </a:solidFill>
              <a:latin typeface="Times New Roman" pitchFamily="18" charset="0"/>
              <a:cs typeface="Times New Roman" pitchFamily="18" charset="0"/>
            </a:endParaRPr>
          </a:p>
        </p:txBody>
      </p:sp>
      <p:sp>
        <p:nvSpPr>
          <p:cNvPr id="11268" name="Rectangle 6"/>
          <p:cNvSpPr>
            <a:spLocks noChangeArrowheads="1"/>
          </p:cNvSpPr>
          <p:nvPr/>
        </p:nvSpPr>
        <p:spPr bwMode="auto">
          <a:xfrm>
            <a:off x="6951981" y="1683680"/>
            <a:ext cx="5088467" cy="47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lnSpc>
                <a:spcPts val="3700"/>
              </a:lnSpc>
              <a:spcBef>
                <a:spcPts val="1200"/>
              </a:spcBef>
              <a:spcAft>
                <a:spcPts val="1200"/>
              </a:spcAft>
            </a:pPr>
            <a:r>
              <a:rPr lang="vi-VN" sz="4000" b="1" dirty="0" smtClean="0">
                <a:solidFill>
                  <a:prstClr val="white"/>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dân </a:t>
            </a:r>
            <a:r>
              <a:rPr lang="en-US" sz="4000" b="1" dirty="0" smtClean="0">
                <a:solidFill>
                  <a:srgbClr val="0000FF"/>
                </a:solidFill>
                <a:latin typeface="Times New Roman" pitchFamily="18" charset="0"/>
                <a:cs typeface="Times New Roman" pitchFamily="18" charset="0"/>
              </a:rPr>
              <a:t>du </a:t>
            </a:r>
            <a:r>
              <a:rPr lang="en-US" sz="4000" b="1" dirty="0" err="1" smtClean="0">
                <a:solidFill>
                  <a:srgbClr val="0000FF"/>
                </a:solidFill>
                <a:latin typeface="Times New Roman" pitchFamily="18" charset="0"/>
                <a:cs typeface="Times New Roman" pitchFamily="18" charset="0"/>
              </a:rPr>
              <a:t>mục</a:t>
            </a:r>
            <a:endParaRPr lang="en-US" sz="4000" b="1" dirty="0" smtClean="0">
              <a:solidFill>
                <a:srgbClr val="0000FF"/>
              </a:solidFill>
              <a:latin typeface="Times New Roman" pitchFamily="18" charset="0"/>
              <a:cs typeface="Times New Roman" pitchFamily="18" charset="0"/>
            </a:endParaRPr>
          </a:p>
          <a:p>
            <a:pPr algn="just" fontAlgn="base">
              <a:lnSpc>
                <a:spcPts val="3700"/>
              </a:lnSpc>
              <a:spcBef>
                <a:spcPts val="1200"/>
              </a:spcBef>
              <a:spcAft>
                <a:spcPts val="1200"/>
              </a:spcAft>
            </a:pPr>
            <a:r>
              <a:rPr lang="en-US" sz="4000" b="1" dirty="0" smtClean="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thuôc về </a:t>
            </a:r>
            <a:r>
              <a:rPr lang="en-US" sz="4000" b="1" dirty="0" smtClean="0">
                <a:solidFill>
                  <a:srgbClr val="0000FF"/>
                </a:solidFill>
                <a:latin typeface="Times New Roman" pitchFamily="18" charset="0"/>
                <a:cs typeface="Times New Roman" pitchFamily="18" charset="0"/>
              </a:rPr>
              <a:t>du </a:t>
            </a:r>
            <a:r>
              <a:rPr lang="en-US" sz="4000" b="1" dirty="0" err="1" smtClean="0">
                <a:solidFill>
                  <a:srgbClr val="0000FF"/>
                </a:solidFill>
                <a:latin typeface="Times New Roman" pitchFamily="18" charset="0"/>
                <a:cs typeface="Times New Roman" pitchFamily="18" charset="0"/>
              </a:rPr>
              <a:t>mục</a:t>
            </a:r>
            <a:endParaRPr lang="en-US" sz="4000" b="1" dirty="0" smtClean="0">
              <a:solidFill>
                <a:srgbClr val="0000FF"/>
              </a:solidFill>
              <a:latin typeface="Times New Roman" pitchFamily="18" charset="0"/>
              <a:cs typeface="Times New Roman" pitchFamily="18" charset="0"/>
            </a:endParaRPr>
          </a:p>
          <a:p>
            <a:pPr algn="just" fontAlgn="base">
              <a:lnSpc>
                <a:spcPts val="3700"/>
              </a:lnSpc>
              <a:spcBef>
                <a:spcPts val="1200"/>
              </a:spcBef>
              <a:spcAft>
                <a:spcPts val="1200"/>
              </a:spcAft>
            </a:pP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gia</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súc</a:t>
            </a:r>
            <a:endParaRPr lang="en-US" sz="4000" b="1" dirty="0" smtClean="0">
              <a:solidFill>
                <a:srgbClr val="0000FF"/>
              </a:solidFill>
              <a:latin typeface="Times New Roman" pitchFamily="18" charset="0"/>
              <a:cs typeface="Times New Roman" pitchFamily="18" charset="0"/>
            </a:endParaRPr>
          </a:p>
          <a:p>
            <a:pPr algn="just" fontAlgn="base">
              <a:lnSpc>
                <a:spcPts val="3700"/>
              </a:lnSpc>
              <a:spcBef>
                <a:spcPts val="1200"/>
              </a:spcBef>
              <a:spcAft>
                <a:spcPts val="1200"/>
              </a:spcAft>
            </a:pPr>
            <a:r>
              <a:rPr lang="en-US" sz="4000" b="1" dirty="0" smtClean="0">
                <a:solidFill>
                  <a:srgbClr val="0000FF"/>
                </a:solidFill>
                <a:latin typeface="Times New Roman" pitchFamily="18" charset="0"/>
                <a:cs typeface="Times New Roman" pitchFamily="18" charset="0"/>
              </a:rPr>
              <a:t>= grassland</a:t>
            </a:r>
          </a:p>
          <a:p>
            <a:pPr algn="just" fontAlgn="base">
              <a:spcBef>
                <a:spcPts val="1200"/>
              </a:spcBef>
              <a:spcAft>
                <a:spcPts val="1200"/>
              </a:spcAft>
            </a:pPr>
            <a:r>
              <a:rPr lang="en-US" sz="4000" b="1" dirty="0" smtClean="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sản phẩm từ </a:t>
            </a:r>
            <a:r>
              <a:rPr lang="en-US" sz="4000" b="1" dirty="0" err="1" smtClean="0">
                <a:solidFill>
                  <a:srgbClr val="0000FF"/>
                </a:solidFill>
                <a:latin typeface="Times New Roman" pitchFamily="18" charset="0"/>
                <a:cs typeface="Times New Roman" pitchFamily="18" charset="0"/>
              </a:rPr>
              <a:t>sữa</a:t>
            </a:r>
            <a:endParaRPr lang="en-US" sz="3600" b="1" dirty="0" smtClean="0">
              <a:solidFill>
                <a:srgbClr val="0000FF"/>
              </a:solidFill>
              <a:latin typeface="Times New Roman" pitchFamily="18" charset="0"/>
              <a:cs typeface="Times New Roman" pitchFamily="18" charset="0"/>
            </a:endParaRPr>
          </a:p>
          <a:p>
            <a:pPr algn="just" fontAlgn="base">
              <a:spcBef>
                <a:spcPts val="1200"/>
              </a:spcBef>
              <a:spcAft>
                <a:spcPts val="1200"/>
              </a:spcAft>
            </a:pPr>
            <a:r>
              <a:rPr lang="vi-VN" sz="4000" b="1" dirty="0" smtClean="0">
                <a:solidFill>
                  <a:srgbClr val="0000FF"/>
                </a:solidFill>
                <a:latin typeface="Times New Roman" pitchFamily="18" charset="0"/>
                <a:cs typeface="Times New Roman" pitchFamily="18" charset="0"/>
                <a:sym typeface="Symbol" pitchFamily="18" charset="2"/>
              </a:rPr>
              <a:t>:lều di động</a:t>
            </a:r>
          </a:p>
        </p:txBody>
      </p:sp>
    </p:spTree>
    <p:extLst>
      <p:ext uri="{BB962C8B-B14F-4D97-AF65-F5344CB8AC3E}">
        <p14:creationId xmlns:p14="http://schemas.microsoft.com/office/powerpoint/2010/main" val="2082174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nodeType="clickEffect">
                                  <p:stCondLst>
                                    <p:cond delay="0"/>
                                  </p:stCondLst>
                                  <p:childTnLst>
                                    <p:animEffect transition="out" filter="wipe(right)">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nodeType="clickEffect">
                                  <p:stCondLst>
                                    <p:cond delay="0"/>
                                  </p:stCondLst>
                                  <p:childTnLst>
                                    <p:animEffect transition="out" filter="wipe(right)">
                                      <p:cBhvr>
                                        <p:cTn id="11" dur="500"/>
                                        <p:tgtEl>
                                          <p:spTgt spid="6">
                                            <p:txEl>
                                              <p:pRg st="1" end="1"/>
                                            </p:txEl>
                                          </p:spTgt>
                                        </p:tgtEl>
                                      </p:cBhvr>
                                    </p:animEffect>
                                    <p:set>
                                      <p:cBhvr>
                                        <p:cTn id="12"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2" fill="hold" nodeType="clickEffect">
                                  <p:stCondLst>
                                    <p:cond delay="0"/>
                                  </p:stCondLst>
                                  <p:childTnLst>
                                    <p:animEffect transition="out" filter="wipe(right)">
                                      <p:cBhvr>
                                        <p:cTn id="16" dur="500"/>
                                        <p:tgtEl>
                                          <p:spTgt spid="6">
                                            <p:txEl>
                                              <p:pRg st="2" end="2"/>
                                            </p:txEl>
                                          </p:spTgt>
                                        </p:tgtEl>
                                      </p:cBhvr>
                                    </p:animEffect>
                                    <p:set>
                                      <p:cBhvr>
                                        <p:cTn id="17"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2" fill="hold" nodeType="clickEffect">
                                  <p:stCondLst>
                                    <p:cond delay="0"/>
                                  </p:stCondLst>
                                  <p:childTnLst>
                                    <p:animEffect transition="out" filter="wipe(right)">
                                      <p:cBhvr>
                                        <p:cTn id="21" dur="500"/>
                                        <p:tgtEl>
                                          <p:spTgt spid="6">
                                            <p:txEl>
                                              <p:pRg st="3" end="3"/>
                                            </p:txEl>
                                          </p:spTgt>
                                        </p:tgtEl>
                                      </p:cBhvr>
                                    </p:animEffect>
                                    <p:set>
                                      <p:cBhvr>
                                        <p:cTn id="22" dur="1" fill="hold">
                                          <p:stCondLst>
                                            <p:cond delay="499"/>
                                          </p:stCondLst>
                                        </p:cTn>
                                        <p:tgtEl>
                                          <p:spTgt spid="6">
                                            <p:txEl>
                                              <p:pRg st="3" end="3"/>
                                            </p:txEl>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2" fill="hold" nodeType="clickEffect">
                                  <p:stCondLst>
                                    <p:cond delay="0"/>
                                  </p:stCondLst>
                                  <p:childTnLst>
                                    <p:animEffect transition="out" filter="wipe(right)">
                                      <p:cBhvr>
                                        <p:cTn id="26" dur="500"/>
                                        <p:tgtEl>
                                          <p:spTgt spid="6">
                                            <p:txEl>
                                              <p:pRg st="4" end="4"/>
                                            </p:txEl>
                                          </p:spTgt>
                                        </p:tgtEl>
                                      </p:cBhvr>
                                    </p:animEffect>
                                    <p:set>
                                      <p:cBhvr>
                                        <p:cTn id="27"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2" fill="hold" nodeType="clickEffect">
                                  <p:stCondLst>
                                    <p:cond delay="0"/>
                                  </p:stCondLst>
                                  <p:childTnLst>
                                    <p:animEffect transition="out" filter="wipe(right)">
                                      <p:cBhvr>
                                        <p:cTn id="31" dur="500"/>
                                        <p:tgtEl>
                                          <p:spTgt spid="6">
                                            <p:txEl>
                                              <p:pRg st="5" end="5"/>
                                            </p:txEl>
                                          </p:spTgt>
                                        </p:tgtEl>
                                      </p:cBhvr>
                                    </p:animEffect>
                                    <p:set>
                                      <p:cBhvr>
                                        <p:cTn id="32" dur="1" fill="hold">
                                          <p:stCondLst>
                                            <p:cond delay="499"/>
                                          </p:stCondLst>
                                        </p:cTn>
                                        <p:tgtEl>
                                          <p:spTgt spid="6">
                                            <p:txEl>
                                              <p:pRg st="5" end="5"/>
                                            </p:txEl>
                                          </p:spTgt>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500"/>
                                        <p:tgtEl>
                                          <p:spTgt spid="6">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left)">
                                      <p:cBhvr>
                                        <p:cTn id="52" dur="500"/>
                                        <p:tgtEl>
                                          <p:spTgt spid="6">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left)">
                                      <p:cBhvr>
                                        <p:cTn id="57" dur="500"/>
                                        <p:tgtEl>
                                          <p:spTgt spid="6">
                                            <p:txEl>
                                              <p:pRg st="4" end="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wipe(left)">
                                      <p:cBhvr>
                                        <p:cTn id="6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25490787"/>
              </p:ext>
            </p:extLst>
          </p:nvPr>
        </p:nvGraphicFramePr>
        <p:xfrm>
          <a:off x="487680" y="1273159"/>
          <a:ext cx="11470640" cy="5433162"/>
        </p:xfrm>
        <a:graphic>
          <a:graphicData uri="http://schemas.openxmlformats.org/drawingml/2006/table">
            <a:tbl>
              <a:tblPr firstRow="1" bandRow="1">
                <a:tableStyleId>{5C22544A-7EE6-4342-B048-85BDC9FD1C3A}</a:tableStyleId>
              </a:tblPr>
              <a:tblGrid>
                <a:gridCol w="4277360">
                  <a:extLst>
                    <a:ext uri="{9D8B030D-6E8A-4147-A177-3AD203B41FA5}">
                      <a16:colId xmlns="" xmlns:a16="http://schemas.microsoft.com/office/drawing/2014/main" val="20000"/>
                    </a:ext>
                  </a:extLst>
                </a:gridCol>
                <a:gridCol w="7193280">
                  <a:extLst>
                    <a:ext uri="{9D8B030D-6E8A-4147-A177-3AD203B41FA5}">
                      <a16:colId xmlns="" xmlns:a16="http://schemas.microsoft.com/office/drawing/2014/main" val="20001"/>
                    </a:ext>
                  </a:extLst>
                </a:gridCol>
              </a:tblGrid>
              <a:tr h="952602">
                <a:tc>
                  <a:txBody>
                    <a:bodyPr/>
                    <a:lstStyle/>
                    <a:p>
                      <a:pPr algn="ctr"/>
                      <a:r>
                        <a:rPr lang="en-US" sz="3600" dirty="0" smtClean="0">
                          <a:solidFill>
                            <a:schemeClr val="bg1"/>
                          </a:solidFill>
                          <a:latin typeface="Times New Roman" pitchFamily="18" charset="0"/>
                          <a:cs typeface="Times New Roman" pitchFamily="18" charset="0"/>
                        </a:rPr>
                        <a:t>Words/</a:t>
                      </a:r>
                      <a:r>
                        <a:rPr lang="en-US" sz="3600" baseline="0" dirty="0" smtClean="0">
                          <a:solidFill>
                            <a:schemeClr val="bg1"/>
                          </a:solidFill>
                          <a:latin typeface="Times New Roman" pitchFamily="18" charset="0"/>
                          <a:cs typeface="Times New Roman" pitchFamily="18" charset="0"/>
                        </a:rPr>
                        <a:t> Phrases</a:t>
                      </a:r>
                      <a:endParaRPr lang="vi-VN" sz="3600" dirty="0">
                        <a:solidFill>
                          <a:schemeClr val="bg1"/>
                        </a:solidFill>
                        <a:latin typeface="Times New Roman" pitchFamily="18" charset="0"/>
                        <a:cs typeface="Times New Roman" pitchFamily="18"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0070C0"/>
                    </a:solidFill>
                  </a:tcPr>
                </a:tc>
                <a:tc>
                  <a:txBody>
                    <a:bodyPr/>
                    <a:lstStyle/>
                    <a:p>
                      <a:pPr algn="ctr"/>
                      <a:r>
                        <a:rPr lang="en-US" sz="3600" dirty="0" smtClean="0">
                          <a:latin typeface="Times New Roman" pitchFamily="18" charset="0"/>
                          <a:cs typeface="Times New Roman" pitchFamily="18" charset="0"/>
                        </a:rPr>
                        <a:t>Descriptions</a:t>
                      </a:r>
                      <a:endParaRPr lang="vi-VN" sz="3600" dirty="0">
                        <a:latin typeface="Times New Roman" pitchFamily="18" charset="0"/>
                        <a:cs typeface="Times New Roman" pitchFamily="18"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0070C0"/>
                    </a:solidFill>
                  </a:tcPr>
                </a:tc>
                <a:extLst>
                  <a:ext uri="{0D108BD9-81ED-4DB2-BD59-A6C34878D82A}">
                    <a16:rowId xmlns="" xmlns:a16="http://schemas.microsoft.com/office/drawing/2014/main" val="10000"/>
                  </a:ext>
                </a:extLst>
              </a:tr>
              <a:tr h="4015950">
                <a:tc>
                  <a:txBody>
                    <a:bodyPr/>
                    <a:lstStyle/>
                    <a:p>
                      <a:pPr marL="342900" indent="-342900">
                        <a:lnSpc>
                          <a:spcPct val="150000"/>
                        </a:lnSpc>
                        <a:buAutoNum type="arabicPeriod"/>
                      </a:pPr>
                      <a:r>
                        <a:rPr lang="en-US" sz="3200" b="1" dirty="0" smtClean="0">
                          <a:solidFill>
                            <a:schemeClr val="tx1"/>
                          </a:solidFill>
                          <a:latin typeface="Times New Roman" pitchFamily="18" charset="0"/>
                          <a:cs typeface="Times New Roman" pitchFamily="18" charset="0"/>
                        </a:rPr>
                        <a:t>a </a:t>
                      </a:r>
                      <a:r>
                        <a:rPr lang="en-US" sz="3200" b="1" i="1" dirty="0" err="1" smtClean="0">
                          <a:solidFill>
                            <a:schemeClr val="tx1"/>
                          </a:solidFill>
                          <a:latin typeface="Times New Roman" pitchFamily="18" charset="0"/>
                          <a:cs typeface="Times New Roman" pitchFamily="18" charset="0"/>
                        </a:rPr>
                        <a:t>ger</a:t>
                      </a:r>
                      <a:endParaRPr lang="en-US" sz="3200" b="1" i="1" dirty="0" smtClean="0">
                        <a:solidFill>
                          <a:schemeClr val="tx1"/>
                        </a:solidFill>
                        <a:latin typeface="Times New Roman" pitchFamily="18" charset="0"/>
                        <a:cs typeface="Times New Roman" pitchFamily="18" charset="0"/>
                      </a:endParaRPr>
                    </a:p>
                    <a:p>
                      <a:pPr marL="342900" indent="-342900">
                        <a:lnSpc>
                          <a:spcPct val="150000"/>
                        </a:lnSpc>
                        <a:buAutoNum type="arabicPeriod"/>
                      </a:pPr>
                      <a:r>
                        <a:rPr lang="en-US" sz="3200" b="1" dirty="0" smtClean="0">
                          <a:solidFill>
                            <a:schemeClr val="tx1"/>
                          </a:solidFill>
                          <a:latin typeface="Times New Roman" pitchFamily="18" charset="0"/>
                          <a:cs typeface="Times New Roman" pitchFamily="18" charset="0"/>
                        </a:rPr>
                        <a:t>dairy</a:t>
                      </a:r>
                      <a:r>
                        <a:rPr lang="en-US" sz="3200" b="1" baseline="0" dirty="0" smtClean="0">
                          <a:solidFill>
                            <a:schemeClr val="tx1"/>
                          </a:solidFill>
                          <a:latin typeface="Times New Roman" pitchFamily="18" charset="0"/>
                          <a:cs typeface="Times New Roman" pitchFamily="18" charset="0"/>
                        </a:rPr>
                        <a:t> products</a:t>
                      </a:r>
                    </a:p>
                    <a:p>
                      <a:pPr marL="342900" indent="-342900">
                        <a:lnSpc>
                          <a:spcPct val="150000"/>
                        </a:lnSpc>
                        <a:buAutoNum type="arabicPeriod"/>
                      </a:pPr>
                      <a:r>
                        <a:rPr lang="en-US" sz="3200" b="1" baseline="0" dirty="0" smtClean="0">
                          <a:solidFill>
                            <a:schemeClr val="tx1"/>
                          </a:solidFill>
                          <a:latin typeface="Times New Roman" pitchFamily="18" charset="0"/>
                          <a:cs typeface="Times New Roman" pitchFamily="18" charset="0"/>
                        </a:rPr>
                        <a:t>cattle</a:t>
                      </a:r>
                    </a:p>
                    <a:p>
                      <a:pPr marL="342900" indent="-342900">
                        <a:lnSpc>
                          <a:spcPct val="150000"/>
                        </a:lnSpc>
                        <a:buAutoNum type="arabicPeriod"/>
                      </a:pPr>
                      <a:r>
                        <a:rPr lang="en-US" sz="3200" b="1" baseline="0" dirty="0" smtClean="0">
                          <a:solidFill>
                            <a:schemeClr val="tx1"/>
                          </a:solidFill>
                          <a:latin typeface="Times New Roman" pitchFamily="18" charset="0"/>
                          <a:cs typeface="Times New Roman" pitchFamily="18" charset="0"/>
                        </a:rPr>
                        <a:t>nomadic life</a:t>
                      </a:r>
                    </a:p>
                    <a:p>
                      <a:pPr marL="342900" indent="-342900">
                        <a:lnSpc>
                          <a:spcPct val="150000"/>
                        </a:lnSpc>
                        <a:buAutoNum type="arabicPeriod"/>
                      </a:pPr>
                      <a:r>
                        <a:rPr lang="en-US" sz="3200" b="1" baseline="0" dirty="0" smtClean="0">
                          <a:solidFill>
                            <a:schemeClr val="tx1"/>
                          </a:solidFill>
                          <a:latin typeface="Times New Roman" pitchFamily="18" charset="0"/>
                          <a:cs typeface="Times New Roman" pitchFamily="18" charset="0"/>
                        </a:rPr>
                        <a:t>pastures</a:t>
                      </a:r>
                      <a:endParaRPr lang="vi-VN" sz="3200" b="1" dirty="0">
                        <a:solidFill>
                          <a:schemeClr val="tx1"/>
                        </a:solidFill>
                        <a:latin typeface="Times New Roman" pitchFamily="18" charset="0"/>
                        <a:cs typeface="Times New Roman" pitchFamily="18"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CECFF"/>
                    </a:solidFill>
                  </a:tcPr>
                </a:tc>
                <a:tc>
                  <a:txBody>
                    <a:bodyPr/>
                    <a:lstStyle/>
                    <a:p>
                      <a:pPr marL="342900" indent="-342900">
                        <a:lnSpc>
                          <a:spcPct val="150000"/>
                        </a:lnSpc>
                        <a:buFont typeface="+mj-lt"/>
                        <a:buAutoNum type="alphaLcPeriod"/>
                      </a:pPr>
                      <a:r>
                        <a:rPr lang="en-US" sz="3200" b="1" dirty="0" smtClean="0"/>
                        <a:t>a life</a:t>
                      </a:r>
                      <a:r>
                        <a:rPr lang="en-US" sz="3200" b="1" baseline="0" dirty="0" smtClean="0"/>
                        <a:t> on the move</a:t>
                      </a:r>
                    </a:p>
                    <a:p>
                      <a:pPr marL="342900" indent="-342900">
                        <a:lnSpc>
                          <a:spcPct val="150000"/>
                        </a:lnSpc>
                        <a:buFont typeface="+mj-lt"/>
                        <a:buAutoNum type="alphaLcPeriod"/>
                      </a:pPr>
                      <a:r>
                        <a:rPr lang="en-US" sz="3200" b="1" baseline="0" dirty="0" smtClean="0"/>
                        <a:t>a circular tent in which Mongolian nomads live</a:t>
                      </a:r>
                    </a:p>
                    <a:p>
                      <a:pPr marL="342900" indent="-342900">
                        <a:lnSpc>
                          <a:spcPct val="150000"/>
                        </a:lnSpc>
                        <a:buFont typeface="+mj-lt"/>
                        <a:buAutoNum type="alphaLcPeriod"/>
                      </a:pPr>
                      <a:r>
                        <a:rPr lang="en-US" sz="3200" b="1" baseline="0" dirty="0" smtClean="0"/>
                        <a:t>grasslands</a:t>
                      </a:r>
                    </a:p>
                    <a:p>
                      <a:pPr marL="342900" indent="-342900">
                        <a:lnSpc>
                          <a:spcPct val="150000"/>
                        </a:lnSpc>
                        <a:buFont typeface="+mj-lt"/>
                        <a:buAutoNum type="alphaLcPeriod"/>
                      </a:pPr>
                      <a:r>
                        <a:rPr lang="en-US" sz="3200" b="1" baseline="0" dirty="0" smtClean="0"/>
                        <a:t>milk, butter, cheese</a:t>
                      </a:r>
                    </a:p>
                    <a:p>
                      <a:pPr marL="342900" indent="-342900">
                        <a:lnSpc>
                          <a:spcPct val="150000"/>
                        </a:lnSpc>
                        <a:buFont typeface="+mj-lt"/>
                        <a:buAutoNum type="alphaLcPeriod"/>
                      </a:pPr>
                      <a:r>
                        <a:rPr lang="en-US" sz="3200" b="1" baseline="0" dirty="0" smtClean="0"/>
                        <a:t>cows, goats, buffaloes ...</a:t>
                      </a:r>
                      <a:endParaRPr lang="vi-VN" sz="3200" b="1" dirty="0"/>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CECFF"/>
                    </a:solidFill>
                  </a:tcPr>
                </a:tc>
                <a:extLst>
                  <a:ext uri="{0D108BD9-81ED-4DB2-BD59-A6C34878D82A}">
                    <a16:rowId xmlns="" xmlns:a16="http://schemas.microsoft.com/office/drawing/2014/main" val="10001"/>
                  </a:ext>
                </a:extLst>
              </a:tr>
            </a:tbl>
          </a:graphicData>
        </a:graphic>
      </p:graphicFrame>
      <p:sp>
        <p:nvSpPr>
          <p:cNvPr id="4" name="TextBox 3"/>
          <p:cNvSpPr txBox="1"/>
          <p:nvPr/>
        </p:nvSpPr>
        <p:spPr>
          <a:xfrm>
            <a:off x="426720" y="207224"/>
            <a:ext cx="11592560" cy="1077218"/>
          </a:xfrm>
          <a:prstGeom prst="rect">
            <a:avLst/>
          </a:prstGeom>
          <a:noFill/>
        </p:spPr>
        <p:txBody>
          <a:bodyPr wrap="square" rtlCol="0">
            <a:spAutoFit/>
          </a:bodyPr>
          <a:lstStyle/>
          <a:p>
            <a:r>
              <a:rPr lang="en-US" sz="3100" b="1" dirty="0" smtClean="0">
                <a:solidFill>
                  <a:srgbClr val="FF0000"/>
                </a:solidFill>
                <a:latin typeface="Arial" pitchFamily="34" charset="0"/>
                <a:cs typeface="Arial" pitchFamily="34" charset="0"/>
              </a:rPr>
              <a:t>1. </a:t>
            </a:r>
            <a:r>
              <a:rPr lang="en-US" sz="3100" b="1" dirty="0">
                <a:solidFill>
                  <a:srgbClr val="FF0000"/>
                </a:solidFill>
                <a:latin typeface="Arial" pitchFamily="34" charset="0"/>
                <a:cs typeface="Arial" pitchFamily="34" charset="0"/>
              </a:rPr>
              <a:t>Match the descriptions with the words/ phrases from the passage.</a:t>
            </a:r>
            <a:endParaRPr lang="vi-VN" sz="3100" b="1" dirty="0">
              <a:solidFill>
                <a:srgbClr val="FF0000"/>
              </a:solidFill>
              <a:latin typeface="Arial" pitchFamily="34" charset="0"/>
              <a:cs typeface="Arial" pitchFamily="34" charset="0"/>
            </a:endParaRPr>
          </a:p>
        </p:txBody>
      </p:sp>
      <p:cxnSp>
        <p:nvCxnSpPr>
          <p:cNvPr id="14" name="Straight Connector 13"/>
          <p:cNvCxnSpPr/>
          <p:nvPr/>
        </p:nvCxnSpPr>
        <p:spPr>
          <a:xfrm>
            <a:off x="2895600" y="2743200"/>
            <a:ext cx="1991360" cy="8128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3203339" y="3556000"/>
            <a:ext cx="1683621" cy="20320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2128753" y="4099935"/>
            <a:ext cx="2930927" cy="228139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3119120" y="2728336"/>
            <a:ext cx="1769309" cy="223990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2656278" y="4856480"/>
            <a:ext cx="2230682" cy="92253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179071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2070080" cy="954107"/>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2. Quickly read the passage and choose the most suitable heading A, B, or C for each paragraph.</a:t>
            </a:r>
            <a:endParaRPr lang="vi-VN" sz="2800" b="1" dirty="0">
              <a:solidFill>
                <a:srgbClr val="FF0000"/>
              </a:solidFill>
              <a:latin typeface="Times New Roman" pitchFamily="18" charset="0"/>
              <a:cs typeface="Times New Roman" pitchFamily="18" charset="0"/>
            </a:endParaRPr>
          </a:p>
        </p:txBody>
      </p:sp>
      <p:sp>
        <p:nvSpPr>
          <p:cNvPr id="7" name="Rectangle 6"/>
          <p:cNvSpPr/>
          <p:nvPr/>
        </p:nvSpPr>
        <p:spPr>
          <a:xfrm>
            <a:off x="91440" y="1994385"/>
            <a:ext cx="12192000" cy="489364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1</a:t>
            </a:r>
            <a:r>
              <a:rPr lang="en-US" sz="2400" dirty="0">
                <a:latin typeface="Times New Roman" panose="02020603050405020304" pitchFamily="18" charset="0"/>
                <a:cs typeface="Times New Roman" panose="02020603050405020304" pitchFamily="18" charset="0"/>
              </a:rPr>
              <a:t>. ________________________________________</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We don’t live a normal life like many other people. We live a nomadic life. This means we move two or three times a year to look for new pastures - grasslands - for our cattle. The cattle provide most of our needs: dairy products, meat, and clothing.</a:t>
            </a:r>
          </a:p>
          <a:p>
            <a:r>
              <a:rPr lang="en-US" sz="2400" dirty="0">
                <a:latin typeface="Times New Roman" panose="02020603050405020304" pitchFamily="18" charset="0"/>
                <a:cs typeface="Times New Roman" panose="02020603050405020304" pitchFamily="18" charset="0"/>
              </a:rPr>
              <a:t>2. ______________________________________</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We live in a </a:t>
            </a:r>
            <a:r>
              <a:rPr lang="en-US" sz="2400" i="1" dirty="0" err="1">
                <a:latin typeface="Times New Roman" panose="02020603050405020304" pitchFamily="18" charset="0"/>
                <a:cs typeface="Times New Roman" panose="02020603050405020304" pitchFamily="18" charset="0"/>
              </a:rPr>
              <a:t>ger</a:t>
            </a:r>
            <a:r>
              <a:rPr lang="en-US" sz="2400" dirty="0">
                <a:latin typeface="Times New Roman" panose="02020603050405020304" pitchFamily="18" charset="0"/>
                <a:cs typeface="Times New Roman" panose="02020603050405020304" pitchFamily="18" charset="0"/>
              </a:rPr>
              <a:t>, our traditional circular tent. It keeps us cool in summer and warm in winter, even when the temperature drops to -50°C. It can be put up then taken down and transported.</a:t>
            </a:r>
          </a:p>
          <a:p>
            <a:r>
              <a:rPr lang="en-US" sz="2400" dirty="0">
                <a:latin typeface="Times New Roman" panose="02020603050405020304" pitchFamily="18" charset="0"/>
                <a:cs typeface="Times New Roman" panose="02020603050405020304" pitchFamily="18" charset="0"/>
              </a:rPr>
              <a:t>3. ______________________________________</a:t>
            </a:r>
          </a:p>
          <a:p>
            <a:r>
              <a:rPr lang="en-US" sz="2400" dirty="0">
                <a:latin typeface="Times New Roman" panose="02020603050405020304" pitchFamily="18" charset="0"/>
                <a:cs typeface="Times New Roman" panose="02020603050405020304" pitchFamily="18" charset="0"/>
              </a:rPr>
              <a:t>For most of the year, we are surrounded by vast pastures, rivers and mountains. We see few people from the outside world. When we are small, we play on our land and with the animals. The horse is our best friend. Any nomadic child can ride a horse. We learn from an early age to help in the family, from household chores to heavier work like herding the cattle. We also learn to be brave</a:t>
            </a:r>
            <a:r>
              <a:rPr lang="en-US" sz="2400" dirty="0">
                <a:latin typeface="Arial" panose="020B0604020202020204" pitchFamily="34" charset="0"/>
                <a:cs typeface="Arial" panose="020B0604020202020204" pitchFamily="34" charset="0"/>
              </a:rPr>
              <a:t>.</a:t>
            </a:r>
          </a:p>
        </p:txBody>
      </p:sp>
      <p:sp>
        <p:nvSpPr>
          <p:cNvPr id="9" name="Rectangle 8"/>
          <p:cNvSpPr/>
          <p:nvPr/>
        </p:nvSpPr>
        <p:spPr>
          <a:xfrm>
            <a:off x="7374473" y="477053"/>
            <a:ext cx="4553833" cy="1517332"/>
          </a:xfrm>
          <a:prstGeom prst="rect">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A. Nomadic children’s lives</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B. The importance of cattle to the nomads</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C. The nomads’ home</a:t>
            </a:r>
            <a:endParaRPr lang="vi-VN" sz="2400" dirty="0">
              <a:solidFill>
                <a:schemeClr val="tx1"/>
              </a:solidFill>
              <a:latin typeface="Arial" panose="020B0604020202020204" pitchFamily="34" charset="0"/>
              <a:cs typeface="Arial" panose="020B0604020202020204" pitchFamily="34" charset="0"/>
            </a:endParaRPr>
          </a:p>
        </p:txBody>
      </p:sp>
      <p:sp>
        <p:nvSpPr>
          <p:cNvPr id="10" name="Frame 9"/>
          <p:cNvSpPr/>
          <p:nvPr/>
        </p:nvSpPr>
        <p:spPr>
          <a:xfrm>
            <a:off x="3390951" y="649773"/>
            <a:ext cx="3275853" cy="1273492"/>
          </a:xfrm>
          <a:prstGeom prst="frame">
            <a:avLst/>
          </a:prstGeom>
          <a:solidFill>
            <a:srgbClr val="FF3300">
              <a:alpha val="87843"/>
            </a:srgbClr>
          </a:solidFill>
          <a:ln>
            <a:solidFill>
              <a:srgbClr val="FF3300">
                <a:alpha val="8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rPr>
              <a:t>NOMADIC LIFE ON THE </a:t>
            </a:r>
          </a:p>
          <a:p>
            <a:pPr algn="ctr"/>
            <a:r>
              <a:rPr lang="en-US" sz="2000" b="1" dirty="0">
                <a:solidFill>
                  <a:schemeClr val="tx1"/>
                </a:solidFill>
                <a:effectLst>
                  <a:outerShdw blurRad="38100" dist="38100" dir="2700000" algn="tl">
                    <a:srgbClr val="000000">
                      <a:alpha val="43137"/>
                    </a:srgbClr>
                  </a:outerShdw>
                </a:effectLst>
              </a:rPr>
              <a:t>GOBI HIGHLANDS</a:t>
            </a:r>
            <a:endParaRPr lang="vi-VN" sz="2000" b="1" dirty="0">
              <a:solidFill>
                <a:schemeClr val="tx1"/>
              </a:solidFill>
              <a:effectLst>
                <a:outerShdw blurRad="38100" dist="38100" dir="2700000" algn="tl">
                  <a:srgbClr val="000000">
                    <a:alpha val="43137"/>
                  </a:srgbClr>
                </a:outerShdw>
              </a:effectLst>
            </a:endParaRPr>
          </a:p>
        </p:txBody>
      </p:sp>
      <p:sp>
        <p:nvSpPr>
          <p:cNvPr id="8" name="TextBox 7"/>
          <p:cNvSpPr txBox="1"/>
          <p:nvPr/>
        </p:nvSpPr>
        <p:spPr>
          <a:xfrm>
            <a:off x="610659" y="2021424"/>
            <a:ext cx="6763814" cy="461665"/>
          </a:xfrm>
          <a:prstGeom prst="rect">
            <a:avLst/>
          </a:prstGeom>
          <a:noFill/>
        </p:spPr>
        <p:txBody>
          <a:bodyPr wrap="square" rtlCol="0">
            <a:spAutoFit/>
          </a:bodyPr>
          <a:lstStyle/>
          <a:p>
            <a:r>
              <a:rPr lang="en-US" sz="2400" b="1" i="1" dirty="0">
                <a:solidFill>
                  <a:srgbClr val="FF0000"/>
                </a:solidFill>
              </a:rPr>
              <a:t>B. </a:t>
            </a:r>
            <a:r>
              <a:rPr lang="en-US" sz="2400" b="1" i="1" dirty="0">
                <a:solidFill>
                  <a:srgbClr val="FF0000"/>
                </a:solidFill>
                <a:latin typeface="Arial" panose="020B0604020202020204" pitchFamily="34" charset="0"/>
                <a:cs typeface="Arial" panose="020B0604020202020204" pitchFamily="34" charset="0"/>
              </a:rPr>
              <a:t>The importance of cattle to the nomads</a:t>
            </a:r>
            <a:r>
              <a:rPr lang="en-US" sz="2400" b="1" i="1" dirty="0">
                <a:solidFill>
                  <a:srgbClr val="FF0000"/>
                </a:solidFill>
              </a:rPr>
              <a:t> </a:t>
            </a:r>
            <a:endParaRPr lang="vi-VN" sz="2400" b="1" i="1" dirty="0">
              <a:solidFill>
                <a:srgbClr val="FF0000"/>
              </a:solidFill>
            </a:endParaRPr>
          </a:p>
        </p:txBody>
      </p:sp>
      <p:sp>
        <p:nvSpPr>
          <p:cNvPr id="11" name="TextBox 10"/>
          <p:cNvSpPr txBox="1"/>
          <p:nvPr/>
        </p:nvSpPr>
        <p:spPr>
          <a:xfrm>
            <a:off x="581586" y="3521308"/>
            <a:ext cx="3418840" cy="461665"/>
          </a:xfrm>
          <a:prstGeom prst="rect">
            <a:avLst/>
          </a:prstGeom>
          <a:noFill/>
        </p:spPr>
        <p:txBody>
          <a:bodyPr wrap="square" rtlCol="0">
            <a:spAutoFit/>
          </a:bodyPr>
          <a:lstStyle/>
          <a:p>
            <a:r>
              <a:rPr lang="en-US" sz="2400" b="1" i="1" dirty="0">
                <a:solidFill>
                  <a:srgbClr val="FF0000"/>
                </a:solidFill>
                <a:latin typeface="Arial" panose="020B0604020202020204" pitchFamily="34" charset="0"/>
                <a:cs typeface="Arial" panose="020B0604020202020204" pitchFamily="34" charset="0"/>
              </a:rPr>
              <a:t>C. The nomads’ home</a:t>
            </a:r>
            <a:endParaRPr lang="vi-VN" sz="2400" b="1" i="1" dirty="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564297" y="4581108"/>
            <a:ext cx="5308318" cy="461665"/>
          </a:xfrm>
          <a:prstGeom prst="rect">
            <a:avLst/>
          </a:prstGeom>
        </p:spPr>
        <p:txBody>
          <a:bodyPr wrap="square">
            <a:spAutoFit/>
          </a:bodyPr>
          <a:lstStyle/>
          <a:p>
            <a:r>
              <a:rPr lang="en-US" sz="2400" b="1" i="1" dirty="0">
                <a:solidFill>
                  <a:srgbClr val="FF0000"/>
                </a:solidFill>
                <a:latin typeface="Arial" panose="020B0604020202020204" pitchFamily="34" charset="0"/>
                <a:cs typeface="Arial" panose="020B0604020202020204" pitchFamily="34" charset="0"/>
              </a:rPr>
              <a:t>A. Nomadic children’s lives</a:t>
            </a:r>
            <a:endParaRPr lang="vi-VN" sz="2400" b="1" i="1" dirty="0">
              <a:solidFill>
                <a:srgbClr val="FF0000"/>
              </a:solidFill>
            </a:endParaRPr>
          </a:p>
        </p:txBody>
      </p:sp>
      <p:cxnSp>
        <p:nvCxnSpPr>
          <p:cNvPr id="13" name="Straight Connector 12"/>
          <p:cNvCxnSpPr/>
          <p:nvPr/>
        </p:nvCxnSpPr>
        <p:spPr>
          <a:xfrm>
            <a:off x="240110" y="3480668"/>
            <a:ext cx="642669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240110" y="4222414"/>
            <a:ext cx="529709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2626428" y="486916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73302" y="5661248"/>
            <a:ext cx="75278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9763760" y="3100536"/>
            <a:ext cx="216454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56560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6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880" y="22324"/>
            <a:ext cx="1175512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3. Read the passage again and choose the best answer A, B, C, or D.</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695960" y="538480"/>
            <a:ext cx="7620000" cy="637097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1.  We live __________ other people.</a:t>
            </a:r>
          </a:p>
          <a:p>
            <a:r>
              <a:rPr lang="en-US" sz="2400" b="1" dirty="0">
                <a:solidFill>
                  <a:prstClr val="black"/>
                </a:solidFill>
                <a:latin typeface="Times New Roman" pitchFamily="18" charset="0"/>
                <a:cs typeface="Times New Roman" pitchFamily="18" charset="0"/>
              </a:rPr>
              <a:t>A.  a different life to</a:t>
            </a:r>
          </a:p>
          <a:p>
            <a:r>
              <a:rPr lang="en-US" sz="2400" b="1" dirty="0">
                <a:solidFill>
                  <a:prstClr val="black"/>
                </a:solidFill>
                <a:latin typeface="Times New Roman" pitchFamily="18" charset="0"/>
                <a:cs typeface="Times New Roman" pitchFamily="18" charset="0"/>
              </a:rPr>
              <a:t>B.  similarly to</a:t>
            </a:r>
          </a:p>
          <a:p>
            <a:r>
              <a:rPr lang="en-US" sz="2400" b="1" dirty="0">
                <a:solidFill>
                  <a:prstClr val="black"/>
                </a:solidFill>
                <a:latin typeface="Times New Roman" pitchFamily="18" charset="0"/>
                <a:cs typeface="Times New Roman" pitchFamily="18" charset="0"/>
              </a:rPr>
              <a:t>C.  the same life as</a:t>
            </a:r>
          </a:p>
          <a:p>
            <a:pPr marL="342900" indent="-342900">
              <a:buFontTx/>
              <a:buAutoNum type="alphaUcPeriod" startAt="4"/>
            </a:pPr>
            <a:r>
              <a:rPr lang="en-US" sz="2400" b="1" dirty="0">
                <a:solidFill>
                  <a:prstClr val="black"/>
                </a:solidFill>
                <a:latin typeface="Times New Roman" pitchFamily="18" charset="0"/>
                <a:cs typeface="Times New Roman" pitchFamily="18" charset="0"/>
              </a:rPr>
              <a:t>in exactly the same way as</a:t>
            </a:r>
          </a:p>
          <a:p>
            <a:pPr marL="342900" indent="-342900">
              <a:buFontTx/>
              <a:buAutoNum type="alphaUcPeriod" startAt="4"/>
            </a:pPr>
            <a:endParaRPr lang="en-US" sz="2400" dirty="0">
              <a:solidFill>
                <a:prstClr val="black"/>
              </a:solidFill>
              <a:latin typeface="Times New Roman" pitchFamily="18" charset="0"/>
              <a:cs typeface="Times New Roman" pitchFamily="18" charset="0"/>
            </a:endParaRPr>
          </a:p>
          <a:p>
            <a:r>
              <a:rPr lang="en-US" sz="2400" b="1" dirty="0">
                <a:solidFill>
                  <a:srgbClr val="FF0000"/>
                </a:solidFill>
                <a:latin typeface="Times New Roman" pitchFamily="18" charset="0"/>
                <a:cs typeface="Times New Roman" pitchFamily="18" charset="0"/>
              </a:rPr>
              <a:t>2.  We have to move in order to __________.</a:t>
            </a:r>
          </a:p>
          <a:p>
            <a:r>
              <a:rPr lang="en-US" sz="2400" b="1" dirty="0">
                <a:solidFill>
                  <a:prstClr val="black"/>
                </a:solidFill>
                <a:latin typeface="Times New Roman" pitchFamily="18" charset="0"/>
                <a:cs typeface="Times New Roman" pitchFamily="18" charset="0"/>
              </a:rPr>
              <a:t>A.  change our lifestyle</a:t>
            </a:r>
          </a:p>
          <a:p>
            <a:r>
              <a:rPr lang="en-US" sz="2400" b="1" dirty="0">
                <a:solidFill>
                  <a:prstClr val="black"/>
                </a:solidFill>
                <a:latin typeface="Times New Roman" pitchFamily="18" charset="0"/>
                <a:cs typeface="Times New Roman" pitchFamily="18" charset="0"/>
              </a:rPr>
              <a:t>B.  look for better weather</a:t>
            </a:r>
          </a:p>
          <a:p>
            <a:r>
              <a:rPr lang="en-US" sz="2400" b="1" dirty="0">
                <a:solidFill>
                  <a:prstClr val="black"/>
                </a:solidFill>
                <a:latin typeface="Times New Roman" pitchFamily="18" charset="0"/>
                <a:cs typeface="Times New Roman" pitchFamily="18" charset="0"/>
              </a:rPr>
              <a:t>C.  look for food for our cattle</a:t>
            </a:r>
          </a:p>
          <a:p>
            <a:pPr marL="342900" indent="-342900">
              <a:buFontTx/>
              <a:buAutoNum type="alphaUcPeriod" startAt="4"/>
            </a:pPr>
            <a:r>
              <a:rPr lang="en-US" sz="2400" b="1" dirty="0">
                <a:solidFill>
                  <a:prstClr val="black"/>
                </a:solidFill>
                <a:latin typeface="Times New Roman" pitchFamily="18" charset="0"/>
                <a:cs typeface="Times New Roman" pitchFamily="18" charset="0"/>
              </a:rPr>
              <a:t>be closer to the city</a:t>
            </a:r>
          </a:p>
          <a:p>
            <a:pPr marL="342900" indent="-342900">
              <a:buFontTx/>
              <a:buAutoNum type="alphaUcPeriod" startAt="4"/>
            </a:pPr>
            <a:endParaRPr lang="en-US" sz="2400" dirty="0">
              <a:solidFill>
                <a:prstClr val="black"/>
              </a:solidFill>
              <a:latin typeface="Times New Roman" pitchFamily="18" charset="0"/>
              <a:cs typeface="Times New Roman" pitchFamily="18" charset="0"/>
            </a:endParaRPr>
          </a:p>
          <a:p>
            <a:r>
              <a:rPr lang="en-US" sz="2400" b="1" dirty="0">
                <a:solidFill>
                  <a:srgbClr val="FF0000"/>
                </a:solidFill>
                <a:latin typeface="Times New Roman" pitchFamily="18" charset="0"/>
                <a:cs typeface="Times New Roman" pitchFamily="18" charset="0"/>
              </a:rPr>
              <a:t>3.  Our cattle can provide us with __________.</a:t>
            </a:r>
          </a:p>
          <a:p>
            <a:r>
              <a:rPr lang="en-US" sz="2400" b="1" dirty="0">
                <a:solidFill>
                  <a:prstClr val="black"/>
                </a:solidFill>
                <a:latin typeface="Times New Roman" pitchFamily="18" charset="0"/>
                <a:cs typeface="Times New Roman" pitchFamily="18" charset="0"/>
              </a:rPr>
              <a:t>A.  most of our needs</a:t>
            </a:r>
          </a:p>
          <a:p>
            <a:r>
              <a:rPr lang="en-US" sz="2400" b="1" dirty="0">
                <a:solidFill>
                  <a:prstClr val="black"/>
                </a:solidFill>
                <a:latin typeface="Times New Roman" pitchFamily="18" charset="0"/>
                <a:cs typeface="Times New Roman" pitchFamily="18" charset="0"/>
              </a:rPr>
              <a:t>B.  food only</a:t>
            </a:r>
          </a:p>
          <a:p>
            <a:r>
              <a:rPr lang="en-US" sz="2400" b="1" dirty="0">
                <a:solidFill>
                  <a:prstClr val="black"/>
                </a:solidFill>
                <a:latin typeface="Times New Roman" pitchFamily="18" charset="0"/>
                <a:cs typeface="Times New Roman" pitchFamily="18" charset="0"/>
              </a:rPr>
              <a:t>C.  means of transport only</a:t>
            </a:r>
          </a:p>
          <a:p>
            <a:pPr marL="342900" indent="-342900">
              <a:buFontTx/>
              <a:buAutoNum type="alphaUcPeriod" startAt="4"/>
            </a:pPr>
            <a:r>
              <a:rPr lang="en-US" sz="2400" b="1" dirty="0">
                <a:solidFill>
                  <a:prstClr val="black"/>
                </a:solidFill>
                <a:latin typeface="Times New Roman" pitchFamily="18" charset="0"/>
                <a:cs typeface="Times New Roman" pitchFamily="18" charset="0"/>
              </a:rPr>
              <a:t>anything we want</a:t>
            </a:r>
          </a:p>
        </p:txBody>
      </p:sp>
    </p:spTree>
    <p:extLst>
      <p:ext uri="{BB962C8B-B14F-4D97-AF65-F5344CB8AC3E}">
        <p14:creationId xmlns:p14="http://schemas.microsoft.com/office/powerpoint/2010/main" val="1855887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7520" y="165582"/>
            <a:ext cx="8839200" cy="637097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4.  When we move to a new place, we __________.</a:t>
            </a:r>
          </a:p>
          <a:p>
            <a:r>
              <a:rPr lang="en-US" sz="2400" b="1" dirty="0">
                <a:solidFill>
                  <a:prstClr val="black"/>
                </a:solidFill>
                <a:latin typeface="Times New Roman" pitchFamily="18" charset="0"/>
                <a:cs typeface="Times New Roman" pitchFamily="18" charset="0"/>
              </a:rPr>
              <a:t>A.  have to make a new </a:t>
            </a:r>
            <a:r>
              <a:rPr lang="en-US" sz="2400" b="1" i="1" dirty="0" err="1">
                <a:solidFill>
                  <a:prstClr val="black"/>
                </a:solidFill>
                <a:latin typeface="Times New Roman" pitchFamily="18" charset="0"/>
                <a:cs typeface="Times New Roman" pitchFamily="18" charset="0"/>
              </a:rPr>
              <a:t>ger</a:t>
            </a:r>
            <a:endParaRPr lang="en-US" sz="2400" b="1" i="1" dirty="0">
              <a:solidFill>
                <a:prstClr val="black"/>
              </a:solidFill>
              <a:latin typeface="Times New Roman" pitchFamily="18" charset="0"/>
              <a:cs typeface="Times New Roman" pitchFamily="18" charset="0"/>
            </a:endParaRPr>
          </a:p>
          <a:p>
            <a:r>
              <a:rPr lang="en-US" sz="2400" b="1" dirty="0">
                <a:solidFill>
                  <a:prstClr val="black"/>
                </a:solidFill>
                <a:latin typeface="Times New Roman" pitchFamily="18" charset="0"/>
                <a:cs typeface="Times New Roman" pitchFamily="18" charset="0"/>
              </a:rPr>
              <a:t>B.  put up the </a:t>
            </a:r>
            <a:r>
              <a:rPr lang="en-US" sz="2400" b="1" i="1" dirty="0" err="1">
                <a:solidFill>
                  <a:prstClr val="black"/>
                </a:solidFill>
                <a:latin typeface="Times New Roman" pitchFamily="18" charset="0"/>
                <a:cs typeface="Times New Roman" pitchFamily="18" charset="0"/>
              </a:rPr>
              <a:t>ger</a:t>
            </a:r>
            <a:endParaRPr lang="en-US" sz="2400" b="1" i="1" dirty="0">
              <a:solidFill>
                <a:prstClr val="black"/>
              </a:solidFill>
              <a:latin typeface="Times New Roman" pitchFamily="18" charset="0"/>
              <a:cs typeface="Times New Roman" pitchFamily="18" charset="0"/>
            </a:endParaRPr>
          </a:p>
          <a:p>
            <a:r>
              <a:rPr lang="en-US" sz="2400" b="1" dirty="0">
                <a:solidFill>
                  <a:prstClr val="black"/>
                </a:solidFill>
                <a:latin typeface="Times New Roman" pitchFamily="18" charset="0"/>
                <a:cs typeface="Times New Roman" pitchFamily="18" charset="0"/>
              </a:rPr>
              <a:t>C.  buy a new </a:t>
            </a:r>
            <a:r>
              <a:rPr lang="en-US" sz="2400" b="1" i="1" dirty="0" err="1">
                <a:solidFill>
                  <a:prstClr val="black"/>
                </a:solidFill>
                <a:latin typeface="Times New Roman" pitchFamily="18" charset="0"/>
                <a:cs typeface="Times New Roman" pitchFamily="18" charset="0"/>
              </a:rPr>
              <a:t>ger</a:t>
            </a:r>
            <a:endParaRPr lang="en-US" sz="2400" b="1" i="1" dirty="0">
              <a:solidFill>
                <a:prstClr val="black"/>
              </a:solidFill>
              <a:latin typeface="Times New Roman" pitchFamily="18" charset="0"/>
              <a:cs typeface="Times New Roman" pitchFamily="18" charset="0"/>
            </a:endParaRPr>
          </a:p>
          <a:p>
            <a:pPr marL="342900" indent="-342900">
              <a:buFontTx/>
              <a:buAutoNum type="alphaUcPeriod" startAt="4"/>
            </a:pPr>
            <a:r>
              <a:rPr lang="en-US" sz="2400" b="1" dirty="0">
                <a:solidFill>
                  <a:prstClr val="black"/>
                </a:solidFill>
                <a:latin typeface="Times New Roman" pitchFamily="18" charset="0"/>
                <a:cs typeface="Times New Roman" pitchFamily="18" charset="0"/>
              </a:rPr>
              <a:t>share a </a:t>
            </a:r>
            <a:r>
              <a:rPr lang="en-US" sz="2400" b="1" i="1" dirty="0" err="1">
                <a:solidFill>
                  <a:prstClr val="black"/>
                </a:solidFill>
                <a:latin typeface="Times New Roman" pitchFamily="18" charset="0"/>
                <a:cs typeface="Times New Roman" pitchFamily="18" charset="0"/>
              </a:rPr>
              <a:t>ger</a:t>
            </a:r>
            <a:r>
              <a:rPr lang="en-US" sz="2400" b="1" dirty="0">
                <a:solidFill>
                  <a:prstClr val="black"/>
                </a:solidFill>
                <a:latin typeface="Times New Roman" pitchFamily="18" charset="0"/>
                <a:cs typeface="Times New Roman" pitchFamily="18" charset="0"/>
              </a:rPr>
              <a:t> with our </a:t>
            </a:r>
            <a:r>
              <a:rPr lang="en-US" sz="2400" b="1" dirty="0" err="1">
                <a:solidFill>
                  <a:prstClr val="black"/>
                </a:solidFill>
                <a:latin typeface="Times New Roman" pitchFamily="18" charset="0"/>
                <a:cs typeface="Times New Roman" pitchFamily="18" charset="0"/>
              </a:rPr>
              <a:t>neighbours</a:t>
            </a:r>
            <a:endParaRPr lang="en-US" sz="2400" b="1" dirty="0">
              <a:solidFill>
                <a:prstClr val="black"/>
              </a:solidFill>
              <a:latin typeface="Times New Roman" pitchFamily="18" charset="0"/>
              <a:cs typeface="Times New Roman" pitchFamily="18" charset="0"/>
            </a:endParaRPr>
          </a:p>
          <a:p>
            <a:pPr marL="342900" indent="-342900">
              <a:buFontTx/>
              <a:buAutoNum type="alphaUcPeriod" startAt="4"/>
            </a:pPr>
            <a:endParaRPr lang="en-US" sz="2400" dirty="0">
              <a:solidFill>
                <a:prstClr val="black"/>
              </a:solidFill>
              <a:latin typeface="Times New Roman" pitchFamily="18" charset="0"/>
              <a:cs typeface="Times New Roman" pitchFamily="18" charset="0"/>
            </a:endParaRPr>
          </a:p>
          <a:p>
            <a:r>
              <a:rPr lang="en-US" sz="2400" b="1" dirty="0">
                <a:solidFill>
                  <a:srgbClr val="FF0000"/>
                </a:solidFill>
                <a:latin typeface="Times New Roman" pitchFamily="18" charset="0"/>
                <a:cs typeface="Times New Roman" pitchFamily="18" charset="0"/>
              </a:rPr>
              <a:t>5.  Nomadic children __________.</a:t>
            </a:r>
          </a:p>
          <a:p>
            <a:r>
              <a:rPr lang="en-US" sz="2400" b="1" dirty="0">
                <a:solidFill>
                  <a:prstClr val="black"/>
                </a:solidFill>
                <a:latin typeface="Times New Roman" pitchFamily="18" charset="0"/>
                <a:cs typeface="Times New Roman" pitchFamily="18" charset="0"/>
              </a:rPr>
              <a:t>A.  play the same games as other children in the world</a:t>
            </a:r>
          </a:p>
          <a:p>
            <a:r>
              <a:rPr lang="en-US" sz="2400" b="1" dirty="0">
                <a:solidFill>
                  <a:prstClr val="black"/>
                </a:solidFill>
                <a:latin typeface="Times New Roman" pitchFamily="18" charset="0"/>
                <a:cs typeface="Times New Roman" pitchFamily="18" charset="0"/>
              </a:rPr>
              <a:t>B.  use nature and their animals as playthings</a:t>
            </a:r>
          </a:p>
          <a:p>
            <a:r>
              <a:rPr lang="en-US" sz="2400" b="1" dirty="0">
                <a:solidFill>
                  <a:prstClr val="black"/>
                </a:solidFill>
                <a:latin typeface="Times New Roman" pitchFamily="18" charset="0"/>
                <a:cs typeface="Times New Roman" pitchFamily="18" charset="0"/>
              </a:rPr>
              <a:t>C.  do not like toys</a:t>
            </a:r>
          </a:p>
          <a:p>
            <a:pPr marL="342900" indent="-342900">
              <a:buFontTx/>
              <a:buAutoNum type="alphaUcPeriod" startAt="4"/>
            </a:pPr>
            <a:r>
              <a:rPr lang="en-US" sz="2400" b="1" dirty="0">
                <a:solidFill>
                  <a:prstClr val="black"/>
                </a:solidFill>
                <a:latin typeface="Times New Roman" pitchFamily="18" charset="0"/>
                <a:cs typeface="Times New Roman" pitchFamily="18" charset="0"/>
              </a:rPr>
              <a:t>spend all their time helping with housework</a:t>
            </a:r>
          </a:p>
          <a:p>
            <a:pPr marL="342900" indent="-342900">
              <a:buFontTx/>
              <a:buAutoNum type="alphaUcPeriod" startAt="4"/>
            </a:pPr>
            <a:endParaRPr lang="en-US" sz="2400" dirty="0">
              <a:solidFill>
                <a:prstClr val="black"/>
              </a:solidFill>
              <a:latin typeface="Times New Roman" pitchFamily="18" charset="0"/>
              <a:cs typeface="Times New Roman" pitchFamily="18" charset="0"/>
            </a:endParaRPr>
          </a:p>
          <a:p>
            <a:r>
              <a:rPr lang="en-US" sz="2400" b="1" dirty="0">
                <a:solidFill>
                  <a:srgbClr val="FF0000"/>
                </a:solidFill>
                <a:latin typeface="Times New Roman" pitchFamily="18" charset="0"/>
                <a:cs typeface="Times New Roman" pitchFamily="18" charset="0"/>
              </a:rPr>
              <a:t>6.  Mongolian children in the Gobi learn __________.</a:t>
            </a:r>
          </a:p>
          <a:p>
            <a:r>
              <a:rPr lang="en-US" sz="2400" b="1" dirty="0">
                <a:solidFill>
                  <a:prstClr val="black"/>
                </a:solidFill>
                <a:latin typeface="Times New Roman" pitchFamily="18" charset="0"/>
                <a:cs typeface="Times New Roman" pitchFamily="18" charset="0"/>
              </a:rPr>
              <a:t>A.  to ride a goat</a:t>
            </a:r>
          </a:p>
          <a:p>
            <a:r>
              <a:rPr lang="en-US" sz="2400" b="1" dirty="0">
                <a:solidFill>
                  <a:prstClr val="black"/>
                </a:solidFill>
                <a:latin typeface="Times New Roman" pitchFamily="18" charset="0"/>
                <a:cs typeface="Times New Roman" pitchFamily="18" charset="0"/>
              </a:rPr>
              <a:t>B.  to live in the mountains</a:t>
            </a:r>
          </a:p>
          <a:p>
            <a:r>
              <a:rPr lang="en-US" sz="2400" b="1" dirty="0">
                <a:solidFill>
                  <a:prstClr val="black"/>
                </a:solidFill>
                <a:latin typeface="Times New Roman" pitchFamily="18" charset="0"/>
                <a:cs typeface="Times New Roman" pitchFamily="18" charset="0"/>
              </a:rPr>
              <a:t>C.  to be generous</a:t>
            </a:r>
          </a:p>
          <a:p>
            <a:r>
              <a:rPr lang="en-US" sz="2400" b="1" dirty="0">
                <a:solidFill>
                  <a:prstClr val="black"/>
                </a:solidFill>
                <a:latin typeface="Times New Roman" pitchFamily="18" charset="0"/>
                <a:cs typeface="Times New Roman" pitchFamily="18" charset="0"/>
              </a:rPr>
              <a:t>D.  to help with household chores</a:t>
            </a:r>
          </a:p>
        </p:txBody>
      </p:sp>
    </p:spTree>
    <p:extLst>
      <p:ext uri="{BB962C8B-B14F-4D97-AF65-F5344CB8AC3E}">
        <p14:creationId xmlns:p14="http://schemas.microsoft.com/office/powerpoint/2010/main" val="1857784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9" y="4992745"/>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20475" y="527210"/>
            <a:ext cx="425116" cy="584775"/>
          </a:xfrm>
          <a:prstGeom prst="rect">
            <a:avLst/>
          </a:prstGeom>
          <a:noFill/>
        </p:spPr>
        <p:txBody>
          <a:bodyPr wrap="none" rtlCol="0">
            <a:spAutoFit/>
          </a:bodyPr>
          <a:lstStyle/>
          <a:p>
            <a:r>
              <a:rPr lang="en-US" sz="3200" b="1">
                <a:solidFill>
                  <a:schemeClr val="bg1">
                    <a:lumMod val="50000"/>
                  </a:schemeClr>
                </a:solidFill>
              </a:rPr>
              <a:t>1</a:t>
            </a:r>
          </a:p>
        </p:txBody>
      </p:sp>
      <p:sp>
        <p:nvSpPr>
          <p:cNvPr id="48" name="Isosceles Triangle 47"/>
          <p:cNvSpPr/>
          <p:nvPr/>
        </p:nvSpPr>
        <p:spPr>
          <a:xfrm>
            <a:off x="2703"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710557" y="961436"/>
            <a:ext cx="612891"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4264859" y="1386351"/>
            <a:ext cx="42511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4031816" y="1820628"/>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8253267" y="522503"/>
            <a:ext cx="425116" cy="584775"/>
          </a:xfrm>
          <a:prstGeom prst="rect">
            <a:avLst/>
          </a:prstGeom>
          <a:noFill/>
        </p:spPr>
        <p:txBody>
          <a:bodyPr wrap="none" rtlCol="0">
            <a:spAutoFit/>
          </a:bodyPr>
          <a:lstStyle/>
          <a:p>
            <a:r>
              <a:rPr lang="en-US" sz="3200" b="1">
                <a:solidFill>
                  <a:schemeClr val="bg1">
                    <a:lumMod val="50000"/>
                  </a:schemeClr>
                </a:solidFill>
              </a:rPr>
              <a:t>5</a:t>
            </a:r>
          </a:p>
        </p:txBody>
      </p:sp>
      <p:sp>
        <p:nvSpPr>
          <p:cNvPr id="55" name="5-Point Star 54">
            <a:hlinkClick r:id="rId4" action="ppaction://hlinksldjump"/>
          </p:cNvPr>
          <p:cNvSpPr/>
          <p:nvPr/>
        </p:nvSpPr>
        <p:spPr>
          <a:xfrm>
            <a:off x="8020224" y="956780"/>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9642171" y="2704197"/>
            <a:ext cx="425116" cy="584775"/>
          </a:xfrm>
          <a:prstGeom prst="rect">
            <a:avLst/>
          </a:prstGeom>
          <a:noFill/>
        </p:spPr>
        <p:txBody>
          <a:bodyPr wrap="none" rtlCol="0">
            <a:spAutoFit/>
          </a:bodyPr>
          <a:lstStyle/>
          <a:p>
            <a:r>
              <a:rPr lang="en-US" sz="3200" b="1">
                <a:solidFill>
                  <a:schemeClr val="bg1">
                    <a:lumMod val="50000"/>
                  </a:schemeClr>
                </a:solidFill>
              </a:rPr>
              <a:t>6</a:t>
            </a:r>
          </a:p>
        </p:txBody>
      </p:sp>
      <p:sp>
        <p:nvSpPr>
          <p:cNvPr id="57" name="5-Point Star 56">
            <a:hlinkClick r:id="rId5" action="ppaction://hlinksldjump"/>
          </p:cNvPr>
          <p:cNvSpPr/>
          <p:nvPr/>
        </p:nvSpPr>
        <p:spPr>
          <a:xfrm>
            <a:off x="9409128" y="3138424"/>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534225" y="3345812"/>
            <a:ext cx="756587" cy="584775"/>
          </a:xfrm>
          <a:prstGeom prst="rect">
            <a:avLst/>
          </a:prstGeom>
          <a:noFill/>
        </p:spPr>
        <p:txBody>
          <a:bodyPr wrap="square" rtlCol="0">
            <a:spAutoFit/>
          </a:bodyPr>
          <a:lstStyle/>
          <a:p>
            <a:r>
              <a:rPr lang="en-US" sz="3200" b="1">
                <a:solidFill>
                  <a:schemeClr val="bg1">
                    <a:lumMod val="50000"/>
                  </a:schemeClr>
                </a:solidFill>
              </a:rPr>
              <a:t>4</a:t>
            </a:r>
          </a:p>
        </p:txBody>
      </p:sp>
      <p:sp>
        <p:nvSpPr>
          <p:cNvPr id="59" name="5-Point Star 58">
            <a:hlinkClick r:id="rId6" action="ppaction://hlinksldjump"/>
          </p:cNvPr>
          <p:cNvSpPr/>
          <p:nvPr/>
        </p:nvSpPr>
        <p:spPr>
          <a:xfrm>
            <a:off x="5773817" y="3722914"/>
            <a:ext cx="849087" cy="6832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639266" y="2965452"/>
            <a:ext cx="763879" cy="584775"/>
          </a:xfrm>
          <a:prstGeom prst="rect">
            <a:avLst/>
          </a:prstGeom>
          <a:noFill/>
        </p:spPr>
        <p:txBody>
          <a:bodyPr wrap="square" rtlCol="0">
            <a:spAutoFit/>
          </a:bodyPr>
          <a:lstStyle/>
          <a:p>
            <a:r>
              <a:rPr lang="en-US" sz="3200" b="1" dirty="0">
                <a:solidFill>
                  <a:schemeClr val="bg1">
                    <a:lumMod val="50000"/>
                  </a:schemeClr>
                </a:solidFill>
              </a:rPr>
              <a:t>3</a:t>
            </a:r>
          </a:p>
        </p:txBody>
      </p:sp>
      <p:sp>
        <p:nvSpPr>
          <p:cNvPr id="63" name="5-Point Star 62">
            <a:hlinkClick r:id="rId7" action="ppaction://hlinksldjump"/>
          </p:cNvPr>
          <p:cNvSpPr/>
          <p:nvPr/>
        </p:nvSpPr>
        <p:spPr>
          <a:xfrm>
            <a:off x="1620977" y="3399678"/>
            <a:ext cx="834843" cy="74124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rId8"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pipi</a:t>
            </a:r>
            <a:endParaRPr lang="en-US" sz="2800" dirty="0">
              <a:solidFill>
                <a:schemeClr val="tx1"/>
              </a:solidFill>
            </a:endParaRPr>
          </a:p>
        </p:txBody>
      </p:sp>
      <p:sp>
        <p:nvSpPr>
          <p:cNvPr id="71" name="Rectangle 70"/>
          <p:cNvSpPr/>
          <p:nvPr/>
        </p:nvSpPr>
        <p:spPr>
          <a:xfrm>
            <a:off x="2173507" y="5091867"/>
            <a:ext cx="6026009" cy="1446550"/>
          </a:xfrm>
          <a:prstGeom prst="rect">
            <a:avLst/>
          </a:prstGeom>
          <a:noFill/>
        </p:spPr>
        <p:txBody>
          <a:bodyPr wrap="none" lIns="91440" tIns="45720" rIns="91440" bIns="45720">
            <a:spAutoFit/>
          </a:body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LUCKY STAR</a:t>
            </a: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3507" y="3081968"/>
            <a:ext cx="149975" cy="132669"/>
          </a:xfrm>
          <a:prstGeom prst="rect">
            <a:avLst/>
          </a:prstGeom>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7129" y="1336075"/>
            <a:ext cx="247651" cy="219075"/>
          </a:xfrm>
          <a:prstGeom prst="rect">
            <a:avLst/>
          </a:prstGeom>
        </p:spPr>
      </p:pic>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7168" y="1866180"/>
            <a:ext cx="206475" cy="182651"/>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8515" y="1889180"/>
            <a:ext cx="174279" cy="154170"/>
          </a:xfrm>
          <a:prstGeom prst="rect">
            <a:avLst/>
          </a:prstGeom>
        </p:spPr>
      </p:pic>
    </p:spTree>
    <p:extLst>
      <p:ext uri="{BB962C8B-B14F-4D97-AF65-F5344CB8AC3E}">
        <p14:creationId xmlns:p14="http://schemas.microsoft.com/office/powerpoint/2010/main" val="1729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23" presetClass="exit" presetSubtype="544" fill="hold" grpId="0" nodeType="clickEffect">
                                  <p:stCondLst>
                                    <p:cond delay="0"/>
                                  </p:stCondLst>
                                  <p:childTnLst>
                                    <p:anim calcmode="lin" valueType="num">
                                      <p:cBhvr>
                                        <p:cTn id="27" dur="500"/>
                                        <p:tgtEl>
                                          <p:spTgt spid="51"/>
                                        </p:tgtEl>
                                        <p:attrNameLst>
                                          <p:attrName>ppt_w</p:attrName>
                                        </p:attrNameLst>
                                      </p:cBhvr>
                                      <p:tavLst>
                                        <p:tav tm="0">
                                          <p:val>
                                            <p:strVal val="ppt_w"/>
                                          </p:val>
                                        </p:tav>
                                        <p:tav tm="100000">
                                          <p:val>
                                            <p:fltVal val="0"/>
                                          </p:val>
                                        </p:tav>
                                      </p:tavLst>
                                    </p:anim>
                                    <p:anim calcmode="lin" valueType="num">
                                      <p:cBhvr>
                                        <p:cTn id="28" dur="500"/>
                                        <p:tgtEl>
                                          <p:spTgt spid="51"/>
                                        </p:tgtEl>
                                        <p:attrNameLst>
                                          <p:attrName>ppt_h</p:attrName>
                                        </p:attrNameLst>
                                      </p:cBhvr>
                                      <p:tavLst>
                                        <p:tav tm="0">
                                          <p:val>
                                            <p:strVal val="ppt_h"/>
                                          </p:val>
                                        </p:tav>
                                        <p:tav tm="100000">
                                          <p:val>
                                            <p:fltVal val="0"/>
                                          </p:val>
                                        </p:tav>
                                      </p:tavLst>
                                    </p:anim>
                                    <p:anim calcmode="lin" valueType="num">
                                      <p:cBhvr>
                                        <p:cTn id="29" dur="500"/>
                                        <p:tgtEl>
                                          <p:spTgt spid="51"/>
                                        </p:tgtEl>
                                        <p:attrNameLst>
                                          <p:attrName>ppt_x</p:attrName>
                                        </p:attrNameLst>
                                      </p:cBhvr>
                                      <p:tavLst>
                                        <p:tav tm="0">
                                          <p:val>
                                            <p:strVal val="ppt_x"/>
                                          </p:val>
                                        </p:tav>
                                        <p:tav tm="100000">
                                          <p:val>
                                            <p:fltVal val="0.5"/>
                                          </p:val>
                                        </p:tav>
                                      </p:tavLst>
                                    </p:anim>
                                    <p:anim calcmode="lin" valueType="num">
                                      <p:cBhvr>
                                        <p:cTn id="30" dur="500"/>
                                        <p:tgtEl>
                                          <p:spTgt spid="51"/>
                                        </p:tgtEl>
                                        <p:attrNameLst>
                                          <p:attrName>ppt_y</p:attrName>
                                        </p:attrNameLst>
                                      </p:cBhvr>
                                      <p:tavLst>
                                        <p:tav tm="0">
                                          <p:val>
                                            <p:strVal val="ppt_y"/>
                                          </p:val>
                                        </p:tav>
                                        <p:tav tm="100000">
                                          <p:val>
                                            <p:fltVal val="0.5"/>
                                          </p:val>
                                        </p:tav>
                                      </p:tavLst>
                                    </p:anim>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29"/>
                                        </p:tgtEl>
                                      </p:cBhvr>
                                    </p:animEffect>
                                    <p:set>
                                      <p:cBhvr>
                                        <p:cTn id="34"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3"/>
                                        </p:tgtEl>
                                        <p:attrNameLst>
                                          <p:attrName>ppt_w</p:attrName>
                                        </p:attrNameLst>
                                      </p:cBhvr>
                                      <p:tavLst>
                                        <p:tav tm="0">
                                          <p:val>
                                            <p:strVal val="ppt_w"/>
                                          </p:val>
                                        </p:tav>
                                        <p:tav tm="100000">
                                          <p:val>
                                            <p:fltVal val="0"/>
                                          </p:val>
                                        </p:tav>
                                      </p:tavLst>
                                    </p:anim>
                                    <p:anim calcmode="lin" valueType="num">
                                      <p:cBhvr>
                                        <p:cTn id="40" dur="500"/>
                                        <p:tgtEl>
                                          <p:spTgt spid="53"/>
                                        </p:tgtEl>
                                        <p:attrNameLst>
                                          <p:attrName>ppt_h</p:attrName>
                                        </p:attrNameLst>
                                      </p:cBhvr>
                                      <p:tavLst>
                                        <p:tav tm="0">
                                          <p:val>
                                            <p:strVal val="ppt_h"/>
                                          </p:val>
                                        </p:tav>
                                        <p:tav tm="100000">
                                          <p:val>
                                            <p:fltVal val="0"/>
                                          </p:val>
                                        </p:tav>
                                      </p:tavLst>
                                    </p:anim>
                                    <p:anim calcmode="lin" valueType="num">
                                      <p:cBhvr>
                                        <p:cTn id="41" dur="500"/>
                                        <p:tgtEl>
                                          <p:spTgt spid="53"/>
                                        </p:tgtEl>
                                        <p:attrNameLst>
                                          <p:attrName>ppt_x</p:attrName>
                                        </p:attrNameLst>
                                      </p:cBhvr>
                                      <p:tavLst>
                                        <p:tav tm="0">
                                          <p:val>
                                            <p:strVal val="ppt_x"/>
                                          </p:val>
                                        </p:tav>
                                        <p:tav tm="100000">
                                          <p:val>
                                            <p:fltVal val="0.5"/>
                                          </p:val>
                                        </p:tav>
                                      </p:tavLst>
                                    </p:anim>
                                    <p:anim calcmode="lin" valueType="num">
                                      <p:cBhvr>
                                        <p:cTn id="42" dur="500"/>
                                        <p:tgtEl>
                                          <p:spTgt spid="53"/>
                                        </p:tgtEl>
                                        <p:attrNameLst>
                                          <p:attrName>ppt_y</p:attrName>
                                        </p:attrNameLst>
                                      </p:cBhvr>
                                      <p:tavLst>
                                        <p:tav tm="0">
                                          <p:val>
                                            <p:strVal val="ppt_y"/>
                                          </p:val>
                                        </p:tav>
                                        <p:tav tm="100000">
                                          <p:val>
                                            <p:fltVal val="0.5"/>
                                          </p:val>
                                        </p:tav>
                                      </p:tavLst>
                                    </p:anim>
                                    <p:set>
                                      <p:cBhvr>
                                        <p:cTn id="43" dur="1" fill="hold">
                                          <p:stCondLst>
                                            <p:cond delay="499"/>
                                          </p:stCondLst>
                                        </p:cTn>
                                        <p:tgtEl>
                                          <p:spTgt spid="5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52"/>
                                        </p:tgtEl>
                                      </p:cBhvr>
                                    </p:animEffect>
                                    <p:set>
                                      <p:cBhvr>
                                        <p:cTn id="46"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5"/>
                                        </p:tgtEl>
                                        <p:attrNameLst>
                                          <p:attrName>ppt_w</p:attrName>
                                        </p:attrNameLst>
                                      </p:cBhvr>
                                      <p:tavLst>
                                        <p:tav tm="0">
                                          <p:val>
                                            <p:strVal val="ppt_w"/>
                                          </p:val>
                                        </p:tav>
                                        <p:tav tm="100000">
                                          <p:val>
                                            <p:fltVal val="0"/>
                                          </p:val>
                                        </p:tav>
                                      </p:tavLst>
                                    </p:anim>
                                    <p:anim calcmode="lin" valueType="num">
                                      <p:cBhvr>
                                        <p:cTn id="52" dur="500"/>
                                        <p:tgtEl>
                                          <p:spTgt spid="55"/>
                                        </p:tgtEl>
                                        <p:attrNameLst>
                                          <p:attrName>ppt_h</p:attrName>
                                        </p:attrNameLst>
                                      </p:cBhvr>
                                      <p:tavLst>
                                        <p:tav tm="0">
                                          <p:val>
                                            <p:strVal val="ppt_h"/>
                                          </p:val>
                                        </p:tav>
                                        <p:tav tm="100000">
                                          <p:val>
                                            <p:fltVal val="0"/>
                                          </p:val>
                                        </p:tav>
                                      </p:tavLst>
                                    </p:anim>
                                    <p:anim calcmode="lin" valueType="num">
                                      <p:cBhvr>
                                        <p:cTn id="53" dur="500"/>
                                        <p:tgtEl>
                                          <p:spTgt spid="55"/>
                                        </p:tgtEl>
                                        <p:attrNameLst>
                                          <p:attrName>ppt_x</p:attrName>
                                        </p:attrNameLst>
                                      </p:cBhvr>
                                      <p:tavLst>
                                        <p:tav tm="0">
                                          <p:val>
                                            <p:strVal val="ppt_x"/>
                                          </p:val>
                                        </p:tav>
                                        <p:tav tm="100000">
                                          <p:val>
                                            <p:fltVal val="0.5"/>
                                          </p:val>
                                        </p:tav>
                                      </p:tavLst>
                                    </p:anim>
                                    <p:anim calcmode="lin" valueType="num">
                                      <p:cBhvr>
                                        <p:cTn id="54" dur="500"/>
                                        <p:tgtEl>
                                          <p:spTgt spid="55"/>
                                        </p:tgtEl>
                                        <p:attrNameLst>
                                          <p:attrName>ppt_y</p:attrName>
                                        </p:attrNameLst>
                                      </p:cBhvr>
                                      <p:tavLst>
                                        <p:tav tm="0">
                                          <p:val>
                                            <p:strVal val="ppt_y"/>
                                          </p:val>
                                        </p:tav>
                                        <p:tav tm="100000">
                                          <p:val>
                                            <p:fltVal val="0.5"/>
                                          </p:val>
                                        </p:tav>
                                      </p:tavLst>
                                    </p:anim>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4"/>
                                        </p:tgtEl>
                                      </p:cBhvr>
                                    </p:animEffect>
                                    <p:set>
                                      <p:cBhvr>
                                        <p:cTn id="58"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7"/>
                                        </p:tgtEl>
                                        <p:attrNameLst>
                                          <p:attrName>ppt_w</p:attrName>
                                        </p:attrNameLst>
                                      </p:cBhvr>
                                      <p:tavLst>
                                        <p:tav tm="0">
                                          <p:val>
                                            <p:strVal val="ppt_w"/>
                                          </p:val>
                                        </p:tav>
                                        <p:tav tm="100000">
                                          <p:val>
                                            <p:fltVal val="0"/>
                                          </p:val>
                                        </p:tav>
                                      </p:tavLst>
                                    </p:anim>
                                    <p:anim calcmode="lin" valueType="num">
                                      <p:cBhvr>
                                        <p:cTn id="64" dur="500"/>
                                        <p:tgtEl>
                                          <p:spTgt spid="57"/>
                                        </p:tgtEl>
                                        <p:attrNameLst>
                                          <p:attrName>ppt_h</p:attrName>
                                        </p:attrNameLst>
                                      </p:cBhvr>
                                      <p:tavLst>
                                        <p:tav tm="0">
                                          <p:val>
                                            <p:strVal val="ppt_h"/>
                                          </p:val>
                                        </p:tav>
                                        <p:tav tm="100000">
                                          <p:val>
                                            <p:fltVal val="0"/>
                                          </p:val>
                                        </p:tav>
                                      </p:tavLst>
                                    </p:anim>
                                    <p:anim calcmode="lin" valueType="num">
                                      <p:cBhvr>
                                        <p:cTn id="65" dur="500"/>
                                        <p:tgtEl>
                                          <p:spTgt spid="57"/>
                                        </p:tgtEl>
                                        <p:attrNameLst>
                                          <p:attrName>ppt_x</p:attrName>
                                        </p:attrNameLst>
                                      </p:cBhvr>
                                      <p:tavLst>
                                        <p:tav tm="0">
                                          <p:val>
                                            <p:strVal val="ppt_x"/>
                                          </p:val>
                                        </p:tav>
                                        <p:tav tm="100000">
                                          <p:val>
                                            <p:fltVal val="0.5"/>
                                          </p:val>
                                        </p:tav>
                                      </p:tavLst>
                                    </p:anim>
                                    <p:anim calcmode="lin" valueType="num">
                                      <p:cBhvr>
                                        <p:cTn id="66" dur="500"/>
                                        <p:tgtEl>
                                          <p:spTgt spid="57"/>
                                        </p:tgtEl>
                                        <p:attrNameLst>
                                          <p:attrName>ppt_y</p:attrName>
                                        </p:attrNameLst>
                                      </p:cBhvr>
                                      <p:tavLst>
                                        <p:tav tm="0">
                                          <p:val>
                                            <p:strVal val="ppt_y"/>
                                          </p:val>
                                        </p:tav>
                                        <p:tav tm="100000">
                                          <p:val>
                                            <p:fltVal val="0.5"/>
                                          </p:val>
                                        </p:tav>
                                      </p:tavLst>
                                    </p:anim>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6"/>
                                        </p:tgtEl>
                                      </p:cBhvr>
                                    </p:animEffect>
                                    <p:set>
                                      <p:cBhvr>
                                        <p:cTn id="70"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9"/>
                                        </p:tgtEl>
                                        <p:attrNameLst>
                                          <p:attrName>ppt_w</p:attrName>
                                        </p:attrNameLst>
                                      </p:cBhvr>
                                      <p:tavLst>
                                        <p:tav tm="0">
                                          <p:val>
                                            <p:strVal val="ppt_w"/>
                                          </p:val>
                                        </p:tav>
                                        <p:tav tm="100000">
                                          <p:val>
                                            <p:fltVal val="0"/>
                                          </p:val>
                                        </p:tav>
                                      </p:tavLst>
                                    </p:anim>
                                    <p:anim calcmode="lin" valueType="num">
                                      <p:cBhvr>
                                        <p:cTn id="76" dur="500"/>
                                        <p:tgtEl>
                                          <p:spTgt spid="59"/>
                                        </p:tgtEl>
                                        <p:attrNameLst>
                                          <p:attrName>ppt_h</p:attrName>
                                        </p:attrNameLst>
                                      </p:cBhvr>
                                      <p:tavLst>
                                        <p:tav tm="0">
                                          <p:val>
                                            <p:strVal val="ppt_h"/>
                                          </p:val>
                                        </p:tav>
                                        <p:tav tm="100000">
                                          <p:val>
                                            <p:fltVal val="0"/>
                                          </p:val>
                                        </p:tav>
                                      </p:tavLst>
                                    </p:anim>
                                    <p:anim calcmode="lin" valueType="num">
                                      <p:cBhvr>
                                        <p:cTn id="77" dur="500"/>
                                        <p:tgtEl>
                                          <p:spTgt spid="59"/>
                                        </p:tgtEl>
                                        <p:attrNameLst>
                                          <p:attrName>ppt_x</p:attrName>
                                        </p:attrNameLst>
                                      </p:cBhvr>
                                      <p:tavLst>
                                        <p:tav tm="0">
                                          <p:val>
                                            <p:strVal val="ppt_x"/>
                                          </p:val>
                                        </p:tav>
                                        <p:tav tm="100000">
                                          <p:val>
                                            <p:fltVal val="0.5"/>
                                          </p:val>
                                        </p:tav>
                                      </p:tavLst>
                                    </p:anim>
                                    <p:anim calcmode="lin" valueType="num">
                                      <p:cBhvr>
                                        <p:cTn id="78" dur="500"/>
                                        <p:tgtEl>
                                          <p:spTgt spid="59"/>
                                        </p:tgtEl>
                                        <p:attrNameLst>
                                          <p:attrName>ppt_y</p:attrName>
                                        </p:attrNameLst>
                                      </p:cBhvr>
                                      <p:tavLst>
                                        <p:tav tm="0">
                                          <p:val>
                                            <p:strVal val="ppt_y"/>
                                          </p:val>
                                        </p:tav>
                                        <p:tav tm="100000">
                                          <p:val>
                                            <p:fltVal val="0.5"/>
                                          </p:val>
                                        </p:tav>
                                      </p:tavLst>
                                    </p:anim>
                                    <p:set>
                                      <p:cBhvr>
                                        <p:cTn id="79" dur="1" fill="hold">
                                          <p:stCondLst>
                                            <p:cond delay="499"/>
                                          </p:stCondLst>
                                        </p:cTn>
                                        <p:tgtEl>
                                          <p:spTgt spid="5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8"/>
                                        </p:tgtEl>
                                      </p:cBhvr>
                                    </p:animEffect>
                                    <p:set>
                                      <p:cBhvr>
                                        <p:cTn id="82"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63"/>
                                        </p:tgtEl>
                                        <p:attrNameLst>
                                          <p:attrName>ppt_w</p:attrName>
                                        </p:attrNameLst>
                                      </p:cBhvr>
                                      <p:tavLst>
                                        <p:tav tm="0">
                                          <p:val>
                                            <p:strVal val="ppt_w"/>
                                          </p:val>
                                        </p:tav>
                                        <p:tav tm="100000">
                                          <p:val>
                                            <p:fltVal val="0"/>
                                          </p:val>
                                        </p:tav>
                                      </p:tavLst>
                                    </p:anim>
                                    <p:anim calcmode="lin" valueType="num">
                                      <p:cBhvr>
                                        <p:cTn id="88" dur="500"/>
                                        <p:tgtEl>
                                          <p:spTgt spid="63"/>
                                        </p:tgtEl>
                                        <p:attrNameLst>
                                          <p:attrName>ppt_h</p:attrName>
                                        </p:attrNameLst>
                                      </p:cBhvr>
                                      <p:tavLst>
                                        <p:tav tm="0">
                                          <p:val>
                                            <p:strVal val="ppt_h"/>
                                          </p:val>
                                        </p:tav>
                                        <p:tav tm="100000">
                                          <p:val>
                                            <p:fltVal val="0"/>
                                          </p:val>
                                        </p:tav>
                                      </p:tavLst>
                                    </p:anim>
                                    <p:anim calcmode="lin" valueType="num">
                                      <p:cBhvr>
                                        <p:cTn id="89" dur="500"/>
                                        <p:tgtEl>
                                          <p:spTgt spid="63"/>
                                        </p:tgtEl>
                                        <p:attrNameLst>
                                          <p:attrName>ppt_x</p:attrName>
                                        </p:attrNameLst>
                                      </p:cBhvr>
                                      <p:tavLst>
                                        <p:tav tm="0">
                                          <p:val>
                                            <p:strVal val="ppt_x"/>
                                          </p:val>
                                        </p:tav>
                                        <p:tav tm="100000">
                                          <p:val>
                                            <p:fltVal val="0.5"/>
                                          </p:val>
                                        </p:tav>
                                      </p:tavLst>
                                    </p:anim>
                                    <p:anim calcmode="lin" valueType="num">
                                      <p:cBhvr>
                                        <p:cTn id="90" dur="500"/>
                                        <p:tgtEl>
                                          <p:spTgt spid="63"/>
                                        </p:tgtEl>
                                        <p:attrNameLst>
                                          <p:attrName>ppt_y</p:attrName>
                                        </p:attrNameLst>
                                      </p:cBhvr>
                                      <p:tavLst>
                                        <p:tav tm="0">
                                          <p:val>
                                            <p:strVal val="ppt_y"/>
                                          </p:val>
                                        </p:tav>
                                        <p:tav tm="100000">
                                          <p:val>
                                            <p:fltVal val="0.5"/>
                                          </p:val>
                                        </p:tav>
                                      </p:tavLst>
                                    </p:anim>
                                    <p:set>
                                      <p:cBhvr>
                                        <p:cTn id="91" dur="1" fill="hold">
                                          <p:stCondLst>
                                            <p:cond delay="499"/>
                                          </p:stCondLst>
                                        </p:cTn>
                                        <p:tgtEl>
                                          <p:spTgt spid="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62"/>
                                        </p:tgtEl>
                                      </p:cBhvr>
                                    </p:animEffect>
                                    <p:set>
                                      <p:cBhvr>
                                        <p:cTn id="9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0" y="5199805"/>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7018" y="0"/>
            <a:ext cx="8282117" cy="6858000"/>
          </a:xfrm>
          <a:prstGeom prst="rect">
            <a:avLst/>
          </a:prstGeom>
        </p:spPr>
      </p:pic>
      <p:sp>
        <p:nvSpPr>
          <p:cNvPr id="9" name="Pentagon 8">
            <a:hlinkClick r:id="rId6"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 HOME</a:t>
            </a:r>
          </a:p>
        </p:txBody>
      </p:sp>
      <p:sp>
        <p:nvSpPr>
          <p:cNvPr id="12" name="Snip Diagonal Corner Rectangle 11"/>
          <p:cNvSpPr/>
          <p:nvPr/>
        </p:nvSpPr>
        <p:spPr>
          <a:xfrm>
            <a:off x="1985455" y="153576"/>
            <a:ext cx="7315200" cy="1875151"/>
          </a:xfrm>
          <a:prstGeom prst="snip2DiagRect">
            <a:avLst>
              <a:gd name="adj1" fmla="val 0"/>
              <a:gd name="adj2" fmla="val 24222"/>
            </a:avLst>
          </a:prstGeom>
          <a:solidFill>
            <a:schemeClr val="accent3">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Arial" panose="020B0604020202020204" pitchFamily="34" charset="0"/>
                <a:cs typeface="Arial" panose="020B0604020202020204" pitchFamily="34" charset="0"/>
              </a:rPr>
              <a:t>1.  We live __________ other people.</a:t>
            </a:r>
          </a:p>
          <a:p>
            <a:r>
              <a:rPr lang="en-US" sz="2400" b="1" dirty="0">
                <a:solidFill>
                  <a:srgbClr val="002060"/>
                </a:solidFill>
                <a:latin typeface="Arial" panose="020B0604020202020204" pitchFamily="34" charset="0"/>
                <a:cs typeface="Arial" panose="020B0604020202020204" pitchFamily="34" charset="0"/>
              </a:rPr>
              <a:t>A.  a different life to</a:t>
            </a:r>
          </a:p>
          <a:p>
            <a:r>
              <a:rPr lang="en-US" sz="2400" b="1" dirty="0">
                <a:solidFill>
                  <a:srgbClr val="002060"/>
                </a:solidFill>
                <a:latin typeface="Arial" panose="020B0604020202020204" pitchFamily="34" charset="0"/>
                <a:cs typeface="Arial" panose="020B0604020202020204" pitchFamily="34" charset="0"/>
              </a:rPr>
              <a:t>B.  similarly to</a:t>
            </a:r>
          </a:p>
          <a:p>
            <a:r>
              <a:rPr lang="en-US" sz="2400" b="1" dirty="0">
                <a:solidFill>
                  <a:srgbClr val="002060"/>
                </a:solidFill>
                <a:latin typeface="Arial" panose="020B0604020202020204" pitchFamily="34" charset="0"/>
                <a:cs typeface="Arial" panose="020B0604020202020204" pitchFamily="34" charset="0"/>
              </a:rPr>
              <a:t>C.  the same life as</a:t>
            </a:r>
          </a:p>
          <a:p>
            <a:pPr marL="342900" indent="-342900">
              <a:buAutoNum type="alphaUcPeriod" startAt="4"/>
            </a:pPr>
            <a:r>
              <a:rPr lang="en-US" sz="2400" b="1" dirty="0">
                <a:solidFill>
                  <a:srgbClr val="002060"/>
                </a:solidFill>
                <a:latin typeface="Arial" panose="020B0604020202020204" pitchFamily="34" charset="0"/>
                <a:cs typeface="Arial" panose="020B0604020202020204" pitchFamily="34" charset="0"/>
              </a:rPr>
              <a:t>in exactly the same way as</a:t>
            </a:r>
          </a:p>
        </p:txBody>
      </p:sp>
      <p:sp>
        <p:nvSpPr>
          <p:cNvPr id="5" name="Rectangle 4"/>
          <p:cNvSpPr/>
          <p:nvPr/>
        </p:nvSpPr>
        <p:spPr>
          <a:xfrm>
            <a:off x="2214914" y="2830059"/>
            <a:ext cx="7223759" cy="74626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 panose="020B0604020202020204" pitchFamily="34" charset="0"/>
                <a:cs typeface="Arial" panose="020B0604020202020204" pitchFamily="34" charset="0"/>
              </a:rPr>
              <a:t>A.  a different life to</a:t>
            </a:r>
          </a:p>
        </p:txBody>
      </p:sp>
      <p:sp>
        <p:nvSpPr>
          <p:cNvPr id="15" name="Rectangle 14"/>
          <p:cNvSpPr/>
          <p:nvPr/>
        </p:nvSpPr>
        <p:spPr>
          <a:xfrm>
            <a:off x="2214915" y="2109265"/>
            <a:ext cx="6333016" cy="830997"/>
          </a:xfrm>
          <a:prstGeom prst="rect">
            <a:avLst/>
          </a:prstGeom>
          <a:noFill/>
        </p:spPr>
        <p:txBody>
          <a:bodyPr wrap="none" lIns="91440" tIns="45720" rIns="91440" bIns="45720">
            <a:spAutoFit/>
          </a:bodyPr>
          <a:lstStyle/>
          <a:p>
            <a:pPr algn="ctr"/>
            <a:r>
              <a:rPr lang="en-US" sz="4800" b="1" dirty="0">
                <a:solidFill>
                  <a:srgbClr val="FF0000"/>
                </a:solidFill>
              </a:rPr>
              <a:t>You are given 3 candies</a:t>
            </a:r>
          </a:p>
        </p:txBody>
      </p:sp>
      <p:sp>
        <p:nvSpPr>
          <p:cNvPr id="3" name="Rectangle 2"/>
          <p:cNvSpPr/>
          <p:nvPr/>
        </p:nvSpPr>
        <p:spPr>
          <a:xfrm>
            <a:off x="2106511" y="3771346"/>
            <a:ext cx="7194144" cy="267765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We don’t live a normal life like many other people. We live a nomadic life. This means we move two or three times a year to look for new pastures - grasslands - for our cattle. The cattle provide most of our needs: dairy products, meat, and clothing.</a:t>
            </a:r>
          </a:p>
        </p:txBody>
      </p:sp>
      <p:cxnSp>
        <p:nvCxnSpPr>
          <p:cNvPr id="10" name="Straight Connector 9"/>
          <p:cNvCxnSpPr/>
          <p:nvPr/>
        </p:nvCxnSpPr>
        <p:spPr>
          <a:xfrm>
            <a:off x="2168076" y="4191868"/>
            <a:ext cx="700640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2214915" y="4649068"/>
            <a:ext cx="9245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1000"/>
                            </p:stCondLst>
                            <p:childTnLst>
                              <p:par>
                                <p:cTn id="48" presetID="23" presetClass="entr" presetSubtype="32"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strVal val="4*#ppt_w"/>
                                          </p:val>
                                        </p:tav>
                                        <p:tav tm="100000">
                                          <p:val>
                                            <p:strVal val="#ppt_w"/>
                                          </p:val>
                                        </p:tav>
                                      </p:tavLst>
                                    </p:anim>
                                    <p:anim calcmode="lin" valueType="num">
                                      <p:cBhvr>
                                        <p:cTn id="51" dur="500" fill="hold"/>
                                        <p:tgtEl>
                                          <p:spTgt spid="15"/>
                                        </p:tgtEl>
                                        <p:attrNameLst>
                                          <p:attrName>ppt_h</p:attrName>
                                        </p:attrNameLst>
                                      </p:cBhvr>
                                      <p:tavLst>
                                        <p:tav tm="0">
                                          <p:val>
                                            <p:strVal val="4*#ppt_h"/>
                                          </p:val>
                                        </p:tav>
                                        <p:tav tm="100000">
                                          <p:val>
                                            <p:strVal val="#ppt_h"/>
                                          </p:val>
                                        </p:tav>
                                      </p:tavLst>
                                    </p:anim>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5"/>
                                        </p:tgtEl>
                                        <p:attrNameLst>
                                          <p:attrName>style.color</p:attrName>
                                        </p:attrNameLst>
                                      </p:cBhvr>
                                      <p:by>
                                        <p:hsl h="7200000" s="0" l="0"/>
                                      </p:by>
                                    </p:animClr>
                                    <p:animClr clrSpc="hsl" dir="cw">
                                      <p:cBhvr>
                                        <p:cTn id="54" dur="500" fill="hold"/>
                                        <p:tgtEl>
                                          <p:spTgt spid="15"/>
                                        </p:tgtEl>
                                        <p:attrNameLst>
                                          <p:attrName>fillcolor</p:attrName>
                                        </p:attrNameLst>
                                      </p:cBhvr>
                                      <p:by>
                                        <p:hsl h="7200000" s="0" l="0"/>
                                      </p:by>
                                    </p:animClr>
                                    <p:animClr clrSpc="hsl" dir="cw">
                                      <p:cBhvr>
                                        <p:cTn id="55" dur="500" fill="hold"/>
                                        <p:tgtEl>
                                          <p:spTgt spid="15"/>
                                        </p:tgtEl>
                                        <p:attrNameLst>
                                          <p:attrName>stroke.color</p:attrName>
                                        </p:attrNameLst>
                                      </p:cBhvr>
                                      <p:by>
                                        <p:hsl h="7200000" s="0" l="0"/>
                                      </p:by>
                                    </p:animClr>
                                    <p:set>
                                      <p:cBhvr>
                                        <p:cTn id="56" dur="500" fill="hold"/>
                                        <p:tgtEl>
                                          <p:spTgt spid="15"/>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0" y="5199805"/>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19" y="0"/>
            <a:ext cx="8201763" cy="6858000"/>
          </a:xfrm>
          <a:prstGeom prst="rect">
            <a:avLst/>
          </a:prstGeom>
        </p:spPr>
      </p:pic>
      <p:sp>
        <p:nvSpPr>
          <p:cNvPr id="9" name="Pentagon 8">
            <a:hlinkClick r:id="rId6"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2003560" y="60960"/>
            <a:ext cx="7802880" cy="2672080"/>
          </a:xfrm>
          <a:prstGeom prst="snip2DiagRect">
            <a:avLst>
              <a:gd name="adj1" fmla="val 0"/>
              <a:gd name="adj2" fmla="val 24222"/>
            </a:avLst>
          </a:prstGeom>
          <a:solidFill>
            <a:schemeClr val="accent3">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latin typeface="Times New Roman" pitchFamily="18" charset="0"/>
                <a:cs typeface="Times New Roman" pitchFamily="18" charset="0"/>
              </a:rPr>
              <a:t>2</a:t>
            </a:r>
            <a:r>
              <a:rPr lang="en-US" sz="2800" b="1" dirty="0">
                <a:solidFill>
                  <a:schemeClr val="tx1"/>
                </a:solidFill>
                <a:latin typeface="Times New Roman" pitchFamily="18" charset="0"/>
                <a:cs typeface="Times New Roman" pitchFamily="18" charset="0"/>
              </a:rPr>
              <a:t>.  We have to move in order to </a:t>
            </a:r>
            <a:r>
              <a:rPr lang="en-US" sz="2800" dirty="0">
                <a:solidFill>
                  <a:schemeClr val="tx1"/>
                </a:solidFill>
                <a:latin typeface="Times New Roman" pitchFamily="18" charset="0"/>
                <a:cs typeface="Times New Roman" pitchFamily="18" charset="0"/>
              </a:rPr>
              <a:t>__________.</a:t>
            </a:r>
          </a:p>
          <a:p>
            <a:r>
              <a:rPr lang="en-US" sz="2800" dirty="0">
                <a:solidFill>
                  <a:schemeClr val="tx1"/>
                </a:solidFill>
                <a:latin typeface="Times New Roman" pitchFamily="18" charset="0"/>
                <a:cs typeface="Times New Roman" pitchFamily="18" charset="0"/>
              </a:rPr>
              <a:t>A.  change our lifestyle</a:t>
            </a:r>
          </a:p>
          <a:p>
            <a:r>
              <a:rPr lang="en-US" sz="2800" dirty="0">
                <a:solidFill>
                  <a:schemeClr val="tx1"/>
                </a:solidFill>
                <a:latin typeface="Times New Roman" pitchFamily="18" charset="0"/>
                <a:cs typeface="Times New Roman" pitchFamily="18" charset="0"/>
              </a:rPr>
              <a:t>B.  look for better weather</a:t>
            </a:r>
          </a:p>
          <a:p>
            <a:r>
              <a:rPr lang="en-US" sz="2800" dirty="0">
                <a:solidFill>
                  <a:schemeClr val="tx1"/>
                </a:solidFill>
                <a:latin typeface="Times New Roman" pitchFamily="18" charset="0"/>
                <a:cs typeface="Times New Roman" pitchFamily="18" charset="0"/>
              </a:rPr>
              <a:t>C.  look for food for our cattle</a:t>
            </a:r>
          </a:p>
          <a:p>
            <a:pPr marL="342900" indent="-342900">
              <a:buAutoNum type="alphaUcPeriod" startAt="4"/>
            </a:pPr>
            <a:r>
              <a:rPr lang="en-US" sz="2800" dirty="0">
                <a:solidFill>
                  <a:schemeClr val="tx1"/>
                </a:solidFill>
                <a:latin typeface="Times New Roman" pitchFamily="18" charset="0"/>
                <a:cs typeface="Times New Roman" pitchFamily="18" charset="0"/>
              </a:rPr>
              <a:t>be closer to the 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4"/>
          <p:cNvSpPr/>
          <p:nvPr/>
        </p:nvSpPr>
        <p:spPr>
          <a:xfrm>
            <a:off x="2364965" y="3360837"/>
            <a:ext cx="7080069" cy="82865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itchFamily="18" charset="0"/>
                <a:cs typeface="Times New Roman" pitchFamily="18" charset="0"/>
              </a:rPr>
              <a:t>C.  look for food for our </a:t>
            </a:r>
            <a:r>
              <a:rPr lang="en-US" sz="2800" b="1" dirty="0" smtClean="0">
                <a:solidFill>
                  <a:schemeClr val="tx1"/>
                </a:solidFill>
                <a:latin typeface="Times New Roman" pitchFamily="18" charset="0"/>
                <a:cs typeface="Times New Roman" pitchFamily="18" charset="0"/>
              </a:rPr>
              <a:t>cattle</a:t>
            </a:r>
            <a:endParaRPr lang="en-US" sz="2800" b="1" dirty="0">
              <a:solidFill>
                <a:srgbClr val="002060"/>
              </a:solidFill>
              <a:latin typeface="Times New Roman" pitchFamily="18" charset="0"/>
              <a:cs typeface="Times New Roman" pitchFamily="18" charset="0"/>
            </a:endParaRPr>
          </a:p>
        </p:txBody>
      </p:sp>
      <p:sp>
        <p:nvSpPr>
          <p:cNvPr id="15" name="Rectangle 14"/>
          <p:cNvSpPr/>
          <p:nvPr/>
        </p:nvSpPr>
        <p:spPr>
          <a:xfrm>
            <a:off x="3008121" y="2733040"/>
            <a:ext cx="61060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 candies</a:t>
            </a:r>
          </a:p>
        </p:txBody>
      </p:sp>
      <p:sp>
        <p:nvSpPr>
          <p:cNvPr id="2" name="Rectangle 1"/>
          <p:cNvSpPr/>
          <p:nvPr/>
        </p:nvSpPr>
        <p:spPr>
          <a:xfrm>
            <a:off x="1938379" y="4470725"/>
            <a:ext cx="7933241" cy="2246769"/>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We don’t live a normal life like many other people. We live a nomadic life. This means we move two or three times a year to look for new pastures - grasslands - for our cattle. The cattle provide most of our needs: dairy products, meat, and clothing.</a:t>
            </a:r>
          </a:p>
        </p:txBody>
      </p:sp>
      <p:cxnSp>
        <p:nvCxnSpPr>
          <p:cNvPr id="10" name="Straight Connector 9"/>
          <p:cNvCxnSpPr/>
          <p:nvPr/>
        </p:nvCxnSpPr>
        <p:spPr>
          <a:xfrm>
            <a:off x="5577840" y="5376376"/>
            <a:ext cx="41859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003560" y="5800597"/>
            <a:ext cx="78028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2003560" y="6257797"/>
            <a:ext cx="3696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1000"/>
                            </p:stCondLst>
                            <p:childTnLst>
                              <p:par>
                                <p:cTn id="51" presetID="23" presetClass="entr" presetSubtype="32"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strVal val="4*#ppt_w"/>
                                          </p:val>
                                        </p:tav>
                                        <p:tav tm="100000">
                                          <p:val>
                                            <p:strVal val="#ppt_w"/>
                                          </p:val>
                                        </p:tav>
                                      </p:tavLst>
                                    </p:anim>
                                    <p:anim calcmode="lin" valueType="num">
                                      <p:cBhvr>
                                        <p:cTn id="54" dur="500" fill="hold"/>
                                        <p:tgtEl>
                                          <p:spTgt spid="15"/>
                                        </p:tgtEl>
                                        <p:attrNameLst>
                                          <p:attrName>ppt_h</p:attrName>
                                        </p:attrNameLst>
                                      </p:cBhvr>
                                      <p:tavLst>
                                        <p:tav tm="0">
                                          <p:val>
                                            <p:strVal val="4*#ppt_h"/>
                                          </p:val>
                                        </p:tav>
                                        <p:tav tm="100000">
                                          <p:val>
                                            <p:strVal val="#ppt_h"/>
                                          </p:val>
                                        </p:tav>
                                      </p:tavLst>
                                    </p:anim>
                                  </p:childTnLst>
                                </p:cTn>
                              </p:par>
                              <p:par>
                                <p:cTn id="55" presetID="21" presetClass="emph" presetSubtype="0" repeatCount="indefinite" fill="hold" grpId="1" nodeType="withEffect">
                                  <p:stCondLst>
                                    <p:cond delay="0"/>
                                  </p:stCondLst>
                                  <p:childTnLst>
                                    <p:animClr clrSpc="hsl" dir="cw">
                                      <p:cBhvr override="childStyle">
                                        <p:cTn id="56" dur="500" fill="hold"/>
                                        <p:tgtEl>
                                          <p:spTgt spid="15"/>
                                        </p:tgtEl>
                                        <p:attrNameLst>
                                          <p:attrName>style.color</p:attrName>
                                        </p:attrNameLst>
                                      </p:cBhvr>
                                      <p:by>
                                        <p:hsl h="7200000" s="0" l="0"/>
                                      </p:by>
                                    </p:animClr>
                                    <p:animClr clrSpc="hsl" dir="cw">
                                      <p:cBhvr>
                                        <p:cTn id="57" dur="500" fill="hold"/>
                                        <p:tgtEl>
                                          <p:spTgt spid="15"/>
                                        </p:tgtEl>
                                        <p:attrNameLst>
                                          <p:attrName>fillcolor</p:attrName>
                                        </p:attrNameLst>
                                      </p:cBhvr>
                                      <p:by>
                                        <p:hsl h="7200000" s="0" l="0"/>
                                      </p:by>
                                    </p:animClr>
                                    <p:animClr clrSpc="hsl" dir="cw">
                                      <p:cBhvr>
                                        <p:cTn id="58" dur="500" fill="hold"/>
                                        <p:tgtEl>
                                          <p:spTgt spid="15"/>
                                        </p:tgtEl>
                                        <p:attrNameLst>
                                          <p:attrName>stroke.color</p:attrName>
                                        </p:attrNameLst>
                                      </p:cBhvr>
                                      <p:by>
                                        <p:hsl h="7200000" s="0" l="0"/>
                                      </p:by>
                                    </p:animClr>
                                    <p:set>
                                      <p:cBhvr>
                                        <p:cTn id="59" dur="500" fill="hold"/>
                                        <p:tgtEl>
                                          <p:spTgt spid="15"/>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0" y="5199805"/>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400" y="-14306"/>
            <a:ext cx="8382000" cy="6858000"/>
          </a:xfrm>
          <a:prstGeom prst="rect">
            <a:avLst/>
          </a:prstGeom>
        </p:spPr>
      </p:pic>
      <p:sp>
        <p:nvSpPr>
          <p:cNvPr id="9" name="Pentagon 8">
            <a:hlinkClick r:id="rId6"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2032001" y="406400"/>
            <a:ext cx="7975600" cy="23335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itchFamily="18" charset="0"/>
                <a:cs typeface="Times New Roman" pitchFamily="18" charset="0"/>
              </a:rPr>
              <a:t>3.  Our cattle can provide us with </a:t>
            </a:r>
            <a:r>
              <a:rPr lang="en-US" sz="2800" dirty="0">
                <a:solidFill>
                  <a:schemeClr val="tx1"/>
                </a:solidFill>
                <a:latin typeface="Times New Roman" pitchFamily="18" charset="0"/>
                <a:cs typeface="Times New Roman" pitchFamily="18" charset="0"/>
              </a:rPr>
              <a:t>__________.</a:t>
            </a:r>
          </a:p>
          <a:p>
            <a:r>
              <a:rPr lang="en-US" sz="2800" dirty="0">
                <a:solidFill>
                  <a:schemeClr val="tx1"/>
                </a:solidFill>
                <a:latin typeface="Times New Roman" pitchFamily="18" charset="0"/>
                <a:cs typeface="Times New Roman" pitchFamily="18" charset="0"/>
              </a:rPr>
              <a:t>A.  most of our needs</a:t>
            </a:r>
          </a:p>
          <a:p>
            <a:r>
              <a:rPr lang="en-US" sz="2800" dirty="0">
                <a:solidFill>
                  <a:schemeClr val="tx1"/>
                </a:solidFill>
                <a:latin typeface="Times New Roman" pitchFamily="18" charset="0"/>
                <a:cs typeface="Times New Roman" pitchFamily="18" charset="0"/>
              </a:rPr>
              <a:t>B.  food only</a:t>
            </a:r>
          </a:p>
          <a:p>
            <a:r>
              <a:rPr lang="en-US" sz="2800" dirty="0">
                <a:solidFill>
                  <a:schemeClr val="tx1"/>
                </a:solidFill>
                <a:latin typeface="Times New Roman" pitchFamily="18" charset="0"/>
                <a:cs typeface="Times New Roman" pitchFamily="18" charset="0"/>
              </a:rPr>
              <a:t>C.  means of transport only</a:t>
            </a:r>
          </a:p>
          <a:p>
            <a:pPr marL="342900" indent="-342900">
              <a:buAutoNum type="alphaUcPeriod" startAt="4"/>
            </a:pPr>
            <a:r>
              <a:rPr lang="en-US" sz="2800" dirty="0">
                <a:solidFill>
                  <a:schemeClr val="tx1"/>
                </a:solidFill>
                <a:latin typeface="Times New Roman" pitchFamily="18" charset="0"/>
                <a:cs typeface="Times New Roman" pitchFamily="18" charset="0"/>
              </a:rPr>
              <a:t>anything we want</a:t>
            </a:r>
          </a:p>
        </p:txBody>
      </p:sp>
      <p:sp>
        <p:nvSpPr>
          <p:cNvPr id="5" name="Rectangle 4"/>
          <p:cNvSpPr/>
          <p:nvPr/>
        </p:nvSpPr>
        <p:spPr>
          <a:xfrm>
            <a:off x="2145348" y="3464560"/>
            <a:ext cx="7106195" cy="6858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itchFamily="18" charset="0"/>
                <a:cs typeface="Times New Roman" pitchFamily="18" charset="0"/>
              </a:rPr>
              <a:t>A.  most of our needs</a:t>
            </a:r>
          </a:p>
        </p:txBody>
      </p:sp>
      <p:sp>
        <p:nvSpPr>
          <p:cNvPr id="15" name="Rectangle 14"/>
          <p:cNvSpPr/>
          <p:nvPr/>
        </p:nvSpPr>
        <p:spPr>
          <a:xfrm>
            <a:off x="2778793" y="2739927"/>
            <a:ext cx="61060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5 candies</a:t>
            </a:r>
          </a:p>
        </p:txBody>
      </p:sp>
      <p:sp>
        <p:nvSpPr>
          <p:cNvPr id="2" name="Rectangle 1"/>
          <p:cNvSpPr/>
          <p:nvPr/>
        </p:nvSpPr>
        <p:spPr>
          <a:xfrm>
            <a:off x="2032001" y="4427645"/>
            <a:ext cx="7975600" cy="2246769"/>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We don’t live a normal life like many other people. We live a nomadic life. This means we move two or three times a year to look for new pastures - grasslands - for our cattle. The cattle provide most of our needs: dairy products, meat, and clothing.</a:t>
            </a:r>
          </a:p>
        </p:txBody>
      </p:sp>
      <p:cxnSp>
        <p:nvCxnSpPr>
          <p:cNvPr id="10" name="Straight Connector 9"/>
          <p:cNvCxnSpPr/>
          <p:nvPr/>
        </p:nvCxnSpPr>
        <p:spPr>
          <a:xfrm>
            <a:off x="2032001" y="6618438"/>
            <a:ext cx="654303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5989321" y="6171398"/>
            <a:ext cx="3987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1000"/>
                            </p:stCondLst>
                            <p:childTnLst>
                              <p:par>
                                <p:cTn id="48" presetID="23" presetClass="entr" presetSubtype="32"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strVal val="4*#ppt_w"/>
                                          </p:val>
                                        </p:tav>
                                        <p:tav tm="100000">
                                          <p:val>
                                            <p:strVal val="#ppt_w"/>
                                          </p:val>
                                        </p:tav>
                                      </p:tavLst>
                                    </p:anim>
                                    <p:anim calcmode="lin" valueType="num">
                                      <p:cBhvr>
                                        <p:cTn id="51" dur="500" fill="hold"/>
                                        <p:tgtEl>
                                          <p:spTgt spid="15"/>
                                        </p:tgtEl>
                                        <p:attrNameLst>
                                          <p:attrName>ppt_h</p:attrName>
                                        </p:attrNameLst>
                                      </p:cBhvr>
                                      <p:tavLst>
                                        <p:tav tm="0">
                                          <p:val>
                                            <p:strVal val="4*#ppt_h"/>
                                          </p:val>
                                        </p:tav>
                                        <p:tav tm="100000">
                                          <p:val>
                                            <p:strVal val="#ppt_h"/>
                                          </p:val>
                                        </p:tav>
                                      </p:tavLst>
                                    </p:anim>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5"/>
                                        </p:tgtEl>
                                        <p:attrNameLst>
                                          <p:attrName>style.color</p:attrName>
                                        </p:attrNameLst>
                                      </p:cBhvr>
                                      <p:by>
                                        <p:hsl h="7200000" s="0" l="0"/>
                                      </p:by>
                                    </p:animClr>
                                    <p:animClr clrSpc="hsl" dir="cw">
                                      <p:cBhvr>
                                        <p:cTn id="54" dur="500" fill="hold"/>
                                        <p:tgtEl>
                                          <p:spTgt spid="15"/>
                                        </p:tgtEl>
                                        <p:attrNameLst>
                                          <p:attrName>fillcolor</p:attrName>
                                        </p:attrNameLst>
                                      </p:cBhvr>
                                      <p:by>
                                        <p:hsl h="7200000" s="0" l="0"/>
                                      </p:by>
                                    </p:animClr>
                                    <p:animClr clrSpc="hsl" dir="cw">
                                      <p:cBhvr>
                                        <p:cTn id="55" dur="500" fill="hold"/>
                                        <p:tgtEl>
                                          <p:spTgt spid="15"/>
                                        </p:tgtEl>
                                        <p:attrNameLst>
                                          <p:attrName>stroke.color</p:attrName>
                                        </p:attrNameLst>
                                      </p:cBhvr>
                                      <p:by>
                                        <p:hsl h="7200000" s="0" l="0"/>
                                      </p:by>
                                    </p:animClr>
                                    <p:set>
                                      <p:cBhvr>
                                        <p:cTn id="56" dur="500" fill="hold"/>
                                        <p:tgtEl>
                                          <p:spTgt spid="15"/>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0" y="5199805"/>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79" y="0"/>
            <a:ext cx="8693117" cy="6858000"/>
          </a:xfrm>
          <a:prstGeom prst="rect">
            <a:avLst/>
          </a:prstGeom>
        </p:spPr>
      </p:pic>
      <p:sp>
        <p:nvSpPr>
          <p:cNvPr id="9" name="Pentagon 8">
            <a:hlinkClick r:id="rId6"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623883" y="60960"/>
            <a:ext cx="8540585" cy="211000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itchFamily="18" charset="0"/>
                <a:cs typeface="Times New Roman" pitchFamily="18" charset="0"/>
              </a:rPr>
              <a:t>4.  When we move to a new place, we </a:t>
            </a:r>
            <a:r>
              <a:rPr lang="en-US" sz="2800" dirty="0">
                <a:solidFill>
                  <a:schemeClr val="tx1"/>
                </a:solidFill>
                <a:latin typeface="Times New Roman" pitchFamily="18" charset="0"/>
                <a:cs typeface="Times New Roman" pitchFamily="18" charset="0"/>
              </a:rPr>
              <a:t>__________.</a:t>
            </a:r>
          </a:p>
          <a:p>
            <a:r>
              <a:rPr lang="en-US" sz="2800" dirty="0">
                <a:solidFill>
                  <a:schemeClr val="tx1"/>
                </a:solidFill>
                <a:latin typeface="Times New Roman" pitchFamily="18" charset="0"/>
                <a:cs typeface="Times New Roman" pitchFamily="18" charset="0"/>
              </a:rPr>
              <a:t>A.  have to make a new </a:t>
            </a:r>
            <a:r>
              <a:rPr lang="en-US" sz="2800" i="1" dirty="0" err="1">
                <a:solidFill>
                  <a:schemeClr val="tx1"/>
                </a:solidFill>
                <a:latin typeface="Times New Roman" pitchFamily="18" charset="0"/>
                <a:cs typeface="Times New Roman" pitchFamily="18" charset="0"/>
              </a:rPr>
              <a:t>ger</a:t>
            </a:r>
            <a:endParaRPr lang="en-US" sz="2800" i="1" dirty="0">
              <a:solidFill>
                <a:schemeClr val="tx1"/>
              </a:solidFill>
              <a:latin typeface="Times New Roman" pitchFamily="18" charset="0"/>
              <a:cs typeface="Times New Roman" pitchFamily="18" charset="0"/>
            </a:endParaRPr>
          </a:p>
          <a:p>
            <a:r>
              <a:rPr lang="en-US" sz="2800" dirty="0">
                <a:solidFill>
                  <a:schemeClr val="tx1"/>
                </a:solidFill>
                <a:latin typeface="Times New Roman" pitchFamily="18" charset="0"/>
                <a:cs typeface="Times New Roman" pitchFamily="18" charset="0"/>
              </a:rPr>
              <a:t>B.  put up the </a:t>
            </a:r>
            <a:r>
              <a:rPr lang="en-US" sz="2800" i="1" dirty="0" err="1">
                <a:solidFill>
                  <a:schemeClr val="tx1"/>
                </a:solidFill>
                <a:latin typeface="Times New Roman" pitchFamily="18" charset="0"/>
                <a:cs typeface="Times New Roman" pitchFamily="18" charset="0"/>
              </a:rPr>
              <a:t>ger</a:t>
            </a:r>
            <a:endParaRPr lang="en-US" sz="2800" i="1" dirty="0">
              <a:solidFill>
                <a:schemeClr val="tx1"/>
              </a:solidFill>
              <a:latin typeface="Times New Roman" pitchFamily="18" charset="0"/>
              <a:cs typeface="Times New Roman" pitchFamily="18" charset="0"/>
            </a:endParaRPr>
          </a:p>
          <a:p>
            <a:r>
              <a:rPr lang="en-US" sz="2800" dirty="0">
                <a:solidFill>
                  <a:schemeClr val="tx1"/>
                </a:solidFill>
                <a:latin typeface="Times New Roman" pitchFamily="18" charset="0"/>
                <a:cs typeface="Times New Roman" pitchFamily="18" charset="0"/>
              </a:rPr>
              <a:t>C.  buy a new </a:t>
            </a:r>
            <a:r>
              <a:rPr lang="en-US" sz="2800" i="1" dirty="0" err="1">
                <a:solidFill>
                  <a:schemeClr val="tx1"/>
                </a:solidFill>
                <a:latin typeface="Times New Roman" pitchFamily="18" charset="0"/>
                <a:cs typeface="Times New Roman" pitchFamily="18" charset="0"/>
              </a:rPr>
              <a:t>ger</a:t>
            </a:r>
            <a:endParaRPr lang="en-US" sz="2800" i="1" dirty="0">
              <a:solidFill>
                <a:schemeClr val="tx1"/>
              </a:solidFill>
              <a:latin typeface="Times New Roman" pitchFamily="18" charset="0"/>
              <a:cs typeface="Times New Roman" pitchFamily="18" charset="0"/>
            </a:endParaRPr>
          </a:p>
          <a:p>
            <a:pPr marL="342900" indent="-342900">
              <a:buAutoNum type="alphaUcPeriod" startAt="4"/>
            </a:pPr>
            <a:r>
              <a:rPr lang="en-US" sz="2800" dirty="0">
                <a:solidFill>
                  <a:schemeClr val="tx1"/>
                </a:solidFill>
                <a:latin typeface="Times New Roman" pitchFamily="18" charset="0"/>
                <a:cs typeface="Times New Roman" pitchFamily="18" charset="0"/>
              </a:rPr>
              <a:t>share a </a:t>
            </a:r>
            <a:r>
              <a:rPr lang="en-US" sz="2800" i="1" dirty="0" err="1">
                <a:solidFill>
                  <a:schemeClr val="tx1"/>
                </a:solidFill>
                <a:latin typeface="Times New Roman" pitchFamily="18" charset="0"/>
                <a:cs typeface="Times New Roman" pitchFamily="18" charset="0"/>
              </a:rPr>
              <a:t>ger</a:t>
            </a:r>
            <a:r>
              <a:rPr lang="en-US" sz="2800" dirty="0">
                <a:solidFill>
                  <a:schemeClr val="tx1"/>
                </a:solidFill>
                <a:latin typeface="Times New Roman" pitchFamily="18" charset="0"/>
                <a:cs typeface="Times New Roman" pitchFamily="18" charset="0"/>
              </a:rPr>
              <a:t> with our </a:t>
            </a:r>
            <a:r>
              <a:rPr lang="en-US" sz="2800" dirty="0" err="1">
                <a:solidFill>
                  <a:schemeClr val="tx1"/>
                </a:solidFill>
                <a:latin typeface="Times New Roman" pitchFamily="18" charset="0"/>
                <a:cs typeface="Times New Roman" pitchFamily="18" charset="0"/>
              </a:rPr>
              <a:t>neighbours</a:t>
            </a:r>
            <a:endParaRPr lang="en-US" sz="2800" dirty="0">
              <a:solidFill>
                <a:schemeClr val="tx1"/>
              </a:solidFill>
              <a:latin typeface="Times New Roman" pitchFamily="18" charset="0"/>
              <a:cs typeface="Times New Roman" pitchFamily="18" charset="0"/>
            </a:endParaRPr>
          </a:p>
        </p:txBody>
      </p:sp>
      <p:sp>
        <p:nvSpPr>
          <p:cNvPr id="5" name="Rectangle 4"/>
          <p:cNvSpPr/>
          <p:nvPr/>
        </p:nvSpPr>
        <p:spPr>
          <a:xfrm>
            <a:off x="1623883" y="3011829"/>
            <a:ext cx="8535252" cy="737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B.  put up the </a:t>
            </a:r>
            <a:r>
              <a:rPr lang="en-US" sz="2800" b="1" i="1" dirty="0" err="1" smtClean="0">
                <a:solidFill>
                  <a:schemeClr val="tx1"/>
                </a:solidFill>
                <a:latin typeface="Times New Roman" pitchFamily="18" charset="0"/>
                <a:cs typeface="Times New Roman" pitchFamily="18" charset="0"/>
              </a:rPr>
              <a:t>ger</a:t>
            </a:r>
            <a:endParaRPr lang="en-US" sz="2800" b="1" i="1" dirty="0">
              <a:solidFill>
                <a:schemeClr val="tx1"/>
              </a:solidFill>
              <a:latin typeface="Times New Roman" pitchFamily="18" charset="0"/>
              <a:cs typeface="Times New Roman" pitchFamily="18" charset="0"/>
            </a:endParaRPr>
          </a:p>
        </p:txBody>
      </p:sp>
      <p:sp>
        <p:nvSpPr>
          <p:cNvPr id="15" name="Rectangle 14"/>
          <p:cNvSpPr/>
          <p:nvPr/>
        </p:nvSpPr>
        <p:spPr>
          <a:xfrm>
            <a:off x="2931193" y="2302305"/>
            <a:ext cx="61060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8 candies</a:t>
            </a:r>
          </a:p>
        </p:txBody>
      </p:sp>
      <p:pic>
        <p:nvPicPr>
          <p:cNvPr id="10" name="Picture 2" descr="Hình ảnh có liên quan"/>
          <p:cNvPicPr>
            <a:picLocks noChangeAspect="1" noChangeArrowheads="1"/>
          </p:cNvPicPr>
          <p:nvPr/>
        </p:nvPicPr>
        <p:blipFill>
          <a:blip r:embed="rId8"/>
          <a:srcRect/>
          <a:stretch>
            <a:fillRect/>
          </a:stretch>
        </p:blipFill>
        <p:spPr bwMode="auto">
          <a:xfrm>
            <a:off x="1623883" y="4072575"/>
            <a:ext cx="2647951" cy="2254460"/>
          </a:xfrm>
          <a:prstGeom prst="rect">
            <a:avLst/>
          </a:prstGeom>
          <a:noFill/>
        </p:spPr>
      </p:pic>
      <p:sp>
        <p:nvSpPr>
          <p:cNvPr id="4" name="Rectangle 3"/>
          <p:cNvSpPr/>
          <p:nvPr/>
        </p:nvSpPr>
        <p:spPr>
          <a:xfrm>
            <a:off x="4439920" y="3933595"/>
            <a:ext cx="5719215" cy="267765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We live in a </a:t>
            </a:r>
            <a:r>
              <a:rPr lang="en-US" sz="2800" i="1" dirty="0" err="1">
                <a:latin typeface="Times New Roman" panose="02020603050405020304" pitchFamily="18" charset="0"/>
                <a:cs typeface="Times New Roman" panose="02020603050405020304" pitchFamily="18" charset="0"/>
              </a:rPr>
              <a:t>ger</a:t>
            </a:r>
            <a:r>
              <a:rPr lang="en-US" sz="2800" dirty="0">
                <a:latin typeface="Times New Roman" panose="02020603050405020304" pitchFamily="18" charset="0"/>
                <a:cs typeface="Times New Roman" panose="02020603050405020304" pitchFamily="18" charset="0"/>
              </a:rPr>
              <a:t>, our traditional circular tent. It keeps us cool in summer and warm in winter, even when the temperature drops to -50°C. It can be put up then taken down and transported.</a:t>
            </a:r>
          </a:p>
        </p:txBody>
      </p:sp>
      <p:cxnSp>
        <p:nvCxnSpPr>
          <p:cNvPr id="13" name="Straight Connector 12"/>
          <p:cNvCxnSpPr/>
          <p:nvPr/>
        </p:nvCxnSpPr>
        <p:spPr>
          <a:xfrm>
            <a:off x="4547950" y="6105130"/>
            <a:ext cx="547997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4547950" y="6519838"/>
            <a:ext cx="175125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1000"/>
                            </p:stCondLst>
                            <p:childTnLst>
                              <p:par>
                                <p:cTn id="47" presetID="23" presetClass="entr" presetSubtype="3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strVal val="4*#ppt_w"/>
                                          </p:val>
                                        </p:tav>
                                        <p:tav tm="100000">
                                          <p:val>
                                            <p:strVal val="#ppt_w"/>
                                          </p:val>
                                        </p:tav>
                                      </p:tavLst>
                                    </p:anim>
                                    <p:anim calcmode="lin" valueType="num">
                                      <p:cBhvr>
                                        <p:cTn id="50" dur="500" fill="hold"/>
                                        <p:tgtEl>
                                          <p:spTgt spid="15"/>
                                        </p:tgtEl>
                                        <p:attrNameLst>
                                          <p:attrName>ppt_h</p:attrName>
                                        </p:attrNameLst>
                                      </p:cBhvr>
                                      <p:tavLst>
                                        <p:tav tm="0">
                                          <p:val>
                                            <p:strVal val="4*#ppt_h"/>
                                          </p:val>
                                        </p:tav>
                                        <p:tav tm="100000">
                                          <p:val>
                                            <p:strVal val="#ppt_h"/>
                                          </p:val>
                                        </p:tav>
                                      </p:tavLst>
                                    </p:anim>
                                  </p:childTnLst>
                                </p:cTn>
                              </p:par>
                              <p:par>
                                <p:cTn id="51" presetID="21" presetClass="emph" presetSubtype="0" repeatCount="indefinite" fill="hold" grpId="1" nodeType="withEffect">
                                  <p:stCondLst>
                                    <p:cond delay="0"/>
                                  </p:stCondLst>
                                  <p:childTnLst>
                                    <p:animClr clrSpc="hsl" dir="cw">
                                      <p:cBhvr override="childStyle">
                                        <p:cTn id="52" dur="500" fill="hold"/>
                                        <p:tgtEl>
                                          <p:spTgt spid="15"/>
                                        </p:tgtEl>
                                        <p:attrNameLst>
                                          <p:attrName>style.color</p:attrName>
                                        </p:attrNameLst>
                                      </p:cBhvr>
                                      <p:by>
                                        <p:hsl h="7200000" s="0" l="0"/>
                                      </p:by>
                                    </p:animClr>
                                    <p:animClr clrSpc="hsl" dir="cw">
                                      <p:cBhvr>
                                        <p:cTn id="53" dur="500" fill="hold"/>
                                        <p:tgtEl>
                                          <p:spTgt spid="15"/>
                                        </p:tgtEl>
                                        <p:attrNameLst>
                                          <p:attrName>fillcolor</p:attrName>
                                        </p:attrNameLst>
                                      </p:cBhvr>
                                      <p:by>
                                        <p:hsl h="7200000" s="0" l="0"/>
                                      </p:by>
                                    </p:animClr>
                                    <p:animClr clrSpc="hsl" dir="cw">
                                      <p:cBhvr>
                                        <p:cTn id="54" dur="500" fill="hold"/>
                                        <p:tgtEl>
                                          <p:spTgt spid="15"/>
                                        </p:tgtEl>
                                        <p:attrNameLst>
                                          <p:attrName>stroke.color</p:attrName>
                                        </p:attrNameLst>
                                      </p:cBhvr>
                                      <p:by>
                                        <p:hsl h="7200000" s="0" l="0"/>
                                      </p:by>
                                    </p:animClr>
                                    <p:set>
                                      <p:cBhvr>
                                        <p:cTn id="55" dur="500" fill="hold"/>
                                        <p:tgtEl>
                                          <p:spTgt spid="15"/>
                                        </p:tgtEl>
                                        <p:attrNameLst>
                                          <p:attrName>fill.type</p:attrName>
                                        </p:attrNameLst>
                                      </p:cBhvr>
                                      <p:to>
                                        <p:strVal val="solid"/>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madic Life in Mongolia - Visiting and Living with Noma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518" y="931652"/>
            <a:ext cx="8643668" cy="5077724"/>
          </a:xfrm>
          <a:prstGeom prst="rect">
            <a:avLst/>
          </a:prstGeom>
        </p:spPr>
      </p:pic>
      <p:sp>
        <p:nvSpPr>
          <p:cNvPr id="3" name="Title 1"/>
          <p:cNvSpPr txBox="1">
            <a:spLocks/>
          </p:cNvSpPr>
          <p:nvPr/>
        </p:nvSpPr>
        <p:spPr>
          <a:xfrm>
            <a:off x="264543" y="110736"/>
            <a:ext cx="8810447" cy="6483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smtClean="0">
                <a:latin typeface="Times New Roman" pitchFamily="18" charset="0"/>
                <a:cs typeface="Times New Roman" pitchFamily="18" charset="0"/>
              </a:rPr>
              <a:t>What have you seen in the pictures?</a:t>
            </a:r>
            <a:endParaRPr lang="en-US" dirty="0">
              <a:latin typeface="Times New Roman" pitchFamily="18" charset="0"/>
              <a:cs typeface="Times New Roman" pitchFamily="18" charset="0"/>
            </a:endParaRPr>
          </a:p>
        </p:txBody>
      </p:sp>
      <p:sp>
        <p:nvSpPr>
          <p:cNvPr id="4" name="TextBox 3"/>
          <p:cNvSpPr txBox="1"/>
          <p:nvPr/>
        </p:nvSpPr>
        <p:spPr>
          <a:xfrm>
            <a:off x="9114289" y="931653"/>
            <a:ext cx="2921479"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smtClean="0">
                <a:solidFill>
                  <a:prstClr val="white"/>
                </a:solidFill>
                <a:latin typeface="Times New Roman" pitchFamily="18" charset="0"/>
                <a:cs typeface="Times New Roman" pitchFamily="18" charset="0"/>
              </a:rPr>
              <a:t>What place is this?</a:t>
            </a:r>
            <a:endParaRPr lang="en-US" sz="2800" dirty="0">
              <a:solidFill>
                <a:prstClr val="white"/>
              </a:solidFill>
              <a:latin typeface="Times New Roman" pitchFamily="18" charset="0"/>
              <a:cs typeface="Times New Roman" pitchFamily="18" charset="0"/>
            </a:endParaRPr>
          </a:p>
        </p:txBody>
      </p:sp>
      <p:sp>
        <p:nvSpPr>
          <p:cNvPr id="5" name="TextBox 4"/>
          <p:cNvSpPr txBox="1"/>
          <p:nvPr/>
        </p:nvSpPr>
        <p:spPr>
          <a:xfrm>
            <a:off x="9074990" y="2608908"/>
            <a:ext cx="2921479"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smtClean="0">
                <a:solidFill>
                  <a:prstClr val="white"/>
                </a:solidFill>
                <a:latin typeface="Times New Roman" pitchFamily="18" charset="0"/>
                <a:cs typeface="Times New Roman" pitchFamily="18" charset="0"/>
              </a:rPr>
              <a:t>Where is it?</a:t>
            </a:r>
            <a:endParaRPr lang="en-US" sz="2800" dirty="0">
              <a:solidFill>
                <a:prstClr val="white"/>
              </a:solidFill>
              <a:latin typeface="Times New Roman" pitchFamily="18" charset="0"/>
              <a:cs typeface="Times New Roman" pitchFamily="18" charset="0"/>
            </a:endParaRPr>
          </a:p>
        </p:txBody>
      </p:sp>
      <p:sp>
        <p:nvSpPr>
          <p:cNvPr id="6" name="TextBox 5"/>
          <p:cNvSpPr txBox="1"/>
          <p:nvPr/>
        </p:nvSpPr>
        <p:spPr>
          <a:xfrm>
            <a:off x="8923635" y="4292341"/>
            <a:ext cx="3224187"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dirty="0" smtClean="0">
                <a:solidFill>
                  <a:prstClr val="white"/>
                </a:solidFill>
                <a:latin typeface="Times New Roman" pitchFamily="18" charset="0"/>
                <a:cs typeface="Times New Roman" pitchFamily="18" charset="0"/>
              </a:rPr>
              <a:t>What is the life?</a:t>
            </a:r>
          </a:p>
          <a:p>
            <a:r>
              <a:rPr lang="en-US" sz="2800" dirty="0" smtClean="0">
                <a:solidFill>
                  <a:prstClr val="white"/>
                </a:solidFill>
                <a:latin typeface="Times New Roman" pitchFamily="18" charset="0"/>
                <a:cs typeface="Times New Roman" pitchFamily="18" charset="0"/>
              </a:rPr>
              <a:t>Who are the people?</a:t>
            </a:r>
            <a:endParaRPr lang="en-US" sz="28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9637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3" grpId="0" animBg="1"/>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0" y="5199805"/>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060" y="0"/>
            <a:ext cx="8243977" cy="6858000"/>
          </a:xfrm>
          <a:prstGeom prst="rect">
            <a:avLst/>
          </a:prstGeom>
        </p:spPr>
      </p:pic>
      <p:sp>
        <p:nvSpPr>
          <p:cNvPr id="9" name="Pentagon 8">
            <a:hlinkClick r:id="rId6"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642060" y="172720"/>
            <a:ext cx="8243977" cy="2570479"/>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itchFamily="18" charset="0"/>
                <a:cs typeface="Times New Roman" pitchFamily="18" charset="0"/>
              </a:rPr>
              <a:t>5.  Nomadic children </a:t>
            </a:r>
            <a:r>
              <a:rPr lang="en-US" sz="2800" dirty="0">
                <a:solidFill>
                  <a:srgbClr val="002060"/>
                </a:solidFill>
                <a:latin typeface="Times New Roman" pitchFamily="18" charset="0"/>
                <a:cs typeface="Times New Roman" pitchFamily="18" charset="0"/>
              </a:rPr>
              <a:t>__________.</a:t>
            </a:r>
          </a:p>
          <a:p>
            <a:r>
              <a:rPr lang="en-US" sz="2800" dirty="0">
                <a:solidFill>
                  <a:srgbClr val="002060"/>
                </a:solidFill>
                <a:latin typeface="Times New Roman" pitchFamily="18" charset="0"/>
                <a:cs typeface="Times New Roman" pitchFamily="18" charset="0"/>
              </a:rPr>
              <a:t>A.  play the same games as other children in the world</a:t>
            </a:r>
          </a:p>
          <a:p>
            <a:r>
              <a:rPr lang="en-US" sz="2800" dirty="0">
                <a:solidFill>
                  <a:srgbClr val="002060"/>
                </a:solidFill>
                <a:latin typeface="Times New Roman" pitchFamily="18" charset="0"/>
                <a:cs typeface="Times New Roman" pitchFamily="18" charset="0"/>
              </a:rPr>
              <a:t>B.  use nature and their animals as playthings</a:t>
            </a:r>
          </a:p>
          <a:p>
            <a:r>
              <a:rPr lang="en-US" sz="2800" dirty="0">
                <a:solidFill>
                  <a:srgbClr val="002060"/>
                </a:solidFill>
                <a:latin typeface="Times New Roman" pitchFamily="18" charset="0"/>
                <a:cs typeface="Times New Roman" pitchFamily="18" charset="0"/>
              </a:rPr>
              <a:t>C.  do not like toys</a:t>
            </a:r>
          </a:p>
          <a:p>
            <a:pPr marL="342900" indent="-342900">
              <a:buAutoNum type="alphaUcPeriod" startAt="4"/>
            </a:pPr>
            <a:r>
              <a:rPr lang="en-US" sz="2800" dirty="0">
                <a:solidFill>
                  <a:srgbClr val="002060"/>
                </a:solidFill>
                <a:latin typeface="Times New Roman" pitchFamily="18" charset="0"/>
                <a:cs typeface="Times New Roman" pitchFamily="18" charset="0"/>
              </a:rPr>
              <a:t>spend all their time helping with housework</a:t>
            </a:r>
          </a:p>
        </p:txBody>
      </p:sp>
      <p:sp>
        <p:nvSpPr>
          <p:cNvPr id="5" name="Rectangle 4"/>
          <p:cNvSpPr/>
          <p:nvPr/>
        </p:nvSpPr>
        <p:spPr>
          <a:xfrm>
            <a:off x="1725484" y="3331262"/>
            <a:ext cx="8077127" cy="59522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 panose="020B0604020202020204" pitchFamily="34" charset="0"/>
                <a:cs typeface="Arial" panose="020B0604020202020204" pitchFamily="34" charset="0"/>
              </a:rPr>
              <a:t>B.  </a:t>
            </a:r>
            <a:r>
              <a:rPr lang="en-US" sz="2800" b="1" dirty="0">
                <a:solidFill>
                  <a:schemeClr val="tx1"/>
                </a:solidFill>
                <a:latin typeface="Arial" panose="020B0604020202020204" pitchFamily="34" charset="0"/>
                <a:cs typeface="Arial" panose="020B0604020202020204" pitchFamily="34" charset="0"/>
              </a:rPr>
              <a:t>use nature and their animals as playthings</a:t>
            </a:r>
          </a:p>
        </p:txBody>
      </p:sp>
      <p:sp>
        <p:nvSpPr>
          <p:cNvPr id="15" name="Rectangle 14"/>
          <p:cNvSpPr/>
          <p:nvPr/>
        </p:nvSpPr>
        <p:spPr>
          <a:xfrm>
            <a:off x="3589146" y="2799023"/>
            <a:ext cx="48625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10 candies</a:t>
            </a:r>
          </a:p>
        </p:txBody>
      </p:sp>
      <p:sp>
        <p:nvSpPr>
          <p:cNvPr id="2" name="Rectangle 1"/>
          <p:cNvSpPr/>
          <p:nvPr/>
        </p:nvSpPr>
        <p:spPr>
          <a:xfrm>
            <a:off x="1725483" y="3926484"/>
            <a:ext cx="8077127" cy="2893100"/>
          </a:xfrm>
          <a:prstGeom prst="rect">
            <a:avLst/>
          </a:prstGeom>
        </p:spPr>
        <p:txBody>
          <a:bodyPr wrap="square">
            <a:spAutoFit/>
          </a:bodyPr>
          <a:lstStyle/>
          <a:p>
            <a:pPr algn="just"/>
            <a:r>
              <a:rPr lang="en-US" sz="2600" dirty="0">
                <a:latin typeface="Times New Roman" pitchFamily="18" charset="0"/>
                <a:cs typeface="Times New Roman" panose="02020603050405020304" pitchFamily="18" charset="0"/>
              </a:rPr>
              <a:t>For most of the year, we are surrounded by vast pastures, rivers and mountains. We see few people from the outside world. When we are small, we play on our land and with the animals. The horse is our best friend. Any nomadic child can ride a horse. We learn from an early age to help in the family, from household chores to heavier work like herding the cattle. We also learn to be brave.</a:t>
            </a:r>
          </a:p>
        </p:txBody>
      </p:sp>
      <p:cxnSp>
        <p:nvCxnSpPr>
          <p:cNvPr id="16" name="Straight Connector 15"/>
          <p:cNvCxnSpPr/>
          <p:nvPr/>
        </p:nvCxnSpPr>
        <p:spPr>
          <a:xfrm>
            <a:off x="2849392" y="5122768"/>
            <a:ext cx="680260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1725484" y="5529168"/>
            <a:ext cx="171875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1000"/>
                            </p:stCondLst>
                            <p:childTnLst>
                              <p:par>
                                <p:cTn id="48" presetID="23" presetClass="entr" presetSubtype="32"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strVal val="4*#ppt_w"/>
                                          </p:val>
                                        </p:tav>
                                        <p:tav tm="100000">
                                          <p:val>
                                            <p:strVal val="#ppt_w"/>
                                          </p:val>
                                        </p:tav>
                                      </p:tavLst>
                                    </p:anim>
                                    <p:anim calcmode="lin" valueType="num">
                                      <p:cBhvr>
                                        <p:cTn id="51" dur="500" fill="hold"/>
                                        <p:tgtEl>
                                          <p:spTgt spid="15"/>
                                        </p:tgtEl>
                                        <p:attrNameLst>
                                          <p:attrName>ppt_h</p:attrName>
                                        </p:attrNameLst>
                                      </p:cBhvr>
                                      <p:tavLst>
                                        <p:tav tm="0">
                                          <p:val>
                                            <p:strVal val="4*#ppt_h"/>
                                          </p:val>
                                        </p:tav>
                                        <p:tav tm="100000">
                                          <p:val>
                                            <p:strVal val="#ppt_h"/>
                                          </p:val>
                                        </p:tav>
                                      </p:tavLst>
                                    </p:anim>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5"/>
                                        </p:tgtEl>
                                        <p:attrNameLst>
                                          <p:attrName>style.color</p:attrName>
                                        </p:attrNameLst>
                                      </p:cBhvr>
                                      <p:by>
                                        <p:hsl h="7200000" s="0" l="0"/>
                                      </p:by>
                                    </p:animClr>
                                    <p:animClr clrSpc="hsl" dir="cw">
                                      <p:cBhvr>
                                        <p:cTn id="54" dur="500" fill="hold"/>
                                        <p:tgtEl>
                                          <p:spTgt spid="15"/>
                                        </p:tgtEl>
                                        <p:attrNameLst>
                                          <p:attrName>fillcolor</p:attrName>
                                        </p:attrNameLst>
                                      </p:cBhvr>
                                      <p:by>
                                        <p:hsl h="7200000" s="0" l="0"/>
                                      </p:by>
                                    </p:animClr>
                                    <p:animClr clrSpc="hsl" dir="cw">
                                      <p:cBhvr>
                                        <p:cTn id="55" dur="500" fill="hold"/>
                                        <p:tgtEl>
                                          <p:spTgt spid="15"/>
                                        </p:tgtEl>
                                        <p:attrNameLst>
                                          <p:attrName>stroke.color</p:attrName>
                                        </p:attrNameLst>
                                      </p:cBhvr>
                                      <p:by>
                                        <p:hsl h="7200000" s="0" l="0"/>
                                      </p:by>
                                    </p:animClr>
                                    <p:set>
                                      <p:cBhvr>
                                        <p:cTn id="56" dur="500" fill="hold"/>
                                        <p:tgtEl>
                                          <p:spTgt spid="15"/>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0" y="5199805"/>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465" y="46991"/>
            <a:ext cx="8512855" cy="6811009"/>
          </a:xfrm>
          <a:prstGeom prst="rect">
            <a:avLst/>
          </a:prstGeom>
        </p:spPr>
      </p:pic>
      <p:sp>
        <p:nvSpPr>
          <p:cNvPr id="9" name="Pentagon 8">
            <a:hlinkClick r:id="rId6" action="ppaction://hlinksldjump"/>
          </p:cNvPr>
          <p:cNvSpPr/>
          <p:nvPr/>
        </p:nvSpPr>
        <p:spPr>
          <a:xfrm flipH="1">
            <a:off x="10159135"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667465" y="46991"/>
            <a:ext cx="8491669" cy="2324818"/>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New Roman" pitchFamily="18" charset="0"/>
                <a:cs typeface="Times New Roman" pitchFamily="18" charset="0"/>
              </a:rPr>
              <a:t>6.  Mongolian children in the Gobi learn __________.</a:t>
            </a:r>
          </a:p>
          <a:p>
            <a:r>
              <a:rPr lang="en-US" sz="2400" b="1" dirty="0">
                <a:solidFill>
                  <a:srgbClr val="002060"/>
                </a:solidFill>
                <a:latin typeface="Times New Roman" pitchFamily="18" charset="0"/>
                <a:cs typeface="Times New Roman" pitchFamily="18" charset="0"/>
              </a:rPr>
              <a:t>A.  to ride a goat</a:t>
            </a:r>
          </a:p>
          <a:p>
            <a:r>
              <a:rPr lang="en-US" sz="2400" b="1" dirty="0">
                <a:solidFill>
                  <a:srgbClr val="002060"/>
                </a:solidFill>
                <a:latin typeface="Times New Roman" pitchFamily="18" charset="0"/>
                <a:cs typeface="Times New Roman" pitchFamily="18" charset="0"/>
              </a:rPr>
              <a:t>B.  to live in the mountains</a:t>
            </a:r>
          </a:p>
          <a:p>
            <a:r>
              <a:rPr lang="en-US" sz="2400" b="1" dirty="0">
                <a:solidFill>
                  <a:srgbClr val="002060"/>
                </a:solidFill>
                <a:latin typeface="Times New Roman" pitchFamily="18" charset="0"/>
                <a:cs typeface="Times New Roman" pitchFamily="18" charset="0"/>
              </a:rPr>
              <a:t>C.  to be generous</a:t>
            </a:r>
          </a:p>
          <a:p>
            <a:r>
              <a:rPr lang="en-US" sz="2400" b="1" dirty="0">
                <a:solidFill>
                  <a:srgbClr val="002060"/>
                </a:solidFill>
                <a:latin typeface="Times New Roman" pitchFamily="18" charset="0"/>
                <a:cs typeface="Times New Roman" pitchFamily="18" charset="0"/>
              </a:rPr>
              <a:t>D.  to help with household chores</a:t>
            </a:r>
          </a:p>
        </p:txBody>
      </p:sp>
      <p:sp>
        <p:nvSpPr>
          <p:cNvPr id="5" name="Rectangle 4"/>
          <p:cNvSpPr/>
          <p:nvPr/>
        </p:nvSpPr>
        <p:spPr>
          <a:xfrm>
            <a:off x="1717040" y="2906380"/>
            <a:ext cx="8442094" cy="74832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itchFamily="18" charset="0"/>
                <a:cs typeface="Times New Roman" pitchFamily="18" charset="0"/>
              </a:rPr>
              <a:t>D.  to help with household chores</a:t>
            </a:r>
          </a:p>
        </p:txBody>
      </p:sp>
      <p:sp>
        <p:nvSpPr>
          <p:cNvPr id="15" name="Rectangle 14"/>
          <p:cNvSpPr/>
          <p:nvPr/>
        </p:nvSpPr>
        <p:spPr>
          <a:xfrm>
            <a:off x="3729526" y="2371809"/>
            <a:ext cx="462851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You are given 2 candies</a:t>
            </a:r>
          </a:p>
        </p:txBody>
      </p:sp>
      <p:cxnSp>
        <p:nvCxnSpPr>
          <p:cNvPr id="16" name="Straight Connector 15"/>
          <p:cNvCxnSpPr/>
          <p:nvPr/>
        </p:nvCxnSpPr>
        <p:spPr>
          <a:xfrm>
            <a:off x="5080742" y="5782774"/>
            <a:ext cx="474397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 name="Rectangle 1"/>
          <p:cNvSpPr/>
          <p:nvPr/>
        </p:nvSpPr>
        <p:spPr>
          <a:xfrm>
            <a:off x="1717040" y="3654707"/>
            <a:ext cx="8442094" cy="3108543"/>
          </a:xfrm>
          <a:prstGeom prst="rect">
            <a:avLst/>
          </a:prstGeom>
        </p:spPr>
        <p:txBody>
          <a:bodyPr wrap="square">
            <a:spAutoFit/>
          </a:bodyPr>
          <a:lstStyle/>
          <a:p>
            <a:pPr algn="just"/>
            <a:r>
              <a:rPr lang="en-US" sz="2800" dirty="0">
                <a:latin typeface="Times New Roman" pitchFamily="18" charset="0"/>
                <a:cs typeface="Times New Roman" panose="02020603050405020304" pitchFamily="18" charset="0"/>
              </a:rPr>
              <a:t>For most of the year, we are surrounded by vast pastures, rivers and mountains. We see few people from the outside world. When we are small, we play on our land and with the animals. The horse is our best friend. Any nomadic child can ride a horse. We learn from an early age to help in the family, from household chores to heavier work like herding the cattle. We also learn to be brave.</a:t>
            </a:r>
          </a:p>
        </p:txBody>
      </p:sp>
      <p:cxnSp>
        <p:nvCxnSpPr>
          <p:cNvPr id="19" name="Straight Connector 18"/>
          <p:cNvCxnSpPr/>
          <p:nvPr/>
        </p:nvCxnSpPr>
        <p:spPr>
          <a:xfrm>
            <a:off x="1896190" y="6223934"/>
            <a:ext cx="808093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1814910" y="6610014"/>
            <a:ext cx="249293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1000"/>
                            </p:stCondLst>
                            <p:childTnLst>
                              <p:par>
                                <p:cTn id="49" presetID="23" presetClass="entr" presetSubtype="32"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ppt_w"/>
                                          </p:val>
                                        </p:tav>
                                        <p:tav tm="100000">
                                          <p:val>
                                            <p:strVal val="#ppt_w"/>
                                          </p:val>
                                        </p:tav>
                                      </p:tavLst>
                                    </p:anim>
                                    <p:anim calcmode="lin" valueType="num">
                                      <p:cBhvr>
                                        <p:cTn id="52" dur="500" fill="hold"/>
                                        <p:tgtEl>
                                          <p:spTgt spid="15"/>
                                        </p:tgtEl>
                                        <p:attrNameLst>
                                          <p:attrName>ppt_h</p:attrName>
                                        </p:attrNameLst>
                                      </p:cBhvr>
                                      <p:tavLst>
                                        <p:tav tm="0">
                                          <p:val>
                                            <p:strVal val="4*#ppt_h"/>
                                          </p:val>
                                        </p:tav>
                                        <p:tav tm="100000">
                                          <p:val>
                                            <p:strVal val="#ppt_h"/>
                                          </p:val>
                                        </p:tav>
                                      </p:tavLst>
                                    </p:anim>
                                  </p:childTnLst>
                                </p:cTn>
                              </p:par>
                              <p:par>
                                <p:cTn id="53" presetID="21" presetClass="emph" presetSubtype="0" repeatCount="indefinite" fill="hold" grpId="1" nodeType="withEffect">
                                  <p:stCondLst>
                                    <p:cond delay="0"/>
                                  </p:stCondLst>
                                  <p:childTnLst>
                                    <p:animClr clrSpc="hsl" dir="cw">
                                      <p:cBhvr override="childStyle">
                                        <p:cTn id="54" dur="500" fill="hold"/>
                                        <p:tgtEl>
                                          <p:spTgt spid="15"/>
                                        </p:tgtEl>
                                        <p:attrNameLst>
                                          <p:attrName>style.color</p:attrName>
                                        </p:attrNameLst>
                                      </p:cBhvr>
                                      <p:by>
                                        <p:hsl h="7200000" s="0" l="0"/>
                                      </p:by>
                                    </p:animClr>
                                    <p:animClr clrSpc="hsl" dir="cw">
                                      <p:cBhvr>
                                        <p:cTn id="55" dur="500" fill="hold"/>
                                        <p:tgtEl>
                                          <p:spTgt spid="15"/>
                                        </p:tgtEl>
                                        <p:attrNameLst>
                                          <p:attrName>fillcolor</p:attrName>
                                        </p:attrNameLst>
                                      </p:cBhvr>
                                      <p:by>
                                        <p:hsl h="7200000" s="0" l="0"/>
                                      </p:by>
                                    </p:animClr>
                                    <p:animClr clrSpc="hsl" dir="cw">
                                      <p:cBhvr>
                                        <p:cTn id="56" dur="500" fill="hold"/>
                                        <p:tgtEl>
                                          <p:spTgt spid="15"/>
                                        </p:tgtEl>
                                        <p:attrNameLst>
                                          <p:attrName>stroke.color</p:attrName>
                                        </p:attrNameLst>
                                      </p:cBhvr>
                                      <p:by>
                                        <p:hsl h="7200000" s="0" l="0"/>
                                      </p:by>
                                    </p:animClr>
                                    <p:set>
                                      <p:cBhvr>
                                        <p:cTn id="57" dur="500" fill="hold"/>
                                        <p:tgtEl>
                                          <p:spTgt spid="15"/>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7793" y="5133399"/>
            <a:ext cx="13117435" cy="523220"/>
          </a:xfrm>
          <a:prstGeom prst="rect">
            <a:avLst/>
          </a:prstGeom>
        </p:spPr>
        <p:txBody>
          <a:bodyPr wrap="square">
            <a:spAutoFit/>
          </a:bodyPr>
          <a:lstStyle/>
          <a:p>
            <a:r>
              <a:rPr lang="en-US" sz="2800" dirty="0" smtClean="0">
                <a:latin typeface=".VnBlack" panose="020B7200000000000000" pitchFamily="34" charset="0"/>
                <a:cs typeface="Times New Roman" panose="02020603050405020304" pitchFamily="18" charset="0"/>
              </a:rPr>
              <a:t>They don’t </a:t>
            </a:r>
            <a:r>
              <a:rPr lang="en-US" sz="2800" dirty="0">
                <a:latin typeface=".VnBlack" panose="020B7200000000000000" pitchFamily="34" charset="0"/>
                <a:cs typeface="Times New Roman" panose="02020603050405020304" pitchFamily="18" charset="0"/>
              </a:rPr>
              <a:t>live a normal life like many other people</a:t>
            </a:r>
            <a:endParaRPr lang="en-US" sz="2800" dirty="0">
              <a:latin typeface=".VnBlack" panose="020B7200000000000000" pitchFamily="34" charset="0"/>
            </a:endParaRPr>
          </a:p>
        </p:txBody>
      </p:sp>
      <p:sp>
        <p:nvSpPr>
          <p:cNvPr id="10" name="Rectangle 9"/>
          <p:cNvSpPr/>
          <p:nvPr/>
        </p:nvSpPr>
        <p:spPr>
          <a:xfrm>
            <a:off x="827056" y="4180798"/>
            <a:ext cx="9831564" cy="523220"/>
          </a:xfrm>
          <a:prstGeom prst="rect">
            <a:avLst/>
          </a:prstGeom>
        </p:spPr>
        <p:txBody>
          <a:bodyPr wrap="square">
            <a:spAutoFit/>
          </a:bodyPr>
          <a:lstStyle/>
          <a:p>
            <a:r>
              <a:rPr lang="en-US" sz="2800" dirty="0" smtClean="0">
                <a:latin typeface=".VnBlack" panose="020B7200000000000000" pitchFamily="34" charset="0"/>
                <a:cs typeface="Times New Roman" panose="02020603050405020304" pitchFamily="18" charset="0"/>
              </a:rPr>
              <a:t>They have to live </a:t>
            </a:r>
            <a:r>
              <a:rPr lang="en-US" sz="2800" dirty="0">
                <a:latin typeface=".VnBlack" panose="020B7200000000000000" pitchFamily="34" charset="0"/>
                <a:cs typeface="Times New Roman" panose="02020603050405020304" pitchFamily="18" charset="0"/>
              </a:rPr>
              <a:t>in a </a:t>
            </a:r>
            <a:r>
              <a:rPr lang="en-US" sz="2800" i="1" dirty="0" err="1" smtClean="0">
                <a:latin typeface=".VnBlack" panose="020B7200000000000000" pitchFamily="34" charset="0"/>
                <a:cs typeface="Times New Roman" panose="02020603050405020304" pitchFamily="18" charset="0"/>
              </a:rPr>
              <a:t>ger</a:t>
            </a:r>
            <a:r>
              <a:rPr lang="en-US" sz="2800" i="1" dirty="0" smtClean="0">
                <a:latin typeface=".VnBlack" panose="020B7200000000000000" pitchFamily="34" charset="0"/>
                <a:cs typeface="Times New Roman" panose="02020603050405020304" pitchFamily="18" charset="0"/>
              </a:rPr>
              <a:t> </a:t>
            </a:r>
            <a:r>
              <a:rPr lang="en-US" sz="2800" dirty="0" smtClean="0">
                <a:latin typeface=".VnBlack" panose="020B7200000000000000" pitchFamily="34" charset="0"/>
                <a:cs typeface="Times New Roman" panose="02020603050405020304" pitchFamily="18" charset="0"/>
              </a:rPr>
              <a:t>.</a:t>
            </a:r>
            <a:endParaRPr lang="en-US" sz="2800" dirty="0">
              <a:latin typeface=".VnBlack" panose="020B7200000000000000" pitchFamily="34" charset="0"/>
            </a:endParaRPr>
          </a:p>
        </p:txBody>
      </p:sp>
      <p:sp>
        <p:nvSpPr>
          <p:cNvPr id="11" name="Rectangle 10"/>
          <p:cNvSpPr/>
          <p:nvPr/>
        </p:nvSpPr>
        <p:spPr>
          <a:xfrm>
            <a:off x="807795" y="1867449"/>
            <a:ext cx="14871611" cy="523220"/>
          </a:xfrm>
          <a:prstGeom prst="rect">
            <a:avLst/>
          </a:prstGeom>
        </p:spPr>
        <p:txBody>
          <a:bodyPr wrap="square">
            <a:spAutoFit/>
          </a:bodyPr>
          <a:lstStyle/>
          <a:p>
            <a:r>
              <a:rPr lang="en-US" sz="2800" dirty="0" smtClean="0">
                <a:latin typeface=".VnBlack" panose="020B7200000000000000" pitchFamily="34" charset="0"/>
                <a:cs typeface="Times New Roman" panose="02020603050405020304" pitchFamily="18" charset="0"/>
              </a:rPr>
              <a:t>They are </a:t>
            </a:r>
            <a:r>
              <a:rPr lang="en-US" sz="2800" dirty="0">
                <a:latin typeface=".VnBlack" panose="020B7200000000000000" pitchFamily="34" charset="0"/>
                <a:cs typeface="Times New Roman" panose="02020603050405020304" pitchFamily="18" charset="0"/>
              </a:rPr>
              <a:t>surrounded by vast pastures, rivers and mountains</a:t>
            </a:r>
            <a:endParaRPr lang="en-US" sz="2800" dirty="0">
              <a:latin typeface=".VnBlack" panose="020B7200000000000000" pitchFamily="34" charset="0"/>
            </a:endParaRPr>
          </a:p>
        </p:txBody>
      </p:sp>
      <p:sp>
        <p:nvSpPr>
          <p:cNvPr id="12" name="Rectangle 11"/>
          <p:cNvSpPr/>
          <p:nvPr/>
        </p:nvSpPr>
        <p:spPr>
          <a:xfrm>
            <a:off x="827056" y="5701417"/>
            <a:ext cx="11088582" cy="523220"/>
          </a:xfrm>
          <a:prstGeom prst="rect">
            <a:avLst/>
          </a:prstGeom>
        </p:spPr>
        <p:txBody>
          <a:bodyPr wrap="square">
            <a:spAutoFit/>
          </a:bodyPr>
          <a:lstStyle/>
          <a:p>
            <a:r>
              <a:rPr lang="en-US" sz="2800" dirty="0" smtClean="0">
                <a:latin typeface=".VnBlack" panose="020B7200000000000000" pitchFamily="34" charset="0"/>
                <a:cs typeface="Times New Roman" panose="02020603050405020304" pitchFamily="18" charset="0"/>
              </a:rPr>
              <a:t>They see </a:t>
            </a:r>
            <a:r>
              <a:rPr lang="en-US" sz="2800" dirty="0">
                <a:latin typeface=".VnBlack" panose="020B7200000000000000" pitchFamily="34" charset="0"/>
                <a:cs typeface="Times New Roman" panose="02020603050405020304" pitchFamily="18" charset="0"/>
              </a:rPr>
              <a:t>few people from the outside world</a:t>
            </a:r>
            <a:endParaRPr lang="en-US" sz="2800" dirty="0">
              <a:latin typeface=".VnBlack" panose="020B7200000000000000" pitchFamily="34" charset="0"/>
            </a:endParaRPr>
          </a:p>
        </p:txBody>
      </p:sp>
      <p:sp>
        <p:nvSpPr>
          <p:cNvPr id="14" name="Rectangle 13"/>
          <p:cNvSpPr/>
          <p:nvPr/>
        </p:nvSpPr>
        <p:spPr>
          <a:xfrm>
            <a:off x="807793" y="3231569"/>
            <a:ext cx="6848239" cy="523220"/>
          </a:xfrm>
          <a:prstGeom prst="rect">
            <a:avLst/>
          </a:prstGeom>
        </p:spPr>
        <p:txBody>
          <a:bodyPr wrap="square">
            <a:spAutoFit/>
          </a:bodyPr>
          <a:lstStyle/>
          <a:p>
            <a:r>
              <a:rPr lang="en-US" sz="2800" dirty="0" smtClean="0">
                <a:latin typeface=".VnBlack" panose="020B7200000000000000" pitchFamily="34" charset="0"/>
                <a:cs typeface="Times New Roman" panose="02020603050405020304" pitchFamily="18" charset="0"/>
              </a:rPr>
              <a:t>Children learn </a:t>
            </a:r>
            <a:r>
              <a:rPr lang="en-US" sz="2800" dirty="0">
                <a:latin typeface=".VnBlack" panose="020B7200000000000000" pitchFamily="34" charset="0"/>
                <a:cs typeface="Times New Roman" panose="02020603050405020304" pitchFamily="18" charset="0"/>
              </a:rPr>
              <a:t>to be brave</a:t>
            </a:r>
            <a:r>
              <a:rPr lang="en-US" sz="2800" dirty="0">
                <a:latin typeface=".VnBlack" panose="020B7200000000000000" pitchFamily="34" charset="0"/>
                <a:cs typeface="Arial" panose="020B0604020202020204" pitchFamily="34" charset="0"/>
              </a:rPr>
              <a:t>.</a:t>
            </a:r>
            <a:endParaRPr lang="en-US" sz="2800" dirty="0">
              <a:latin typeface=".VnBlack" panose="020B7200000000000000" pitchFamily="34" charset="0"/>
            </a:endParaRPr>
          </a:p>
        </p:txBody>
      </p:sp>
      <p:sp>
        <p:nvSpPr>
          <p:cNvPr id="15" name="Rectangle 14"/>
          <p:cNvSpPr/>
          <p:nvPr/>
        </p:nvSpPr>
        <p:spPr>
          <a:xfrm>
            <a:off x="807794" y="2789988"/>
            <a:ext cx="6870129" cy="523220"/>
          </a:xfrm>
          <a:prstGeom prst="rect">
            <a:avLst/>
          </a:prstGeom>
        </p:spPr>
        <p:txBody>
          <a:bodyPr wrap="square">
            <a:spAutoFit/>
          </a:bodyPr>
          <a:lstStyle/>
          <a:p>
            <a:r>
              <a:rPr lang="en-US" sz="2800" dirty="0" smtClean="0">
                <a:latin typeface=".VnBlack" panose="020B7200000000000000" pitchFamily="34" charset="0"/>
                <a:cs typeface="Times New Roman" panose="02020603050405020304" pitchFamily="18" charset="0"/>
              </a:rPr>
              <a:t>Children learn to ride </a:t>
            </a:r>
            <a:r>
              <a:rPr lang="en-US" sz="2800" dirty="0">
                <a:latin typeface=".VnBlack" panose="020B7200000000000000" pitchFamily="34" charset="0"/>
                <a:cs typeface="Times New Roman" panose="02020603050405020304" pitchFamily="18" charset="0"/>
              </a:rPr>
              <a:t>a horse</a:t>
            </a:r>
            <a:endParaRPr lang="en-US" sz="2800" dirty="0">
              <a:latin typeface=".VnBlack" panose="020B7200000000000000" pitchFamily="34" charset="0"/>
            </a:endParaRPr>
          </a:p>
        </p:txBody>
      </p:sp>
      <p:sp>
        <p:nvSpPr>
          <p:cNvPr id="16" name="Rectangle 15"/>
          <p:cNvSpPr/>
          <p:nvPr/>
        </p:nvSpPr>
        <p:spPr>
          <a:xfrm>
            <a:off x="807795" y="1432969"/>
            <a:ext cx="11854765" cy="523220"/>
          </a:xfrm>
          <a:prstGeom prst="rect">
            <a:avLst/>
          </a:prstGeom>
        </p:spPr>
        <p:txBody>
          <a:bodyPr wrap="square">
            <a:spAutoFit/>
          </a:bodyPr>
          <a:lstStyle/>
          <a:p>
            <a:r>
              <a:rPr lang="en-US" sz="2800" dirty="0" smtClean="0">
                <a:latin typeface=".VnBlack" panose="020B7200000000000000" pitchFamily="34" charset="0"/>
              </a:rPr>
              <a:t>They are able </a:t>
            </a:r>
            <a:r>
              <a:rPr lang="en-US" sz="2800" dirty="0">
                <a:latin typeface=".VnBlack" panose="020B7200000000000000" pitchFamily="34" charset="0"/>
              </a:rPr>
              <a:t>to live and visit anywhere</a:t>
            </a:r>
          </a:p>
        </p:txBody>
      </p:sp>
      <p:sp>
        <p:nvSpPr>
          <p:cNvPr id="17" name="Rectangle 16"/>
          <p:cNvSpPr/>
          <p:nvPr/>
        </p:nvSpPr>
        <p:spPr>
          <a:xfrm>
            <a:off x="827056" y="3645989"/>
            <a:ext cx="14871611" cy="523220"/>
          </a:xfrm>
          <a:prstGeom prst="rect">
            <a:avLst/>
          </a:prstGeom>
        </p:spPr>
        <p:txBody>
          <a:bodyPr wrap="square">
            <a:spAutoFit/>
          </a:bodyPr>
          <a:lstStyle/>
          <a:p>
            <a:r>
              <a:rPr lang="en-US" sz="2800" dirty="0" smtClean="0">
                <a:latin typeface=".VnBlack" panose="020B7200000000000000" pitchFamily="34" charset="0"/>
              </a:rPr>
              <a:t>The family are </a:t>
            </a:r>
            <a:r>
              <a:rPr lang="en-US" sz="2800" dirty="0">
                <a:latin typeface=".VnBlack" panose="020B7200000000000000" pitchFamily="34" charset="0"/>
              </a:rPr>
              <a:t>together every minute of every day</a:t>
            </a:r>
          </a:p>
        </p:txBody>
      </p:sp>
      <p:sp>
        <p:nvSpPr>
          <p:cNvPr id="18" name="Rectangle 17"/>
          <p:cNvSpPr/>
          <p:nvPr/>
        </p:nvSpPr>
        <p:spPr>
          <a:xfrm>
            <a:off x="827056" y="6187359"/>
            <a:ext cx="6179679" cy="523220"/>
          </a:xfrm>
          <a:prstGeom prst="rect">
            <a:avLst/>
          </a:prstGeom>
        </p:spPr>
        <p:txBody>
          <a:bodyPr wrap="square">
            <a:spAutoFit/>
          </a:bodyPr>
          <a:lstStyle/>
          <a:p>
            <a:r>
              <a:rPr lang="en-US" sz="2800" dirty="0" smtClean="0">
                <a:latin typeface=".VnBlack" panose="020B7200000000000000" pitchFamily="34" charset="0"/>
              </a:rPr>
              <a:t>They are always being alone</a:t>
            </a:r>
            <a:endParaRPr lang="en-US" sz="2800" dirty="0">
              <a:latin typeface=".VnBlack" panose="020B7200000000000000" pitchFamily="34" charset="0"/>
            </a:endParaRPr>
          </a:p>
        </p:txBody>
      </p:sp>
      <p:sp>
        <p:nvSpPr>
          <p:cNvPr id="19" name="Rectangle 18"/>
          <p:cNvSpPr/>
          <p:nvPr/>
        </p:nvSpPr>
        <p:spPr>
          <a:xfrm>
            <a:off x="807795" y="2351296"/>
            <a:ext cx="7856248" cy="523220"/>
          </a:xfrm>
          <a:prstGeom prst="rect">
            <a:avLst/>
          </a:prstGeom>
        </p:spPr>
        <p:txBody>
          <a:bodyPr wrap="square">
            <a:spAutoFit/>
          </a:bodyPr>
          <a:lstStyle/>
          <a:p>
            <a:pPr>
              <a:defRPr/>
            </a:pPr>
            <a:r>
              <a:rPr lang="en-US" sz="2800" dirty="0">
                <a:latin typeface=".VnBlack" panose="020B7200000000000000" pitchFamily="34" charset="0"/>
                <a:cs typeface="Times New Roman" panose="02020603050405020304" pitchFamily="18" charset="0"/>
              </a:rPr>
              <a:t>Children play on vast  pastures</a:t>
            </a:r>
          </a:p>
        </p:txBody>
      </p:sp>
      <p:sp>
        <p:nvSpPr>
          <p:cNvPr id="20" name="Rectangle 19"/>
          <p:cNvSpPr/>
          <p:nvPr/>
        </p:nvSpPr>
        <p:spPr>
          <a:xfrm>
            <a:off x="807793" y="4688423"/>
            <a:ext cx="11344487" cy="523220"/>
          </a:xfrm>
          <a:prstGeom prst="rect">
            <a:avLst/>
          </a:prstGeom>
        </p:spPr>
        <p:txBody>
          <a:bodyPr wrap="square">
            <a:spAutoFit/>
          </a:bodyPr>
          <a:lstStyle/>
          <a:p>
            <a:pPr>
              <a:defRPr/>
            </a:pPr>
            <a:r>
              <a:rPr lang="en-US" sz="2800" dirty="0">
                <a:latin typeface=".VnBlack" panose="020B7200000000000000" pitchFamily="34" charset="0"/>
                <a:cs typeface="Times New Roman" panose="02020603050405020304" pitchFamily="18" charset="0"/>
              </a:rPr>
              <a:t>They have to move two or three times a year.</a:t>
            </a:r>
          </a:p>
        </p:txBody>
      </p:sp>
      <p:sp>
        <p:nvSpPr>
          <p:cNvPr id="21" name="Rectangle 20"/>
          <p:cNvSpPr/>
          <p:nvPr/>
        </p:nvSpPr>
        <p:spPr>
          <a:xfrm>
            <a:off x="309885" y="125243"/>
            <a:ext cx="2329484" cy="584775"/>
          </a:xfrm>
          <a:prstGeom prst="rect">
            <a:avLst/>
          </a:prstGeom>
          <a:noFill/>
        </p:spPr>
        <p:txBody>
          <a:bodyPr wrap="none">
            <a:spAutoFit/>
          </a:bodyPr>
          <a:lstStyle/>
          <a:p>
            <a:pPr algn="ctr">
              <a:defRPr/>
            </a:pPr>
            <a:r>
              <a:rPr lang="en-US" sz="3200" b="1" i="1" u="sng" cap="all" dirty="0">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Arial" panose="020B0604020202020204" pitchFamily="34" charset="0"/>
              </a:rPr>
              <a:t>speaking</a:t>
            </a:r>
          </a:p>
        </p:txBody>
      </p:sp>
      <p:sp>
        <p:nvSpPr>
          <p:cNvPr id="2" name="Rectangle 1"/>
          <p:cNvSpPr/>
          <p:nvPr/>
        </p:nvSpPr>
        <p:spPr>
          <a:xfrm>
            <a:off x="241372" y="752750"/>
            <a:ext cx="11910908" cy="461665"/>
          </a:xfrm>
          <a:prstGeom prst="rect">
            <a:avLst/>
          </a:prstGeom>
        </p:spPr>
        <p:txBody>
          <a:bodyPr wrap="square">
            <a:spAutoFit/>
          </a:bodyPr>
          <a:lstStyle/>
          <a:p>
            <a:r>
              <a:rPr lang="en-US" sz="2400" i="1" u="sng" dirty="0">
                <a:solidFill>
                  <a:srgbClr val="FF0000"/>
                </a:solidFill>
                <a:latin typeface=".VnBlack" panose="020B7200000000000000" pitchFamily="34" charset="0"/>
                <a:ea typeface="Times New Roman" panose="02020603050405020304" pitchFamily="18" charset="0"/>
                <a:cs typeface="Times New Roman" panose="02020603050405020304" pitchFamily="18" charset="0"/>
              </a:rPr>
              <a:t>Tick </a:t>
            </a:r>
            <a:r>
              <a:rPr lang="en-US" sz="2400" b="1" i="1" u="sng" dirty="0" smtClean="0">
                <a:solidFill>
                  <a:srgbClr val="FF0000"/>
                </a:solidFill>
                <a:latin typeface=".VnBlack" panose="020B7200000000000000" pitchFamily="34" charset="0"/>
                <a:ea typeface="Times New Roman" panose="02020603050405020304" pitchFamily="18" charset="0"/>
                <a:cs typeface="Times New Roman" panose="02020603050405020304" pitchFamily="18" charset="0"/>
              </a:rPr>
              <a:t>(</a:t>
            </a:r>
            <a:r>
              <a:rPr lang="en-US" sz="2400" b="1" i="1" u="sng"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en-US" sz="2400" i="1" u="sng" dirty="0" smtClean="0">
                <a:solidFill>
                  <a:srgbClr val="FF0000"/>
                </a:solidFill>
                <a:latin typeface=".VnBlack" panose="020B7200000000000000" pitchFamily="34" charset="0"/>
                <a:ea typeface="Times New Roman" panose="02020603050405020304" pitchFamily="18" charset="0"/>
                <a:cs typeface="Times New Roman" panose="02020603050405020304" pitchFamily="18" charset="0"/>
              </a:rPr>
              <a:t>the </a:t>
            </a:r>
            <a:r>
              <a:rPr lang="en-US" sz="2400" i="1" u="sng" dirty="0">
                <a:solidFill>
                  <a:srgbClr val="FF0000"/>
                </a:solidFill>
                <a:latin typeface=".VnBlack" panose="020B7200000000000000" pitchFamily="34" charset="0"/>
                <a:ea typeface="Times New Roman" panose="02020603050405020304" pitchFamily="18" charset="0"/>
                <a:cs typeface="Times New Roman" panose="02020603050405020304" pitchFamily="18" charset="0"/>
              </a:rPr>
              <a:t>sentences mentioned in the passage about the nomadic life.</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309885" y="1744338"/>
            <a:ext cx="333818" cy="646331"/>
          </a:xfrm>
          <a:prstGeom prst="rect">
            <a:avLst/>
          </a:prstGeom>
        </p:spPr>
        <p:txBody>
          <a:bodyPr wrap="square">
            <a:spAutoFit/>
          </a:bodyPr>
          <a:lstStyle/>
          <a:p>
            <a:r>
              <a:rPr lang="en-US" sz="36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3600" dirty="0"/>
          </a:p>
        </p:txBody>
      </p:sp>
      <p:sp>
        <p:nvSpPr>
          <p:cNvPr id="33" name="Rectangle 32"/>
          <p:cNvSpPr/>
          <p:nvPr/>
        </p:nvSpPr>
        <p:spPr>
          <a:xfrm>
            <a:off x="264971" y="2684318"/>
            <a:ext cx="333818" cy="646331"/>
          </a:xfrm>
          <a:prstGeom prst="rect">
            <a:avLst/>
          </a:prstGeom>
        </p:spPr>
        <p:txBody>
          <a:bodyPr wrap="square">
            <a:spAutoFit/>
          </a:bodyPr>
          <a:lstStyle/>
          <a:p>
            <a:r>
              <a:rPr lang="en-US" sz="36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3600" dirty="0"/>
          </a:p>
        </p:txBody>
      </p:sp>
      <p:sp>
        <p:nvSpPr>
          <p:cNvPr id="34" name="Rectangle 33"/>
          <p:cNvSpPr/>
          <p:nvPr/>
        </p:nvSpPr>
        <p:spPr>
          <a:xfrm>
            <a:off x="253171" y="3108458"/>
            <a:ext cx="357417" cy="646331"/>
          </a:xfrm>
          <a:prstGeom prst="rect">
            <a:avLst/>
          </a:prstGeom>
        </p:spPr>
        <p:txBody>
          <a:bodyPr wrap="square">
            <a:spAutoFit/>
          </a:bodyPr>
          <a:lstStyle/>
          <a:p>
            <a:r>
              <a:rPr lang="en-US" sz="36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3600" dirty="0"/>
          </a:p>
        </p:txBody>
      </p:sp>
      <p:sp>
        <p:nvSpPr>
          <p:cNvPr id="35" name="Rectangle 34"/>
          <p:cNvSpPr/>
          <p:nvPr/>
        </p:nvSpPr>
        <p:spPr>
          <a:xfrm>
            <a:off x="260280" y="4088252"/>
            <a:ext cx="357417" cy="646331"/>
          </a:xfrm>
          <a:prstGeom prst="rect">
            <a:avLst/>
          </a:prstGeom>
        </p:spPr>
        <p:txBody>
          <a:bodyPr wrap="square">
            <a:spAutoFit/>
          </a:bodyPr>
          <a:lstStyle/>
          <a:p>
            <a:r>
              <a:rPr lang="en-US" sz="36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3600" dirty="0"/>
          </a:p>
        </p:txBody>
      </p:sp>
      <p:sp>
        <p:nvSpPr>
          <p:cNvPr id="36" name="Rectangle 35"/>
          <p:cNvSpPr/>
          <p:nvPr/>
        </p:nvSpPr>
        <p:spPr>
          <a:xfrm>
            <a:off x="276277" y="4573612"/>
            <a:ext cx="357417" cy="646331"/>
          </a:xfrm>
          <a:prstGeom prst="rect">
            <a:avLst/>
          </a:prstGeom>
        </p:spPr>
        <p:txBody>
          <a:bodyPr wrap="square">
            <a:spAutoFit/>
          </a:bodyPr>
          <a:lstStyle/>
          <a:p>
            <a:r>
              <a:rPr lang="en-US" sz="36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3600" dirty="0"/>
          </a:p>
        </p:txBody>
      </p:sp>
      <p:sp>
        <p:nvSpPr>
          <p:cNvPr id="39" name="Rectangle 38"/>
          <p:cNvSpPr/>
          <p:nvPr/>
        </p:nvSpPr>
        <p:spPr>
          <a:xfrm>
            <a:off x="309885" y="5578306"/>
            <a:ext cx="357417" cy="646331"/>
          </a:xfrm>
          <a:prstGeom prst="rect">
            <a:avLst/>
          </a:prstGeom>
        </p:spPr>
        <p:txBody>
          <a:bodyPr wrap="square">
            <a:spAutoFit/>
          </a:bodyPr>
          <a:lstStyle/>
          <a:p>
            <a:r>
              <a:rPr lang="en-US" sz="36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3600" dirty="0"/>
          </a:p>
        </p:txBody>
      </p:sp>
    </p:spTree>
    <p:extLst>
      <p:ext uri="{BB962C8B-B14F-4D97-AF65-F5344CB8AC3E}">
        <p14:creationId xmlns:p14="http://schemas.microsoft.com/office/powerpoint/2010/main" val="69175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ppt_w</p:attrName>
                                        </p:attrNameLst>
                                      </p:cBhvr>
                                      <p:tavLst>
                                        <p:tav tm="0" fmla="#ppt_w*sin(2.5*pi*$)">
                                          <p:val>
                                            <p:fltVal val="0"/>
                                          </p:val>
                                        </p:tav>
                                        <p:tav tm="100000">
                                          <p:val>
                                            <p:fltVal val="1"/>
                                          </p:val>
                                        </p:tav>
                                      </p:tavLst>
                                    </p:anim>
                                    <p:anim calcmode="lin" valueType="num">
                                      <p:cBhvr>
                                        <p:cTn id="19" dur="2000" fill="hold"/>
                                        <p:tgtEl>
                                          <p:spTgt spid="1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ppt_w</p:attrName>
                                        </p:attrNameLst>
                                      </p:cBhvr>
                                      <p:tavLst>
                                        <p:tav tm="0" fmla="#ppt_w*sin(2.5*pi*$)">
                                          <p:val>
                                            <p:fltVal val="0"/>
                                          </p:val>
                                        </p:tav>
                                        <p:tav tm="100000">
                                          <p:val>
                                            <p:fltVal val="1"/>
                                          </p:val>
                                        </p:tav>
                                      </p:tavLst>
                                    </p:anim>
                                    <p:anim calcmode="lin" valueType="num">
                                      <p:cBhvr>
                                        <p:cTn id="24" dur="2000" fill="hold"/>
                                        <p:tgtEl>
                                          <p:spTgt spid="15"/>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anim calcmode="lin" valueType="num">
                                      <p:cBhvr>
                                        <p:cTn id="33" dur="2000" fill="hold"/>
                                        <p:tgtEl>
                                          <p:spTgt spid="17"/>
                                        </p:tgtEl>
                                        <p:attrNameLst>
                                          <p:attrName>ppt_w</p:attrName>
                                        </p:attrNameLst>
                                      </p:cBhvr>
                                      <p:tavLst>
                                        <p:tav tm="0" fmla="#ppt_w*sin(2.5*pi*$)">
                                          <p:val>
                                            <p:fltVal val="0"/>
                                          </p:val>
                                        </p:tav>
                                        <p:tav tm="100000">
                                          <p:val>
                                            <p:fltVal val="1"/>
                                          </p:val>
                                        </p:tav>
                                      </p:tavLst>
                                    </p:anim>
                                    <p:anim calcmode="lin" valueType="num">
                                      <p:cBhvr>
                                        <p:cTn id="34" dur="2000" fill="hold"/>
                                        <p:tgtEl>
                                          <p:spTgt spid="17"/>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anim calcmode="lin" valueType="num">
                                      <p:cBhvr>
                                        <p:cTn id="38" dur="2000" fill="hold"/>
                                        <p:tgtEl>
                                          <p:spTgt spid="10"/>
                                        </p:tgtEl>
                                        <p:attrNameLst>
                                          <p:attrName>ppt_w</p:attrName>
                                        </p:attrNameLst>
                                      </p:cBhvr>
                                      <p:tavLst>
                                        <p:tav tm="0" fmla="#ppt_w*sin(2.5*pi*$)">
                                          <p:val>
                                            <p:fltVal val="0"/>
                                          </p:val>
                                        </p:tav>
                                        <p:tav tm="100000">
                                          <p:val>
                                            <p:fltVal val="1"/>
                                          </p:val>
                                        </p:tav>
                                      </p:tavLst>
                                    </p:anim>
                                    <p:anim calcmode="lin" valueType="num">
                                      <p:cBhvr>
                                        <p:cTn id="39" dur="2000" fill="hold"/>
                                        <p:tgtEl>
                                          <p:spTgt spid="10"/>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ppt_w</p:attrName>
                                        </p:attrNameLst>
                                      </p:cBhvr>
                                      <p:tavLst>
                                        <p:tav tm="0" fmla="#ppt_w*sin(2.5*pi*$)">
                                          <p:val>
                                            <p:fltVal val="0"/>
                                          </p:val>
                                        </p:tav>
                                        <p:tav tm="100000">
                                          <p:val>
                                            <p:fltVal val="1"/>
                                          </p:val>
                                        </p:tav>
                                      </p:tavLst>
                                    </p:anim>
                                    <p:anim calcmode="lin" valueType="num">
                                      <p:cBhvr>
                                        <p:cTn id="44" dur="2000" fill="hold"/>
                                        <p:tgtEl>
                                          <p:spTgt spid="20"/>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anim calcmode="lin" valueType="num">
                                      <p:cBhvr>
                                        <p:cTn id="48" dur="2000" fill="hold"/>
                                        <p:tgtEl>
                                          <p:spTgt spid="8"/>
                                        </p:tgtEl>
                                        <p:attrNameLst>
                                          <p:attrName>ppt_w</p:attrName>
                                        </p:attrNameLst>
                                      </p:cBhvr>
                                      <p:tavLst>
                                        <p:tav tm="0" fmla="#ppt_w*sin(2.5*pi*$)">
                                          <p:val>
                                            <p:fltVal val="0"/>
                                          </p:val>
                                        </p:tav>
                                        <p:tav tm="100000">
                                          <p:val>
                                            <p:fltVal val="1"/>
                                          </p:val>
                                        </p:tav>
                                      </p:tavLst>
                                    </p:anim>
                                    <p:anim calcmode="lin" valueType="num">
                                      <p:cBhvr>
                                        <p:cTn id="49" dur="2000" fill="hold"/>
                                        <p:tgtEl>
                                          <p:spTgt spid="8"/>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anim calcmode="lin" valueType="num">
                                      <p:cBhvr>
                                        <p:cTn id="53" dur="2000" fill="hold"/>
                                        <p:tgtEl>
                                          <p:spTgt spid="12"/>
                                        </p:tgtEl>
                                        <p:attrNameLst>
                                          <p:attrName>ppt_w</p:attrName>
                                        </p:attrNameLst>
                                      </p:cBhvr>
                                      <p:tavLst>
                                        <p:tav tm="0" fmla="#ppt_w*sin(2.5*pi*$)">
                                          <p:val>
                                            <p:fltVal val="0"/>
                                          </p:val>
                                        </p:tav>
                                        <p:tav tm="100000">
                                          <p:val>
                                            <p:fltVal val="1"/>
                                          </p:val>
                                        </p:tav>
                                      </p:tavLst>
                                    </p:anim>
                                    <p:anim calcmode="lin" valueType="num">
                                      <p:cBhvr>
                                        <p:cTn id="54" dur="2000" fill="hold"/>
                                        <p:tgtEl>
                                          <p:spTgt spid="12"/>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anim calcmode="lin" valueType="num">
                                      <p:cBhvr>
                                        <p:cTn id="58" dur="2000" fill="hold"/>
                                        <p:tgtEl>
                                          <p:spTgt spid="18"/>
                                        </p:tgtEl>
                                        <p:attrNameLst>
                                          <p:attrName>ppt_w</p:attrName>
                                        </p:attrNameLst>
                                      </p:cBhvr>
                                      <p:tavLst>
                                        <p:tav tm="0" fmla="#ppt_w*sin(2.5*pi*$)">
                                          <p:val>
                                            <p:fltVal val="0"/>
                                          </p:val>
                                        </p:tav>
                                        <p:tav tm="100000">
                                          <p:val>
                                            <p:fltVal val="1"/>
                                          </p:val>
                                        </p:tav>
                                      </p:tavLst>
                                    </p:anim>
                                    <p:anim calcmode="lin" valueType="num">
                                      <p:cBhvr>
                                        <p:cTn id="5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circle(in)">
                                      <p:cBhvr>
                                        <p:cTn id="64" dur="20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circle(in)">
                                      <p:cBhvr>
                                        <p:cTn id="69" dur="20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circle(in)">
                                      <p:cBhvr>
                                        <p:cTn id="74" dur="20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circle(in)">
                                      <p:cBhvr>
                                        <p:cTn id="79" dur="20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circle(in)">
                                      <p:cBhvr>
                                        <p:cTn id="84" dur="20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circle(in)">
                                      <p:cBhvr>
                                        <p:cTn id="89" dur="20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circle(in)">
                                      <p:cBhvr>
                                        <p:cTn id="9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P spid="16" grpId="0"/>
      <p:bldP spid="17" grpId="0"/>
      <p:bldP spid="18" grpId="0"/>
      <p:bldP spid="19" grpId="0"/>
      <p:bldP spid="20" grpId="0"/>
      <p:bldP spid="2" grpId="0"/>
      <p:bldP spid="3" grpId="0"/>
      <p:bldP spid="33" grpId="0"/>
      <p:bldP spid="34" grpId="0"/>
      <p:bldP spid="35" grpId="0"/>
      <p:bldP spid="36"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8579" y="4916586"/>
            <a:ext cx="13374616" cy="400110"/>
          </a:xfrm>
          <a:prstGeom prst="rect">
            <a:avLst/>
          </a:prstGeom>
        </p:spPr>
        <p:txBody>
          <a:bodyPr wrap="square">
            <a:spAutoFit/>
          </a:bodyPr>
          <a:lstStyle/>
          <a:p>
            <a:r>
              <a:rPr lang="en-US" sz="2000" dirty="0" smtClean="0">
                <a:cs typeface="Times New Roman" panose="02020603050405020304" pitchFamily="18" charset="0"/>
              </a:rPr>
              <a:t>They don’t </a:t>
            </a:r>
            <a:r>
              <a:rPr lang="en-US" sz="2000" dirty="0">
                <a:cs typeface="Times New Roman" panose="02020603050405020304" pitchFamily="18" charset="0"/>
              </a:rPr>
              <a:t>live a normal life like many other people</a:t>
            </a:r>
            <a:endParaRPr lang="en-US" sz="2000" dirty="0"/>
          </a:p>
        </p:txBody>
      </p:sp>
      <p:sp>
        <p:nvSpPr>
          <p:cNvPr id="10" name="Rectangle 9"/>
          <p:cNvSpPr/>
          <p:nvPr/>
        </p:nvSpPr>
        <p:spPr>
          <a:xfrm>
            <a:off x="594371" y="4020346"/>
            <a:ext cx="10076670" cy="400110"/>
          </a:xfrm>
          <a:prstGeom prst="rect">
            <a:avLst/>
          </a:prstGeom>
        </p:spPr>
        <p:txBody>
          <a:bodyPr wrap="square">
            <a:spAutoFit/>
          </a:bodyPr>
          <a:lstStyle/>
          <a:p>
            <a:r>
              <a:rPr lang="en-US" sz="2000" dirty="0" smtClean="0">
                <a:cs typeface="Times New Roman" panose="02020603050405020304" pitchFamily="18" charset="0"/>
              </a:rPr>
              <a:t>They have to live </a:t>
            </a:r>
            <a:r>
              <a:rPr lang="en-US" sz="2000" dirty="0">
                <a:cs typeface="Times New Roman" panose="02020603050405020304" pitchFamily="18" charset="0"/>
              </a:rPr>
              <a:t>in a </a:t>
            </a:r>
            <a:r>
              <a:rPr lang="en-US" sz="2000" i="1" dirty="0" err="1" smtClean="0">
                <a:cs typeface="Times New Roman" panose="02020603050405020304" pitchFamily="18" charset="0"/>
              </a:rPr>
              <a:t>ger</a:t>
            </a:r>
            <a:r>
              <a:rPr lang="en-US" sz="2000" i="1" dirty="0" smtClean="0">
                <a:cs typeface="Times New Roman" panose="02020603050405020304" pitchFamily="18" charset="0"/>
              </a:rPr>
              <a:t> </a:t>
            </a:r>
            <a:r>
              <a:rPr lang="en-US" sz="2000" dirty="0" smtClean="0">
                <a:cs typeface="Times New Roman" panose="02020603050405020304" pitchFamily="18" charset="0"/>
              </a:rPr>
              <a:t>.</a:t>
            </a:r>
            <a:endParaRPr lang="en-US" sz="2000" dirty="0"/>
          </a:p>
        </p:txBody>
      </p:sp>
      <p:sp>
        <p:nvSpPr>
          <p:cNvPr id="11" name="Rectangle 10"/>
          <p:cNvSpPr/>
          <p:nvPr/>
        </p:nvSpPr>
        <p:spPr>
          <a:xfrm>
            <a:off x="537882" y="1867449"/>
            <a:ext cx="15175132" cy="400110"/>
          </a:xfrm>
          <a:prstGeom prst="rect">
            <a:avLst/>
          </a:prstGeom>
        </p:spPr>
        <p:txBody>
          <a:bodyPr wrap="square">
            <a:spAutoFit/>
          </a:bodyPr>
          <a:lstStyle/>
          <a:p>
            <a:r>
              <a:rPr lang="en-US" sz="2000" dirty="0" smtClean="0">
                <a:cs typeface="Times New Roman" panose="02020603050405020304" pitchFamily="18" charset="0"/>
              </a:rPr>
              <a:t>They are </a:t>
            </a:r>
            <a:r>
              <a:rPr lang="en-US" sz="2000" dirty="0">
                <a:cs typeface="Times New Roman" panose="02020603050405020304" pitchFamily="18" charset="0"/>
              </a:rPr>
              <a:t>surrounded by vast pastures, rivers and mountains</a:t>
            </a:r>
            <a:endParaRPr lang="en-US" sz="2000" dirty="0"/>
          </a:p>
        </p:txBody>
      </p:sp>
      <p:sp>
        <p:nvSpPr>
          <p:cNvPr id="12" name="Rectangle 11"/>
          <p:cNvSpPr/>
          <p:nvPr/>
        </p:nvSpPr>
        <p:spPr>
          <a:xfrm>
            <a:off x="594371" y="5336740"/>
            <a:ext cx="11365025" cy="400110"/>
          </a:xfrm>
          <a:prstGeom prst="rect">
            <a:avLst/>
          </a:prstGeom>
        </p:spPr>
        <p:txBody>
          <a:bodyPr wrap="square">
            <a:spAutoFit/>
          </a:bodyPr>
          <a:lstStyle/>
          <a:p>
            <a:r>
              <a:rPr lang="en-US" sz="2000" dirty="0" smtClean="0">
                <a:cs typeface="Times New Roman" panose="02020603050405020304" pitchFamily="18" charset="0"/>
              </a:rPr>
              <a:t>They see </a:t>
            </a:r>
            <a:r>
              <a:rPr lang="en-US" sz="2000" dirty="0">
                <a:cs typeface="Times New Roman" panose="02020603050405020304" pitchFamily="18" charset="0"/>
              </a:rPr>
              <a:t>few people from the outside world</a:t>
            </a:r>
            <a:endParaRPr lang="en-US" sz="2000" dirty="0"/>
          </a:p>
        </p:txBody>
      </p:sp>
      <p:sp>
        <p:nvSpPr>
          <p:cNvPr id="14" name="Rectangle 13"/>
          <p:cNvSpPr/>
          <p:nvPr/>
        </p:nvSpPr>
        <p:spPr>
          <a:xfrm>
            <a:off x="584222" y="3231569"/>
            <a:ext cx="7105420" cy="400110"/>
          </a:xfrm>
          <a:prstGeom prst="rect">
            <a:avLst/>
          </a:prstGeom>
        </p:spPr>
        <p:txBody>
          <a:bodyPr wrap="square">
            <a:spAutoFit/>
          </a:bodyPr>
          <a:lstStyle/>
          <a:p>
            <a:r>
              <a:rPr lang="en-US" sz="2000" dirty="0" smtClean="0">
                <a:cs typeface="Times New Roman" panose="02020603050405020304" pitchFamily="18" charset="0"/>
              </a:rPr>
              <a:t>Children learn </a:t>
            </a:r>
            <a:r>
              <a:rPr lang="en-US" sz="2000" dirty="0">
                <a:cs typeface="Times New Roman" panose="02020603050405020304" pitchFamily="18" charset="0"/>
              </a:rPr>
              <a:t>to be brave</a:t>
            </a:r>
            <a:r>
              <a:rPr lang="en-US" sz="2000" dirty="0">
                <a:cs typeface="Arial" panose="020B0604020202020204" pitchFamily="34" charset="0"/>
              </a:rPr>
              <a:t>.</a:t>
            </a:r>
            <a:endParaRPr lang="en-US" sz="2000" dirty="0"/>
          </a:p>
        </p:txBody>
      </p:sp>
      <p:sp>
        <p:nvSpPr>
          <p:cNvPr id="15" name="Rectangle 14"/>
          <p:cNvSpPr/>
          <p:nvPr/>
        </p:nvSpPr>
        <p:spPr>
          <a:xfrm>
            <a:off x="558579" y="2789988"/>
            <a:ext cx="7152953" cy="400110"/>
          </a:xfrm>
          <a:prstGeom prst="rect">
            <a:avLst/>
          </a:prstGeom>
        </p:spPr>
        <p:txBody>
          <a:bodyPr wrap="square">
            <a:spAutoFit/>
          </a:bodyPr>
          <a:lstStyle/>
          <a:p>
            <a:r>
              <a:rPr lang="en-US" sz="2000" dirty="0" smtClean="0">
                <a:cs typeface="Times New Roman" panose="02020603050405020304" pitchFamily="18" charset="0"/>
              </a:rPr>
              <a:t>Children learn to ride </a:t>
            </a:r>
            <a:r>
              <a:rPr lang="en-US" sz="2000" dirty="0">
                <a:cs typeface="Times New Roman" panose="02020603050405020304" pitchFamily="18" charset="0"/>
              </a:rPr>
              <a:t>a horse</a:t>
            </a:r>
            <a:endParaRPr lang="en-US" sz="2000" dirty="0"/>
          </a:p>
        </p:txBody>
      </p:sp>
      <p:sp>
        <p:nvSpPr>
          <p:cNvPr id="16" name="Rectangle 15"/>
          <p:cNvSpPr/>
          <p:nvPr/>
        </p:nvSpPr>
        <p:spPr>
          <a:xfrm>
            <a:off x="537882" y="1432969"/>
            <a:ext cx="12158287" cy="400110"/>
          </a:xfrm>
          <a:prstGeom prst="rect">
            <a:avLst/>
          </a:prstGeom>
        </p:spPr>
        <p:txBody>
          <a:bodyPr wrap="square">
            <a:spAutoFit/>
          </a:bodyPr>
          <a:lstStyle/>
          <a:p>
            <a:r>
              <a:rPr lang="en-US" sz="2000" dirty="0" smtClean="0"/>
              <a:t>They are able </a:t>
            </a:r>
            <a:r>
              <a:rPr lang="en-US" sz="2000" dirty="0"/>
              <a:t>to live and visit anywhere</a:t>
            </a:r>
          </a:p>
        </p:txBody>
      </p:sp>
      <p:sp>
        <p:nvSpPr>
          <p:cNvPr id="17" name="Rectangle 16"/>
          <p:cNvSpPr/>
          <p:nvPr/>
        </p:nvSpPr>
        <p:spPr>
          <a:xfrm>
            <a:off x="558579" y="3581890"/>
            <a:ext cx="15148054" cy="400110"/>
          </a:xfrm>
          <a:prstGeom prst="rect">
            <a:avLst/>
          </a:prstGeom>
        </p:spPr>
        <p:txBody>
          <a:bodyPr wrap="square">
            <a:spAutoFit/>
          </a:bodyPr>
          <a:lstStyle/>
          <a:p>
            <a:r>
              <a:rPr lang="en-US" sz="2000" dirty="0" smtClean="0"/>
              <a:t>The family are </a:t>
            </a:r>
            <a:r>
              <a:rPr lang="en-US" sz="2000" dirty="0"/>
              <a:t>together every minute of every day</a:t>
            </a:r>
          </a:p>
        </p:txBody>
      </p:sp>
      <p:sp>
        <p:nvSpPr>
          <p:cNvPr id="18" name="Rectangle 17"/>
          <p:cNvSpPr/>
          <p:nvPr/>
        </p:nvSpPr>
        <p:spPr>
          <a:xfrm>
            <a:off x="594371" y="5756894"/>
            <a:ext cx="6429756" cy="400110"/>
          </a:xfrm>
          <a:prstGeom prst="rect">
            <a:avLst/>
          </a:prstGeom>
        </p:spPr>
        <p:txBody>
          <a:bodyPr wrap="square">
            <a:spAutoFit/>
          </a:bodyPr>
          <a:lstStyle/>
          <a:p>
            <a:r>
              <a:rPr lang="en-US" sz="2000" dirty="0" smtClean="0"/>
              <a:t>They are always being alone</a:t>
            </a:r>
            <a:endParaRPr lang="en-US" sz="2000" dirty="0"/>
          </a:p>
        </p:txBody>
      </p:sp>
      <p:sp>
        <p:nvSpPr>
          <p:cNvPr id="19" name="Rectangle 18"/>
          <p:cNvSpPr/>
          <p:nvPr/>
        </p:nvSpPr>
        <p:spPr>
          <a:xfrm>
            <a:off x="537882" y="2351296"/>
            <a:ext cx="8159769" cy="400110"/>
          </a:xfrm>
          <a:prstGeom prst="rect">
            <a:avLst/>
          </a:prstGeom>
        </p:spPr>
        <p:txBody>
          <a:bodyPr wrap="square">
            <a:spAutoFit/>
          </a:bodyPr>
          <a:lstStyle/>
          <a:p>
            <a:pPr>
              <a:defRPr/>
            </a:pPr>
            <a:r>
              <a:rPr lang="en-US" sz="2000" dirty="0">
                <a:cs typeface="Times New Roman" panose="02020603050405020304" pitchFamily="18" charset="0"/>
              </a:rPr>
              <a:t>Children play on vast  pastures</a:t>
            </a:r>
          </a:p>
        </p:txBody>
      </p:sp>
      <p:sp>
        <p:nvSpPr>
          <p:cNvPr id="20" name="Rectangle 19"/>
          <p:cNvSpPr/>
          <p:nvPr/>
        </p:nvSpPr>
        <p:spPr>
          <a:xfrm>
            <a:off x="584221" y="4487780"/>
            <a:ext cx="11627310" cy="400110"/>
          </a:xfrm>
          <a:prstGeom prst="rect">
            <a:avLst/>
          </a:prstGeom>
        </p:spPr>
        <p:txBody>
          <a:bodyPr wrap="square">
            <a:spAutoFit/>
          </a:bodyPr>
          <a:lstStyle/>
          <a:p>
            <a:pPr>
              <a:defRPr/>
            </a:pPr>
            <a:r>
              <a:rPr lang="en-US" sz="2000" dirty="0">
                <a:cs typeface="Times New Roman" panose="02020603050405020304" pitchFamily="18" charset="0"/>
              </a:rPr>
              <a:t>They have to move two or three times a year.</a:t>
            </a:r>
          </a:p>
        </p:txBody>
      </p:sp>
      <p:sp>
        <p:nvSpPr>
          <p:cNvPr id="21" name="Rectangle 20"/>
          <p:cNvSpPr/>
          <p:nvPr/>
        </p:nvSpPr>
        <p:spPr>
          <a:xfrm>
            <a:off x="309885" y="125243"/>
            <a:ext cx="2329484" cy="584775"/>
          </a:xfrm>
          <a:prstGeom prst="rect">
            <a:avLst/>
          </a:prstGeom>
          <a:noFill/>
        </p:spPr>
        <p:txBody>
          <a:bodyPr wrap="none">
            <a:spAutoFit/>
          </a:bodyPr>
          <a:lstStyle/>
          <a:p>
            <a:pPr algn="ctr">
              <a:defRPr/>
            </a:pPr>
            <a:r>
              <a:rPr lang="en-US" sz="3200" b="1" i="1" u="sng" cap="all" dirty="0">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Arial" panose="020B0604020202020204" pitchFamily="34" charset="0"/>
              </a:rPr>
              <a:t>speaking</a:t>
            </a:r>
          </a:p>
        </p:txBody>
      </p:sp>
      <p:sp>
        <p:nvSpPr>
          <p:cNvPr id="3" name="Rectangle 2"/>
          <p:cNvSpPr/>
          <p:nvPr/>
        </p:nvSpPr>
        <p:spPr>
          <a:xfrm>
            <a:off x="204064" y="1877384"/>
            <a:ext cx="333818" cy="400110"/>
          </a:xfrm>
          <a:prstGeom prst="rect">
            <a:avLst/>
          </a:prstGeom>
        </p:spPr>
        <p:txBody>
          <a:bodyPr wrap="square">
            <a:spAutoFit/>
          </a:bodyPr>
          <a:lstStyle/>
          <a:p>
            <a:r>
              <a:rPr lang="en-US" sz="2000" b="1" i="1" dirty="0">
                <a:solidFill>
                  <a:srgbClr val="FF0000"/>
                </a:solidFill>
                <a:ea typeface="Times New Roman" panose="02020603050405020304" pitchFamily="18" charset="0"/>
                <a:cs typeface="Calibri" panose="020F0502020204030204" pitchFamily="34" charset="0"/>
              </a:rPr>
              <a:t>√</a:t>
            </a:r>
            <a:endParaRPr lang="en-US" sz="2000" dirty="0"/>
          </a:p>
        </p:txBody>
      </p:sp>
      <p:sp>
        <p:nvSpPr>
          <p:cNvPr id="33" name="Rectangle 32"/>
          <p:cNvSpPr/>
          <p:nvPr/>
        </p:nvSpPr>
        <p:spPr>
          <a:xfrm>
            <a:off x="236773" y="2776000"/>
            <a:ext cx="333818" cy="400110"/>
          </a:xfrm>
          <a:prstGeom prst="rect">
            <a:avLst/>
          </a:prstGeom>
        </p:spPr>
        <p:txBody>
          <a:bodyPr wrap="square">
            <a:spAutoFit/>
          </a:bodyPr>
          <a:lstStyle/>
          <a:p>
            <a:r>
              <a:rPr lang="en-US" sz="2000" b="1" i="1" dirty="0">
                <a:solidFill>
                  <a:srgbClr val="FF0000"/>
                </a:solidFill>
                <a:ea typeface="Times New Roman" panose="02020603050405020304" pitchFamily="18" charset="0"/>
                <a:cs typeface="Calibri" panose="020F0502020204030204" pitchFamily="34" charset="0"/>
              </a:rPr>
              <a:t>√</a:t>
            </a:r>
            <a:endParaRPr lang="en-US" sz="2000" dirty="0"/>
          </a:p>
        </p:txBody>
      </p:sp>
      <p:sp>
        <p:nvSpPr>
          <p:cNvPr id="34" name="Rectangle 33"/>
          <p:cNvSpPr/>
          <p:nvPr/>
        </p:nvSpPr>
        <p:spPr>
          <a:xfrm>
            <a:off x="253170" y="3200564"/>
            <a:ext cx="357417" cy="400110"/>
          </a:xfrm>
          <a:prstGeom prst="rect">
            <a:avLst/>
          </a:prstGeom>
        </p:spPr>
        <p:txBody>
          <a:bodyPr wrap="square">
            <a:spAutoFit/>
          </a:bodyPr>
          <a:lstStyle/>
          <a:p>
            <a:r>
              <a:rPr lang="en-US" sz="2000" b="1" i="1" dirty="0">
                <a:solidFill>
                  <a:srgbClr val="FF0000"/>
                </a:solidFill>
                <a:ea typeface="Times New Roman" panose="02020603050405020304" pitchFamily="18" charset="0"/>
                <a:cs typeface="Calibri" panose="020F0502020204030204" pitchFamily="34" charset="0"/>
              </a:rPr>
              <a:t>√</a:t>
            </a:r>
            <a:endParaRPr lang="en-US" sz="2000" dirty="0"/>
          </a:p>
        </p:txBody>
      </p:sp>
      <p:sp>
        <p:nvSpPr>
          <p:cNvPr id="35" name="Rectangle 34"/>
          <p:cNvSpPr/>
          <p:nvPr/>
        </p:nvSpPr>
        <p:spPr>
          <a:xfrm>
            <a:off x="253170" y="4020346"/>
            <a:ext cx="357417" cy="400110"/>
          </a:xfrm>
          <a:prstGeom prst="rect">
            <a:avLst/>
          </a:prstGeom>
        </p:spPr>
        <p:txBody>
          <a:bodyPr wrap="square">
            <a:spAutoFit/>
          </a:bodyPr>
          <a:lstStyle/>
          <a:p>
            <a:r>
              <a:rPr lang="en-US" sz="2000" b="1" i="1" dirty="0">
                <a:solidFill>
                  <a:srgbClr val="FF0000"/>
                </a:solidFill>
                <a:ea typeface="Times New Roman" panose="02020603050405020304" pitchFamily="18" charset="0"/>
                <a:cs typeface="Calibri" panose="020F0502020204030204" pitchFamily="34" charset="0"/>
              </a:rPr>
              <a:t>√</a:t>
            </a:r>
            <a:endParaRPr lang="en-US" sz="2000" dirty="0"/>
          </a:p>
        </p:txBody>
      </p:sp>
      <p:sp>
        <p:nvSpPr>
          <p:cNvPr id="36" name="Rectangle 35"/>
          <p:cNvSpPr/>
          <p:nvPr/>
        </p:nvSpPr>
        <p:spPr>
          <a:xfrm>
            <a:off x="253171" y="4463326"/>
            <a:ext cx="357417" cy="400110"/>
          </a:xfrm>
          <a:prstGeom prst="rect">
            <a:avLst/>
          </a:prstGeom>
        </p:spPr>
        <p:txBody>
          <a:bodyPr wrap="square">
            <a:spAutoFit/>
          </a:bodyPr>
          <a:lstStyle/>
          <a:p>
            <a:r>
              <a:rPr lang="en-US" sz="2000" b="1" i="1" dirty="0">
                <a:solidFill>
                  <a:srgbClr val="FF0000"/>
                </a:solidFill>
                <a:ea typeface="Times New Roman" panose="02020603050405020304" pitchFamily="18" charset="0"/>
                <a:cs typeface="Calibri" panose="020F0502020204030204" pitchFamily="34" charset="0"/>
              </a:rPr>
              <a:t>√</a:t>
            </a:r>
            <a:endParaRPr lang="en-US" sz="2000" dirty="0"/>
          </a:p>
        </p:txBody>
      </p:sp>
      <p:sp>
        <p:nvSpPr>
          <p:cNvPr id="39" name="Rectangle 38"/>
          <p:cNvSpPr/>
          <p:nvPr/>
        </p:nvSpPr>
        <p:spPr>
          <a:xfrm>
            <a:off x="291756" y="5346762"/>
            <a:ext cx="357417" cy="400110"/>
          </a:xfrm>
          <a:prstGeom prst="rect">
            <a:avLst/>
          </a:prstGeom>
        </p:spPr>
        <p:txBody>
          <a:bodyPr wrap="square">
            <a:spAutoFit/>
          </a:bodyPr>
          <a:lstStyle/>
          <a:p>
            <a:r>
              <a:rPr lang="en-US" sz="2000" b="1" i="1" dirty="0">
                <a:solidFill>
                  <a:srgbClr val="FF0000"/>
                </a:solidFill>
                <a:ea typeface="Times New Roman" panose="02020603050405020304" pitchFamily="18" charset="0"/>
                <a:cs typeface="Calibri" panose="020F0502020204030204" pitchFamily="34" charset="0"/>
              </a:rPr>
              <a:t>√</a:t>
            </a:r>
            <a:endParaRPr lang="en-US" sz="2000" dirty="0"/>
          </a:p>
        </p:txBody>
      </p:sp>
      <p:sp>
        <p:nvSpPr>
          <p:cNvPr id="22" name="TextBox 3"/>
          <p:cNvSpPr txBox="1">
            <a:spLocks noChangeArrowheads="1"/>
          </p:cNvSpPr>
          <p:nvPr/>
        </p:nvSpPr>
        <p:spPr bwMode="auto">
          <a:xfrm>
            <a:off x="309885" y="597473"/>
            <a:ext cx="10898946" cy="830263"/>
          </a:xfrm>
          <a:prstGeom prst="rect">
            <a:avLst/>
          </a:prstGeom>
          <a:noFill/>
          <a:ln w="9525">
            <a:noFill/>
            <a:miter lim="800000"/>
            <a:headEnd/>
            <a:tailEnd/>
          </a:ln>
        </p:spPr>
        <p:txBody>
          <a:bodyPr wrap="square">
            <a:spAutoFit/>
          </a:bodyPr>
          <a:lstStyle/>
          <a:p>
            <a:r>
              <a:rPr lang="en-US" altLang="en-US" sz="2200" b="1" dirty="0">
                <a:solidFill>
                  <a:srgbClr val="FF0000"/>
                </a:solidFill>
                <a:cs typeface="Arial" charset="0"/>
              </a:rPr>
              <a:t>4</a:t>
            </a:r>
            <a:r>
              <a:rPr lang="en-US" altLang="en-US" sz="2400" b="1" dirty="0">
                <a:solidFill>
                  <a:srgbClr val="FF0000"/>
                </a:solidFill>
                <a:latin typeface="Times New Roman" pitchFamily="18" charset="0"/>
                <a:cs typeface="Times New Roman" pitchFamily="18" charset="0"/>
              </a:rPr>
              <a:t>. Work in pairs</a:t>
            </a:r>
            <a:r>
              <a:rPr lang="en-US" altLang="en-US" sz="2400" dirty="0">
                <a:solidFill>
                  <a:srgbClr val="FF0000"/>
                </a:solidFill>
                <a:latin typeface="Times New Roman" pitchFamily="18" charset="0"/>
                <a:cs typeface="Times New Roman" pitchFamily="18" charset="0"/>
              </a:rPr>
              <a:t>: Interview your partner to find out what he/ she likes/ doesn’t like about the life of the nomads.</a:t>
            </a:r>
            <a:endParaRPr lang="vi-VN" altLang="en-US" sz="2400" dirty="0">
              <a:solidFill>
                <a:srgbClr val="FF0000"/>
              </a:solidFill>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6804212" y="1098764"/>
          <a:ext cx="5155183" cy="2174102"/>
        </p:xfrm>
        <a:graphic>
          <a:graphicData uri="http://schemas.openxmlformats.org/drawingml/2006/table">
            <a:tbl>
              <a:tblPr firstRow="1" bandRow="1">
                <a:tableStyleId>{5C22544A-7EE6-4342-B048-85BDC9FD1C3A}</a:tableStyleId>
              </a:tblPr>
              <a:tblGrid>
                <a:gridCol w="2687549"/>
                <a:gridCol w="2467634"/>
              </a:tblGrid>
              <a:tr h="849396">
                <a:tc>
                  <a:txBody>
                    <a:bodyPr/>
                    <a:lstStyle/>
                    <a:p>
                      <a:pPr algn="ctr"/>
                      <a:r>
                        <a:rPr lang="en-US" sz="3600" dirty="0" smtClean="0"/>
                        <a:t>LIKE</a:t>
                      </a:r>
                      <a:endParaRPr lang="en-US" sz="3600" dirty="0"/>
                    </a:p>
                  </a:txBody>
                  <a:tcPr/>
                </a:tc>
                <a:tc>
                  <a:txBody>
                    <a:bodyPr/>
                    <a:lstStyle/>
                    <a:p>
                      <a:pPr algn="ctr"/>
                      <a:r>
                        <a:rPr lang="en-US" sz="3600" dirty="0" smtClean="0"/>
                        <a:t>DISLIKE</a:t>
                      </a:r>
                      <a:endParaRPr lang="en-US" sz="3600" dirty="0"/>
                    </a:p>
                  </a:txBody>
                  <a:tcPr/>
                </a:tc>
              </a:tr>
              <a:tr h="1324706">
                <a:tc>
                  <a:txBody>
                    <a:bodyPr/>
                    <a:lstStyle/>
                    <a:p>
                      <a:endParaRPr lang="en-US" dirty="0"/>
                    </a:p>
                  </a:txBody>
                  <a:tcPr/>
                </a:tc>
                <a:tc>
                  <a:txBody>
                    <a:bodyPr/>
                    <a:lstStyle/>
                    <a:p>
                      <a:endParaRPr lang="en-US" dirty="0"/>
                    </a:p>
                  </a:txBody>
                  <a:tcPr/>
                </a:tc>
              </a:tr>
            </a:tbl>
          </a:graphicData>
        </a:graphic>
      </p:graphicFrame>
      <p:sp>
        <p:nvSpPr>
          <p:cNvPr id="23" name="Rectangle 22"/>
          <p:cNvSpPr>
            <a:spLocks noChangeArrowheads="1"/>
          </p:cNvSpPr>
          <p:nvPr/>
        </p:nvSpPr>
        <p:spPr bwMode="auto">
          <a:xfrm>
            <a:off x="6276883" y="3190098"/>
            <a:ext cx="5789049" cy="3539430"/>
          </a:xfrm>
          <a:prstGeom prst="rect">
            <a:avLst/>
          </a:prstGeom>
          <a:solidFill>
            <a:schemeClr val="accent1">
              <a:lumMod val="20000"/>
              <a:lumOff val="80000"/>
            </a:schemeClr>
          </a:solidFill>
          <a:ln w="9525">
            <a:noFill/>
            <a:miter lim="800000"/>
            <a:headEnd/>
            <a:tailEnd/>
          </a:ln>
        </p:spPr>
        <p:txBody>
          <a:bodyPr wrap="square">
            <a:spAutoFit/>
          </a:bodyPr>
          <a:lstStyle/>
          <a:p>
            <a:r>
              <a:rPr lang="en-US" altLang="en-US" sz="2800" b="1" i="1" dirty="0">
                <a:latin typeface="Times New Roman" pitchFamily="18" charset="0"/>
                <a:cs typeface="Times New Roman" pitchFamily="18" charset="0"/>
              </a:rPr>
              <a:t>Example:</a:t>
            </a:r>
            <a:endParaRPr lang="en-US" altLang="en-US" sz="2800" dirty="0">
              <a:latin typeface="Times New Roman" pitchFamily="18" charset="0"/>
              <a:cs typeface="Times New Roman" pitchFamily="18" charset="0"/>
            </a:endParaRPr>
          </a:p>
          <a:p>
            <a:r>
              <a:rPr lang="en-US" altLang="en-US" sz="2800" b="1" dirty="0">
                <a:latin typeface="Times New Roman" pitchFamily="18" charset="0"/>
                <a:cs typeface="Times New Roman" pitchFamily="18" charset="0"/>
              </a:rPr>
              <a:t>A:</a:t>
            </a: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What </a:t>
            </a:r>
            <a:r>
              <a:rPr lang="en-US" altLang="en-US" sz="2800" dirty="0">
                <a:latin typeface="Times New Roman" pitchFamily="18" charset="0"/>
                <a:cs typeface="Times New Roman" pitchFamily="18" charset="0"/>
              </a:rPr>
              <a:t>do </a:t>
            </a:r>
            <a:r>
              <a:rPr lang="en-US" altLang="en-US" sz="2800" u="sng" dirty="0">
                <a:solidFill>
                  <a:srgbClr val="FF0000"/>
                </a:solidFill>
                <a:latin typeface="Times New Roman" pitchFamily="18" charset="0"/>
                <a:cs typeface="Times New Roman" pitchFamily="18" charset="0"/>
              </a:rPr>
              <a:t>you like </a:t>
            </a:r>
            <a:r>
              <a:rPr lang="en-US" altLang="en-US" sz="2800" dirty="0">
                <a:latin typeface="Times New Roman" pitchFamily="18" charset="0"/>
                <a:cs typeface="Times New Roman" pitchFamily="18" charset="0"/>
              </a:rPr>
              <a:t>about their nomadic life?</a:t>
            </a:r>
          </a:p>
          <a:p>
            <a:r>
              <a:rPr lang="en-US" altLang="en-US" sz="2800" b="1" dirty="0">
                <a:latin typeface="Times New Roman" pitchFamily="18" charset="0"/>
                <a:cs typeface="Times New Roman" pitchFamily="18" charset="0"/>
              </a:rPr>
              <a:t>B:</a:t>
            </a: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Well</a:t>
            </a:r>
            <a:r>
              <a:rPr lang="en-US" altLang="en-US" sz="2800" dirty="0">
                <a:latin typeface="Times New Roman" pitchFamily="18" charset="0"/>
                <a:cs typeface="Times New Roman" pitchFamily="18" charset="0"/>
              </a:rPr>
              <a:t>, </a:t>
            </a:r>
            <a:r>
              <a:rPr lang="en-US" altLang="en-US" sz="2800" dirty="0">
                <a:solidFill>
                  <a:srgbClr val="0070C0"/>
                </a:solidFill>
                <a:latin typeface="Times New Roman" pitchFamily="18" charset="0"/>
                <a:cs typeface="Times New Roman" pitchFamily="18" charset="0"/>
              </a:rPr>
              <a:t>the children learn to ride a horse.</a:t>
            </a:r>
          </a:p>
          <a:p>
            <a:r>
              <a:rPr lang="en-US" altLang="en-US" sz="2800" b="1" dirty="0">
                <a:latin typeface="Times New Roman" pitchFamily="18" charset="0"/>
                <a:cs typeface="Times New Roman" pitchFamily="18" charset="0"/>
              </a:rPr>
              <a:t>A:</a:t>
            </a: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And </a:t>
            </a:r>
            <a:r>
              <a:rPr lang="en-US" altLang="en-US" sz="2800" dirty="0">
                <a:latin typeface="Times New Roman" pitchFamily="18" charset="0"/>
                <a:cs typeface="Times New Roman" pitchFamily="18" charset="0"/>
              </a:rPr>
              <a:t>what </a:t>
            </a:r>
            <a:r>
              <a:rPr lang="en-US" altLang="en-US" sz="2800" u="sng" dirty="0">
                <a:solidFill>
                  <a:srgbClr val="FF0000"/>
                </a:solidFill>
                <a:latin typeface="Times New Roman" pitchFamily="18" charset="0"/>
                <a:cs typeface="Times New Roman" pitchFamily="18" charset="0"/>
              </a:rPr>
              <a:t>don’t you like </a:t>
            </a:r>
            <a:r>
              <a:rPr lang="en-US" altLang="en-US" sz="2800" dirty="0">
                <a:latin typeface="Times New Roman" pitchFamily="18" charset="0"/>
                <a:cs typeface="Times New Roman" pitchFamily="18" charset="0"/>
              </a:rPr>
              <a:t>about it?</a:t>
            </a:r>
          </a:p>
          <a:p>
            <a:r>
              <a:rPr lang="en-US" altLang="en-US" sz="2800" b="1" dirty="0" smtClean="0">
                <a:latin typeface="Times New Roman" pitchFamily="18" charset="0"/>
                <a:cs typeface="Times New Roman" pitchFamily="18" charset="0"/>
              </a:rPr>
              <a:t>B:</a:t>
            </a:r>
            <a:r>
              <a:rPr lang="en-US" altLang="en-US" sz="2800" dirty="0">
                <a:latin typeface="Times New Roman" pitchFamily="18" charset="0"/>
                <a:cs typeface="Times New Roman" pitchFamily="18" charset="0"/>
              </a:rPr>
              <a:t> </a:t>
            </a:r>
            <a:r>
              <a:rPr lang="en-US" altLang="en-US" sz="2800" dirty="0" smtClean="0">
                <a:solidFill>
                  <a:srgbClr val="0070C0"/>
                </a:solidFill>
                <a:latin typeface="Times New Roman" pitchFamily="18" charset="0"/>
                <a:cs typeface="Times New Roman" pitchFamily="18" charset="0"/>
              </a:rPr>
              <a:t>They </a:t>
            </a:r>
            <a:r>
              <a:rPr lang="en-US" altLang="en-US" sz="2800" dirty="0">
                <a:solidFill>
                  <a:srgbClr val="0070C0"/>
                </a:solidFill>
                <a:latin typeface="Times New Roman" pitchFamily="18" charset="0"/>
                <a:cs typeface="Times New Roman" pitchFamily="18" charset="0"/>
              </a:rPr>
              <a:t>see few people from the outside world</a:t>
            </a:r>
          </a:p>
        </p:txBody>
      </p:sp>
      <p:sp>
        <p:nvSpPr>
          <p:cNvPr id="5" name="Rectangle 4"/>
          <p:cNvSpPr/>
          <p:nvPr/>
        </p:nvSpPr>
        <p:spPr>
          <a:xfrm>
            <a:off x="7006270" y="1978056"/>
            <a:ext cx="2177669" cy="707886"/>
          </a:xfrm>
          <a:prstGeom prst="rect">
            <a:avLst/>
          </a:prstGeom>
        </p:spPr>
        <p:txBody>
          <a:bodyPr wrap="square">
            <a:spAutoFit/>
          </a:bodyPr>
          <a:lstStyle/>
          <a:p>
            <a:pPr defTabSz="914400">
              <a:defRPr/>
            </a:pPr>
            <a:r>
              <a:rPr lang="en-US" sz="2000" b="1" dirty="0">
                <a:solidFill>
                  <a:srgbClr val="FF0000"/>
                </a:solidFill>
                <a:cs typeface="Times New Roman" panose="02020603050405020304" pitchFamily="18" charset="0"/>
              </a:rPr>
              <a:t>Children learn to ride a horse.</a:t>
            </a:r>
            <a:endParaRPr lang="en-US" sz="2000" b="1" dirty="0">
              <a:solidFill>
                <a:srgbClr val="FF0000"/>
              </a:solidFill>
            </a:endParaRPr>
          </a:p>
        </p:txBody>
      </p:sp>
      <p:sp>
        <p:nvSpPr>
          <p:cNvPr id="6" name="Rectangle 5"/>
          <p:cNvSpPr/>
          <p:nvPr/>
        </p:nvSpPr>
        <p:spPr>
          <a:xfrm>
            <a:off x="9528470" y="2043398"/>
            <a:ext cx="2430926" cy="1015663"/>
          </a:xfrm>
          <a:prstGeom prst="rect">
            <a:avLst/>
          </a:prstGeom>
        </p:spPr>
        <p:txBody>
          <a:bodyPr wrap="square">
            <a:spAutoFit/>
          </a:bodyPr>
          <a:lstStyle/>
          <a:p>
            <a:pPr defTabSz="914400">
              <a:defRPr/>
            </a:pPr>
            <a:r>
              <a:rPr lang="en-US" sz="2000" b="1" dirty="0">
                <a:solidFill>
                  <a:srgbClr val="FF0000"/>
                </a:solidFill>
                <a:cs typeface="Times New Roman" panose="02020603050405020304" pitchFamily="18" charset="0"/>
              </a:rPr>
              <a:t>They see few people from the outside world.</a:t>
            </a:r>
            <a:endParaRPr lang="en-US" sz="2000" b="1" dirty="0">
              <a:solidFill>
                <a:srgbClr val="FF0000"/>
              </a:solidFill>
            </a:endParaRPr>
          </a:p>
        </p:txBody>
      </p:sp>
    </p:spTree>
    <p:extLst>
      <p:ext uri="{BB962C8B-B14F-4D97-AF65-F5344CB8AC3E}">
        <p14:creationId xmlns:p14="http://schemas.microsoft.com/office/powerpoint/2010/main" val="39041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885" y="125243"/>
            <a:ext cx="2329484" cy="584775"/>
          </a:xfrm>
          <a:prstGeom prst="rect">
            <a:avLst/>
          </a:prstGeom>
          <a:noFill/>
        </p:spPr>
        <p:txBody>
          <a:bodyPr wrap="none">
            <a:spAutoFit/>
          </a:bodyPr>
          <a:lstStyle/>
          <a:p>
            <a:pPr algn="ctr">
              <a:defRPr/>
            </a:pPr>
            <a:r>
              <a:rPr lang="en-US" sz="3200" b="1" i="1" u="sng" cap="all" dirty="0">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Arial" panose="020B0604020202020204" pitchFamily="34" charset="0"/>
              </a:rPr>
              <a:t>speaking</a:t>
            </a:r>
          </a:p>
        </p:txBody>
      </p:sp>
      <p:sp>
        <p:nvSpPr>
          <p:cNvPr id="5" name="TextBox 4"/>
          <p:cNvSpPr txBox="1"/>
          <p:nvPr/>
        </p:nvSpPr>
        <p:spPr>
          <a:xfrm>
            <a:off x="404949" y="836023"/>
            <a:ext cx="10424159" cy="1077218"/>
          </a:xfrm>
          <a:prstGeom prst="rect">
            <a:avLst/>
          </a:prstGeom>
          <a:noFill/>
        </p:spPr>
        <p:txBody>
          <a:bodyPr wrap="square" rtlCol="0">
            <a:spAutoFit/>
          </a:bodyPr>
          <a:lstStyle/>
          <a:p>
            <a:r>
              <a:rPr lang="en-US" sz="3200" dirty="0" smtClean="0">
                <a:solidFill>
                  <a:srgbClr val="FF0000"/>
                </a:solidFill>
              </a:rPr>
              <a:t>Report what you and your friend like or dislike about the life of the nomads.</a:t>
            </a:r>
            <a:endParaRPr lang="en-US" sz="3200" dirty="0">
              <a:solidFill>
                <a:srgbClr val="FF0000"/>
              </a:solidFill>
            </a:endParaRPr>
          </a:p>
        </p:txBody>
      </p:sp>
      <p:sp>
        <p:nvSpPr>
          <p:cNvPr id="6" name="TextBox 3"/>
          <p:cNvSpPr txBox="1">
            <a:spLocks noChangeArrowheads="1"/>
          </p:cNvSpPr>
          <p:nvPr/>
        </p:nvSpPr>
        <p:spPr bwMode="auto">
          <a:xfrm>
            <a:off x="496389" y="1913241"/>
            <a:ext cx="9144000" cy="2677656"/>
          </a:xfrm>
          <a:prstGeom prst="rect">
            <a:avLst/>
          </a:prstGeom>
          <a:solidFill>
            <a:schemeClr val="accent1">
              <a:lumMod val="20000"/>
              <a:lumOff val="8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vi-VN" altLang="en-US" sz="2800" b="1" dirty="0" smtClean="0">
                <a:latin typeface="Arial" panose="020B0604020202020204" pitchFamily="34" charset="0"/>
                <a:cs typeface="Arial" panose="020B0604020202020204" pitchFamily="34" charset="0"/>
              </a:rPr>
              <a:t>Both </a:t>
            </a:r>
            <a:r>
              <a:rPr lang="vi-VN" altLang="en-US" sz="2800" b="1" dirty="0">
                <a:latin typeface="Arial" panose="020B0604020202020204" pitchFamily="34" charset="0"/>
                <a:cs typeface="Arial" panose="020B0604020202020204" pitchFamily="34" charset="0"/>
              </a:rPr>
              <a:t>of us like/ dislike ... </a:t>
            </a:r>
          </a:p>
          <a:p>
            <a:pPr eaLnBrk="1" hangingPunct="1">
              <a:defRPr/>
            </a:pPr>
            <a:r>
              <a:rPr lang="vi-VN" altLang="en-US" sz="2800" b="1" dirty="0">
                <a:latin typeface="Arial" panose="020B0604020202020204" pitchFamily="34" charset="0"/>
                <a:cs typeface="Arial" panose="020B0604020202020204" pitchFamily="34" charset="0"/>
              </a:rPr>
              <a:t>None of us like ...  </a:t>
            </a:r>
          </a:p>
          <a:p>
            <a:pPr eaLnBrk="1" hangingPunct="1">
              <a:defRPr/>
            </a:pPr>
            <a:r>
              <a:rPr lang="vi-VN" altLang="en-US" sz="2800" b="1" dirty="0">
                <a:latin typeface="Arial" panose="020B0604020202020204" pitchFamily="34" charset="0"/>
                <a:cs typeface="Arial" panose="020B0604020202020204" pitchFamily="34" charset="0"/>
              </a:rPr>
              <a:t>He/ She likes ... and so do I.  </a:t>
            </a:r>
          </a:p>
          <a:p>
            <a:pPr eaLnBrk="1" hangingPunct="1">
              <a:defRPr/>
            </a:pPr>
            <a:r>
              <a:rPr lang="vi-VN" altLang="en-US" sz="2800" b="1" dirty="0">
                <a:latin typeface="Arial" panose="020B0604020202020204" pitchFamily="34" charset="0"/>
                <a:cs typeface="Arial" panose="020B0604020202020204" pitchFamily="34" charset="0"/>
              </a:rPr>
              <a:t>He/ She dislikes ... and neither do I.  </a:t>
            </a:r>
          </a:p>
          <a:p>
            <a:pPr eaLnBrk="1" hangingPunct="1">
              <a:defRPr/>
            </a:pPr>
            <a:r>
              <a:rPr lang="vi-VN" altLang="en-US" sz="2800" b="1" dirty="0" smtClean="0">
                <a:latin typeface="Arial" panose="020B0604020202020204" pitchFamily="34" charset="0"/>
                <a:cs typeface="Arial" panose="020B0604020202020204" pitchFamily="34" charset="0"/>
              </a:rPr>
              <a:t>He</a:t>
            </a:r>
            <a:r>
              <a:rPr lang="vi-VN" altLang="en-US" sz="2800" b="1" dirty="0">
                <a:latin typeface="Arial" panose="020B0604020202020204" pitchFamily="34" charset="0"/>
                <a:cs typeface="Arial" panose="020B0604020202020204" pitchFamily="34" charset="0"/>
              </a:rPr>
              <a:t>/ She likes ... but I’m not interested in it.  </a:t>
            </a:r>
          </a:p>
          <a:p>
            <a:pPr eaLnBrk="1" hangingPunct="1">
              <a:defRPr/>
            </a:pPr>
            <a:r>
              <a:rPr lang="vi-VN" altLang="en-US" sz="2800" b="1" dirty="0" smtClean="0">
                <a:latin typeface="Arial" panose="020B0604020202020204" pitchFamily="34" charset="0"/>
                <a:cs typeface="Arial" panose="020B0604020202020204" pitchFamily="34" charset="0"/>
              </a:rPr>
              <a:t>He</a:t>
            </a:r>
            <a:r>
              <a:rPr lang="vi-VN" altLang="en-US" sz="2800" b="1" dirty="0">
                <a:latin typeface="Arial" panose="020B0604020202020204" pitchFamily="34" charset="0"/>
                <a:cs typeface="Arial" panose="020B0604020202020204" pitchFamily="34" charset="0"/>
              </a:rPr>
              <a:t>/ She dislikes ... but I find it interesting.  </a:t>
            </a:r>
          </a:p>
        </p:txBody>
      </p:sp>
      <p:sp>
        <p:nvSpPr>
          <p:cNvPr id="7" name="Rectangle 6"/>
          <p:cNvSpPr/>
          <p:nvPr/>
        </p:nvSpPr>
        <p:spPr>
          <a:xfrm>
            <a:off x="592183" y="5021784"/>
            <a:ext cx="10419806" cy="1200329"/>
          </a:xfrm>
          <a:prstGeom prst="rect">
            <a:avLst/>
          </a:prstGeom>
        </p:spPr>
        <p:txBody>
          <a:bodyPr wrap="square">
            <a:spAutoFit/>
          </a:bodyPr>
          <a:lstStyle/>
          <a:p>
            <a:r>
              <a:rPr lang="vi-VN" sz="3600" i="1" dirty="0">
                <a:solidFill>
                  <a:srgbClr val="0000CC"/>
                </a:solidFill>
              </a:rPr>
              <a:t>Both of us like their living space. </a:t>
            </a:r>
            <a:r>
              <a:rPr lang="en-US" sz="3600" i="1" dirty="0">
                <a:solidFill>
                  <a:srgbClr val="0000CC"/>
                </a:solidFill>
              </a:rPr>
              <a:t> </a:t>
            </a:r>
            <a:r>
              <a:rPr lang="en-US" sz="3600" i="1" dirty="0" err="1">
                <a:solidFill>
                  <a:srgbClr val="0000CC"/>
                </a:solidFill>
              </a:rPr>
              <a:t>Lan</a:t>
            </a:r>
            <a:r>
              <a:rPr lang="en-US" sz="3600" i="1" dirty="0">
                <a:solidFill>
                  <a:srgbClr val="0000CC"/>
                </a:solidFill>
              </a:rPr>
              <a:t> </a:t>
            </a:r>
            <a:r>
              <a:rPr lang="en-US" sz="3600" i="1" dirty="0" err="1">
                <a:solidFill>
                  <a:srgbClr val="0000CC"/>
                </a:solidFill>
              </a:rPr>
              <a:t>i</a:t>
            </a:r>
            <a:r>
              <a:rPr lang="vi-VN" sz="3600" i="1" dirty="0">
                <a:solidFill>
                  <a:srgbClr val="0000CC"/>
                </a:solidFill>
              </a:rPr>
              <a:t>s very keen on riding horses but I’m not interested in it. </a:t>
            </a:r>
            <a:endParaRPr lang="en-US" sz="3600" dirty="0">
              <a:solidFill>
                <a:srgbClr val="0000CC"/>
              </a:solidFill>
            </a:endParaRPr>
          </a:p>
        </p:txBody>
      </p:sp>
    </p:spTree>
    <p:extLst>
      <p:ext uri="{BB962C8B-B14F-4D97-AF65-F5344CB8AC3E}">
        <p14:creationId xmlns:p14="http://schemas.microsoft.com/office/powerpoint/2010/main" val="243846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09885" y="966243"/>
            <a:ext cx="9144000" cy="584200"/>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3200" b="1" dirty="0">
                <a:solidFill>
                  <a:srgbClr val="FF0000"/>
                </a:solidFill>
                <a:latin typeface="Arial" panose="020B0604020202020204" pitchFamily="34" charset="0"/>
                <a:cs typeface="Arial" panose="020B0604020202020204" pitchFamily="34" charset="0"/>
              </a:rPr>
              <a:t>5a. Work in pairs. Discuss and </a:t>
            </a:r>
            <a:r>
              <a:rPr lang="en-US" altLang="en-US" sz="3200" b="1" dirty="0" smtClean="0">
                <a:solidFill>
                  <a:srgbClr val="FF0000"/>
                </a:solidFill>
                <a:latin typeface="Arial" panose="020B0604020202020204" pitchFamily="34" charset="0"/>
                <a:cs typeface="Arial" panose="020B0604020202020204" pitchFamily="34" charset="0"/>
              </a:rPr>
              <a:t>find:</a:t>
            </a:r>
            <a:endParaRPr lang="vi-VN" alt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079864" y="1806668"/>
            <a:ext cx="9144000" cy="1615827"/>
          </a:xfrm>
          <a:prstGeom prst="rect">
            <a:avLst/>
          </a:prstGeom>
          <a:noFill/>
          <a:ln>
            <a:noFill/>
          </a:ln>
        </p:spPr>
        <p:txBody>
          <a:bodyPr>
            <a:spAutoFit/>
          </a:bodyPr>
          <a:lstStyle/>
          <a:p>
            <a:pPr marL="342900" indent="-342900">
              <a:spcBef>
                <a:spcPts val="600"/>
              </a:spcBef>
              <a:spcAft>
                <a:spcPts val="600"/>
              </a:spcAft>
              <a:buFontTx/>
              <a:buChar char="-"/>
              <a:defRPr/>
            </a:pPr>
            <a:r>
              <a:rPr lang="en-US" sz="2800" b="1" dirty="0">
                <a:solidFill>
                  <a:srgbClr val="0070C0"/>
                </a:solidFill>
                <a:latin typeface="Arial" pitchFamily="34" charset="0"/>
                <a:cs typeface="Arial" pitchFamily="34" charset="0"/>
              </a:rPr>
              <a:t>two things you like about life in the </a:t>
            </a:r>
            <a:r>
              <a:rPr lang="en-US" sz="2800" b="1" dirty="0" smtClean="0">
                <a:solidFill>
                  <a:srgbClr val="0070C0"/>
                </a:solidFill>
                <a:latin typeface="Arial" pitchFamily="34" charset="0"/>
                <a:cs typeface="Arial" pitchFamily="34" charset="0"/>
              </a:rPr>
              <a:t>countryside</a:t>
            </a:r>
            <a:endParaRPr lang="en-US" sz="2800" b="1" dirty="0">
              <a:solidFill>
                <a:srgbClr val="0070C0"/>
              </a:solidFill>
              <a:latin typeface="Arial" pitchFamily="34" charset="0"/>
              <a:cs typeface="Arial" pitchFamily="34" charset="0"/>
            </a:endParaRPr>
          </a:p>
          <a:p>
            <a:pPr eaLnBrk="1" hangingPunct="1">
              <a:spcBef>
                <a:spcPts val="1200"/>
              </a:spcBef>
              <a:spcAft>
                <a:spcPts val="1200"/>
              </a:spcAft>
              <a:defRPr/>
            </a:pPr>
            <a:r>
              <a:rPr lang="en-US" sz="2800" b="1" dirty="0">
                <a:solidFill>
                  <a:srgbClr val="0070C0"/>
                </a:solidFill>
                <a:latin typeface="Arial" pitchFamily="34" charset="0"/>
                <a:cs typeface="Arial" pitchFamily="34" charset="0"/>
              </a:rPr>
              <a:t>-   two things you don’t like about life in the countryside</a:t>
            </a:r>
          </a:p>
        </p:txBody>
      </p:sp>
      <p:sp>
        <p:nvSpPr>
          <p:cNvPr id="6" name="Rectangle 5"/>
          <p:cNvSpPr/>
          <p:nvPr/>
        </p:nvSpPr>
        <p:spPr>
          <a:xfrm>
            <a:off x="309885" y="125243"/>
            <a:ext cx="2329484" cy="584775"/>
          </a:xfrm>
          <a:prstGeom prst="rect">
            <a:avLst/>
          </a:prstGeom>
          <a:noFill/>
        </p:spPr>
        <p:txBody>
          <a:bodyPr wrap="none">
            <a:spAutoFit/>
          </a:bodyPr>
          <a:lstStyle/>
          <a:p>
            <a:pPr algn="ctr">
              <a:defRPr/>
            </a:pPr>
            <a:r>
              <a:rPr lang="en-US" sz="3200" b="1" i="1" u="sng" cap="all" dirty="0">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Arial" panose="020B0604020202020204" pitchFamily="34" charset="0"/>
              </a:rPr>
              <a:t>speaking</a:t>
            </a:r>
          </a:p>
        </p:txBody>
      </p:sp>
    </p:spTree>
    <p:extLst>
      <p:ext uri="{BB962C8B-B14F-4D97-AF65-F5344CB8AC3E}">
        <p14:creationId xmlns:p14="http://schemas.microsoft.com/office/powerpoint/2010/main" val="3176878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4823" y="498455"/>
            <a:ext cx="6415347"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HOME ASSIGNMENTS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TextBox 5"/>
          <p:cNvSpPr txBox="1"/>
          <p:nvPr/>
        </p:nvSpPr>
        <p:spPr>
          <a:xfrm>
            <a:off x="613954" y="1776549"/>
            <a:ext cx="11051177" cy="2062103"/>
          </a:xfrm>
          <a:prstGeom prst="rect">
            <a:avLst/>
          </a:prstGeom>
          <a:noFill/>
        </p:spPr>
        <p:txBody>
          <a:bodyPr wrap="square" rtlCol="0">
            <a:spAutoFit/>
          </a:bodyPr>
          <a:lstStyle/>
          <a:p>
            <a:pPr marL="285750" indent="-285750">
              <a:buFontTx/>
              <a:buChar char="-"/>
            </a:pPr>
            <a:r>
              <a:rPr lang="en-US" sz="3200" dirty="0" smtClean="0">
                <a:solidFill>
                  <a:srgbClr val="FF0000"/>
                </a:solidFill>
              </a:rPr>
              <a:t>Practice reading the passage at page 22 and translate it into Vietnamese.</a:t>
            </a:r>
          </a:p>
          <a:p>
            <a:pPr marL="285750" indent="-285750">
              <a:buFontTx/>
              <a:buChar char="-"/>
            </a:pPr>
            <a:r>
              <a:rPr lang="en-US" sz="3200" dirty="0" smtClean="0">
                <a:solidFill>
                  <a:srgbClr val="FF0000"/>
                </a:solidFill>
              </a:rPr>
              <a:t>Write a short paragraph to tell what you like and dislike about life in the countryside.</a:t>
            </a:r>
            <a:endParaRPr lang="en-US" sz="3200" dirty="0">
              <a:solidFill>
                <a:srgbClr val="FF0000"/>
              </a:solidFill>
            </a:endParaRPr>
          </a:p>
        </p:txBody>
      </p:sp>
    </p:spTree>
    <p:extLst>
      <p:ext uri="{BB962C8B-B14F-4D97-AF65-F5344CB8AC3E}">
        <p14:creationId xmlns:p14="http://schemas.microsoft.com/office/powerpoint/2010/main" val="2068999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2535" y="1053000"/>
            <a:ext cx="8586930" cy="4752000"/>
          </a:xfrm>
          <a:prstGeom prst="rect">
            <a:avLst/>
          </a:prstGeom>
        </p:spPr>
      </p:pic>
    </p:spTree>
    <p:extLst>
      <p:ext uri="{BB962C8B-B14F-4D97-AF65-F5344CB8AC3E}">
        <p14:creationId xmlns:p14="http://schemas.microsoft.com/office/powerpoint/2010/main" val="2318707807"/>
      </p:ext>
    </p:extLst>
  </p:cSld>
  <p:clrMapOvr>
    <a:masterClrMapping/>
  </p:clrMapOvr>
  <mc:AlternateContent xmlns:mc="http://schemas.openxmlformats.org/markup-compatibility/2006" xmlns:p14="http://schemas.microsoft.com/office/powerpoint/2010/main">
    <mc:Choice Requires="p14">
      <p:transition spd="slow" p14:dur="2000">
        <p14:shred pattern="rectang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099" name="Picture 3" descr="anh1Cus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51" y="533400"/>
            <a:ext cx="10704512" cy="5631904"/>
          </a:xfrm>
          <a:prstGeom prst="rect">
            <a:avLst/>
          </a:prstGeom>
          <a:noFill/>
          <a:extLst>
            <a:ext uri="{909E8E84-426E-40DD-AFC4-6F175D3DCCD1}">
              <a14:hiddenFill xmlns:a14="http://schemas.microsoft.com/office/drawing/2010/main">
                <a:solidFill>
                  <a:srgbClr val="FFFFFF"/>
                </a:solidFill>
              </a14:hiddenFill>
            </a:ext>
          </a:extLst>
        </p:spPr>
      </p:pic>
      <p:sp>
        <p:nvSpPr>
          <p:cNvPr id="132100" name="Rectangle 4"/>
          <p:cNvSpPr>
            <a:spLocks noChangeArrowheads="1"/>
          </p:cNvSpPr>
          <p:nvPr/>
        </p:nvSpPr>
        <p:spPr bwMode="auto">
          <a:xfrm>
            <a:off x="1755783" y="6310265"/>
            <a:ext cx="83744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800">
                <a:solidFill>
                  <a:schemeClr val="tx2"/>
                </a:solidFill>
                <a:latin typeface="Arial" panose="020B0604020202020204" pitchFamily="34" charset="0"/>
              </a:defRPr>
            </a:lvl1pPr>
            <a:lvl2pPr>
              <a:defRPr sz="3800">
                <a:solidFill>
                  <a:schemeClr val="tx2"/>
                </a:solidFill>
                <a:latin typeface="Arial" panose="020B0604020202020204" pitchFamily="34" charset="0"/>
              </a:defRPr>
            </a:lvl2pPr>
            <a:lvl3pPr>
              <a:defRPr sz="3800">
                <a:solidFill>
                  <a:schemeClr val="tx2"/>
                </a:solidFill>
                <a:latin typeface="Arial" panose="020B0604020202020204" pitchFamily="34" charset="0"/>
              </a:defRPr>
            </a:lvl3pPr>
            <a:lvl4pPr>
              <a:defRPr sz="3800">
                <a:solidFill>
                  <a:schemeClr val="tx2"/>
                </a:solidFill>
                <a:latin typeface="Arial" panose="020B0604020202020204" pitchFamily="34" charset="0"/>
              </a:defRPr>
            </a:lvl4pPr>
            <a:lvl5pPr>
              <a:defRPr sz="3800">
                <a:solidFill>
                  <a:schemeClr val="tx2"/>
                </a:solidFill>
                <a:latin typeface="Arial" panose="020B0604020202020204" pitchFamily="34" charset="0"/>
              </a:defRPr>
            </a:lvl5pPr>
            <a:lvl6pPr marL="457200" fontAlgn="base">
              <a:spcBef>
                <a:spcPct val="0"/>
              </a:spcBef>
              <a:spcAft>
                <a:spcPct val="0"/>
              </a:spcAft>
              <a:defRPr sz="3800">
                <a:solidFill>
                  <a:schemeClr val="tx2"/>
                </a:solidFill>
                <a:latin typeface="Arial" panose="020B0604020202020204" pitchFamily="34" charset="0"/>
              </a:defRPr>
            </a:lvl6pPr>
            <a:lvl7pPr marL="914400" fontAlgn="base">
              <a:spcBef>
                <a:spcPct val="0"/>
              </a:spcBef>
              <a:spcAft>
                <a:spcPct val="0"/>
              </a:spcAft>
              <a:defRPr sz="3800">
                <a:solidFill>
                  <a:schemeClr val="tx2"/>
                </a:solidFill>
                <a:latin typeface="Arial" panose="020B0604020202020204" pitchFamily="34" charset="0"/>
              </a:defRPr>
            </a:lvl7pPr>
            <a:lvl8pPr marL="1371600" fontAlgn="base">
              <a:spcBef>
                <a:spcPct val="0"/>
              </a:spcBef>
              <a:spcAft>
                <a:spcPct val="0"/>
              </a:spcAft>
              <a:defRPr sz="3800">
                <a:solidFill>
                  <a:schemeClr val="tx2"/>
                </a:solidFill>
                <a:latin typeface="Arial" panose="020B0604020202020204" pitchFamily="34" charset="0"/>
              </a:defRPr>
            </a:lvl8pPr>
            <a:lvl9pPr marL="1828800" fontAlgn="base">
              <a:spcBef>
                <a:spcPct val="0"/>
              </a:spcBef>
              <a:spcAft>
                <a:spcPct val="0"/>
              </a:spcAft>
              <a:defRPr sz="3800">
                <a:solidFill>
                  <a:schemeClr val="tx2"/>
                </a:solidFill>
                <a:latin typeface="Arial" panose="020B0604020202020204" pitchFamily="34" charset="0"/>
              </a:defRPr>
            </a:lvl9pPr>
          </a:lstStyle>
          <a:p>
            <a:pPr algn="ctr"/>
            <a:r>
              <a:rPr lang="en-US" altLang="en-US" sz="3600" b="1" dirty="0">
                <a:solidFill>
                  <a:srgbClr val="1F497D"/>
                </a:solidFill>
                <a:latin typeface="Times New Roman" panose="02020603050405020304" pitchFamily="18" charset="0"/>
                <a:cs typeface="Times New Roman" panose="02020603050405020304" pitchFamily="18" charset="0"/>
              </a:rPr>
              <a:t>Nomadic life on the </a:t>
            </a:r>
            <a:r>
              <a:rPr lang="en-US" altLang="en-US" sz="3600" b="1" dirty="0" smtClean="0">
                <a:solidFill>
                  <a:srgbClr val="1F497D"/>
                </a:solidFill>
                <a:latin typeface="Times New Roman" panose="02020603050405020304" pitchFamily="18" charset="0"/>
                <a:cs typeface="Times New Roman" panose="02020603050405020304" pitchFamily="18" charset="0"/>
              </a:rPr>
              <a:t>Gobi </a:t>
            </a:r>
            <a:r>
              <a:rPr lang="en-US" altLang="en-US" sz="3600" b="1" dirty="0">
                <a:solidFill>
                  <a:srgbClr val="1F497D"/>
                </a:solidFill>
                <a:latin typeface="Times New Roman" panose="02020603050405020304" pitchFamily="18" charset="0"/>
                <a:cs typeface="Times New Roman" panose="02020603050405020304" pitchFamily="18" charset="0"/>
              </a:rPr>
              <a:t>highlands</a:t>
            </a:r>
          </a:p>
        </p:txBody>
      </p:sp>
    </p:spTree>
    <p:extLst>
      <p:ext uri="{BB962C8B-B14F-4D97-AF65-F5344CB8AC3E}">
        <p14:creationId xmlns:p14="http://schemas.microsoft.com/office/powerpoint/2010/main" val="169532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barn(inVertical)">
                                      <p:cBhvr>
                                        <p:cTn id="7" dur="500"/>
                                        <p:tgtEl>
                                          <p:spTgt spid="13209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2100"/>
                                        </p:tgtEl>
                                        <p:attrNameLst>
                                          <p:attrName>style.visibility</p:attrName>
                                        </p:attrNameLst>
                                      </p:cBhvr>
                                      <p:to>
                                        <p:strVal val="visible"/>
                                      </p:to>
                                    </p:set>
                                    <p:animEffect transition="in" filter="barn(inVertical)">
                                      <p:cBhvr>
                                        <p:cTn id="10" dur="5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39631224720098"/>
          <p:cNvPicPr>
            <a:picLocks noChangeAspect="1" noChangeArrowheads="1"/>
          </p:cNvPicPr>
          <p:nvPr/>
        </p:nvPicPr>
        <p:blipFill>
          <a:blip r:embed="rId2"/>
          <a:srcRect/>
          <a:stretch>
            <a:fillRect/>
          </a:stretch>
        </p:blipFill>
        <p:spPr bwMode="auto">
          <a:xfrm>
            <a:off x="1524000" y="0"/>
            <a:ext cx="9144000" cy="6858000"/>
          </a:xfrm>
          <a:prstGeom prst="rect">
            <a:avLst/>
          </a:prstGeom>
          <a:noFill/>
          <a:ln w="9525">
            <a:noFill/>
            <a:miter lim="800000"/>
            <a:headEnd/>
            <a:tailEnd/>
          </a:ln>
        </p:spPr>
      </p:pic>
      <p:pic>
        <p:nvPicPr>
          <p:cNvPr id="2051" name="Picture 2" descr="Picture16"/>
          <p:cNvPicPr>
            <a:picLocks noChangeAspect="1" noChangeArrowheads="1"/>
          </p:cNvPicPr>
          <p:nvPr/>
        </p:nvPicPr>
        <p:blipFill>
          <a:blip r:embed="rId3"/>
          <a:srcRect/>
          <a:stretch>
            <a:fillRect/>
          </a:stretch>
        </p:blipFill>
        <p:spPr bwMode="auto">
          <a:xfrm>
            <a:off x="2209800" y="609653"/>
            <a:ext cx="7543800" cy="5557837"/>
          </a:xfrm>
          <a:prstGeom prst="rect">
            <a:avLst/>
          </a:prstGeom>
          <a:noFill/>
          <a:ln w="9525">
            <a:noFill/>
            <a:miter lim="800000"/>
            <a:headEnd/>
            <a:tailEnd/>
          </a:ln>
        </p:spPr>
      </p:pic>
      <p:sp>
        <p:nvSpPr>
          <p:cNvPr id="2052" name="Text Box 3"/>
          <p:cNvSpPr txBox="1">
            <a:spLocks noChangeArrowheads="1"/>
          </p:cNvSpPr>
          <p:nvPr/>
        </p:nvSpPr>
        <p:spPr bwMode="auto">
          <a:xfrm>
            <a:off x="2209800" y="1981204"/>
            <a:ext cx="7162800" cy="2646878"/>
          </a:xfrm>
          <a:prstGeom prst="rect">
            <a:avLst/>
          </a:prstGeom>
          <a:noFill/>
          <a:ln w="9525" algn="ctr">
            <a:noFill/>
            <a:miter lim="800000"/>
            <a:headEnd/>
            <a:tailEnd/>
          </a:ln>
        </p:spPr>
        <p:txBody>
          <a:bodyPr wrap="square">
            <a:spAutoFit/>
          </a:bodyPr>
          <a:lstStyle/>
          <a:p>
            <a:pPr algn="ctr" eaLnBrk="0" hangingPunct="0">
              <a:spcBef>
                <a:spcPct val="50000"/>
              </a:spcBef>
              <a:defRPr/>
            </a:pPr>
            <a:r>
              <a:rPr lang="en-US" sz="2800" b="1" dirty="0" smtClean="0">
                <a:solidFill>
                  <a:prstClr val="black"/>
                </a:solidFill>
                <a:latin typeface="Times New Roman" pitchFamily="18" charset="0"/>
                <a:cs typeface="Arial" pitchFamily="34" charset="0"/>
              </a:rPr>
              <a:t>Period 13</a:t>
            </a:r>
          </a:p>
          <a:p>
            <a:pPr algn="ctr" eaLnBrk="0" hangingPunct="0">
              <a:spcBef>
                <a:spcPct val="50000"/>
              </a:spcBef>
              <a:defRPr/>
            </a:pPr>
            <a:r>
              <a:rPr lang="en-US" sz="2800" b="1" dirty="0" smtClean="0">
                <a:solidFill>
                  <a:prstClr val="black"/>
                </a:solidFill>
                <a:latin typeface="Times New Roman" pitchFamily="18" charset="0"/>
                <a:cs typeface="Arial" pitchFamily="34" charset="0"/>
              </a:rPr>
              <a:t>UNIT </a:t>
            </a:r>
            <a:r>
              <a:rPr lang="en-US" sz="2800" b="1" dirty="0">
                <a:solidFill>
                  <a:prstClr val="black"/>
                </a:solidFill>
                <a:latin typeface="Times New Roman" pitchFamily="18" charset="0"/>
                <a:cs typeface="Arial" pitchFamily="34" charset="0"/>
              </a:rPr>
              <a:t>2 . </a:t>
            </a:r>
            <a:r>
              <a:rPr lang="en-US" sz="2800" b="1" dirty="0">
                <a:ln w="10541" cmpd="sng">
                  <a:solidFill>
                    <a:srgbClr val="4F81BD">
                      <a:shade val="88000"/>
                      <a:satMod val="110000"/>
                    </a:srgbClr>
                  </a:solidFill>
                  <a:prstDash val="solid"/>
                </a:ln>
                <a:solidFill>
                  <a:prstClr val="black"/>
                </a:solidFill>
                <a:latin typeface="Times New Roman" pitchFamily="18" charset="0"/>
                <a:cs typeface="Times New Roman" pitchFamily="18" charset="0"/>
              </a:rPr>
              <a:t>LIFE IN THE COUNTRYSISE</a:t>
            </a:r>
          </a:p>
          <a:p>
            <a:pPr algn="ctr" eaLnBrk="0" hangingPunct="0">
              <a:spcBef>
                <a:spcPct val="50000"/>
              </a:spcBef>
              <a:defRPr/>
            </a:pPr>
            <a:r>
              <a:rPr lang="en-US" sz="3200" b="1" dirty="0" smtClean="0">
                <a:solidFill>
                  <a:prstClr val="black"/>
                </a:solidFill>
                <a:latin typeface="Times New Roman" pitchFamily="18" charset="0"/>
                <a:cs typeface="Arial" pitchFamily="34" charset="0"/>
              </a:rPr>
              <a:t>Lesson </a:t>
            </a:r>
            <a:r>
              <a:rPr lang="en-US" sz="3200" b="1" dirty="0">
                <a:solidFill>
                  <a:prstClr val="black"/>
                </a:solidFill>
                <a:latin typeface="Times New Roman" pitchFamily="18" charset="0"/>
                <a:cs typeface="Arial" pitchFamily="34" charset="0"/>
              </a:rPr>
              <a:t>5: </a:t>
            </a:r>
            <a:r>
              <a:rPr lang="en-US" sz="3200" b="1">
                <a:solidFill>
                  <a:prstClr val="black"/>
                </a:solidFill>
                <a:latin typeface="Times New Roman" pitchFamily="18" charset="0"/>
                <a:cs typeface="Arial" pitchFamily="34" charset="0"/>
              </a:rPr>
              <a:t>SKILLS </a:t>
            </a:r>
            <a:r>
              <a:rPr lang="en-US" sz="3200" b="1" smtClean="0">
                <a:solidFill>
                  <a:prstClr val="black"/>
                </a:solidFill>
                <a:latin typeface="Times New Roman" pitchFamily="18" charset="0"/>
                <a:cs typeface="Arial" pitchFamily="34" charset="0"/>
              </a:rPr>
              <a:t>1(P22/23</a:t>
            </a:r>
            <a:r>
              <a:rPr lang="en-US" sz="3200" b="1" dirty="0" smtClean="0">
                <a:solidFill>
                  <a:prstClr val="black"/>
                </a:solidFill>
                <a:latin typeface="Times New Roman" pitchFamily="18" charset="0"/>
                <a:cs typeface="Arial" pitchFamily="34" charset="0"/>
              </a:rPr>
              <a:t>)</a:t>
            </a:r>
            <a:endParaRPr lang="en-US" sz="3200" b="1" dirty="0">
              <a:solidFill>
                <a:prstClr val="black"/>
              </a:solidFill>
              <a:latin typeface="Times New Roman" pitchFamily="18" charset="0"/>
              <a:cs typeface="Arial" pitchFamily="34" charset="0"/>
            </a:endParaRPr>
          </a:p>
          <a:p>
            <a:pPr algn="ctr" eaLnBrk="0" hangingPunct="0">
              <a:spcBef>
                <a:spcPct val="50000"/>
              </a:spcBef>
              <a:defRPr/>
            </a:pPr>
            <a:endParaRPr lang="en-US" sz="3200" b="1" dirty="0">
              <a:solidFill>
                <a:prstClr val="black"/>
              </a:solidFill>
              <a:latin typeface="Times New Roman" pitchFamily="18" charset="0"/>
              <a:cs typeface="Arial" pitchFamily="34" charset="0"/>
            </a:endParaRPr>
          </a:p>
        </p:txBody>
      </p:sp>
      <p:sp>
        <p:nvSpPr>
          <p:cNvPr id="2054" name="Text Box 3"/>
          <p:cNvSpPr txBox="1">
            <a:spLocks noChangeArrowheads="1"/>
          </p:cNvSpPr>
          <p:nvPr/>
        </p:nvSpPr>
        <p:spPr bwMode="auto">
          <a:xfrm>
            <a:off x="3581401" y="4572053"/>
            <a:ext cx="4283075" cy="461963"/>
          </a:xfrm>
          <a:prstGeom prst="rect">
            <a:avLst/>
          </a:prstGeom>
          <a:noFill/>
          <a:ln w="9525" algn="ctr">
            <a:noFill/>
            <a:miter lim="800000"/>
            <a:headEnd/>
            <a:tailEnd/>
          </a:ln>
        </p:spPr>
        <p:txBody>
          <a:bodyPr>
            <a:spAutoFit/>
          </a:bodyPr>
          <a:lstStyle/>
          <a:p>
            <a:pPr algn="ctr" eaLnBrk="0" hangingPunct="0">
              <a:spcBef>
                <a:spcPct val="50000"/>
              </a:spcBef>
            </a:pPr>
            <a:endParaRPr lang="en-US" sz="2400" b="1">
              <a:solidFill>
                <a:srgbClr val="FF0000"/>
              </a:solidFill>
              <a:latin typeface="Times New Roman" pitchFamily="18" charset="0"/>
            </a:endParaRPr>
          </a:p>
        </p:txBody>
      </p:sp>
    </p:spTree>
    <p:extLst>
      <p:ext uri="{BB962C8B-B14F-4D97-AF65-F5344CB8AC3E}">
        <p14:creationId xmlns:p14="http://schemas.microsoft.com/office/powerpoint/2010/main" val="3874467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2" cstate="print"/>
          <a:stretch>
            <a:fillRect/>
          </a:stretch>
        </p:blipFill>
        <p:spPr>
          <a:xfrm>
            <a:off x="1179418" y="1564613"/>
            <a:ext cx="9401183" cy="5243185"/>
          </a:xfrm>
          <a:prstGeom prst="rect">
            <a:avLst/>
          </a:prstGeom>
        </p:spPr>
      </p:pic>
      <p:sp>
        <p:nvSpPr>
          <p:cNvPr id="3" name="5-Point Star 2">
            <a:hlinkClick r:id="rId3" action="ppaction://hlinksldjump"/>
          </p:cNvPr>
          <p:cNvSpPr/>
          <p:nvPr/>
        </p:nvSpPr>
        <p:spPr>
          <a:xfrm>
            <a:off x="1775520" y="6093296"/>
            <a:ext cx="504056" cy="5486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 name="Rectangle 3"/>
          <p:cNvSpPr/>
          <p:nvPr/>
        </p:nvSpPr>
        <p:spPr>
          <a:xfrm>
            <a:off x="1293963" y="187532"/>
            <a:ext cx="5262963" cy="646331"/>
          </a:xfrm>
          <a:prstGeom prst="rect">
            <a:avLst/>
          </a:prstGeom>
          <a:noFill/>
        </p:spPr>
        <p:txBody>
          <a:bodyPr wrap="square" lIns="91440" tIns="45720" rIns="91440" bIns="45720">
            <a:spAutoFit/>
          </a:bodyPr>
          <a:lstStyle/>
          <a:p>
            <a:r>
              <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Nomad</a:t>
            </a:r>
            <a:r>
              <a:rPr lang="en-US" sz="3600" dirty="0">
                <a:solidFill>
                  <a:prstClr val="black"/>
                </a:solidFill>
                <a:latin typeface="Times New Roman" pitchFamily="18" charset="0"/>
                <a:cs typeface="Times New Roman" pitchFamily="18" charset="0"/>
              </a:rPr>
              <a:t>/</a:t>
            </a:r>
            <a:r>
              <a:rPr lang="en-US" sz="3600" b="1" dirty="0">
                <a:solidFill>
                  <a:schemeClr val="accent2"/>
                </a:solidFill>
                <a:latin typeface="Times New Roman" pitchFamily="18" charset="0"/>
                <a:cs typeface="Times New Roman" pitchFamily="18" charset="0"/>
              </a:rPr>
              <a:t>ˈ</a:t>
            </a:r>
            <a:r>
              <a:rPr lang="en-US" sz="3600" b="1" dirty="0" err="1">
                <a:solidFill>
                  <a:schemeClr val="accent2"/>
                </a:solidFill>
                <a:latin typeface="Times New Roman" pitchFamily="18" charset="0"/>
                <a:cs typeface="Times New Roman" pitchFamily="18" charset="0"/>
              </a:rPr>
              <a:t>nəʊ.mæd</a:t>
            </a:r>
            <a:r>
              <a:rPr lang="en-US" sz="3600" b="1" dirty="0">
                <a:solidFill>
                  <a:schemeClr val="accent2"/>
                </a:solidFill>
                <a:latin typeface="Times New Roman" pitchFamily="18" charset="0"/>
                <a:cs typeface="Times New Roman" pitchFamily="18" charset="0"/>
              </a:rPr>
              <a:t>/</a:t>
            </a:r>
            <a:r>
              <a:rPr lang="vi-VN" sz="3600" b="1" dirty="0">
                <a:ln w="22225">
                  <a:solidFill>
                    <a:srgbClr val="ED7D31"/>
                  </a:solidFill>
                  <a:prstDash val="solid"/>
                </a:ln>
                <a:solidFill>
                  <a:schemeClr val="accent2"/>
                </a:solidFill>
                <a:latin typeface="Times New Roman" pitchFamily="18" charset="0"/>
                <a:cs typeface="Times New Roman" pitchFamily="18" charset="0"/>
              </a:rPr>
              <a:t> </a:t>
            </a:r>
            <a:r>
              <a:rPr lang="vi-VN"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(n)</a:t>
            </a:r>
            <a:endPar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endParaRPr>
          </a:p>
        </p:txBody>
      </p:sp>
      <p:sp>
        <p:nvSpPr>
          <p:cNvPr id="5" name="Rectangle 4"/>
          <p:cNvSpPr/>
          <p:nvPr/>
        </p:nvSpPr>
        <p:spPr>
          <a:xfrm>
            <a:off x="1971224" y="156194"/>
            <a:ext cx="3096344" cy="646331"/>
          </a:xfrm>
          <a:prstGeom prst="rect">
            <a:avLst/>
          </a:prstGeom>
          <a:noFill/>
        </p:spPr>
        <p:txBody>
          <a:bodyPr wrap="square" lIns="91440" tIns="45720" rIns="91440" bIns="45720">
            <a:spAutoFit/>
          </a:bodyPr>
          <a:lstStyle/>
          <a:p>
            <a:pPr algn="ctr"/>
            <a:r>
              <a:rPr lang="vi-VN" sz="3600" b="1" dirty="0">
                <a:ln w="22225">
                  <a:solidFill>
                    <a:srgbClr val="ED7D31"/>
                  </a:solidFill>
                  <a:prstDash val="solid"/>
                </a:ln>
                <a:solidFill>
                  <a:srgbClr val="ED7D31">
                    <a:lumMod val="40000"/>
                    <a:lumOff val="60000"/>
                  </a:srgbClr>
                </a:solidFill>
              </a:rPr>
              <a:t> </a:t>
            </a:r>
            <a:endParaRPr lang="en-US" sz="3600" b="1" dirty="0">
              <a:ln w="22225">
                <a:solidFill>
                  <a:srgbClr val="ED7D31"/>
                </a:solidFill>
                <a:prstDash val="solid"/>
              </a:ln>
              <a:solidFill>
                <a:srgbClr val="ED7D31">
                  <a:lumMod val="40000"/>
                  <a:lumOff val="60000"/>
                </a:srgbClr>
              </a:solidFill>
            </a:endParaRPr>
          </a:p>
        </p:txBody>
      </p:sp>
      <p:sp>
        <p:nvSpPr>
          <p:cNvPr id="7" name="Rectangle 6"/>
          <p:cNvSpPr/>
          <p:nvPr/>
        </p:nvSpPr>
        <p:spPr>
          <a:xfrm>
            <a:off x="5880012" y="764757"/>
            <a:ext cx="5688633" cy="646331"/>
          </a:xfrm>
          <a:prstGeom prst="rect">
            <a:avLst/>
          </a:prstGeom>
          <a:noFill/>
        </p:spPr>
        <p:txBody>
          <a:bodyPr wrap="squar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T</a:t>
            </a:r>
            <a:r>
              <a:rPr lang="vi-VN"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huộc về </a:t>
            </a:r>
            <a:r>
              <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 du </a:t>
            </a:r>
            <a:r>
              <a:rPr lang="en-US" sz="3600" b="1" dirty="0" err="1">
                <a:ln w="22225">
                  <a:solidFill>
                    <a:srgbClr val="ED7D31"/>
                  </a:solidFill>
                  <a:prstDash val="solid"/>
                </a:ln>
                <a:solidFill>
                  <a:srgbClr val="ED7D31">
                    <a:lumMod val="40000"/>
                    <a:lumOff val="60000"/>
                  </a:srgbClr>
                </a:solidFill>
                <a:latin typeface="Times New Roman" pitchFamily="18" charset="0"/>
                <a:cs typeface="Times New Roman" pitchFamily="18" charset="0"/>
              </a:rPr>
              <a:t>mục</a:t>
            </a:r>
            <a:endPar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endParaRPr>
          </a:p>
        </p:txBody>
      </p:sp>
      <p:sp>
        <p:nvSpPr>
          <p:cNvPr id="8" name="Rectangle 7"/>
          <p:cNvSpPr/>
          <p:nvPr/>
        </p:nvSpPr>
        <p:spPr>
          <a:xfrm>
            <a:off x="836763" y="752513"/>
            <a:ext cx="6091503" cy="646331"/>
          </a:xfrm>
          <a:prstGeom prst="rect">
            <a:avLst/>
          </a:prstGeom>
          <a:noFill/>
        </p:spPr>
        <p:txBody>
          <a:bodyPr wrap="squar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Nomadic</a:t>
            </a:r>
            <a:r>
              <a:rPr lang="en-US" sz="3600" dirty="0">
                <a:solidFill>
                  <a:prstClr val="black"/>
                </a:solidFill>
                <a:latin typeface="Times New Roman" pitchFamily="18" charset="0"/>
                <a:cs typeface="Times New Roman" pitchFamily="18" charset="0"/>
              </a:rPr>
              <a:t> /</a:t>
            </a:r>
            <a:r>
              <a:rPr lang="en-US" sz="3600" b="1" dirty="0" err="1">
                <a:solidFill>
                  <a:schemeClr val="accent2"/>
                </a:solidFill>
                <a:latin typeface="Times New Roman" pitchFamily="18" charset="0"/>
                <a:cs typeface="Times New Roman" pitchFamily="18" charset="0"/>
              </a:rPr>
              <a:t>nəʊˈmæd.ɪk</a:t>
            </a:r>
            <a:r>
              <a:rPr lang="en-US" sz="3600" b="1" dirty="0">
                <a:solidFill>
                  <a:schemeClr val="accent2"/>
                </a:solidFill>
                <a:latin typeface="Times New Roman" pitchFamily="18" charset="0"/>
                <a:cs typeface="Times New Roman" pitchFamily="18" charset="0"/>
              </a:rPr>
              <a:t>/</a:t>
            </a:r>
            <a:r>
              <a:rPr lang="vi-VN"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 a) </a:t>
            </a:r>
            <a:endPar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endParaRPr>
          </a:p>
        </p:txBody>
      </p:sp>
      <p:sp>
        <p:nvSpPr>
          <p:cNvPr id="9" name="TextBox 8"/>
          <p:cNvSpPr txBox="1"/>
          <p:nvPr/>
        </p:nvSpPr>
        <p:spPr>
          <a:xfrm>
            <a:off x="6928265" y="187532"/>
            <a:ext cx="3456384" cy="646331"/>
          </a:xfrm>
          <a:prstGeom prst="rect">
            <a:avLst/>
          </a:prstGeom>
          <a:noFill/>
        </p:spPr>
        <p:txBody>
          <a:bodyPr wrap="square" rtlCol="0">
            <a:spAutoFit/>
          </a:bodyPr>
          <a:lstStyle/>
          <a:p>
            <a:r>
              <a:rPr lang="en-US" sz="3600" b="1" dirty="0" err="1">
                <a:ln w="22225">
                  <a:solidFill>
                    <a:srgbClr val="ED7D31"/>
                  </a:solidFill>
                  <a:prstDash val="solid"/>
                </a:ln>
                <a:solidFill>
                  <a:srgbClr val="ED7D31">
                    <a:lumMod val="40000"/>
                    <a:lumOff val="60000"/>
                  </a:srgbClr>
                </a:solidFill>
                <a:latin typeface="Times New Roman" pitchFamily="18" charset="0"/>
                <a:cs typeface="Times New Roman" pitchFamily="18" charset="0"/>
              </a:rPr>
              <a:t>Dân</a:t>
            </a:r>
            <a:r>
              <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rPr>
              <a:t> du </a:t>
            </a:r>
            <a:r>
              <a:rPr lang="en-US" sz="3600" b="1" dirty="0" err="1" smtClean="0">
                <a:ln w="22225">
                  <a:solidFill>
                    <a:srgbClr val="ED7D31"/>
                  </a:solidFill>
                  <a:prstDash val="solid"/>
                </a:ln>
                <a:solidFill>
                  <a:srgbClr val="ED7D31">
                    <a:lumMod val="40000"/>
                    <a:lumOff val="60000"/>
                  </a:srgbClr>
                </a:solidFill>
                <a:latin typeface="Times New Roman" pitchFamily="18" charset="0"/>
                <a:cs typeface="Times New Roman" pitchFamily="18" charset="0"/>
              </a:rPr>
              <a:t>mục</a:t>
            </a:r>
            <a:endParaRPr lang="en-US" sz="3600" b="1" dirty="0">
              <a:ln w="22225">
                <a:solidFill>
                  <a:srgbClr val="ED7D31"/>
                </a:solidFill>
                <a:prstDash val="solid"/>
              </a:ln>
              <a:solidFill>
                <a:srgbClr val="ED7D31">
                  <a:lumMod val="40000"/>
                  <a:lumOff val="6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91698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198826"/>
            <a:ext cx="5904656" cy="923330"/>
          </a:xfrm>
          <a:prstGeom prst="rect">
            <a:avLst/>
          </a:prstGeom>
          <a:noFill/>
        </p:spPr>
        <p:txBody>
          <a:bodyPr wrap="square" lIns="91440" tIns="45720" rIns="91440" bIns="45720">
            <a:spAutoFit/>
          </a:bodyPr>
          <a:lstStyle/>
          <a:p>
            <a:pPr algn="ctr"/>
            <a:r>
              <a:rPr lang="en-US" sz="5400"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Cattle</a:t>
            </a:r>
            <a:r>
              <a:rPr lang="en-US" sz="5400" b="1" dirty="0">
                <a:solidFill>
                  <a:srgbClr val="FF0000"/>
                </a:solidFill>
                <a:latin typeface="Times New Roman" pitchFamily="18" charset="0"/>
                <a:cs typeface="Times New Roman" pitchFamily="18" charset="0"/>
              </a:rPr>
              <a:t> /ˈ</a:t>
            </a:r>
            <a:r>
              <a:rPr lang="en-US" sz="5400" b="1" dirty="0" err="1">
                <a:solidFill>
                  <a:srgbClr val="FF0000"/>
                </a:solidFill>
                <a:latin typeface="Times New Roman" pitchFamily="18" charset="0"/>
                <a:cs typeface="Times New Roman" pitchFamily="18" charset="0"/>
              </a:rPr>
              <a:t>kæt.əl</a:t>
            </a:r>
            <a:r>
              <a:rPr lang="en-US" sz="5400" b="1" dirty="0">
                <a:solidFill>
                  <a:srgbClr val="FF0000"/>
                </a:solidFill>
                <a:latin typeface="Times New Roman" pitchFamily="18" charset="0"/>
                <a:cs typeface="Times New Roman" pitchFamily="18" charset="0"/>
              </a:rPr>
              <a:t>/(n)</a:t>
            </a:r>
            <a:endParaRPr lang="en-US" sz="5400"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831448" y="1030716"/>
            <a:ext cx="10088880" cy="5108179"/>
          </a:xfrm>
          <a:prstGeom prst="rect">
            <a:avLst/>
          </a:prstGeom>
        </p:spPr>
      </p:pic>
      <p:sp>
        <p:nvSpPr>
          <p:cNvPr id="5" name="Rectangle 4"/>
          <p:cNvSpPr/>
          <p:nvPr/>
        </p:nvSpPr>
        <p:spPr>
          <a:xfrm>
            <a:off x="6972641" y="198826"/>
            <a:ext cx="3672408" cy="923330"/>
          </a:xfrm>
          <a:prstGeom prst="rect">
            <a:avLst/>
          </a:prstGeom>
          <a:noFill/>
        </p:spPr>
        <p:txBody>
          <a:bodyPr wrap="square" lIns="91440" tIns="45720" rIns="91440" bIns="45720">
            <a:spAutoFit/>
          </a:bodyPr>
          <a:lstStyle/>
          <a:p>
            <a:pPr algn="ctr"/>
            <a:r>
              <a:rPr lang="en-US" sz="5400" b="1"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Gia</a:t>
            </a:r>
            <a:r>
              <a:rPr lang="en-US" sz="5400"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5400" b="1"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súc</a:t>
            </a:r>
            <a:endParaRPr lang="en-US" sz="5400" b="1"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7072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ures7_500_329.jpg"/>
          <p:cNvPicPr>
            <a:picLocks noChangeAspect="1"/>
          </p:cNvPicPr>
          <p:nvPr/>
        </p:nvPicPr>
        <p:blipFill>
          <a:blip r:embed="rId2" cstate="print"/>
          <a:stretch>
            <a:fillRect/>
          </a:stretch>
        </p:blipFill>
        <p:spPr>
          <a:xfrm>
            <a:off x="1524022" y="1449864"/>
            <a:ext cx="9150895" cy="5408136"/>
          </a:xfrm>
          <a:prstGeom prst="rect">
            <a:avLst/>
          </a:prstGeom>
        </p:spPr>
      </p:pic>
      <p:sp>
        <p:nvSpPr>
          <p:cNvPr id="4" name="Rectangle 3"/>
          <p:cNvSpPr/>
          <p:nvPr/>
        </p:nvSpPr>
        <p:spPr>
          <a:xfrm>
            <a:off x="71120" y="120046"/>
            <a:ext cx="11623039" cy="707886"/>
          </a:xfrm>
          <a:prstGeom prst="rect">
            <a:avLst/>
          </a:prstGeom>
          <a:noFill/>
        </p:spPr>
        <p:txBody>
          <a:bodyPr wrap="square" lIns="91440" tIns="45720" rIns="91440" bIns="45720">
            <a:spAutoFit/>
          </a:bodyPr>
          <a:lstStyle/>
          <a:p>
            <a:r>
              <a:rPr lang="en-US" sz="4000" b="1" dirty="0">
                <a:ln w="13462">
                  <a:solidFill>
                    <a:prstClr val="white"/>
                  </a:solidFill>
                  <a:prstDash val="solid"/>
                </a:ln>
                <a:solidFill>
                  <a:srgbClr val="FF0000"/>
                </a:solidFill>
                <a:effectLst>
                  <a:outerShdw dist="38100" dir="2700000" algn="bl" rotWithShape="0">
                    <a:srgbClr val="4472C4"/>
                  </a:outerShdw>
                </a:effectLst>
                <a:latin typeface="Times New Roman" pitchFamily="18" charset="0"/>
                <a:ea typeface="Segoe UI Emoji" pitchFamily="34" charset="0"/>
                <a:cs typeface="Times New Roman" pitchFamily="18" charset="0"/>
              </a:rPr>
              <a:t>Pasture</a:t>
            </a:r>
            <a:r>
              <a:rPr lang="en-US" sz="4000" b="1" dirty="0">
                <a:solidFill>
                  <a:srgbClr val="FF0000"/>
                </a:solidFill>
                <a:latin typeface="Times New Roman" pitchFamily="18" charset="0"/>
                <a:ea typeface="Segoe UI Emoji" pitchFamily="34" charset="0"/>
                <a:cs typeface="Times New Roman" pitchFamily="18" charset="0"/>
              </a:rPr>
              <a:t> /</a:t>
            </a:r>
            <a:r>
              <a:rPr lang="en-US" sz="4000" b="1" dirty="0">
                <a:solidFill>
                  <a:srgbClr val="FF0000"/>
                </a:solidFill>
                <a:latin typeface="Times New Roman" pitchFamily="18" charset="0"/>
                <a:cs typeface="Times New Roman" pitchFamily="18" charset="0"/>
              </a:rPr>
              <a:t>ˈ</a:t>
            </a:r>
            <a:r>
              <a:rPr lang="en-US" sz="4000" b="1" dirty="0" err="1">
                <a:solidFill>
                  <a:srgbClr val="FF0000"/>
                </a:solidFill>
                <a:latin typeface="Times New Roman" pitchFamily="18" charset="0"/>
                <a:cs typeface="Times New Roman" pitchFamily="18" charset="0"/>
              </a:rPr>
              <a:t>pɑːs.tʃər</a:t>
            </a:r>
            <a:r>
              <a:rPr lang="en-US" sz="4000" b="1" dirty="0">
                <a:solidFill>
                  <a:srgbClr val="FF0000"/>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n) </a:t>
            </a:r>
            <a:r>
              <a:rPr lang="en-US" sz="4000" b="1" dirty="0" smtClean="0">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rPr>
              <a:t>= </a:t>
            </a:r>
            <a:r>
              <a:rPr lang="en-US" sz="4000" b="1" dirty="0">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rPr>
              <a:t>Grassland</a:t>
            </a:r>
            <a:r>
              <a:rPr lang="en-US" sz="4000" b="1" dirty="0">
                <a:solidFill>
                  <a:srgbClr val="FF0000"/>
                </a:solidFill>
                <a:latin typeface="Times New Roman" pitchFamily="18" charset="0"/>
                <a:cs typeface="Times New Roman" pitchFamily="18" charset="0"/>
              </a:rPr>
              <a:t> /ˈ</a:t>
            </a:r>
            <a:r>
              <a:rPr lang="en-US" sz="4000" b="1" dirty="0" err="1">
                <a:solidFill>
                  <a:srgbClr val="FF0000"/>
                </a:solidFill>
                <a:latin typeface="Times New Roman" pitchFamily="18" charset="0"/>
                <a:cs typeface="Times New Roman" pitchFamily="18" charset="0"/>
              </a:rPr>
              <a:t>ɡrɑːs.lænd</a:t>
            </a:r>
            <a:r>
              <a:rPr lang="en-US" sz="4000" b="1" dirty="0">
                <a:solidFill>
                  <a:srgbClr val="FF0000"/>
                </a:solidFill>
                <a:latin typeface="Times New Roman" pitchFamily="18" charset="0"/>
                <a:cs typeface="Times New Roman" pitchFamily="18" charset="0"/>
              </a:rPr>
              <a:t>/</a:t>
            </a:r>
            <a:r>
              <a:rPr lang="en-US" sz="4000" b="1" dirty="0">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rPr>
              <a:t> (n)</a:t>
            </a:r>
          </a:p>
        </p:txBody>
      </p:sp>
      <p:sp>
        <p:nvSpPr>
          <p:cNvPr id="5" name="Rectangle 4"/>
          <p:cNvSpPr/>
          <p:nvPr/>
        </p:nvSpPr>
        <p:spPr>
          <a:xfrm>
            <a:off x="9794240" y="654319"/>
            <a:ext cx="2213104" cy="707886"/>
          </a:xfrm>
          <a:prstGeom prst="rect">
            <a:avLst/>
          </a:prstGeom>
          <a:noFill/>
        </p:spPr>
        <p:txBody>
          <a:bodyPr wrap="square" lIns="91440" tIns="45720" rIns="91440" bIns="45720">
            <a:spAutoFit/>
          </a:bodyPr>
          <a:lstStyle/>
          <a:p>
            <a:pPr algn="ctr"/>
            <a:r>
              <a:rPr lang="en-US" sz="4000" b="1" dirty="0" err="1">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rPr>
              <a:t>Đồng</a:t>
            </a:r>
            <a:r>
              <a:rPr lang="en-US" sz="4000" b="1" dirty="0">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rPr>
              <a:t> </a:t>
            </a:r>
            <a:r>
              <a:rPr lang="en-US" sz="4000" b="1" dirty="0" err="1">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rPr>
              <a:t>cỏ</a:t>
            </a:r>
            <a:endParaRPr lang="en-US" sz="4000" b="1" dirty="0">
              <a:ln w="13462">
                <a:solidFill>
                  <a:prstClr val="white"/>
                </a:solidFill>
                <a:prstDash val="solid"/>
              </a:ln>
              <a:solidFill>
                <a:srgbClr val="FF0000"/>
              </a:solidFill>
              <a:effectLst>
                <a:outerShdw dist="38100" dir="2700000" algn="bl" rotWithShape="0">
                  <a:srgbClr val="4472C4"/>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243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724" y="157686"/>
            <a:ext cx="8067658"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Dairy </a:t>
            </a:r>
            <a:r>
              <a:rPr lang="en-US" sz="4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product /</a:t>
            </a:r>
            <a:r>
              <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ˈ</a:t>
            </a:r>
            <a:r>
              <a:rPr lang="en-US" sz="4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deə.ri</a:t>
            </a:r>
            <a:r>
              <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ˈ</a:t>
            </a:r>
            <a:r>
              <a:rPr lang="en-US" sz="4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prɒd.ʌkt</a:t>
            </a:r>
            <a:r>
              <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p>
        </p:txBody>
      </p:sp>
      <p:sp>
        <p:nvSpPr>
          <p:cNvPr id="5" name="Rectangle 4"/>
          <p:cNvSpPr/>
          <p:nvPr/>
        </p:nvSpPr>
        <p:spPr>
          <a:xfrm>
            <a:off x="8296382" y="221678"/>
            <a:ext cx="389561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err="1">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Sản</a:t>
            </a:r>
            <a:r>
              <a:rPr lang="en-US" sz="4000" b="1" dirty="0">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phẩm</a:t>
            </a:r>
            <a:r>
              <a:rPr lang="en-US" sz="4000" b="1" dirty="0">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từ</a:t>
            </a:r>
            <a:r>
              <a:rPr lang="en-US" sz="4000" b="1" dirty="0">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sữa</a:t>
            </a:r>
            <a:endParaRPr lang="en-US" sz="4000" b="1" dirty="0">
              <a:ln w="11430">
                <a:solidFill>
                  <a:srgbClr val="C0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1524000" y="1354461"/>
            <a:ext cx="8964488" cy="5013175"/>
          </a:xfrm>
          <a:prstGeom prst="rect">
            <a:avLst/>
          </a:prstGeom>
        </p:spPr>
      </p:pic>
    </p:spTree>
    <p:extLst>
      <p:ext uri="{BB962C8B-B14F-4D97-AF65-F5344CB8AC3E}">
        <p14:creationId xmlns:p14="http://schemas.microsoft.com/office/powerpoint/2010/main" val="204617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33851159656029419_p2_i3_w1502.jpeg"/>
          <p:cNvPicPr>
            <a:picLocks noChangeAspect="1"/>
          </p:cNvPicPr>
          <p:nvPr/>
        </p:nvPicPr>
        <p:blipFill>
          <a:blip r:embed="rId2" cstate="print"/>
          <a:stretch>
            <a:fillRect/>
          </a:stretch>
        </p:blipFill>
        <p:spPr>
          <a:xfrm>
            <a:off x="1596868" y="980728"/>
            <a:ext cx="9038909" cy="5661248"/>
          </a:xfrm>
          <a:prstGeom prst="rect">
            <a:avLst/>
          </a:prstGeom>
        </p:spPr>
      </p:pic>
      <p:sp>
        <p:nvSpPr>
          <p:cNvPr id="4" name="Rectangle 3"/>
          <p:cNvSpPr/>
          <p:nvPr/>
        </p:nvSpPr>
        <p:spPr>
          <a:xfrm>
            <a:off x="2872801" y="109872"/>
            <a:ext cx="3279559"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Ger</a:t>
            </a:r>
            <a:r>
              <a:rPr lang="en-US" sz="4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vi-VN" sz="4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a:t>
            </a:r>
            <a:r>
              <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ə</a:t>
            </a:r>
            <a:r>
              <a:rPr lang="vi-VN" sz="4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r</a:t>
            </a:r>
            <a:r>
              <a:rPr lang="en-US" sz="4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(n)</a:t>
            </a:r>
            <a:endPar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Rectangle 4"/>
          <p:cNvSpPr/>
          <p:nvPr/>
        </p:nvSpPr>
        <p:spPr>
          <a:xfrm>
            <a:off x="5796760" y="170647"/>
            <a:ext cx="3577911"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Lều</a:t>
            </a:r>
            <a:r>
              <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di </a:t>
            </a:r>
            <a:r>
              <a:rPr lang="en-US" sz="4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động</a:t>
            </a:r>
            <a:endParaRPr lang="en-US" sz="4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983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TotalTime>
  <Words>1558</Words>
  <Application>Microsoft Office PowerPoint</Application>
  <PresentationFormat>Custom</PresentationFormat>
  <Paragraphs>223</Paragraphs>
  <Slides>27</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Arial</vt:lpstr>
      <vt:lpstr>Calibri</vt:lpstr>
      <vt:lpstr>.VnBlack</vt:lpstr>
      <vt:lpstr>Segoe UI Emoji</vt:lpstr>
      <vt:lpstr>.VnAristote</vt:lpstr>
      <vt:lpstr>Times New Roman</vt:lpstr>
      <vt:lpstr>Symbol</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ASUS</cp:lastModifiedBy>
  <cp:revision>74</cp:revision>
  <dcterms:created xsi:type="dcterms:W3CDTF">2018-04-11T05:48:28Z</dcterms:created>
  <dcterms:modified xsi:type="dcterms:W3CDTF">2022-10-20T06:53:47Z</dcterms:modified>
</cp:coreProperties>
</file>