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69" r:id="rId3"/>
    <p:sldId id="275" r:id="rId4"/>
    <p:sldId id="258" r:id="rId5"/>
    <p:sldId id="259" r:id="rId6"/>
    <p:sldId id="260" r:id="rId7"/>
    <p:sldId id="262" r:id="rId8"/>
    <p:sldId id="263" r:id="rId9"/>
    <p:sldId id="271" r:id="rId10"/>
    <p:sldId id="272" r:id="rId11"/>
    <p:sldId id="264" r:id="rId12"/>
    <p:sldId id="265" r:id="rId13"/>
    <p:sldId id="276" r:id="rId14"/>
    <p:sldId id="274" r:id="rId15"/>
    <p:sldId id="277" r:id="rId16"/>
    <p:sldId id="282" r:id="rId17"/>
    <p:sldId id="278" r:id="rId18"/>
    <p:sldId id="279" r:id="rId19"/>
    <p:sldId id="281" r:id="rId20"/>
    <p:sldId id="280" r:id="rId21"/>
    <p:sldId id="273" r:id="rId22"/>
    <p:sldId id="267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C8CC-201B-4A65-BCAF-FF08A90160F3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ADCA-2C5D-4515-BCBA-346343CC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13E00-B550-4E4E-8AB3-EE545F23D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3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A08A-8465-4E4E-A7BD-856020D4AB6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AF32-F303-45F6-A23C-98B790D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gif"/><Relationship Id="rId4" Type="http://schemas.openxmlformats.org/officeDocument/2006/relationships/image" Target="../media/image12.wmf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19.png"/><Relationship Id="rId2" Type="http://schemas.openxmlformats.org/officeDocument/2006/relationships/image" Target="../media/image1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21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27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27.png"/><Relationship Id="rId9" Type="http://schemas.openxmlformats.org/officeDocument/2006/relationships/image" Target="../media/image15.sv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gi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1447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41910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3133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PHÒNG GIÁO DỤC HẢI AN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5425" y="1839913"/>
            <a:ext cx="4537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 THCS TRÀNG CÁT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4800" y="3905250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CHÀO MỪNG CÁC THẦY CÔ VỀ DỰ GIỜ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LỚP 6D2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752600" y="54864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 THỊ ANH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33400" y="27432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 HỌC 2022 - 2023</a:t>
            </a:r>
          </a:p>
        </p:txBody>
      </p:sp>
      <p:pic>
        <p:nvPicPr>
          <p:cNvPr id="6152" name="Picture 11" descr="Heart-Sun-Glit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1:</a:t>
            </a:r>
            <a:b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a)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56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7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14; 49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b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379" y="152400"/>
            <a:ext cx="2390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3048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Số 8 là ước chung của 24 và 56 vì 8 vừa là ước của 24 vừa là ước của 56.</a:t>
            </a:r>
            <a:endParaRPr lang="vi-VN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Số 8 không phải là ước chung của 14 và 48 vì 8 là ước của 48 nhưng không phải là ước của 14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88" y="25515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06" y="3581400"/>
            <a:ext cx="2198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36576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Số 7 là ước chung của 14, 49, 63 vì 7 vừa là ước của 14, vừa là ước của 49, vừa là ước của 63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Box 4116"/>
          <p:cNvSpPr txBox="1"/>
          <p:nvPr/>
        </p:nvSpPr>
        <p:spPr>
          <a:xfrm>
            <a:off x="2494428" y="2565016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Số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tự nhiên n được gọi là ước chung của ba số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a, b, c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nếu n là ước của ba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a, b, c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23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4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3" imgW="126725" imgH="126725" progId="Equation.3">
                  <p:embed/>
                </p:oleObj>
              </mc:Choice>
              <mc:Fallback>
                <p:oleObj name="Equation" r:id="rId3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5" imgW="126725" imgH="126725" progId="Equation.3">
                  <p:embed/>
                </p:oleObj>
              </mc:Choice>
              <mc:Fallback>
                <p:oleObj name="Equation" r:id="rId5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Equation" r:id="rId6" imgW="126725" imgH="126725" progId="Equation.3">
                  <p:embed/>
                </p:oleObj>
              </mc:Choice>
              <mc:Fallback>
                <p:oleObj name="Equation" r:id="rId6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Equation" r:id="rId7" imgW="126725" imgH="126725" progId="Equation.3">
                  <p:embed/>
                </p:oleObj>
              </mc:Choice>
              <mc:Fallback>
                <p:oleObj name="Equation" r:id="rId7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" y="304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Kh¼ng ®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Þnh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sau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®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óng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hay 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sai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?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858000" y="4267200"/>
            <a:ext cx="1878013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76800" y="4267200"/>
            <a:ext cx="20383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" y="4284663"/>
            <a:ext cx="4541838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 b="1">
              <a:latin typeface=".VnTime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4400" b="1">
                <a:latin typeface=".VnTime" pitchFamily="34" charset="0"/>
              </a:rPr>
              <a:t>8</a:t>
            </a:r>
            <a:r>
              <a:rPr lang="en-US" sz="4400">
                <a:latin typeface=".VnTime" pitchFamily="34" charset="0"/>
              </a:rPr>
              <a:t>     </a:t>
            </a:r>
            <a:r>
              <a:rPr lang="en-US" sz="4400" b="1">
                <a:latin typeface="Times New Roman" pitchFamily="18" charset="0"/>
              </a:rPr>
              <a:t>Ư</a:t>
            </a:r>
            <a:r>
              <a:rPr lang="en-US" sz="4400" b="1">
                <a:latin typeface=".VnTime" pitchFamily="34" charset="0"/>
              </a:rPr>
              <a:t>C (32, 28)</a:t>
            </a:r>
          </a:p>
          <a:p>
            <a:pPr algn="ctr">
              <a:spcBef>
                <a:spcPct val="20000"/>
              </a:spcBef>
            </a:pPr>
            <a:endParaRPr lang="en-US" sz="4400" b="1">
              <a:latin typeface=".VnTime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884988" y="2590800"/>
            <a:ext cx="1878012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846638" y="2590800"/>
            <a:ext cx="203835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04800" y="2590800"/>
            <a:ext cx="4541838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 dirty="0">
                <a:latin typeface=".VnTime" pitchFamily="34" charset="0"/>
              </a:rPr>
              <a:t>8     </a:t>
            </a:r>
            <a:r>
              <a:rPr lang="en-US" sz="4400" b="1" dirty="0">
                <a:latin typeface="Times New Roman" pitchFamily="18" charset="0"/>
              </a:rPr>
              <a:t>Ư</a:t>
            </a:r>
            <a:r>
              <a:rPr lang="en-US" sz="4400" b="1" dirty="0">
                <a:latin typeface=".VnTime" pitchFamily="34" charset="0"/>
              </a:rPr>
              <a:t>C (16, 40)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884988" y="1397000"/>
            <a:ext cx="1878012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.VnTime" pitchFamily="34" charset="0"/>
              </a:rPr>
              <a:t>Sai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876800" y="1371600"/>
            <a:ext cx="203835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Times New Roman" pitchFamily="18" charset="0"/>
              </a:rPr>
              <a:t>Đúng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04800" y="1397000"/>
            <a:ext cx="454183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Times New Roman" pitchFamily="18" charset="0"/>
              </a:rPr>
              <a:t>Khẳng định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304800" y="25908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04800" y="4284663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04800" y="6651625"/>
            <a:ext cx="845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04800" y="1397000"/>
            <a:ext cx="0" cy="52546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846638" y="1397000"/>
            <a:ext cx="0" cy="525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884988" y="1397000"/>
            <a:ext cx="0" cy="525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8763000" y="1397000"/>
            <a:ext cx="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04800" y="1371600"/>
            <a:ext cx="845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8763000" y="2590800"/>
            <a:ext cx="0" cy="4060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096963" y="3200400"/>
          <a:ext cx="5794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200400"/>
                        <a:ext cx="5794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2" descr="5200054"/>
          <p:cNvPicPr>
            <a:picLocks noChangeAspect="1" noChangeArrowheads="1" noCrop="1"/>
          </p:cNvPicPr>
          <p:nvPr/>
        </p:nvPicPr>
        <p:blipFill>
          <a:blip r:embed="rId10">
            <a:lum bright="-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5200060"/>
          <p:cNvPicPr>
            <a:picLocks noChangeAspect="1" noChangeArrowheads="1" noCrop="1"/>
          </p:cNvPicPr>
          <p:nvPr/>
        </p:nvPicPr>
        <p:blipFill>
          <a:blip r:embed="rId11">
            <a:lum bright="-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Object 35"/>
          <p:cNvGraphicFramePr>
            <a:graphicFrameLocks noChangeAspect="1"/>
          </p:cNvGraphicFramePr>
          <p:nvPr/>
        </p:nvGraphicFramePr>
        <p:xfrm>
          <a:off x="1066800" y="5181600"/>
          <a:ext cx="5794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5794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387596" y="-208796"/>
            <a:ext cx="1174212" cy="5123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36679" y="-247511"/>
            <a:ext cx="1053073" cy="129086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158638" y="4781582"/>
            <a:ext cx="749915" cy="2105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14" y="152874"/>
            <a:ext cx="995363" cy="663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1557" y="1975683"/>
            <a:ext cx="8121658" cy="1132002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2064">
              <a:lnSpc>
                <a:spcPct val="130000"/>
              </a:lnSpc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 36)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958" y="3193671"/>
            <a:ext cx="6571348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solidFill>
                  <a:srgbClr val="000000"/>
                </a:solidFill>
                <a:ea typeface="Calibri" panose="020F0502020204030204" pitchFamily="34" charset="0"/>
              </a:rPr>
              <a:t>Chia ƯCLN cho các ước chung:</a:t>
            </a:r>
            <a:endParaRPr lang="en-US" sz="25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1077" y="3810581"/>
            <a:ext cx="1771705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</a:rPr>
              <a:t>12 : 1 = 12</a:t>
            </a:r>
            <a:endParaRPr lang="en-US" sz="25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7827" y="3810581"/>
            <a:ext cx="1659249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</a:rPr>
              <a:t>12 : 2 = 6</a:t>
            </a:r>
            <a:endParaRPr lang="en-US" sz="25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7079" y="3859451"/>
            <a:ext cx="1620227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</a:rPr>
              <a:t>12 : 3 = 4</a:t>
            </a:r>
            <a:endParaRPr lang="en-US" sz="25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39461" y="4427049"/>
            <a:ext cx="1620227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</a:rPr>
              <a:t>12 : 4 = 3</a:t>
            </a:r>
            <a:endParaRPr lang="en-US" sz="25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97338" y="4371090"/>
            <a:ext cx="1620227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</a:rPr>
              <a:t>12 : 6 = 2</a:t>
            </a:r>
            <a:endParaRPr lang="en-US" sz="25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27079" y="4379017"/>
            <a:ext cx="1620227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</a:rPr>
              <a:t>12 : 12 = 1</a:t>
            </a:r>
            <a:endParaRPr lang="en-US" sz="25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569" y="47395"/>
            <a:ext cx="4870743" cy="674954"/>
          </a:xfrm>
          <a:prstGeom prst="rect">
            <a:avLst/>
          </a:prstGeom>
          <a:solidFill>
            <a:srgbClr val="CCCCFF"/>
          </a:solidFill>
        </p:spPr>
        <p:txBody>
          <a:bodyPr wrap="non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700" dirty="0">
                <a:solidFill>
                  <a:srgbClr val="000000"/>
                </a:solidFill>
                <a:ea typeface="Calibri" panose="020F0502020204030204" pitchFamily="34" charset="0"/>
              </a:rPr>
              <a:t>ƯC(24, 36) = {1, 2, 3, 4, 6, 12}.</a:t>
            </a:r>
            <a:endParaRPr lang="en-US" sz="27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4600" y="1095271"/>
            <a:ext cx="3066554" cy="91447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55550" y="5069032"/>
            <a:ext cx="8488450" cy="1485282"/>
            <a:chOff x="1128719" y="577255"/>
            <a:chExt cx="16221486" cy="2451266"/>
          </a:xfrm>
          <a:solidFill>
            <a:srgbClr val="CCFF66"/>
          </a:solidFill>
        </p:grpSpPr>
        <p:grpSp>
          <p:nvGrpSpPr>
            <p:cNvPr id="30" name="Group 3"/>
            <p:cNvGrpSpPr/>
            <p:nvPr/>
          </p:nvGrpSpPr>
          <p:grpSpPr>
            <a:xfrm>
              <a:off x="1293078" y="695097"/>
              <a:ext cx="16057127" cy="2333424"/>
              <a:chOff x="-530905" y="0"/>
              <a:chExt cx="20235727" cy="5969084"/>
            </a:xfrm>
            <a:grpFill/>
          </p:grpSpPr>
          <p:grpSp>
            <p:nvGrpSpPr>
              <p:cNvPr id="32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5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3" name="Group 6"/>
              <p:cNvGrpSpPr/>
              <p:nvPr/>
            </p:nvGrpSpPr>
            <p:grpSpPr>
              <a:xfrm>
                <a:off x="-530905" y="0"/>
                <a:ext cx="20235727" cy="5969084"/>
                <a:chOff x="-524160" y="0"/>
                <a:chExt cx="12228827" cy="3607229"/>
              </a:xfrm>
              <a:grpFill/>
            </p:grpSpPr>
            <p:sp>
              <p:nvSpPr>
                <p:cNvPr id="34" name="Freeform 7"/>
                <p:cNvSpPr/>
                <p:nvPr/>
              </p:nvSpPr>
              <p:spPr>
                <a:xfrm>
                  <a:off x="-524160" y="0"/>
                  <a:ext cx="12228827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8719" y="577255"/>
              <a:ext cx="1224603" cy="1006896"/>
            </a:xfrm>
            <a:prstGeom prst="ellipse">
              <a:avLst/>
            </a:prstGeom>
            <a:grpFill/>
          </p:spPr>
        </p:pic>
      </p:grpSp>
      <p:sp>
        <p:nvSpPr>
          <p:cNvPr id="36" name="TextBox 10"/>
          <p:cNvSpPr txBox="1"/>
          <p:nvPr/>
        </p:nvSpPr>
        <p:spPr>
          <a:xfrm>
            <a:off x="1090450" y="5520005"/>
            <a:ext cx="815262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512064">
              <a:lnSpc>
                <a:spcPct val="130000"/>
              </a:lnSpc>
              <a:defRPr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3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  <p:bldP spid="4" grpId="0"/>
      <p:bldP spid="7" grpId="0"/>
      <p:bldP spid="26" grpId="0"/>
      <p:bldP spid="27" grpId="0"/>
      <p:bldP spid="28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VÍ DỤ 3</a:t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ƯCLN(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60.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956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ƯC(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Ư(60) =  1;2;3;4;5;6;10;12;15;20;30;60</a:t>
            </a:r>
          </a:p>
        </p:txBody>
      </p:sp>
      <p:sp>
        <p:nvSpPr>
          <p:cNvPr id="5" name="Left Brace 4"/>
          <p:cNvSpPr/>
          <p:nvPr/>
        </p:nvSpPr>
        <p:spPr>
          <a:xfrm>
            <a:off x="2133600" y="4114800"/>
            <a:ext cx="45719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315200" y="4038600"/>
            <a:ext cx="762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502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10;12;15;20;30;60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9144000" cy="685359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260500" y="-13680"/>
            <a:ext cx="3956201" cy="116631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4"/>
              <a:ext cx="7589067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64">
                <a:lnSpc>
                  <a:spcPts val="4838"/>
                </a:lnSpc>
                <a:defRPr/>
              </a:pPr>
              <a:r>
                <a:rPr lang="en-US" sz="37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7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7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2060" y="1404555"/>
            <a:ext cx="8118540" cy="148143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defTabSz="512064">
                <a:defRPr/>
              </a:pPr>
              <a:endParaRPr lang="vi-VN" sz="10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82916" y="3000273"/>
            <a:ext cx="7527684" cy="3222727"/>
            <a:chOff x="-1510703" y="-2608469"/>
            <a:chExt cx="10103914" cy="3964956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3" y="-2608469"/>
              <a:ext cx="10103914" cy="3964956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512064">
                <a:lnSpc>
                  <a:spcPct val="130000"/>
                </a:lnSpc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ƯCLN (a, b) = 80</a:t>
              </a:r>
            </a:p>
            <a:p>
              <a:pPr marL="384048" indent="-384048" defTabSz="512064">
                <a:lnSpc>
                  <a:spcPct val="130000"/>
                </a:lnSpc>
                <a:buFont typeface="Symbol" panose="05050102010706020507" pitchFamily="18" charset="2"/>
                <a:buChar char="Þ"/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ƯC(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a,b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) = Ư (80) =  {1; 2; 4; 5; 8; 10; 16; 20; 40; 80}</a:t>
              </a:r>
            </a:p>
            <a:p>
              <a:pPr marL="384048" indent="-384048" defTabSz="512064">
                <a:lnSpc>
                  <a:spcPct val="130000"/>
                </a:lnSpc>
                <a:buFont typeface="Symbol" panose="05050102010706020507" pitchFamily="18" charset="2"/>
                <a:buChar char="Þ"/>
                <a:defRPr/>
              </a:pP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Tất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cả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các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số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có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hai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chữ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số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là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ước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chung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của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a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và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 b </a:t>
              </a:r>
              <a:r>
                <a:rPr lang="en-US" sz="27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là</a:t>
              </a: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:</a:t>
              </a:r>
              <a:r>
                <a:rPr lang="en-US" sz="27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00" dirty="0">
                  <a:solidFill>
                    <a:prstClr val="black"/>
                  </a:solidFill>
                </a:rPr>
                <a:t>10; 16; 20;  40; 80.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78139" y="1560311"/>
            <a:ext cx="7558540" cy="44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2064">
              <a:lnSpc>
                <a:spcPct val="130000"/>
              </a:lnSpc>
              <a:spcBef>
                <a:spcPct val="0"/>
              </a:spcBef>
              <a:defRPr/>
            </a:pPr>
            <a:endParaRPr lang="en-US" sz="2200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387596" y="-208796"/>
            <a:ext cx="1174212" cy="512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2388" y="1554359"/>
            <a:ext cx="530602" cy="7074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36679" y="-247511"/>
            <a:ext cx="1053073" cy="129086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158638" y="4781582"/>
            <a:ext cx="749915" cy="21057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0384" y="1560312"/>
            <a:ext cx="7578901" cy="105198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64">
              <a:lnSpc>
                <a:spcPct val="130000"/>
              </a:lnSpc>
              <a:defRPr/>
            </a:pP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ƯCLN(a, b) = 80</a:t>
            </a:r>
            <a:endParaRPr lang="vi-VN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47565"/>
            <a:ext cx="3794534" cy="129777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68804" y="292086"/>
            <a:ext cx="379453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8"/>
              </a:lnSpc>
            </a:pPr>
            <a:r>
              <a:rPr lang="en-US" sz="4900" b="1" dirty="0">
                <a:solidFill>
                  <a:srgbClr val="FF0000"/>
                </a:solidFill>
              </a:rPr>
              <a:t>LUYỆN TẬP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28601" y="1319085"/>
            <a:ext cx="8796807" cy="542855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209536" y="1531818"/>
            <a:ext cx="1174212" cy="512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94806" y="247586"/>
            <a:ext cx="530602" cy="7074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41613" y="5402165"/>
            <a:ext cx="1369148" cy="16783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211590" y="4902971"/>
            <a:ext cx="749915" cy="21057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4954" y="1630266"/>
            <a:ext cx="7799533" cy="133205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117" y="3250900"/>
            <a:ext cx="1278315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7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7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7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7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176" y="4188820"/>
            <a:ext cx="6842091" cy="1972232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8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9258300" cy="6747643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209536" y="1531818"/>
            <a:ext cx="1174212" cy="512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307" y="83218"/>
            <a:ext cx="530602" cy="7074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41613" y="5402165"/>
            <a:ext cx="1369148" cy="16783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211590" y="4902971"/>
            <a:ext cx="749915" cy="21057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731" y="33653"/>
            <a:ext cx="5137269" cy="69188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2064">
              <a:lnSpc>
                <a:spcPct val="13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25" y="3459748"/>
            <a:ext cx="6153175" cy="54414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64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ƯC(440, 495).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884" y="4272297"/>
            <a:ext cx="6274686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vi-VN" sz="2700" b="1" dirty="0"/>
              <a:t>ƯC(440,</a:t>
            </a:r>
            <a:r>
              <a:rPr lang="en-US" sz="2700" b="1" dirty="0"/>
              <a:t> </a:t>
            </a:r>
            <a:r>
              <a:rPr lang="vi-VN" sz="2700" b="1" dirty="0"/>
              <a:t>495) = {1, 5, 11, 55}</a:t>
            </a:r>
            <a:endParaRPr lang="en-US" sz="27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7258" y="822098"/>
            <a:ext cx="5038725" cy="29146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096000" y="228600"/>
            <a:ext cx="3026909" cy="1271029"/>
          </a:xfrm>
          <a:prstGeom prst="wedgeRoundRectCallout">
            <a:avLst>
              <a:gd name="adj1" fmla="val -56866"/>
              <a:gd name="adj2" fmla="val 879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495 ở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ô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ngang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750939" y="2057400"/>
            <a:ext cx="2371970" cy="1679348"/>
          </a:xfrm>
          <a:prstGeom prst="wedgeRoundRectCallout">
            <a:avLst>
              <a:gd name="adj1" fmla="val -75488"/>
              <a:gd name="adj2" fmla="val 30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440 ở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ô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thanh</a:t>
            </a:r>
            <a:r>
              <a:rPr lang="en-US" sz="2400" dirty="0">
                <a:solidFill>
                  <a:schemeClr val="tx1"/>
                </a:solidFill>
              </a:rPr>
              <a:t> cong.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825" y="4995988"/>
            <a:ext cx="4503309" cy="54414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64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ƯCLN(440, 495).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5884" y="5808537"/>
            <a:ext cx="6274686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vi-VN" sz="2700" b="1" dirty="0"/>
              <a:t>ƯC</a:t>
            </a:r>
            <a:r>
              <a:rPr lang="en-US" sz="2700" b="1" dirty="0"/>
              <a:t>LN</a:t>
            </a:r>
            <a:r>
              <a:rPr lang="vi-VN" sz="2700" b="1" dirty="0"/>
              <a:t>(440,</a:t>
            </a:r>
            <a:r>
              <a:rPr lang="en-US" sz="2700" b="1" dirty="0"/>
              <a:t> </a:t>
            </a:r>
            <a:r>
              <a:rPr lang="vi-VN" sz="2700" b="1" dirty="0"/>
              <a:t>495) = </a:t>
            </a:r>
            <a:r>
              <a:rPr lang="en-US" sz="2700" b="1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3915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7" grpId="0" animBg="1"/>
      <p:bldP spid="20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  <a:p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III ( SGK/49,50)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54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120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362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*NHÓM 1: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= 30; b = 48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*NHÓM 2: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= 12; b = 20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*NHÓM 3: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= 24; b = 36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52800"/>
            <a:ext cx="76200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YÊU CẦU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1.Phân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2.Tìm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3.Viết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4.Tìm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7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Xin ch©n thµnh c¸m ¬n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QUÝ THẦY CÔ VÀ CÁC EM HỌC SINH 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133600" y="3544888"/>
            <a:ext cx="3900488" cy="3313112"/>
            <a:chOff x="204" y="0"/>
            <a:chExt cx="2457" cy="2087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9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1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3200" b="1" i="1">
                      <a:solidFill>
                        <a:srgbClr val="0000FF"/>
                      </a:solidFill>
                      <a:latin typeface="Times New Roman" pitchFamily="18" charset="0"/>
                      <a:cs typeface="Arial" charset="0"/>
                    </a:rPr>
                    <a:t>Ti</a:t>
                  </a:r>
                  <a:r>
                    <a:rPr lang="en-US" sz="3200" b="1" i="1">
                      <a:solidFill>
                        <a:srgbClr val="0000FF"/>
                      </a:solidFill>
                      <a:latin typeface="Times New Roman" pitchFamily="18" charset="0"/>
                    </a:rPr>
                    <a:t>ết học kết thúc !</a:t>
                  </a:r>
                </a:p>
              </p:txBody>
            </p:sp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5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3:</a:t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UCLN(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)=80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690336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ƯC(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=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Ư(80) =  1;2;4;5;8;10;16;20;40;80</a:t>
            </a:r>
          </a:p>
        </p:txBody>
      </p:sp>
      <p:sp>
        <p:nvSpPr>
          <p:cNvPr id="5" name="Left Brace 4"/>
          <p:cNvSpPr/>
          <p:nvPr/>
        </p:nvSpPr>
        <p:spPr>
          <a:xfrm>
            <a:off x="2209800" y="3733800"/>
            <a:ext cx="762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324600" y="37338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690336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ƯC(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=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Ư(80) =  1;2;4;5;8;10;16;20;40;80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419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10;16;20;40;80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6" y="1207532"/>
            <a:ext cx="10141014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69"/>
          <p:cNvGrpSpPr>
            <a:grpSpLocks/>
          </p:cNvGrpSpPr>
          <p:nvPr/>
        </p:nvGrpSpPr>
        <p:grpSpPr bwMode="auto">
          <a:xfrm>
            <a:off x="5791200" y="351076"/>
            <a:ext cx="2209800" cy="2057400"/>
            <a:chOff x="0" y="1680"/>
            <a:chExt cx="2560" cy="2561"/>
          </a:xfrm>
        </p:grpSpPr>
        <p:graphicFrame>
          <p:nvGraphicFramePr>
            <p:cNvPr id="8" name="Object 1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9925751"/>
                </p:ext>
              </p:extLst>
            </p:nvPr>
          </p:nvGraphicFramePr>
          <p:xfrm>
            <a:off x="479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Clip" r:id="rId4" imgW="4046538" imgH="3352800" progId="MS_ClipArt_Gallery.5">
                    <p:embed/>
                  </p:oleObj>
                </mc:Choice>
                <mc:Fallback>
                  <p:oleObj name="Clip" r:id="rId4" imgW="4046538" imgH="335280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71" descr="TPFAQ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2" descr="TYFAQ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3" descr="TYFAQ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37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27934"/>
              </p:ext>
            </p:extLst>
          </p:nvPr>
        </p:nvGraphicFramePr>
        <p:xfrm>
          <a:off x="2144251" y="563882"/>
          <a:ext cx="3954780" cy="6217919"/>
        </p:xfrm>
        <a:graphic>
          <a:graphicData uri="http://schemas.openxmlformats.org/drawingml/2006/table">
            <a:tbl>
              <a:tblPr/>
              <a:tblGrid>
                <a:gridCol w="1977390"/>
                <a:gridCol w="1977390"/>
              </a:tblGrid>
              <a:tr h="6383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30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48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1"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413855" y="1627847"/>
            <a:ext cx="17070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64841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Hoạt động 1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83764"/>
              </p:ext>
            </p:extLst>
          </p:nvPr>
        </p:nvGraphicFramePr>
        <p:xfrm>
          <a:off x="2133600" y="609600"/>
          <a:ext cx="3962400" cy="60960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949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30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48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</a:tr>
              <a:tr h="4984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fontAlgn="t"/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yệt vời với món tráng miệ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96" y="25400"/>
            <a:ext cx="2857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Ăn dứa chín, những điều nhất định phải tránh xa - VietNam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400"/>
            <a:ext cx="2819400" cy="25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ĩa Bèo Nhựa 1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6666" r="8889" b="25186"/>
          <a:stretch/>
        </p:blipFill>
        <p:spPr bwMode="auto">
          <a:xfrm>
            <a:off x="1683488" y="3521010"/>
            <a:ext cx="41529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873" y="1002507"/>
            <a:ext cx="894464" cy="106736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dứa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525262"/>
            <a:ext cx="1163621" cy="106736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300" y="3714863"/>
            <a:ext cx="3124200" cy="728814"/>
          </a:xfrm>
          <a:prstGeom prst="rect">
            <a:avLst/>
          </a:prstGeom>
          <a:solidFill>
            <a:srgbClr val="FFC00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829300" y="3272812"/>
            <a:ext cx="3486150" cy="264868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107" y="2582777"/>
            <a:ext cx="7483106" cy="72881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01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  <p:bldP spid="3" grpId="1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2057400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85" y="33952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33952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1013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2026589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3731013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3810000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75329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5319987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4017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0531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6001871" y="5767457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7765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x9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429000" y="822229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95400" y="2525261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48635" y="5810322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88676" y="5818659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89812" y="422968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48635" y="4265807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30406" y="417785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91200" y="252469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543300" y="252469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95400" y="838200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95400" y="1208036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6400" y="12080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420035" y="117577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1035" y="11757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01035" y="7372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x9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27094" y="44756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27094" y="40811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10300" y="28199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386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134100" y="246357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934385" y="28020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34385" y="24265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38300" y="28199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627094" y="23984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246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324600" y="57486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53435" y="578855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954555" y="60646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6764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676400" y="56952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292102" y="44855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230471" y="41063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038600" y="45603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288676" y="291278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88676" y="456318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72435" y="286372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53953" y="291165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686735" y="4608871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88676" y="6142037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648635" y="6151002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920068" y="456318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035488" y="609838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18288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0" y="37310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981200" y="457200"/>
            <a:ext cx="6324600" cy="3581400"/>
          </a:xfrm>
          <a:prstGeom prst="wedgeEllipseCallout">
            <a:avLst>
              <a:gd name="adj1" fmla="val -52442"/>
              <a:gd name="adj2" fmla="val 747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Số đĩa nhiều nhất mà thầy giáo có thể dùng là bao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Where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152400" y="2608729"/>
            <a:ext cx="1525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2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J145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2252008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 CHUNG VÀ 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 CHUNG LỚN NHẤT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94" y="306013"/>
            <a:ext cx="8229600" cy="3199187"/>
          </a:xfrm>
        </p:spPr>
        <p:txBody>
          <a:bodyPr/>
          <a:lstStyle/>
          <a:p>
            <a:r>
              <a:rPr lang="vi-VN" sz="2900" b="1" i="1" dirty="0">
                <a:solidFill>
                  <a:srgbClr val="FF0000"/>
                </a:solidFill>
                <a:latin typeface="+mj-lt"/>
              </a:rPr>
              <a:t>Số tự nhiên n được gọi là ước chung của hai số a và b nếu n vừa là ước của a vừa là ước của </a:t>
            </a:r>
            <a:r>
              <a:rPr lang="vi-VN" sz="2900" b="1" i="1" dirty="0" smtClean="0">
                <a:solidFill>
                  <a:srgbClr val="FF0000"/>
                </a:solidFill>
                <a:latin typeface="+mj-lt"/>
              </a:rPr>
              <a:t>b.</a:t>
            </a:r>
            <a:endParaRPr lang="en-US" sz="29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hợp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các ước chung của a và b là ƯC(a, b);</a:t>
            </a:r>
            <a:endParaRPr lang="vi-VN" sz="2900" b="0" dirty="0" smtClean="0">
              <a:effectLst/>
              <a:latin typeface="+mj-lt"/>
            </a:endParaRPr>
          </a:p>
          <a:p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Số </a:t>
            </a:r>
            <a:r>
              <a:rPr lang="vi-VN" sz="29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lớn nhất</a:t>
            </a:r>
            <a:r>
              <a:rPr lang="vi-VN" sz="2900" b="1" i="1" dirty="0">
                <a:solidFill>
                  <a:srgbClr val="FF0000"/>
                </a:solidFill>
                <a:latin typeface="+mj-lt"/>
              </a:rPr>
              <a:t> trong các ước chung của a và b được gọi là ước chung lớn nhất của a và b</a:t>
            </a:r>
            <a:r>
              <a:rPr lang="vi-VN" sz="2900" b="1" i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9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ớc chung lớn nhất của a và b là ƯCLN (a, b).</a:t>
            </a:r>
            <a:endParaRPr lang="vi-VN" sz="2900" b="0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US" sz="29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368" r="56438" b="1"/>
          <a:stretch/>
        </p:blipFill>
        <p:spPr bwMode="auto">
          <a:xfrm>
            <a:off x="685799" y="3657600"/>
            <a:ext cx="5632137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144000" cy="64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133600" y="1219200"/>
            <a:ext cx="5640387" cy="1527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x thuộc tập </a:t>
            </a:r>
            <a:r>
              <a:rPr lang="vi-VN" sz="3200" b="1" dirty="0" smtClean="0">
                <a:solidFill>
                  <a:srgbClr val="FF0000"/>
                </a:solidFill>
                <a:latin typeface="Times New Roman (Headings)"/>
              </a:rPr>
              <a:t>hợp ước </a:t>
            </a:r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chung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 (Headings)"/>
              </a:rPr>
              <a:t>của a và b khi nào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21478"/>
            <a:ext cx="7242110" cy="89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0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VÍ DỤ 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(SGK/48)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a)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26.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1011</Words>
  <Application>Microsoft Office PowerPoint</Application>
  <PresentationFormat>On-screen Show (4:3)</PresentationFormat>
  <Paragraphs>152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Clip</vt:lpstr>
      <vt:lpstr>PowerPoint Presentation</vt:lpstr>
      <vt:lpstr>*NHÓM 1: a = 30; b = 48  *NHÓM 2: a = 12; b = 20  *NHÓM 3: a = 24; b = 36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VÍ DỤ 1(SGK/48) a)Số 5 có phải là ước chung của 20 và 30 không? Vì sao? b) Số 6 có phải là ước chung của 12 và 26 không? Vì sao? Giải </vt:lpstr>
      <vt:lpstr>  LUYỆN TẬP 1: a)Số 8 có phải là ước chung của 24 và 56 không? Vì sao? b) Số 8 có phải là ước chung của 14 và 48 không? Vì sao?   </vt:lpstr>
      <vt:lpstr>PowerPoint Presentation</vt:lpstr>
      <vt:lpstr>PowerPoint Presentation</vt:lpstr>
      <vt:lpstr>PowerPoint Presentation</vt:lpstr>
      <vt:lpstr>VÍ DỤ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*NHÓM 1: a = 30; b = 48 *NHÓM 2: a = 12; b = 20 *NHÓM 3: a = 24; b = 36</dc:title>
  <dc:creator>ASUS</dc:creator>
  <cp:lastModifiedBy>ASUS</cp:lastModifiedBy>
  <cp:revision>37</cp:revision>
  <dcterms:created xsi:type="dcterms:W3CDTF">2022-11-08T23:51:28Z</dcterms:created>
  <dcterms:modified xsi:type="dcterms:W3CDTF">2022-11-10T04:41:30Z</dcterms:modified>
</cp:coreProperties>
</file>