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9" r:id="rId2"/>
    <p:sldId id="298" r:id="rId3"/>
    <p:sldId id="318" r:id="rId4"/>
    <p:sldId id="300" r:id="rId5"/>
    <p:sldId id="299" r:id="rId6"/>
    <p:sldId id="276" r:id="rId7"/>
    <p:sldId id="273" r:id="rId8"/>
    <p:sldId id="274" r:id="rId9"/>
    <p:sldId id="303" r:id="rId10"/>
    <p:sldId id="312" r:id="rId11"/>
    <p:sldId id="272" r:id="rId12"/>
    <p:sldId id="278" r:id="rId13"/>
    <p:sldId id="320" r:id="rId14"/>
    <p:sldId id="321" r:id="rId15"/>
    <p:sldId id="315" r:id="rId16"/>
    <p:sldId id="317" r:id="rId17"/>
    <p:sldId id="279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3" autoAdjust="0"/>
    <p:restoredTop sz="94660"/>
  </p:normalViewPr>
  <p:slideViewPr>
    <p:cSldViewPr snapToGrid="0">
      <p:cViewPr>
        <p:scale>
          <a:sx n="91" d="100"/>
          <a:sy n="91" d="100"/>
        </p:scale>
        <p:origin x="848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5BC5A-9DC4-459E-94AA-8E08B157F966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AA035-2190-436C-BA88-FCE882D69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27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80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05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14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299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915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2D65-FE78-42EF-9ADC-1F067993D1E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91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2C91-E10C-475A-8E72-5E270B8C0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C110A-6C23-4E32-820C-9CF011B23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23B80-DA90-41FE-A3D6-A5BA4295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5EA26-32A1-4DB9-BABD-406D45202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221F6-F532-4748-BC86-F05ECECE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4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6960-ED65-49E8-BC74-CEA690AD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01C71-D123-4A1D-85FE-F976A4BAA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041D2-36D8-4090-8558-1D71E1A5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0249A-6B96-45A0-8771-17F797A2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12B2-646C-461F-88F1-8E8051F6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1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280617-CC95-44F2-A20E-1EB3A21C6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84D4B-390C-4824-B841-869554646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253F3-9648-405F-940E-A2391322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11AFD-E4AE-4B27-BAB2-7DB50725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CC2FF-FFBA-4D86-97B4-001A7BB3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9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21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8EA3-0F20-4357-AF02-CFC7B524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3E7C6-0B33-4E70-B596-8F3E50259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F4C5C-9762-42C8-B96B-2007240FC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5EC39-D48A-4573-B747-2880DA21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30092-9397-4D2A-8D08-A2D2DA57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0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B692-4AB2-486B-9C62-26EE03AF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E8766-92CD-4257-8472-D37D91A96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2770B-A3D2-4BDD-BA81-C07E837D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EA293-44B9-427A-BDC5-95155B74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18717-911A-4F88-A1FE-4F601037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8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CE7B-7C18-4E73-9D1E-C52831D4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D9C53-2BA8-465E-BFA6-CA3EFB8EE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B3167-E997-4D4D-99F5-25C9CED19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5408D-2540-4541-B7D4-05300A337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BDF80-4B61-419F-A00C-A18200DA9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106AD-B827-42D2-952F-C6F89E52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7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588E-B785-443C-B377-7092BAC42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7EA3C-0A96-4746-AB3D-DF33E2DBB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9DF91-080A-48FD-B868-0552C82E7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85A58-6255-42A9-AD76-AEE0E674A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C7BE9-AC81-4F3F-8B47-3E7480A93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3EEC8D-BF6E-4297-8D9C-EA351722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D18B9-132B-46E9-AF57-967730D5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15574E-50B9-4EE2-9DF8-6122FE93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E8EF-7F5F-428E-B116-185BC58E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E0C9B-B640-4877-9371-C227B4CDF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01F3D-7957-443F-9A15-7C6CEC7B5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AF0D6-BB4C-4F67-AC4F-2738FEF0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DF638-2C94-42AD-9757-F7BF622F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28F05-B4F0-420A-8466-19D4B377C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689C-E370-47FF-8CD0-147D89C4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9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2FA3-E5A9-4BBC-AC4C-5AB46BD8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CFE9C-1D43-49C5-A7D6-E0456D334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2773D-47AB-4FD4-B519-9AEEA853D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F9F01-4E54-48F8-BA7A-5439096A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5F9E8-C9A6-4611-9BC3-2EEE051C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AB578-562E-4966-9CA6-66F5CAA0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5B82-45AA-415E-9069-8FD470BD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BCA528-6FEB-4599-99A6-556ED96EB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A1EF6-0823-423D-B356-7AB6A40BA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32024-F90B-441D-93A3-2080ECC3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4222-0CD6-43E7-B47C-21ED1BC4C6A9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973E1-48EF-4D30-AD5A-8787FE7A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DC158-092E-4E3F-99C9-AA886CF0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2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73296E-8793-416F-AF5B-E2469EAD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D2F2D-4A74-4254-8B24-5F8B9103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47BBC-1FEF-4BA2-949D-E5E47A913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24222-0CD6-43E7-B47C-21ED1BC4C6A9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48936-0F9B-4656-8EED-32973B186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6521E-3300-4139-90B1-5EA131C5E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9A03-3DF0-4B6F-905C-80EAC2418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1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0BB585-A089-9EEC-CB11-94A18FB8F744}"/>
              </a:ext>
            </a:extLst>
          </p:cNvPr>
          <p:cNvSpPr/>
          <p:nvPr/>
        </p:nvSpPr>
        <p:spPr>
          <a:xfrm>
            <a:off x="173770" y="2136338"/>
            <a:ext cx="1184446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</a:t>
            </a:r>
          </a:p>
          <a:p>
            <a:pPr algn="ctr"/>
            <a:r>
              <a:rPr lang="en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VỀ DỰ HỘI GIẢNG KỶ NIỆM</a:t>
            </a:r>
          </a:p>
          <a:p>
            <a:pPr algn="ctr"/>
            <a:r>
              <a:rPr lang="en-VN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NGÀY NHÀ GIÁO VIỆT NAM 20 - 11</a:t>
            </a:r>
            <a:endParaRPr lang="en-VN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07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107543" y="-21267"/>
            <a:ext cx="3050616" cy="1174215"/>
            <a:chOff x="1750266" y="2093420"/>
            <a:chExt cx="3050616" cy="11742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66" y="2093420"/>
              <a:ext cx="1174215" cy="117421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131835" y="2449694"/>
              <a:ext cx="16690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000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Ghi nhớ:</a:t>
              </a:r>
              <a:endParaRPr kumimoji="1"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Graphic 11" descr="Clipboard">
            <a:extLst>
              <a:ext uri="{FF2B5EF4-FFF2-40B4-BE49-F238E27FC236}">
                <a16:creationId xmlns:a16="http://schemas.microsoft.com/office/drawing/2014/main" id="{54A22D52-FB92-482B-92CB-D89C82C1B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523434" y="921073"/>
            <a:ext cx="1931355" cy="1931355"/>
          </a:xfrm>
          <a:prstGeom prst="rect">
            <a:avLst/>
          </a:prstGeom>
        </p:spPr>
      </p:pic>
      <p:pic>
        <p:nvPicPr>
          <p:cNvPr id="13" name="Graphic 12" descr="Pencil">
            <a:extLst>
              <a:ext uri="{FF2B5EF4-FFF2-40B4-BE49-F238E27FC236}">
                <a16:creationId xmlns:a16="http://schemas.microsoft.com/office/drawing/2014/main" id="{A41A0C86-3372-419B-B2D0-04899A1F0A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38510" y="1688586"/>
            <a:ext cx="1134983" cy="11349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0EB7A0-5C79-458A-9972-A07008A2D18C}"/>
              </a:ext>
            </a:extLst>
          </p:cNvPr>
          <p:cNvSpPr/>
          <p:nvPr/>
        </p:nvSpPr>
        <p:spPr>
          <a:xfrm>
            <a:off x="2877184" y="1152948"/>
            <a:ext cx="7394280" cy="53563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thang cân: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EE36A8-A99F-4524-ABFA-45C5A6654748}"/>
              </a:ext>
            </a:extLst>
          </p:cNvPr>
          <p:cNvSpPr txBox="1"/>
          <p:nvPr/>
        </p:nvSpPr>
        <p:spPr>
          <a:xfrm>
            <a:off x="3158159" y="1886750"/>
            <a:ext cx="666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song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E36A8-A99F-4524-ABFA-45C5A6654748}"/>
              </a:ext>
            </a:extLst>
          </p:cNvPr>
          <p:cNvSpPr txBox="1"/>
          <p:nvPr/>
        </p:nvSpPr>
        <p:spPr>
          <a:xfrm>
            <a:off x="3158159" y="2471525"/>
            <a:ext cx="666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cạnh bên bằng nhau</a:t>
            </a:r>
            <a:endParaRPr lang="en-US" sz="32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EE36A8-A99F-4524-ABFA-45C5A6654748}"/>
              </a:ext>
            </a:extLst>
          </p:cNvPr>
          <p:cNvSpPr txBox="1"/>
          <p:nvPr/>
        </p:nvSpPr>
        <p:spPr>
          <a:xfrm>
            <a:off x="3158159" y="2993057"/>
            <a:ext cx="666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EE36A8-A99F-4524-ABFA-45C5A6654748}"/>
              </a:ext>
            </a:extLst>
          </p:cNvPr>
          <p:cNvSpPr txBox="1"/>
          <p:nvPr/>
        </p:nvSpPr>
        <p:spPr>
          <a:xfrm>
            <a:off x="3158159" y="3585928"/>
            <a:ext cx="674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0" y="487892"/>
            <a:ext cx="9931399" cy="841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558"/>
          <a:stretch/>
        </p:blipFill>
        <p:spPr>
          <a:xfrm>
            <a:off x="3807218" y="1701800"/>
            <a:ext cx="3516449" cy="45065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20732" y="4224867"/>
            <a:ext cx="1557867" cy="1540933"/>
            <a:chOff x="762000" y="2142067"/>
            <a:chExt cx="1557867" cy="154093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09067" y="2032000"/>
            <a:ext cx="1557867" cy="1540933"/>
            <a:chOff x="762000" y="2142067"/>
            <a:chExt cx="1557867" cy="154093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3137"/>
          <a:stretch/>
        </p:blipFill>
        <p:spPr>
          <a:xfrm>
            <a:off x="7241781" y="1701800"/>
            <a:ext cx="2043247" cy="450659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366934" y="5576359"/>
            <a:ext cx="2706551" cy="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</a:rPr>
              <a:t>Hình</a:t>
            </a:r>
            <a:r>
              <a:rPr lang="en-US" b="1" dirty="0">
                <a:solidFill>
                  <a:srgbClr val="0070C0"/>
                </a:solidFill>
              </a:rPr>
              <a:t> thang HKIJ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1724" y="526897"/>
            <a:ext cx="19302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706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646" y="220589"/>
            <a:ext cx="12298763" cy="11295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108350" y="1830587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thang </a:t>
            </a:r>
            <a:r>
              <a:rPr lang="en-US" dirty="0" err="1">
                <a:solidFill>
                  <a:srgbClr val="FF0000"/>
                </a:solidFill>
              </a:rPr>
              <a:t>cân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722369" y="238281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ABCD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80911" y="1763435"/>
            <a:ext cx="4478438" cy="4019736"/>
            <a:chOff x="988661" y="1603449"/>
            <a:chExt cx="4478438" cy="40197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84" b="100000" l="0" r="989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6075" y="1603449"/>
              <a:ext cx="4311024" cy="3801054"/>
            </a:xfrm>
            <a:prstGeom prst="rect">
              <a:avLst/>
            </a:prstGeom>
          </p:spPr>
        </p:pic>
        <p:sp>
          <p:nvSpPr>
            <p:cNvPr id="22" name="Content Placeholder 6"/>
            <p:cNvSpPr txBox="1">
              <a:spLocks/>
            </p:cNvSpPr>
            <p:nvPr/>
          </p:nvSpPr>
          <p:spPr>
            <a:xfrm>
              <a:off x="988661" y="3271381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3" name="Content Placeholder 6"/>
            <p:cNvSpPr txBox="1">
              <a:spLocks/>
            </p:cNvSpPr>
            <p:nvPr/>
          </p:nvSpPr>
          <p:spPr>
            <a:xfrm>
              <a:off x="1942727" y="160388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4" name="Content Placeholder 6"/>
            <p:cNvSpPr txBox="1">
              <a:spLocks/>
            </p:cNvSpPr>
            <p:nvPr/>
          </p:nvSpPr>
          <p:spPr>
            <a:xfrm>
              <a:off x="3979642" y="1603884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5" name="Content Placeholder 6"/>
            <p:cNvSpPr txBox="1">
              <a:spLocks/>
            </p:cNvSpPr>
            <p:nvPr/>
          </p:nvSpPr>
          <p:spPr>
            <a:xfrm>
              <a:off x="4961499" y="3323573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6" name="Content Placeholder 6"/>
            <p:cNvSpPr txBox="1">
              <a:spLocks/>
            </p:cNvSpPr>
            <p:nvPr/>
          </p:nvSpPr>
          <p:spPr>
            <a:xfrm>
              <a:off x="3979642" y="5002060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7" name="Content Placeholder 6"/>
            <p:cNvSpPr txBox="1">
              <a:spLocks/>
            </p:cNvSpPr>
            <p:nvPr/>
          </p:nvSpPr>
          <p:spPr>
            <a:xfrm>
              <a:off x="2017883" y="5002059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28" name="Content Placeholder 6"/>
            <p:cNvSpPr txBox="1">
              <a:spLocks/>
            </p:cNvSpPr>
            <p:nvPr/>
          </p:nvSpPr>
          <p:spPr>
            <a:xfrm>
              <a:off x="2982901" y="363413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30" name="Trapezoid 29"/>
          <p:cNvSpPr/>
          <p:nvPr/>
        </p:nvSpPr>
        <p:spPr>
          <a:xfrm>
            <a:off x="1537252" y="2134505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31"/>
          <p:cNvSpPr/>
          <p:nvPr/>
        </p:nvSpPr>
        <p:spPr>
          <a:xfrm rot="10800000">
            <a:off x="1510428" y="3650453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 rot="3637297">
            <a:off x="2184173" y="2532680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apezoid 43"/>
          <p:cNvSpPr/>
          <p:nvPr/>
        </p:nvSpPr>
        <p:spPr>
          <a:xfrm rot="14465605">
            <a:off x="881224" y="326255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apezoid 44"/>
          <p:cNvSpPr/>
          <p:nvPr/>
        </p:nvSpPr>
        <p:spPr>
          <a:xfrm rot="7233036">
            <a:off x="2175542" y="3308775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45"/>
          <p:cNvSpPr/>
          <p:nvPr/>
        </p:nvSpPr>
        <p:spPr>
          <a:xfrm rot="18079124">
            <a:off x="901723" y="2516522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7739586" y="238281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ADEF</a:t>
            </a: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6701313" y="3456828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CDEF</a:t>
            </a:r>
          </a:p>
        </p:txBody>
      </p:sp>
      <p:sp>
        <p:nvSpPr>
          <p:cNvPr id="49" name="Content Placeholder 6"/>
          <p:cNvSpPr txBox="1">
            <a:spLocks/>
          </p:cNvSpPr>
          <p:nvPr/>
        </p:nvSpPr>
        <p:spPr>
          <a:xfrm>
            <a:off x="7739586" y="342238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ABCF</a:t>
            </a: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6701313" y="288707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BCDE</a:t>
            </a:r>
          </a:p>
        </p:txBody>
      </p:sp>
      <p:sp>
        <p:nvSpPr>
          <p:cNvPr id="51" name="Content Placeholder 6"/>
          <p:cNvSpPr txBox="1">
            <a:spLocks/>
          </p:cNvSpPr>
          <p:nvPr/>
        </p:nvSpPr>
        <p:spPr>
          <a:xfrm>
            <a:off x="7739586" y="2904981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BEFA</a:t>
            </a:r>
          </a:p>
        </p:txBody>
      </p:sp>
      <p:sp>
        <p:nvSpPr>
          <p:cNvPr id="52" name="Content Placeholder 6"/>
          <p:cNvSpPr txBox="1">
            <a:spLocks/>
          </p:cNvSpPr>
          <p:nvPr/>
        </p:nvSpPr>
        <p:spPr>
          <a:xfrm>
            <a:off x="6166028" y="4230672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- </a:t>
            </a:r>
            <a:r>
              <a:rPr lang="en-US" dirty="0" err="1">
                <a:solidFill>
                  <a:srgbClr val="00B050"/>
                </a:solidFill>
              </a:rPr>
              <a:t>Hình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chữ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nhật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61203" y="2175404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3611485">
            <a:off x="2357291" y="2191430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7978249">
            <a:off x="2372376" y="2179931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6"/>
          <p:cNvSpPr txBox="1">
            <a:spLocks/>
          </p:cNvSpPr>
          <p:nvPr/>
        </p:nvSpPr>
        <p:spPr>
          <a:xfrm>
            <a:off x="6799025" y="482468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BCEF</a:t>
            </a:r>
          </a:p>
        </p:txBody>
      </p:sp>
      <p:sp>
        <p:nvSpPr>
          <p:cNvPr id="58" name="Content Placeholder 6"/>
          <p:cNvSpPr txBox="1">
            <a:spLocks/>
          </p:cNvSpPr>
          <p:nvPr/>
        </p:nvSpPr>
        <p:spPr>
          <a:xfrm>
            <a:off x="9316116" y="483355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BDEA</a:t>
            </a:r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8004019" y="481735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70C0"/>
                </a:solidFill>
              </a:rPr>
              <a:t>ACDF</a:t>
            </a:r>
          </a:p>
        </p:txBody>
      </p:sp>
      <p:pic>
        <p:nvPicPr>
          <p:cNvPr id="34" name="Picture 10">
            <a:extLst>
              <a:ext uri="{FF2B5EF4-FFF2-40B4-BE49-F238E27FC236}">
                <a16:creationId xmlns:a16="http://schemas.microsoft.com/office/drawing/2014/main" id="{999A3635-8A4A-C470-1C65-441876CE60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5" y="5752739"/>
            <a:ext cx="2641126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2" grpId="0"/>
      <p:bldP spid="30" grpId="0" animBg="1"/>
      <p:bldP spid="32" grpId="0" animBg="1"/>
      <p:bldP spid="3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B523AC-0FD8-2BD1-00CA-8186762456FD}"/>
              </a:ext>
            </a:extLst>
          </p:cNvPr>
          <p:cNvSpPr txBox="1"/>
          <p:nvPr/>
        </p:nvSpPr>
        <p:spPr>
          <a:xfrm>
            <a:off x="898902" y="976393"/>
            <a:ext cx="107632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BT2: T</a:t>
            </a:r>
            <a:r>
              <a:rPr lang="en-VN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3 tam giác đều cạnh 4cm, </a:t>
            </a:r>
          </a:p>
          <a:p>
            <a:r>
              <a:rPr lang="en-VN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ghép thành 1 hình thang cân.</a:t>
            </a:r>
          </a:p>
        </p:txBody>
      </p:sp>
    </p:spTree>
    <p:extLst>
      <p:ext uri="{BB962C8B-B14F-4D97-AF65-F5344CB8AC3E}">
        <p14:creationId xmlns:p14="http://schemas.microsoft.com/office/powerpoint/2010/main" val="155784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512336-3647-6B80-2984-09CCF52AC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7" y="991892"/>
            <a:ext cx="9577952" cy="511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9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BAC11B-BF24-6221-A6A8-6A4588CABB4B}"/>
              </a:ext>
            </a:extLst>
          </p:cNvPr>
          <p:cNvSpPr txBox="1"/>
          <p:nvPr/>
        </p:nvSpPr>
        <p:spPr>
          <a:xfrm>
            <a:off x="669074" y="1494264"/>
            <a:ext cx="10068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 cắt 6 hình thang cân giống nhau rồi ghép thành mặt chiếc bàn làm việc như hình dưới đây: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DE966B-0EC6-7F16-B593-C2DFB9A23FC2}"/>
              </a:ext>
            </a:extLst>
          </p:cNvPr>
          <p:cNvSpPr txBox="1"/>
          <p:nvPr/>
        </p:nvSpPr>
        <p:spPr>
          <a:xfrm>
            <a:off x="2408664" y="569600"/>
            <a:ext cx="686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 1: BÀN LÀM VIỆC ĐA NĂNG</a:t>
            </a:r>
          </a:p>
        </p:txBody>
      </p:sp>
      <p:sp>
        <p:nvSpPr>
          <p:cNvPr id="18" name="AutoShape 81">
            <a:extLst>
              <a:ext uri="{FF2B5EF4-FFF2-40B4-BE49-F238E27FC236}">
                <a16:creationId xmlns:a16="http://schemas.microsoft.com/office/drawing/2014/main" id="{16FD44F2-C872-F44F-848A-116C7FED2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2886075"/>
            <a:ext cx="11358320" cy="3220257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VN" altLang="en-VN" dirty="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7B155C71-423C-2762-722C-0768758D32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31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87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DE966B-0EC6-7F16-B593-C2DFB9A23FC2}"/>
              </a:ext>
            </a:extLst>
          </p:cNvPr>
          <p:cNvSpPr txBox="1"/>
          <p:nvPr/>
        </p:nvSpPr>
        <p:spPr>
          <a:xfrm>
            <a:off x="2408664" y="569600"/>
            <a:ext cx="5690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LÀM VIỆC ĐA NĂNG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602567-45B8-30E4-E243-280850B85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46" y="1984374"/>
            <a:ext cx="8015288" cy="28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20601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83551" y="1672969"/>
            <a:ext cx="9601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Tx/>
              <a:buChar char="-"/>
            </a:pPr>
            <a:r>
              <a:rPr lang="nl-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3" y="3665383"/>
            <a:ext cx="3635188" cy="3635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77" y="2931457"/>
            <a:ext cx="6332717" cy="4760259"/>
          </a:xfrm>
          <a:prstGeom prst="rect">
            <a:avLst/>
          </a:prstGeom>
        </p:spPr>
      </p:pic>
      <p:grpSp>
        <p:nvGrpSpPr>
          <p:cNvPr id="4" name="组 3"/>
          <p:cNvGrpSpPr/>
          <p:nvPr/>
        </p:nvGrpSpPr>
        <p:grpSpPr>
          <a:xfrm>
            <a:off x="4039894" y="1845893"/>
            <a:ext cx="7875297" cy="1583107"/>
            <a:chOff x="4072960" y="2170554"/>
            <a:chExt cx="7875297" cy="1583107"/>
          </a:xfrm>
        </p:grpSpPr>
        <p:sp>
          <p:nvSpPr>
            <p:cNvPr id="5" name="文本框 4"/>
            <p:cNvSpPr txBox="1"/>
            <p:nvPr/>
          </p:nvSpPr>
          <p:spPr>
            <a:xfrm>
              <a:off x="4086407" y="2184001"/>
              <a:ext cx="749057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9600" dirty="0">
                  <a:latin typeface="微软雅黑" panose="020B0503020204020204" pitchFamily="34" charset="-122"/>
                  <a:ea typeface="微软雅黑" panose="020B0503020204020204" pitchFamily="34" charset="-122"/>
                  <a:cs typeface="HappyZcool-2016" charset="-122"/>
                </a:rPr>
                <a:t>THANK YOU</a:t>
              </a:r>
              <a:endParaRPr kumimoji="1" lang="zh-CN" altLang="en-US" sz="96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072960" y="2170554"/>
              <a:ext cx="787529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9600" dirty="0">
                  <a:solidFill>
                    <a:srgbClr val="A185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appyZcool-2016" charset="-122"/>
                </a:rPr>
                <a:t>THANK YOU!</a:t>
              </a:r>
              <a:endParaRPr kumimoji="1" lang="zh-CN" altLang="en-US" sz="9600" dirty="0">
                <a:solidFill>
                  <a:srgbClr val="A185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9" y="-283881"/>
            <a:ext cx="2667314" cy="33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4" y="5631543"/>
            <a:ext cx="1807448" cy="1358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719562-DFB6-4139-AFE2-D69F451B4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734" y="1655648"/>
            <a:ext cx="9218701" cy="6091352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E7C126D-45C3-4F82-8870-483AE2E241C9}"/>
              </a:ext>
            </a:extLst>
          </p:cNvPr>
          <p:cNvSpPr/>
          <p:nvPr/>
        </p:nvSpPr>
        <p:spPr>
          <a:xfrm>
            <a:off x="149595" y="297002"/>
            <a:ext cx="8849262" cy="1358646"/>
          </a:xfrm>
          <a:prstGeom prst="wedgeEllipseCallout">
            <a:avLst>
              <a:gd name="adj1" fmla="val 50550"/>
              <a:gd name="adj2" fmla="val 780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dạng của bức tranh, cái diều, tấm bìa,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đó là các hình gì?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4" y="5631543"/>
            <a:ext cx="1807448" cy="1358646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E7C126D-45C3-4F82-8870-483AE2E241C9}"/>
              </a:ext>
            </a:extLst>
          </p:cNvPr>
          <p:cNvSpPr/>
          <p:nvPr/>
        </p:nvSpPr>
        <p:spPr>
          <a:xfrm>
            <a:off x="149595" y="297002"/>
            <a:ext cx="8849262" cy="1358646"/>
          </a:xfrm>
          <a:prstGeom prst="wedgeEllipseCallout">
            <a:avLst>
              <a:gd name="adj1" fmla="val 50550"/>
              <a:gd name="adj2" fmla="val 780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dạng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biết đó là các hình gì?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E72C29-77E4-7B1E-B456-E83F89B5F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0" y="1906292"/>
            <a:ext cx="5326249" cy="4029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6E55DE-C667-AB42-B07D-19994964D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27" y="1655648"/>
            <a:ext cx="5216323" cy="2614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608C90-9B10-3B51-7E60-3B0BFA787A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28" y="4270511"/>
            <a:ext cx="5216322" cy="2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6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51" y="1960665"/>
            <a:ext cx="6332717" cy="4760259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4583825" y="623902"/>
            <a:ext cx="7097328" cy="5494791"/>
            <a:chOff x="587701" y="815669"/>
            <a:chExt cx="4698787" cy="353529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462" y="1996925"/>
              <a:ext cx="2354036" cy="23540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587701" y="815669"/>
              <a:ext cx="4698787" cy="1247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rgbClr val="A185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 4:</a:t>
              </a:r>
              <a:r>
                <a:rPr kumimoji="1" lang="vi-VN" altLang="zh-CN" sz="6000" b="1" dirty="0">
                  <a:solidFill>
                    <a:srgbClr val="A185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endParaRPr kumimoji="1" lang="en-US" altLang="zh-CN" sz="6000" b="1" dirty="0">
                <a:solidFill>
                  <a:srgbClr val="A185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r>
                <a:rPr kumimoji="1" lang="vi-VN" altLang="zh-CN" sz="6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HÌNH </a:t>
              </a:r>
              <a:r>
                <a:rPr kumimoji="1" lang="en-US" altLang="zh-CN" sz="6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THANG CÂN</a:t>
              </a:r>
              <a:endParaRPr kumimoji="1" lang="zh-C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4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3" y="3665383"/>
            <a:ext cx="3635188" cy="3635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77" y="2931457"/>
            <a:ext cx="6332717" cy="47602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9" y="-283881"/>
            <a:ext cx="2667314" cy="3322916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2525381" y="656102"/>
            <a:ext cx="8373979" cy="3713533"/>
            <a:chOff x="129422" y="-86821"/>
            <a:chExt cx="8373979" cy="371353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479" y="1272676"/>
              <a:ext cx="2354036" cy="23540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29422" y="-86821"/>
              <a:ext cx="83739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I/ NHẬN BIẾT HÌNH THANG CÂN</a:t>
              </a:r>
              <a:endParaRPr kumimoji="1"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9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763" y="623358"/>
            <a:ext cx="9329979" cy="693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/>
              <a:t>.</a:t>
            </a:r>
          </a:p>
        </p:txBody>
      </p:sp>
      <p:pic>
        <p:nvPicPr>
          <p:cNvPr id="6" name="Toán 6 - Hình thang câ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0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8222" y="1177356"/>
            <a:ext cx="8954107" cy="5037177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DA05E4-7FE7-5446-25EC-118A339F6B2C}"/>
              </a:ext>
            </a:extLst>
          </p:cNvPr>
          <p:cNvSpPr/>
          <p:nvPr/>
        </p:nvSpPr>
        <p:spPr>
          <a:xfrm>
            <a:off x="900334" y="449895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</p:spTree>
    <p:extLst>
      <p:ext uri="{BB962C8B-B14F-4D97-AF65-F5344CB8AC3E}">
        <p14:creationId xmlns:p14="http://schemas.microsoft.com/office/powerpoint/2010/main" val="18220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69286" y="563500"/>
            <a:ext cx="7445429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352" y="1133932"/>
            <a:ext cx="10391879" cy="109568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ABCD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4.13b</a:t>
            </a:r>
          </a:p>
        </p:txBody>
      </p:sp>
      <p:sp>
        <p:nvSpPr>
          <p:cNvPr id="27" name="Oval 26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cxnSpLocks/>
            <a:stCxn id="75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126924" y="2593218"/>
            <a:ext cx="108141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08555" y="3135810"/>
            <a:ext cx="1813207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12549" y="4409537"/>
            <a:ext cx="311248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09113" y="3766677"/>
            <a:ext cx="2082520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>
            <a:cxnSpLocks/>
            <a:stCxn id="78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  <a:endCxn id="78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2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26970" y="5075335"/>
            <a:ext cx="188658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8840" y="5667725"/>
            <a:ext cx="637512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D.</a:t>
            </a:r>
          </a:p>
        </p:txBody>
      </p:sp>
      <p:sp>
        <p:nvSpPr>
          <p:cNvPr id="26" name="Arc 25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08340" y="2612590"/>
            <a:ext cx="1969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, B , C , 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668789" y="3195447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668789" y="3766677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BC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169168" y="4452246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 , BD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156640" y="5102643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 , CD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F14826F-F0FF-785D-E321-86B441CA1AC2}"/>
              </a:ext>
            </a:extLst>
          </p:cNvPr>
          <p:cNvSpPr/>
          <p:nvPr/>
        </p:nvSpPr>
        <p:spPr>
          <a:xfrm>
            <a:off x="731159" y="67772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</p:spTree>
    <p:extLst>
      <p:ext uri="{BB962C8B-B14F-4D97-AF65-F5344CB8AC3E}">
        <p14:creationId xmlns:p14="http://schemas.microsoft.com/office/powerpoint/2010/main" val="19368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25" grpId="0"/>
      <p:bldP spid="27" grpId="0" animBg="1"/>
      <p:bldP spid="45" grpId="0"/>
      <p:bldP spid="46" grpId="0"/>
      <p:bldP spid="47" grpId="0"/>
      <p:bldP spid="49" grpId="0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55" grpId="0"/>
      <p:bldP spid="56" grpId="0"/>
      <p:bldP spid="26" grpId="0" animBg="1"/>
      <p:bldP spid="57" grpId="0" animBg="1"/>
      <p:bldP spid="28" grpId="0"/>
      <p:bldP spid="63" grpId="0"/>
      <p:bldP spid="64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HĐ3</a:t>
            </a:r>
          </a:p>
        </p:txBody>
      </p:sp>
      <p:sp>
        <p:nvSpPr>
          <p:cNvPr id="8" name="Oval 7"/>
          <p:cNvSpPr/>
          <p:nvPr/>
        </p:nvSpPr>
        <p:spPr>
          <a:xfrm>
            <a:off x="987980" y="1961072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186" y="1790428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ABCD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54829" y="2746533"/>
            <a:ext cx="108122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00631" y="596880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blipFill>
                <a:blip r:embed="rId2"/>
                <a:stretch>
                  <a:fillRect l="-1697" t="-5357" b="-1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1483243" y="3531176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AB = CD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46540" y="433061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AC = BD</a:t>
            </a:r>
          </a:p>
        </p:txBody>
      </p:sp>
      <p:sp>
        <p:nvSpPr>
          <p:cNvPr id="27" name="Trapezoid 26"/>
          <p:cNvSpPr/>
          <p:nvPr/>
        </p:nvSpPr>
        <p:spPr>
          <a:xfrm>
            <a:off x="6984940" y="3570073"/>
            <a:ext cx="4925828" cy="2530077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7126087" y="311624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1242238" y="305606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1768683" y="60733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7647932" y="3556862"/>
            <a:ext cx="4246459" cy="25041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7035872" y="3614414"/>
            <a:ext cx="4210035" cy="24600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Arc 409"/>
          <p:cNvSpPr/>
          <p:nvPr/>
        </p:nvSpPr>
        <p:spPr>
          <a:xfrm>
            <a:off x="6687260" y="538136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Arc 410"/>
          <p:cNvSpPr/>
          <p:nvPr/>
        </p:nvSpPr>
        <p:spPr>
          <a:xfrm rot="14754031">
            <a:off x="11409497" y="515695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107707" y="-3371307"/>
            <a:ext cx="5276959" cy="9746308"/>
            <a:chOff x="5633548" y="-3320527"/>
            <a:chExt cx="5276959" cy="9746308"/>
          </a:xfrm>
        </p:grpSpPr>
        <p:grpSp>
          <p:nvGrpSpPr>
            <p:cNvPr id="28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 rot="6470603">
            <a:off x="8692261" y="1677903"/>
            <a:ext cx="5095950" cy="9496407"/>
            <a:chOff x="5633548" y="-3320527"/>
            <a:chExt cx="5276959" cy="9746308"/>
          </a:xfrm>
        </p:grpSpPr>
        <p:grpSp>
          <p:nvGrpSpPr>
            <p:cNvPr id="23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3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3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4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4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4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4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5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5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5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5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1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1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0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" name="Group 25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0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9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9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8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8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7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7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6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20" name="Group 319"/>
          <p:cNvGrpSpPr/>
          <p:nvPr/>
        </p:nvGrpSpPr>
        <p:grpSpPr>
          <a:xfrm rot="2750315">
            <a:off x="8799279" y="-494503"/>
            <a:ext cx="5095950" cy="9496407"/>
            <a:chOff x="5633548" y="-3320527"/>
            <a:chExt cx="5276959" cy="9746308"/>
          </a:xfrm>
        </p:grpSpPr>
        <p:grpSp>
          <p:nvGrpSpPr>
            <p:cNvPr id="32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32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2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3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3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3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3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3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4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4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4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4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0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0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9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7" name="Group 34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9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8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8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7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7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6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6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5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 rot="9107755">
            <a:off x="9292956" y="3504007"/>
            <a:ext cx="5276959" cy="9746308"/>
            <a:chOff x="5633548" y="-3320527"/>
            <a:chExt cx="5276959" cy="9746308"/>
          </a:xfrm>
        </p:grpSpPr>
        <p:grpSp>
          <p:nvGrpSpPr>
            <p:cNvPr id="136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13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3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50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51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52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53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54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55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56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57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58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59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20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15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10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05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00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95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90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85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80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75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70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4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72" grpId="0"/>
      <p:bldP spid="93" grpId="0"/>
      <p:bldP spid="94" grpId="0"/>
      <p:bldP spid="410" grpId="0" animBg="1"/>
      <p:bldP spid="4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" y="-69589"/>
            <a:ext cx="1174215" cy="11742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9E8B9D-6515-469D-8B87-4B5222A5D6D1}"/>
              </a:ext>
            </a:extLst>
          </p:cNvPr>
          <p:cNvSpPr/>
          <p:nvPr/>
        </p:nvSpPr>
        <p:spPr>
          <a:xfrm>
            <a:off x="1286681" y="0"/>
            <a:ext cx="3654343" cy="622254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B5693E-F54F-4C5C-A22A-CC31D9653777}"/>
              </a:ext>
            </a:extLst>
          </p:cNvPr>
          <p:cNvSpPr/>
          <p:nvPr/>
        </p:nvSpPr>
        <p:spPr>
          <a:xfrm>
            <a:off x="264695" y="985841"/>
            <a:ext cx="7916779" cy="515026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PQ song song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MQ = NP,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MP = NQ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PQ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NPQ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PQM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QMN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2972" y="2560563"/>
            <a:ext cx="92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10111" y="2555485"/>
            <a:ext cx="92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67040" y="4562846"/>
            <a:ext cx="92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97127" y="4659098"/>
            <a:ext cx="926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 rot="10800000">
            <a:off x="8764084" y="2939715"/>
            <a:ext cx="2514600" cy="1752600"/>
          </a:xfrm>
          <a:custGeom>
            <a:avLst/>
            <a:gdLst>
              <a:gd name="T0" fmla="*/ 1386 w 21600"/>
              <a:gd name="T1" fmla="*/ 552 h 21600"/>
              <a:gd name="T2" fmla="*/ 792 w 21600"/>
              <a:gd name="T3" fmla="*/ 1104 h 21600"/>
              <a:gd name="T4" fmla="*/ 198 w 21600"/>
              <a:gd name="T5" fmla="*/ 552 h 21600"/>
              <a:gd name="T6" fmla="*/ 79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58"/>
          <p:cNvSpPr>
            <a:spLocks noChangeShapeType="1"/>
          </p:cNvSpPr>
          <p:nvPr/>
        </p:nvSpPr>
        <p:spPr bwMode="auto">
          <a:xfrm flipH="1" flipV="1">
            <a:off x="9376859" y="2939716"/>
            <a:ext cx="1905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59"/>
          <p:cNvSpPr>
            <a:spLocks noChangeShapeType="1"/>
          </p:cNvSpPr>
          <p:nvPr/>
        </p:nvSpPr>
        <p:spPr bwMode="auto">
          <a:xfrm flipV="1">
            <a:off x="8752972" y="2939716"/>
            <a:ext cx="1919287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8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557</Words>
  <Application>Microsoft Macintosh PowerPoint</Application>
  <PresentationFormat>Widescreen</PresentationFormat>
  <Paragraphs>140</Paragraphs>
  <Slides>18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19</cp:revision>
  <dcterms:created xsi:type="dcterms:W3CDTF">2021-08-27T12:00:24Z</dcterms:created>
  <dcterms:modified xsi:type="dcterms:W3CDTF">2022-11-11T03:12:54Z</dcterms:modified>
</cp:coreProperties>
</file>