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6" r:id="rId2"/>
    <p:sldId id="367" r:id="rId3"/>
    <p:sldId id="259" r:id="rId4"/>
    <p:sldId id="368" r:id="rId5"/>
    <p:sldId id="260" r:id="rId6"/>
    <p:sldId id="369" r:id="rId7"/>
    <p:sldId id="373" r:id="rId8"/>
    <p:sldId id="353" r:id="rId9"/>
    <p:sldId id="360" r:id="rId10"/>
    <p:sldId id="352" r:id="rId11"/>
    <p:sldId id="311" r:id="rId12"/>
    <p:sldId id="355" r:id="rId13"/>
    <p:sldId id="361" r:id="rId14"/>
    <p:sldId id="374" r:id="rId15"/>
    <p:sldId id="266" r:id="rId16"/>
    <p:sldId id="362" r:id="rId17"/>
    <p:sldId id="269" r:id="rId18"/>
    <p:sldId id="319" r:id="rId19"/>
    <p:sldId id="370" r:id="rId20"/>
    <p:sldId id="273" r:id="rId21"/>
    <p:sldId id="375" r:id="rId22"/>
    <p:sldId id="297" r:id="rId23"/>
    <p:sldId id="331" r:id="rId24"/>
    <p:sldId id="317" r:id="rId25"/>
    <p:sldId id="323" r:id="rId26"/>
    <p:sldId id="271" r:id="rId27"/>
    <p:sldId id="283" r:id="rId28"/>
    <p:sldId id="364" r:id="rId29"/>
    <p:sldId id="356" r:id="rId30"/>
    <p:sldId id="256" r:id="rId31"/>
    <p:sldId id="365" r:id="rId32"/>
    <p:sldId id="285" r:id="rId33"/>
    <p:sldId id="257" r:id="rId34"/>
    <p:sldId id="371" r:id="rId35"/>
    <p:sldId id="258" r:id="rId36"/>
    <p:sldId id="37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4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215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Diện tích nuôi trồng thủy sản các tỉnh Duyên hải Nam Trung Bộ 2002</a:t>
            </a:r>
          </a:p>
        </c:rich>
      </c:tx>
      <c:layout>
        <c:manualLayout>
          <c:xMode val="edge"/>
          <c:yMode val="edge"/>
          <c:x val="0.10535714285714286"/>
          <c:y val="2.0120724346076452E-2"/>
        </c:manualLayout>
      </c:layout>
      <c:spPr>
        <a:noFill/>
        <a:ln w="30860">
          <a:noFill/>
        </a:ln>
      </c:spPr>
    </c:title>
    <c:plotArea>
      <c:layout>
        <c:manualLayout>
          <c:layoutTarget val="inner"/>
          <c:xMode val="edge"/>
          <c:yMode val="edge"/>
          <c:x val="0.19821428571428573"/>
          <c:y val="0.24346076458752522"/>
          <c:w val="0.46607142857142853"/>
          <c:h val="0.51710261569416494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Diện  tích ( nghìn ha) </c:v>
                </c:pt>
              </c:strCache>
            </c:strRef>
          </c:tx>
          <c:spPr>
            <a:solidFill>
              <a:srgbClr val="9999FF"/>
            </a:solidFill>
            <a:ln w="15430">
              <a:solidFill>
                <a:srgbClr val="000000"/>
              </a:solidFill>
              <a:prstDash val="solid"/>
            </a:ln>
          </c:spPr>
          <c:dLbls>
            <c:spPr>
              <a:noFill/>
              <a:ln w="3086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92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Đà nẵng </c:v>
                </c:pt>
                <c:pt idx="1">
                  <c:v>Quảng Nam </c:v>
                </c:pt>
                <c:pt idx="2">
                  <c:v>Quảng Ngãi </c:v>
                </c:pt>
                <c:pt idx="3">
                  <c:v>Bình Định </c:v>
                </c:pt>
                <c:pt idx="4">
                  <c:v>Phú Yên </c:v>
                </c:pt>
                <c:pt idx="5">
                  <c:v>Khánh Hòa </c:v>
                </c:pt>
                <c:pt idx="6">
                  <c:v>Ninh Thuận </c:v>
                </c:pt>
                <c:pt idx="7">
                  <c:v>Bình Thuận 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0.8</c:v>
                </c:pt>
                <c:pt idx="1">
                  <c:v>5.6</c:v>
                </c:pt>
                <c:pt idx="2">
                  <c:v>1.3</c:v>
                </c:pt>
                <c:pt idx="3">
                  <c:v>4.0999999999999996</c:v>
                </c:pt>
                <c:pt idx="4">
                  <c:v>2.7</c:v>
                </c:pt>
                <c:pt idx="5">
                  <c:v>6</c:v>
                </c:pt>
                <c:pt idx="6">
                  <c:v>1.5</c:v>
                </c:pt>
                <c:pt idx="7">
                  <c:v>1.9000000000000001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3B-4EDF-9BE1-122170046143}"/>
            </c:ext>
          </c:extLst>
        </c:ser>
        <c:dLbls>
          <c:showVal val="1"/>
        </c:dLbls>
        <c:axId val="128781312"/>
        <c:axId val="34628736"/>
      </c:barChart>
      <c:catAx>
        <c:axId val="1287813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79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Tỉnh</a:t>
                </a:r>
              </a:p>
            </c:rich>
          </c:tx>
          <c:layout>
            <c:manualLayout>
              <c:xMode val="edge"/>
              <c:yMode val="edge"/>
              <c:x val="0.6607142857142857"/>
              <c:y val="0.72233400402414483"/>
            </c:manualLayout>
          </c:layout>
          <c:spPr>
            <a:noFill/>
            <a:ln w="30860">
              <a:noFill/>
            </a:ln>
          </c:spPr>
        </c:title>
        <c:numFmt formatCode="General" sourceLinked="1"/>
        <c:tickLblPos val="nextTo"/>
        <c:spPr>
          <a:ln w="3858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2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628736"/>
        <c:crosses val="autoZero"/>
        <c:lblAlgn val="ctr"/>
        <c:lblOffset val="100"/>
        <c:tickLblSkip val="1"/>
        <c:tickMarkSkip val="1"/>
      </c:catAx>
      <c:valAx>
        <c:axId val="34628736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 algn="ctr">
                  <a:defRPr sz="1336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Nghìn ha</a:t>
                </a:r>
              </a:p>
            </c:rich>
          </c:tx>
          <c:layout>
            <c:manualLayout>
              <c:xMode val="edge"/>
              <c:yMode val="edge"/>
              <c:x val="0.13750000000000001"/>
              <c:y val="0.1629778672032193"/>
            </c:manualLayout>
          </c:layout>
          <c:spPr>
            <a:noFill/>
            <a:ln w="30860">
              <a:noFill/>
            </a:ln>
          </c:spPr>
        </c:title>
        <c:numFmt formatCode="General" sourceLinked="1"/>
        <c:tickLblPos val="nextTo"/>
        <c:spPr>
          <a:ln w="385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9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8781312"/>
        <c:crosses val="autoZero"/>
        <c:crossBetween val="between"/>
      </c:valAx>
      <c:spPr>
        <a:noFill/>
        <a:ln w="30860">
          <a:noFill/>
        </a:ln>
      </c:spPr>
    </c:plotArea>
    <c:plotVisOnly val="1"/>
    <c:dispBlanksAs val="gap"/>
  </c:chart>
  <c:spPr>
    <a:solidFill>
      <a:srgbClr val="FFFFFF"/>
    </a:solidFill>
    <a:ln w="3858">
      <a:solidFill>
        <a:srgbClr val="000000"/>
      </a:solidFill>
      <a:prstDash val="solid"/>
    </a:ln>
  </c:spPr>
  <c:txPr>
    <a:bodyPr/>
    <a:lstStyle/>
    <a:p>
      <a:pPr>
        <a:defRPr sz="179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606B3-7B54-4B37-AB48-65CE3DF8D544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05426-B06D-4282-9670-30297C4D82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934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xmlns="" id="{1D344387-3B81-4076-8393-5CD097B239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xmlns="" id="{37AF182D-099B-422F-90DE-22F9284EF3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xmlns="" id="{BD177103-64C3-4AFE-95CD-4FDCE1C8B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6EB7DC-CD1E-44A5-B038-3A2C9990813B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xmlns="" id="{0DB8BC45-72A9-4AE0-9339-915CA6C571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xmlns="" id="{FE280CC8-105E-44FD-8AB0-9F0C45153F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xmlns="" id="{1B25DB45-790F-4A26-AE86-02C3CB6E0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F83F1C-C281-44B0-9354-AC40B215E558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xmlns="" id="{7A75B711-C419-4C85-9FCE-7FC98090C5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xmlns="" id="{01DA04EB-C3D4-4E49-BF19-C263201F2C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xmlns="" id="{510F2D48-8924-4CE4-AD1F-26D1F0FF3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AF10FB-EAF5-4285-BE79-A8D68BD8526B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xmlns="" id="{08E75E81-FDDD-4531-84C1-93F964C8A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xmlns="" id="{8ACD298B-1358-44ED-83EF-F6B22E14FA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xmlns="" id="{7BD804CB-77DD-4A49-9918-F1C3C3B22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E1BF09-73B2-4298-B1D3-2FEAEEEFFBDD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xmlns="" id="{F947B936-E858-45B9-9D04-5649C58E5F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xmlns="" id="{3B4419D6-7014-4C60-BA53-F7E4E8FA3F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xmlns="" id="{45971EE3-1F7B-44B9-93BD-DECB0DEF3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C91246-E7E2-48BD-B288-9BD92934CC72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F44C38D2-5FFA-42FB-94C2-BB04466CB1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5A1E64A5-BB7D-4FA0-8C00-C04B1C13F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F3170C61-7575-49CA-9F8D-230B29D3F6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775D57-7F04-489B-9F3E-4856548D9B55}" type="slidenum">
              <a:rPr lang="en-US" altLang="en-US" b="0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xmlns="" id="{FB5726F8-8270-49E3-8620-F0BBA96523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xmlns="" id="{26E20499-95AF-4F9D-B745-DE989EB709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xmlns="" id="{8F71B6F0-ABA5-4737-870C-4E15D4EDA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1CF5DD-F594-49EB-8C46-22495813D3EC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D564B819-CEAE-475E-AE91-F0A3B2318C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5068C4C0-AA49-43AE-8A11-0768D344B8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859BFF98-15A6-4916-8D34-1A1B5A65E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6E042F-2EBA-4E67-A5E9-721004BD885B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7A2157-4DA6-46DC-BABC-D09B8DC35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EAADF6-C169-4597-92C6-181A9F9FF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69E2E-2CDC-4DC4-A649-85485D20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90381D-810B-4DA9-B507-A6C472AE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896A6D-5732-4F04-B5C2-B616A607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514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C2E0FB-D572-411E-9BD9-E832F43D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BCFC42-D0C4-45BE-8B9C-FD17F7229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DD5AA5-C1B3-4057-B064-CAE2CA5A2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B9E174-4A73-4127-93A1-6A375143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5F2BFE-FCEB-4020-A44F-00AAC8BE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575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49177-A8D1-4202-A9BE-2CEA65BEE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5B919-9741-44A7-BC67-B6930F9D3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7D8968-7735-4AAD-A787-A49F35F8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F4DA45-8D73-40EE-B5F7-58D6EB1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C618F0-BE20-439A-A6F3-B2CF8FFD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1735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4DAB56-0F43-45DD-AB15-F0E05C18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D28996-0B6A-4F62-AF13-ED787FAD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95CB80-4A3B-468F-8E68-07852CD8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B47911-1A7E-4266-A106-B13A26CC54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5126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7E27E-12C7-42DD-B85A-529DC0634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CBDC84-5896-435F-916C-E12303939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A6DDF2-C1C3-45D1-9C79-7C570B2AC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AC63A7-4D67-4C35-B36B-40F92A8F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937BC-4B4E-4CF5-92C0-21781141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3148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8ED59-1EF2-4B76-847A-CCD442DE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861ABF-28F8-42E5-A41E-B7E9DBC85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D8B388-3585-4EE6-A810-E1E2B154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F029BE-41A8-4FDF-8F99-1F4B92A2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59B2A0-29D5-455D-AE46-DA2EE7E9C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795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2685D-FADD-4D4C-A0C8-830A06AB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7B4B9D-18EC-462C-828C-68E25DCC5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FED29A-8F7D-4EAE-8125-B4F88383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1212A7-2EDA-4782-B74A-71550FC4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AB94F6-224F-4E27-A82C-CB9A93E6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AF2F9-7336-48F6-B16D-B8B3F03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878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F58A7-C5DE-46AC-8E08-0F36C8D8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2A3802-F085-4E52-A7E7-9F3467503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5790B5-4D04-460B-8E6C-7F8ACA3E5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548F14-4815-47CC-845A-F6D5F21F1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24AD3F-0E49-4490-9606-55A6D9548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7FDA019-D46E-421A-BD25-274E273E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B79C9-2584-41EF-A51B-ED4E65CE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C9519B-4C71-46D0-9A9A-F8787A3F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300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5663BB-8F52-40CB-83A2-A201E51B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7FF6AA-07A2-4D2A-B7F1-1FE5051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7ECAC9-41E6-438C-8771-117ACA6A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B54DD0-920C-4130-AFE1-70DFA78C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364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7882CF5-0ACD-4EBE-BB88-966C46B6D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CE14E8F-8538-476B-BE67-041DA5AD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AFF3EC-81A6-4837-8D9D-92CAB92A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79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6FC93B-F762-4693-BDE9-9F4D5CF5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B2CED0-4A44-44CF-9C47-577454666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AD2B6B-7AA9-4587-A0DA-C783ECA74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664A58-BA4F-4FDB-B33B-C891EC1E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06941A-E7F7-4A67-91B9-D60B5C41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4CA823-F48C-4419-B380-B05CCDEA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528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651037-E074-413C-A31E-7C23332F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4F7461C-9233-41E4-BEEB-78503F760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C156A9-A144-4DC7-BFE9-8746460E0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32B5F7-30D5-4743-8425-1EBB4C8F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ED0FE7-EC0D-4F35-9C7B-769AA696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142FB8-D634-4591-B7BC-6A20EA7F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325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AF5FFB-FA60-4688-B19D-639D3751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2C7781-04E6-4CCD-8C08-3B00618BB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E537A1-29E4-4795-9963-252E3322E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CFC33-1259-48C6-8DAA-61D131F355AA}" type="datetimeFigureOut">
              <a:rPr lang="en-US" smtClean="0"/>
              <a:pPr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BBF881-D9B0-415D-B2D9-3D674091C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FB2678-3110-45AE-B3B0-ACA935CC9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A4AB-0DB4-479B-9E06-6595C441B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44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I:\music\Mua-Xuan-Dau-Tien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http://prayers4vn.net/files/images/LuLut1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ao hoa"/>
          <p:cNvPicPr>
            <a:picLocks noChangeAspect="1" noChangeArrowheads="1" noCrop="1"/>
          </p:cNvPicPr>
          <p:nvPr/>
        </p:nvPicPr>
        <p:blipFill>
          <a:blip r:embed="rId3">
            <a:lum bright="30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4800"/>
            <a:ext cx="97536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3276601" y="0"/>
            <a:ext cx="5553075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NHIỆT LIỆT CHÀO MỪNG</a:t>
            </a: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2514600" y="1524000"/>
            <a:ext cx="7086600" cy="990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200" b="1" kern="10" dirty="0" err="1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3200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r>
              <a:rPr lang="en-US" sz="3200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thầy</a:t>
            </a:r>
            <a:r>
              <a:rPr lang="en-US" sz="3200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3200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về</a:t>
            </a:r>
            <a:r>
              <a:rPr lang="en-US" sz="3200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dự</a:t>
            </a:r>
            <a:r>
              <a:rPr lang="vi-VN" sz="3200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3200" b="1" kern="10" dirty="0" err="1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tiết</a:t>
            </a:r>
            <a:r>
              <a:rPr lang="vi-VN" sz="3200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3200" b="1" kern="10" dirty="0" err="1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3200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480C2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419600" y="2590801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>
                <a:solidFill>
                  <a:srgbClr val="FF0000"/>
                </a:solidFill>
                <a:latin typeface="Arial Narrow" panose="020B0606020202030204" pitchFamily="34" charset="0"/>
              </a:rPr>
              <a:t>Môn: </a:t>
            </a:r>
            <a:r>
              <a:rPr lang="en-US" altLang="en-US" sz="4000" b="1" i="1">
                <a:solidFill>
                  <a:srgbClr val="FF0000"/>
                </a:solidFill>
                <a:latin typeface=".VnTime" panose="020B7200000000000000" pitchFamily="34" charset="0"/>
              </a:rPr>
              <a:t>§Þa Lý 9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590800" y="3429001"/>
            <a:ext cx="75438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CÁT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905000" y="4876800"/>
            <a:ext cx="8001000" cy="8382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Chúc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em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một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giờ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thật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lý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thú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và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bổ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ích</a:t>
            </a:r>
            <a:r>
              <a:rPr lang="en-US" sz="3600" kern="10" dirty="0">
                <a:ln w="12700">
                  <a:solidFill>
                    <a:srgbClr val="E0F236"/>
                  </a:solidFill>
                  <a:round/>
                  <a:headEnd/>
                  <a:tailEnd/>
                </a:ln>
                <a:solidFill>
                  <a:srgbClr val="E1B619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3016" name="Mua-Xuan-Dau-Ti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766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0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9233" fill="hold"/>
                                        <p:tgtEl>
                                          <p:spTgt spid="430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6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6"/>
                </p:tgtEl>
              </p:cMediaNode>
            </p:audio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utbao_WYFF">
            <a:extLst>
              <a:ext uri="{FF2B5EF4-FFF2-40B4-BE49-F238E27FC236}">
                <a16:creationId xmlns:a16="http://schemas.microsoft.com/office/drawing/2014/main" xmlns="" id="{FCB3D6DB-F33D-4BFC-8103-CA250793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095999" cy="3384551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kho-han">
            <a:extLst>
              <a:ext uri="{FF2B5EF4-FFF2-40B4-BE49-F238E27FC236}">
                <a16:creationId xmlns:a16="http://schemas.microsoft.com/office/drawing/2014/main" xmlns="" id="{CCC05504-210D-400A-BC61-E2CFA040C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84551"/>
            <a:ext cx="6095998" cy="3473449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1557" name="Picture 5" descr="ftl1376047061">
            <a:extLst>
              <a:ext uri="{FF2B5EF4-FFF2-40B4-BE49-F238E27FC236}">
                <a16:creationId xmlns:a16="http://schemas.microsoft.com/office/drawing/2014/main" xmlns="" id="{CA6E2FCA-D8F9-4B5F-8D3B-2E3F38EC3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862"/>
            <a:ext cx="6096000" cy="681513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0013361">
            <a:extLst>
              <a:ext uri="{FF2B5EF4-FFF2-40B4-BE49-F238E27FC236}">
                <a16:creationId xmlns:a16="http://schemas.microsoft.com/office/drawing/2014/main" xmlns="" id="{FC6EE59A-2065-4868-8DE5-F3B6BB28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37" y="3429000"/>
            <a:ext cx="5943600" cy="337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ncode_imageresizer_container_14" descr="0013334">
            <a:extLst>
              <a:ext uri="{FF2B5EF4-FFF2-40B4-BE49-F238E27FC236}">
                <a16:creationId xmlns:a16="http://schemas.microsoft.com/office/drawing/2014/main" xmlns="" id="{BCA94A76-D622-4DE2-A35F-1F5B3676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36" y="0"/>
            <a:ext cx="594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ncode_imageresizer_container_6" descr="unep051_1">
            <a:extLst>
              <a:ext uri="{FF2B5EF4-FFF2-40B4-BE49-F238E27FC236}">
                <a16:creationId xmlns:a16="http://schemas.microsoft.com/office/drawing/2014/main" xmlns="" id="{8DB44521-7017-4750-B937-DFA25BDA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0036" y="0"/>
            <a:ext cx="6161964" cy="683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45261371-DH7">
            <a:extLst>
              <a:ext uri="{FF2B5EF4-FFF2-40B4-BE49-F238E27FC236}">
                <a16:creationId xmlns:a16="http://schemas.microsoft.com/office/drawing/2014/main" xmlns="" id="{C11FB436-7AB9-4095-9F8D-586CBAA7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xmlns="" id="{26EF073A-C657-4EA6-8235-C5E704A98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087" y="251792"/>
            <a:ext cx="1802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Lũ lụt</a:t>
            </a:r>
          </a:p>
        </p:txBody>
      </p:sp>
      <p:pic>
        <p:nvPicPr>
          <p:cNvPr id="95241" name="Picture 9" descr="http://prayers4vn.net/files/images/LuLut1.jpg">
            <a:extLst>
              <a:ext uri="{FF2B5EF4-FFF2-40B4-BE49-F238E27FC236}">
                <a16:creationId xmlns:a16="http://schemas.microsoft.com/office/drawing/2014/main" xmlns="" id="{41075CB6-195E-4427-8F31-A55A4E9D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9009" y="0"/>
            <a:ext cx="60429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817786-3053-4606-8B88-D56106A86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11"/>
            <a:ext cx="6095999" cy="3691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F04F7-FC8F-4B67-AC19-DC0A55F8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475" y="25022"/>
            <a:ext cx="6017523" cy="3762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892" name="TextBox 3">
            <a:extLst>
              <a:ext uri="{FF2B5EF4-FFF2-40B4-BE49-F238E27FC236}">
                <a16:creationId xmlns:a16="http://schemas.microsoft.com/office/drawing/2014/main" xmlns="" id="{DFAC59D8-21AA-4952-ABE1-FDDB9E9D8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64" y="191070"/>
            <a:ext cx="22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Hạn hán </a:t>
            </a:r>
          </a:p>
        </p:txBody>
      </p:sp>
      <p:sp>
        <p:nvSpPr>
          <p:cNvPr id="37893" name="TextBox 4">
            <a:extLst>
              <a:ext uri="{FF2B5EF4-FFF2-40B4-BE49-F238E27FC236}">
                <a16:creationId xmlns:a16="http://schemas.microsoft.com/office/drawing/2014/main" xmlns="" id="{D7D6D89D-F818-417A-ABED-7A6871564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056" y="191070"/>
            <a:ext cx="5013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Cát xâm lấn ( Bình Thuận)</a:t>
            </a:r>
          </a:p>
        </p:txBody>
      </p:sp>
      <p:pic>
        <p:nvPicPr>
          <p:cNvPr id="53250" name="Picture 2" descr="chungtay-1.gif">
            <a:extLst>
              <a:ext uri="{FF2B5EF4-FFF2-40B4-BE49-F238E27FC236}">
                <a16:creationId xmlns:a16="http://schemas.microsoft.com/office/drawing/2014/main" xmlns="" id="{9F5BCA88-11DD-41CB-A777-71E4E1D33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70" y="3787479"/>
            <a:ext cx="6017523" cy="3030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E543AF-9DC2-4457-BC6D-DFF590D0F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476" y="3827991"/>
            <a:ext cx="6001554" cy="3030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896" name="TextBox 16">
            <a:extLst>
              <a:ext uri="{FF2B5EF4-FFF2-40B4-BE49-F238E27FC236}">
                <a16:creationId xmlns:a16="http://schemas.microsoft.com/office/drawing/2014/main" xmlns="" id="{DBE6EB3E-8629-484A-98C2-4AE9AE0AE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65" y="4026988"/>
            <a:ext cx="16240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Lũ lụt </a:t>
            </a:r>
          </a:p>
        </p:txBody>
      </p:sp>
      <p:sp>
        <p:nvSpPr>
          <p:cNvPr id="37897" name="TextBox 17">
            <a:extLst>
              <a:ext uri="{FF2B5EF4-FFF2-40B4-BE49-F238E27FC236}">
                <a16:creationId xmlns:a16="http://schemas.microsoft.com/office/drawing/2014/main" xmlns="" id="{52CAB5EA-CC2D-4BE7-9E68-2E0DDFF0E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0663" y="4380931"/>
            <a:ext cx="10690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Bão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3" grpId="0"/>
      <p:bldP spid="37896" grpId="0"/>
      <p:bldP spid="378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63" y="627017"/>
            <a:ext cx="100975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HOẠT ĐỘNG CẶP NHÓM</a:t>
            </a:r>
          </a:p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(1 </a:t>
            </a:r>
            <a:r>
              <a:rPr lang="vi-VN" sz="4000" dirty="0" err="1" smtClean="0">
                <a:solidFill>
                  <a:srgbClr val="FF0000"/>
                </a:solidFill>
                <a:latin typeface="+mj-lt"/>
              </a:rPr>
              <a:t>phút</a:t>
            </a:r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r>
              <a:rPr lang="vi-VN" sz="4000" dirty="0" smtClean="0">
                <a:latin typeface="+mj-lt"/>
              </a:rPr>
              <a:t>Nêu </a:t>
            </a:r>
            <a:r>
              <a:rPr lang="vi-VN" sz="4000" dirty="0" err="1" smtClean="0">
                <a:latin typeface="+mj-lt"/>
              </a:rPr>
              <a:t>những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khó</a:t>
            </a:r>
            <a:r>
              <a:rPr lang="vi-VN" sz="4000" dirty="0" smtClean="0">
                <a:latin typeface="+mj-lt"/>
              </a:rPr>
              <a:t> khăn </a:t>
            </a:r>
            <a:r>
              <a:rPr lang="vi-VN" sz="4000" dirty="0" err="1" smtClean="0">
                <a:latin typeface="+mj-lt"/>
              </a:rPr>
              <a:t>về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tự</a:t>
            </a:r>
            <a:r>
              <a:rPr lang="vi-VN" sz="4000" dirty="0" smtClean="0">
                <a:latin typeface="+mj-lt"/>
              </a:rPr>
              <a:t> nhiên </a:t>
            </a:r>
            <a:r>
              <a:rPr lang="vi-VN" sz="4000" dirty="0" err="1" smtClean="0">
                <a:latin typeface="+mj-lt"/>
              </a:rPr>
              <a:t>ảnh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hưởng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đến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sản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xuất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và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đời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sống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 err="1" smtClean="0">
                <a:latin typeface="+mj-lt"/>
              </a:rPr>
              <a:t>người</a:t>
            </a:r>
            <a:r>
              <a:rPr lang="vi-VN" sz="4000" dirty="0" smtClean="0">
                <a:latin typeface="+mj-lt"/>
              </a:rPr>
              <a:t> dân</a:t>
            </a:r>
          </a:p>
          <a:p>
            <a:endParaRPr lang="vi-VN" sz="4000" dirty="0" smtClean="0">
              <a:latin typeface="+mj-lt"/>
            </a:endParaRPr>
          </a:p>
          <a:p>
            <a:r>
              <a:rPr lang="vi-VN" sz="4000" dirty="0" err="1" smtClean="0">
                <a:latin typeface="+mj-lt"/>
              </a:rPr>
              <a:t>Khó</a:t>
            </a:r>
            <a:r>
              <a:rPr lang="vi-VN" sz="4000" dirty="0" smtClean="0">
                <a:latin typeface="+mj-lt"/>
              </a:rPr>
              <a:t> khăn…………………………………….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6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hu-xanh-doi-troc-vung-bien-0">
            <a:extLst>
              <a:ext uri="{FF2B5EF4-FFF2-40B4-BE49-F238E27FC236}">
                <a16:creationId xmlns:a16="http://schemas.microsoft.com/office/drawing/2014/main" xmlns="" id="{C3A25D38-E1F5-4202-AB8E-09FDD218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4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nuoctuoi">
            <a:extLst>
              <a:ext uri="{FF2B5EF4-FFF2-40B4-BE49-F238E27FC236}">
                <a16:creationId xmlns:a16="http://schemas.microsoft.com/office/drawing/2014/main" xmlns="" id="{9CF5F080-FA6E-4E1A-B19C-1F43C399A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35" y="3505200"/>
            <a:ext cx="6324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ap-tam-hiep-trung-quoc-2">
            <a:extLst>
              <a:ext uri="{FF2B5EF4-FFF2-40B4-BE49-F238E27FC236}">
                <a16:creationId xmlns:a16="http://schemas.microsoft.com/office/drawing/2014/main" xmlns="" id="{3CA5A0B3-D14F-4B23-9FDE-6C7A8E1F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5867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AutoShape 7">
            <a:extLst>
              <a:ext uri="{FF2B5EF4-FFF2-40B4-BE49-F238E27FC236}">
                <a16:creationId xmlns:a16="http://schemas.microsoft.com/office/drawing/2014/main" xmlns="" id="{F152F1E3-0825-4D3D-9103-0CAE215BD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399" y="172278"/>
            <a:ext cx="5363817" cy="2875722"/>
          </a:xfrm>
          <a:prstGeom prst="cloudCallout">
            <a:avLst>
              <a:gd name="adj1" fmla="val -51720"/>
              <a:gd name="adj2" fmla="val 55209"/>
            </a:avLst>
          </a:prstGeom>
          <a:noFill/>
          <a:ln w="76200">
            <a:solidFill>
              <a:srgbClr val="9900FF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Vùng đã có những biện pháp gì để khắc phục thiên tai ?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xmlns="" id="{F110D9DE-EFEE-45A5-9296-286563482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83" y="3048000"/>
            <a:ext cx="49496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Trồng rừng phòng hộ ở Phan thiết</a:t>
            </a:r>
            <a:r>
              <a:rPr lang="en-US" altLang="en-US" sz="18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xmlns="" id="{B5BD422F-5250-45C4-8D45-884B2784A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017" y="6228522"/>
            <a:ext cx="913074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                           </a:t>
            </a:r>
            <a:r>
              <a:rPr lang="en-US" altLang="en-US" sz="2800" b="1">
                <a:solidFill>
                  <a:srgbClr val="FF0000"/>
                </a:solidFill>
              </a:rPr>
              <a:t>Làm thủy lợi, xây dựng hồ chứa nước </a:t>
            </a:r>
            <a:r>
              <a:rPr lang="en-US" altLang="en-US" sz="2800">
                <a:solidFill>
                  <a:srgbClr val="FF0000"/>
                </a:solidFill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14344" grpId="0"/>
      <p:bldP spid="143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9D2A63-F4BF-4C96-8E93-E89F4767E4C2}"/>
              </a:ext>
            </a:extLst>
          </p:cNvPr>
          <p:cNvSpPr txBox="1"/>
          <p:nvPr/>
        </p:nvSpPr>
        <p:spPr>
          <a:xfrm>
            <a:off x="238539" y="265043"/>
            <a:ext cx="11688418" cy="5228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IV.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bò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27,4%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( 2002 ).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 3" panose="05040102010807070707" pitchFamily="18" charset="2"/>
              </a:rPr>
              <a:t>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Quỹ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Huỳnh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Phan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98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9" name="Picture 11" descr="20120131DungQuat">
            <a:extLst>
              <a:ext uri="{FF2B5EF4-FFF2-40B4-BE49-F238E27FC236}">
                <a16:creationId xmlns:a16="http://schemas.microsoft.com/office/drawing/2014/main" xmlns="" id="{4418013D-787D-433A-8EC3-3CCAAB3D7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766" y="0"/>
            <a:ext cx="367232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Công nghiệp điện tử, cơ khí, lắp ráp">
            <a:extLst>
              <a:ext uri="{FF2B5EF4-FFF2-40B4-BE49-F238E27FC236}">
                <a16:creationId xmlns:a16="http://schemas.microsoft.com/office/drawing/2014/main" xmlns="" id="{DAC2DDD1-59B1-42B5-9FB0-09927CFC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765" y="3657599"/>
            <a:ext cx="3672321" cy="321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Công nghiệp chế biến nông sản thực phẩm">
            <a:extLst>
              <a:ext uri="{FF2B5EF4-FFF2-40B4-BE49-F238E27FC236}">
                <a16:creationId xmlns:a16="http://schemas.microsoft.com/office/drawing/2014/main" xmlns="" id="{AA0B341E-BB70-4404-9472-A0A44819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06" y="3657600"/>
            <a:ext cx="363725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khu kinh mo chu lai-quang nam">
            <a:extLst>
              <a:ext uri="{FF2B5EF4-FFF2-40B4-BE49-F238E27FC236}">
                <a16:creationId xmlns:a16="http://schemas.microsoft.com/office/drawing/2014/main" xmlns="" id="{D1221B54-E8B0-4FD4-B884-38EEEC41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44" y="1"/>
            <a:ext cx="3637258" cy="365759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D88B06B7-C895-4A34-8DE5-296AAEA4E357}"/>
              </a:ext>
            </a:extLst>
          </p:cNvPr>
          <p:cNvSpPr>
            <a:spLocks/>
          </p:cNvSpPr>
          <p:nvPr/>
        </p:nvSpPr>
        <p:spPr bwMode="auto">
          <a:xfrm>
            <a:off x="132522" y="152400"/>
            <a:ext cx="3400105" cy="62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Lai-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9">
            <a:extLst>
              <a:ext uri="{FF2B5EF4-FFF2-40B4-BE49-F238E27FC236}">
                <a16:creationId xmlns:a16="http://schemas.microsoft.com/office/drawing/2014/main" xmlns="" id="{46957B0C-F24A-4DE6-B35F-445D65D0295A}"/>
              </a:ext>
            </a:extLst>
          </p:cNvPr>
          <p:cNvGrpSpPr>
            <a:grpSpLocks/>
          </p:cNvGrpSpPr>
          <p:nvPr/>
        </p:nvGrpSpPr>
        <p:grpSpPr bwMode="auto">
          <a:xfrm>
            <a:off x="7336231" y="79017"/>
            <a:ext cx="4336628" cy="6778983"/>
            <a:chOff x="3175" y="875"/>
            <a:chExt cx="2351" cy="3418"/>
          </a:xfrm>
        </p:grpSpPr>
        <p:pic>
          <p:nvPicPr>
            <p:cNvPr id="16" name="Picture 8" descr="Luoc_do_kinh_te_vung_duyen_hai_Nam_Trung_Bo_">
              <a:extLst>
                <a:ext uri="{FF2B5EF4-FFF2-40B4-BE49-F238E27FC236}">
                  <a16:creationId xmlns:a16="http://schemas.microsoft.com/office/drawing/2014/main" xmlns="" id="{5A59FF1A-9EFF-4D23-AE38-EBDBA5358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" y="1161"/>
              <a:ext cx="2299" cy="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xmlns="" id="{46D19475-5854-4AA2-AA14-E1F26EE12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5" y="875"/>
              <a:ext cx="235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DHNTB</a:t>
              </a:r>
              <a:endPara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>
            <a:extLst>
              <a:ext uri="{FF2B5EF4-FFF2-40B4-BE49-F238E27FC236}">
                <a16:creationId xmlns:a16="http://schemas.microsoft.com/office/drawing/2014/main" xmlns="" id="{8F219B32-C774-4F10-B150-F781581BB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4801"/>
            <a:ext cx="9144000" cy="5910263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endParaRPr lang="en-US" dirty="0"/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endParaRPr lang="en-US" sz="3200" dirty="0">
              <a:latin typeface="Arial" charset="0"/>
            </a:endParaRPr>
          </a:p>
        </p:txBody>
      </p:sp>
      <p:grpSp>
        <p:nvGrpSpPr>
          <p:cNvPr id="17415" name="Group 19">
            <a:extLst>
              <a:ext uri="{FF2B5EF4-FFF2-40B4-BE49-F238E27FC236}">
                <a16:creationId xmlns:a16="http://schemas.microsoft.com/office/drawing/2014/main" xmlns="" id="{D455D4EF-2B8A-441D-91DA-41C2D09BD5BF}"/>
              </a:ext>
            </a:extLst>
          </p:cNvPr>
          <p:cNvGrpSpPr>
            <a:grpSpLocks/>
          </p:cNvGrpSpPr>
          <p:nvPr/>
        </p:nvGrpSpPr>
        <p:grpSpPr bwMode="auto">
          <a:xfrm>
            <a:off x="5857461" y="106017"/>
            <a:ext cx="6334539" cy="6751983"/>
            <a:chOff x="3227" y="912"/>
            <a:chExt cx="2299" cy="3381"/>
          </a:xfrm>
        </p:grpSpPr>
        <p:pic>
          <p:nvPicPr>
            <p:cNvPr id="17416" name="Picture 8" descr="Luoc_do_kinh_te_vung_duyen_hai_Nam_Trung_Bo_">
              <a:extLst>
                <a:ext uri="{FF2B5EF4-FFF2-40B4-BE49-F238E27FC236}">
                  <a16:creationId xmlns:a16="http://schemas.microsoft.com/office/drawing/2014/main" xmlns="" id="{ABFBB886-4180-4D42-BA1B-CB6CA67E9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" y="1161"/>
              <a:ext cx="2299" cy="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Text Box 17">
              <a:extLst>
                <a:ext uri="{FF2B5EF4-FFF2-40B4-BE49-F238E27FC236}">
                  <a16:creationId xmlns:a16="http://schemas.microsoft.com/office/drawing/2014/main" xmlns="" id="{92C8671C-3D27-409F-8EC9-AE7279A75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912"/>
              <a:ext cx="18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DHNTB</a:t>
              </a:r>
              <a:endPara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5FD49DD8-F0EB-4B42-A088-A2A60CB5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7373" cy="35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177FCC87-8AAE-40DB-A1B4-D44F68D06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8087"/>
            <a:ext cx="5327373" cy="3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xmlns="" id="{1DEA0E06-A7E0-444F-BB83-11C42B37206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57806" y="3464615"/>
            <a:ext cx="4969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800" b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800" b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b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800" b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59CF581C-A2AC-4B1B-BE6C-852B73834B2B}"/>
              </a:ext>
            </a:extLst>
          </p:cNvPr>
          <p:cNvCxnSpPr/>
          <p:nvPr/>
        </p:nvCxnSpPr>
        <p:spPr>
          <a:xfrm flipH="1">
            <a:off x="4890052" y="1444487"/>
            <a:ext cx="2266122" cy="11794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>
            <a:extLst>
              <a:ext uri="{FF2B5EF4-FFF2-40B4-BE49-F238E27FC236}">
                <a16:creationId xmlns:a16="http://schemas.microsoft.com/office/drawing/2014/main" xmlns="" id="{916798D1-C9B8-4BDF-8DE4-5817B43A1A30}"/>
              </a:ext>
            </a:extLst>
          </p:cNvPr>
          <p:cNvGrpSpPr>
            <a:grpSpLocks/>
          </p:cNvGrpSpPr>
          <p:nvPr/>
        </p:nvGrpSpPr>
        <p:grpSpPr bwMode="auto">
          <a:xfrm>
            <a:off x="0" y="53008"/>
            <a:ext cx="6095999" cy="6751983"/>
            <a:chOff x="3227" y="912"/>
            <a:chExt cx="2299" cy="3381"/>
          </a:xfrm>
        </p:grpSpPr>
        <p:pic>
          <p:nvPicPr>
            <p:cNvPr id="4" name="Picture 8" descr="Luoc_do_kinh_te_vung_duyen_hai_Nam_Trung_Bo_">
              <a:extLst>
                <a:ext uri="{FF2B5EF4-FFF2-40B4-BE49-F238E27FC236}">
                  <a16:creationId xmlns:a16="http://schemas.microsoft.com/office/drawing/2014/main" xmlns="" id="{A294C70C-37EE-4F76-A1D6-3BE45EC99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" y="1161"/>
              <a:ext cx="2299" cy="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17">
              <a:extLst>
                <a:ext uri="{FF2B5EF4-FFF2-40B4-BE49-F238E27FC236}">
                  <a16:creationId xmlns:a16="http://schemas.microsoft.com/office/drawing/2014/main" xmlns="" id="{A26A8F4B-74BB-4E27-A331-5588DBDA0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912"/>
              <a:ext cx="18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dirty="0"/>
            </a:p>
          </p:txBody>
        </p:sp>
      </p:grpSp>
      <p:pic>
        <p:nvPicPr>
          <p:cNvPr id="6" name="Picture 14" descr="Công nghiệp chế biến nông sản thực phẩm">
            <a:extLst>
              <a:ext uri="{FF2B5EF4-FFF2-40B4-BE49-F238E27FC236}">
                <a16:creationId xmlns:a16="http://schemas.microsoft.com/office/drawing/2014/main" xmlns="" id="{26BB9A48-5155-471F-B40C-3A4C0F3A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"/>
            <a:ext cx="60960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20120131DungQuat">
            <a:extLst>
              <a:ext uri="{FF2B5EF4-FFF2-40B4-BE49-F238E27FC236}">
                <a16:creationId xmlns:a16="http://schemas.microsoft.com/office/drawing/2014/main" xmlns="" id="{E17D8F49-4325-46C8-8AEE-27B844BC6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464946"/>
            <a:ext cx="6096001" cy="339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EAF84617-BC7C-4BD5-AA73-88F169BD9E59}"/>
              </a:ext>
            </a:extLst>
          </p:cNvPr>
          <p:cNvCxnSpPr/>
          <p:nvPr/>
        </p:nvCxnSpPr>
        <p:spPr>
          <a:xfrm>
            <a:off x="1948070" y="1179443"/>
            <a:ext cx="424069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94BD82E-01ED-435D-B0AE-9556F3C144C1}"/>
              </a:ext>
            </a:extLst>
          </p:cNvPr>
          <p:cNvCxnSpPr/>
          <p:nvPr/>
        </p:nvCxnSpPr>
        <p:spPr>
          <a:xfrm>
            <a:off x="2902226" y="3896139"/>
            <a:ext cx="3432313" cy="17824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350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>
            <a:extLst>
              <a:ext uri="{FF2B5EF4-FFF2-40B4-BE49-F238E27FC236}">
                <a16:creationId xmlns:a16="http://schemas.microsoft.com/office/drawing/2014/main" xmlns="" id="{A83E1E35-E7C6-463A-8572-7A6AA69AF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62DBEA-7326-4670-9394-7D76B28E9C7F}"/>
              </a:ext>
            </a:extLst>
          </p:cNvPr>
          <p:cNvSpPr/>
          <p:nvPr/>
        </p:nvSpPr>
        <p:spPr>
          <a:xfrm>
            <a:off x="278297" y="132523"/>
            <a:ext cx="11701668" cy="1722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26</a:t>
            </a:r>
          </a:p>
          <a:p>
            <a:pPr algn="ctr"/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DUYÊN HẢI NAM TRUNG BỘ ( tiếp theo 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D1836B-532D-4F16-8F6F-C17B05887224}"/>
              </a:ext>
            </a:extLst>
          </p:cNvPr>
          <p:cNvSpPr/>
          <p:nvPr/>
        </p:nvSpPr>
        <p:spPr>
          <a:xfrm>
            <a:off x="278297" y="2014330"/>
            <a:ext cx="11701668" cy="2690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</a:t>
            </a:r>
          </a:p>
          <a:p>
            <a:pPr marL="342900" indent="-342900">
              <a:buAutoNum type="arabicPeriod"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</a:p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Công nghiệp</a:t>
            </a:r>
          </a:p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Dịch vụ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55D4F-B290-41D9-BB46-8D1E94569711}"/>
              </a:ext>
            </a:extLst>
          </p:cNvPr>
          <p:cNvSpPr/>
          <p:nvPr/>
        </p:nvSpPr>
        <p:spPr>
          <a:xfrm>
            <a:off x="212035" y="4479235"/>
            <a:ext cx="11569148" cy="1842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 VÀ VÙNG KINH TẾ TRỌNG ĐIỂM MIỀN TRUNG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xmlns="" id="{DBED1F38-3ECE-4D9E-9963-A5B206D4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572000"/>
            <a:ext cx="12191999" cy="2238374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lọc dầu Dung </a:t>
            </a:r>
            <a:r>
              <a:rPr lang="en-US" altLang="en-US" sz="2200">
                <a:solidFill>
                  <a:schemeClr val="bg1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QuÊt</a:t>
            </a:r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Khu kinh tế Dung Quất, là nhà máy lọc dầu đầu tiên của Việt Nam xây dựng thuộc địa phận tỉnh </a:t>
            </a:r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 Ngãi</a:t>
            </a:r>
            <a:r>
              <a:rPr lang="en-US" alt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Đây là một trong những dự án trọng điểm quốc gia của Việt Nam trong giai đoạn đầu thế kỷ 21.</a:t>
            </a:r>
          </a:p>
          <a:p>
            <a:pPr algn="just">
              <a:lnSpc>
                <a:spcPct val="80000"/>
              </a:lnSpc>
            </a:pPr>
            <a:r>
              <a:rPr lang="en-US" alt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chiếm diện tích khoảng </a:t>
            </a:r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338 ha mặt đất</a:t>
            </a:r>
            <a:r>
              <a:rPr lang="en-US" alt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471 ha mặt biển</a:t>
            </a:r>
            <a:r>
              <a:rPr lang="en-US" alt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có công suất </a:t>
            </a:r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 triệu tấn</a:t>
            </a:r>
            <a:r>
              <a:rPr lang="en-US" alt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dầu thô/năm tương đương </a:t>
            </a:r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148.000 thùng/ngày</a:t>
            </a:r>
            <a:r>
              <a:rPr lang="en-US" alt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kiến đáp ứng khoảng </a:t>
            </a:r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r>
              <a:rPr lang="en-US" alt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 cầu tiêu thụ xăng dầu ở Việt Nam.</a:t>
            </a:r>
          </a:p>
        </p:txBody>
      </p:sp>
      <p:pic>
        <p:nvPicPr>
          <p:cNvPr id="12291" name="Picture 16" descr="Trang 14_anh lon_CN hien dai">
            <a:extLst>
              <a:ext uri="{FF2B5EF4-FFF2-40B4-BE49-F238E27FC236}">
                <a16:creationId xmlns:a16="http://schemas.microsoft.com/office/drawing/2014/main" xmlns="" id="{CBF72505-CA43-4633-9EEC-5CFF72D9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26"/>
            <a:ext cx="12192000" cy="452437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4217" y="770709"/>
            <a:ext cx="104502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PHIẾU HỌC TẬP</a:t>
            </a:r>
          </a:p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(2 </a:t>
            </a:r>
            <a:r>
              <a:rPr lang="vi-VN" sz="6000" b="1" dirty="0" err="1" smtClean="0">
                <a:solidFill>
                  <a:srgbClr val="FF0000"/>
                </a:solidFill>
                <a:latin typeface="+mj-lt"/>
              </a:rPr>
              <a:t>phút</a:t>
            </a: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r>
              <a:rPr lang="vi-VN" sz="6000" dirty="0" smtClean="0">
                <a:latin typeface="+mj-lt"/>
              </a:rPr>
              <a:t>Nêu tên </a:t>
            </a:r>
            <a:r>
              <a:rPr lang="vi-VN" sz="6000" dirty="0" err="1" smtClean="0">
                <a:latin typeface="+mj-lt"/>
              </a:rPr>
              <a:t>các</a:t>
            </a:r>
            <a:r>
              <a:rPr lang="vi-VN" sz="6000" dirty="0" smtClean="0">
                <a:latin typeface="+mj-lt"/>
              </a:rPr>
              <a:t> </a:t>
            </a:r>
            <a:r>
              <a:rPr lang="vi-VN" sz="6000" dirty="0" err="1" smtClean="0">
                <a:latin typeface="+mj-lt"/>
              </a:rPr>
              <a:t>ngành</a:t>
            </a:r>
            <a:r>
              <a:rPr lang="vi-VN" sz="6000" dirty="0" smtClean="0">
                <a:latin typeface="+mj-lt"/>
              </a:rPr>
              <a:t> công </a:t>
            </a:r>
            <a:r>
              <a:rPr lang="vi-VN" sz="6000" dirty="0" err="1" smtClean="0">
                <a:latin typeface="+mj-lt"/>
              </a:rPr>
              <a:t>nghiệp</a:t>
            </a:r>
            <a:r>
              <a:rPr lang="vi-VN" sz="6000" dirty="0" smtClean="0">
                <a:latin typeface="+mj-lt"/>
              </a:rPr>
              <a:t> </a:t>
            </a:r>
            <a:r>
              <a:rPr lang="vi-VN" sz="6000" dirty="0" err="1" smtClean="0">
                <a:latin typeface="+mj-lt"/>
              </a:rPr>
              <a:t>và</a:t>
            </a:r>
            <a:r>
              <a:rPr lang="vi-VN" sz="6000" dirty="0" smtClean="0">
                <a:latin typeface="+mj-lt"/>
              </a:rPr>
              <a:t> </a:t>
            </a:r>
            <a:r>
              <a:rPr lang="vi-VN" sz="6000" dirty="0" err="1" smtClean="0">
                <a:latin typeface="+mj-lt"/>
              </a:rPr>
              <a:t>các</a:t>
            </a:r>
            <a:r>
              <a:rPr lang="vi-VN" sz="6000" dirty="0" smtClean="0">
                <a:latin typeface="+mj-lt"/>
              </a:rPr>
              <a:t> trung tâm công </a:t>
            </a:r>
            <a:r>
              <a:rPr lang="vi-VN" sz="6000" dirty="0" err="1" smtClean="0">
                <a:latin typeface="+mj-lt"/>
              </a:rPr>
              <a:t>nghiệp</a:t>
            </a:r>
            <a:r>
              <a:rPr lang="vi-VN" sz="6000" dirty="0" smtClean="0">
                <a:latin typeface="+mj-lt"/>
              </a:rPr>
              <a:t> </a:t>
            </a:r>
            <a:r>
              <a:rPr lang="vi-VN" sz="6000" dirty="0" err="1" smtClean="0">
                <a:latin typeface="+mj-lt"/>
              </a:rPr>
              <a:t>của</a:t>
            </a:r>
            <a:r>
              <a:rPr lang="vi-VN" sz="6000" dirty="0" smtClean="0">
                <a:latin typeface="+mj-lt"/>
              </a:rPr>
              <a:t> </a:t>
            </a:r>
            <a:r>
              <a:rPr lang="vi-VN" sz="6000" dirty="0" err="1" smtClean="0">
                <a:latin typeface="+mj-lt"/>
              </a:rPr>
              <a:t>vùng</a:t>
            </a:r>
            <a:r>
              <a:rPr lang="vi-VN" sz="6000" dirty="0" smtClean="0">
                <a:latin typeface="+mj-lt"/>
              </a:rPr>
              <a:t> Duyên </a:t>
            </a:r>
            <a:r>
              <a:rPr lang="vi-VN" sz="6000" dirty="0" err="1" smtClean="0">
                <a:latin typeface="+mj-lt"/>
              </a:rPr>
              <a:t>Hải</a:t>
            </a:r>
            <a:r>
              <a:rPr lang="vi-VN" sz="6000" dirty="0" smtClean="0">
                <a:latin typeface="+mj-lt"/>
              </a:rPr>
              <a:t> Nam Trung </a:t>
            </a:r>
            <a:r>
              <a:rPr lang="vi-VN" sz="6000" dirty="0" err="1" smtClean="0">
                <a:latin typeface="+mj-lt"/>
              </a:rPr>
              <a:t>Bộ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4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9">
            <a:extLst>
              <a:ext uri="{FF2B5EF4-FFF2-40B4-BE49-F238E27FC236}">
                <a16:creationId xmlns:a16="http://schemas.microsoft.com/office/drawing/2014/main" xmlns="" id="{0737E243-B92E-45BF-8180-EB9C00987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7" y="539020"/>
            <a:ext cx="114914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400" b="1" dirty="0">
                <a:latin typeface="Times New Roman" panose="02020603050405020304" pitchFamily="18" charset="0"/>
              </a:rPr>
              <a:t> 26.2.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Duyên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nước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0287" name="TextBox 9">
            <a:extLst>
              <a:ext uri="{FF2B5EF4-FFF2-40B4-BE49-F238E27FC236}">
                <a16:creationId xmlns:a16="http://schemas.microsoft.com/office/drawing/2014/main" xmlns="" id="{7A1022CD-5D82-4B37-AD5D-64D5F69FB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59" y="4258101"/>
            <a:ext cx="11136573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trọng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Duyên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2400" b="1" dirty="0">
                <a:latin typeface="Times New Roman" panose="02020603050405020304" pitchFamily="18" charset="0"/>
              </a:rPr>
              <a:t> so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</a:rPr>
              <a:t>( 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4B4A0B-2D70-42E5-BB55-335975E8EA92}"/>
              </a:ext>
            </a:extLst>
          </p:cNvPr>
          <p:cNvSpPr/>
          <p:nvPr/>
        </p:nvSpPr>
        <p:spPr>
          <a:xfrm>
            <a:off x="10426891" y="2296562"/>
            <a:ext cx="1542196" cy="5294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5.53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75D18CC-695E-49C5-BA5A-37FE5C3A02D9}"/>
              </a:ext>
            </a:extLst>
          </p:cNvPr>
          <p:cNvSpPr/>
          <p:nvPr/>
        </p:nvSpPr>
        <p:spPr>
          <a:xfrm>
            <a:off x="10426891" y="2726705"/>
            <a:ext cx="1542196" cy="3976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9.25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34F73F-4ABA-414E-A8F0-08930D285C4B}"/>
              </a:ext>
            </a:extLst>
          </p:cNvPr>
          <p:cNvSpPr/>
          <p:nvPr/>
        </p:nvSpPr>
        <p:spPr>
          <a:xfrm>
            <a:off x="245659" y="-1044"/>
            <a:ext cx="4012443" cy="6391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4480C2-AF12-4E9D-8300-D52EE006731D}"/>
              </a:ext>
            </a:extLst>
          </p:cNvPr>
          <p:cNvSpPr/>
          <p:nvPr/>
        </p:nvSpPr>
        <p:spPr>
          <a:xfrm>
            <a:off x="245659" y="3256120"/>
            <a:ext cx="11700682" cy="10019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Nhận xét </a:t>
            </a:r>
            <a:r>
              <a:rPr lang="en-US" sz="2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tăng tưởng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sản xuất công nghiệp của Duyên hải Nam Trung Bộ so với cả nước.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</a:t>
            </a: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trọng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sản xuất công nghiệp của vùng Duyên hải Nam Trung Bộ so với cả nước từ 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– 2002.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8" y="968999"/>
            <a:ext cx="10617958" cy="220307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9830585"/>
              </p:ext>
            </p:extLst>
          </p:nvPr>
        </p:nvGraphicFramePr>
        <p:xfrm>
          <a:off x="365454" y="5059654"/>
          <a:ext cx="1009176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961">
                  <a:extLst>
                    <a:ext uri="{9D8B030D-6E8A-4147-A177-3AD203B41FA5}">
                      <a16:colId xmlns:a16="http://schemas.microsoft.com/office/drawing/2014/main" xmlns="" val="1153757006"/>
                    </a:ext>
                  </a:extLst>
                </a:gridCol>
                <a:gridCol w="1681961">
                  <a:extLst>
                    <a:ext uri="{9D8B030D-6E8A-4147-A177-3AD203B41FA5}">
                      <a16:colId xmlns:a16="http://schemas.microsoft.com/office/drawing/2014/main" xmlns="" val="235227512"/>
                    </a:ext>
                  </a:extLst>
                </a:gridCol>
                <a:gridCol w="1681961">
                  <a:extLst>
                    <a:ext uri="{9D8B030D-6E8A-4147-A177-3AD203B41FA5}">
                      <a16:colId xmlns:a16="http://schemas.microsoft.com/office/drawing/2014/main" xmlns="" val="1319596798"/>
                    </a:ext>
                  </a:extLst>
                </a:gridCol>
                <a:gridCol w="1681961">
                  <a:extLst>
                    <a:ext uri="{9D8B030D-6E8A-4147-A177-3AD203B41FA5}">
                      <a16:colId xmlns:a16="http://schemas.microsoft.com/office/drawing/2014/main" xmlns="" val="1192135212"/>
                    </a:ext>
                  </a:extLst>
                </a:gridCol>
                <a:gridCol w="1681961">
                  <a:extLst>
                    <a:ext uri="{9D8B030D-6E8A-4147-A177-3AD203B41FA5}">
                      <a16:colId xmlns:a16="http://schemas.microsoft.com/office/drawing/2014/main" xmlns="" val="1604386727"/>
                    </a:ext>
                  </a:extLst>
                </a:gridCol>
                <a:gridCol w="1681961">
                  <a:extLst>
                    <a:ext uri="{9D8B030D-6E8A-4147-A177-3AD203B41FA5}">
                      <a16:colId xmlns:a16="http://schemas.microsoft.com/office/drawing/2014/main" xmlns="" val="2692353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2005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2010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2011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2013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8251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DH NTB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9" marB="4568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5,41</a:t>
                      </a:r>
                    </a:p>
                  </a:txBody>
                  <a:tcPr marT="45689" marB="4568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5,44</a:t>
                      </a:r>
                    </a:p>
                  </a:txBody>
                  <a:tcPr marT="45689" marB="4568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5,63</a:t>
                      </a:r>
                    </a:p>
                  </a:txBody>
                  <a:tcPr marT="45689" marB="4568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7.12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7.76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5831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Cả nước</a:t>
                      </a:r>
                    </a:p>
                  </a:txBody>
                  <a:tcPr marT="45689" marB="4568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689" marB="4568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689" marB="4568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T="45689" marB="4568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64991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87" grpId="0"/>
      <p:bldP spid="2" grpId="0" animBg="1"/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ages961035_anh_ham_HaiVan (1)">
            <a:extLst>
              <a:ext uri="{FF2B5EF4-FFF2-40B4-BE49-F238E27FC236}">
                <a16:creationId xmlns:a16="http://schemas.microsoft.com/office/drawing/2014/main" xmlns="" id="{7A21B36E-2C73-4F7D-B36B-25E94EDD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5" descr="sanbayquoctedanang-a4dfb">
            <a:extLst>
              <a:ext uri="{FF2B5EF4-FFF2-40B4-BE49-F238E27FC236}">
                <a16:creationId xmlns:a16="http://schemas.microsoft.com/office/drawing/2014/main" xmlns="" id="{302FAD8B-B74A-4DB7-9C00-82CC8843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3528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6" descr="cang_JTMX">
            <a:extLst>
              <a:ext uri="{FF2B5EF4-FFF2-40B4-BE49-F238E27FC236}">
                <a16:creationId xmlns:a16="http://schemas.microsoft.com/office/drawing/2014/main" xmlns="" id="{B5DD8AE6-CB20-40C8-8100-7518E9AE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76198"/>
            <a:ext cx="6096000" cy="3505198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7" descr="6112012131duong sat bac nam">
            <a:extLst>
              <a:ext uri="{FF2B5EF4-FFF2-40B4-BE49-F238E27FC236}">
                <a16:creationId xmlns:a16="http://schemas.microsoft.com/office/drawing/2014/main" xmlns="" id="{9F16EBF5-9AB0-4C91-832A-14C770BD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198"/>
            <a:ext cx="6096000" cy="3352802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11">
            <a:extLst>
              <a:ext uri="{FF2B5EF4-FFF2-40B4-BE49-F238E27FC236}">
                <a16:creationId xmlns:a16="http://schemas.microsoft.com/office/drawing/2014/main" xmlns="" id="{F2F409C0-4D4C-4ED1-8869-368F751B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424070"/>
            <a:ext cx="2024270" cy="516834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altLang="en-US" sz="2000" b="1" dirty="0" err="1" smtClean="0">
                <a:solidFill>
                  <a:srgbClr val="FFFF00"/>
                </a:solidFill>
                <a:latin typeface=".VnTimeH" panose="020B7200000000000000" pitchFamily="34" charset="0"/>
              </a:rPr>
              <a:t>Hầm</a:t>
            </a:r>
            <a:r>
              <a:rPr lang="en-US" altLang="en-US" sz="2000" b="1" dirty="0" smtClean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.VnTimeH" panose="020B7200000000000000" pitchFamily="34" charset="0"/>
              </a:rPr>
              <a:t>Hải</a:t>
            </a:r>
            <a:r>
              <a:rPr lang="en-US" altLang="en-US" sz="2000" b="1" dirty="0" smtClean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.VnTimeH" panose="020B7200000000000000" pitchFamily="34" charset="0"/>
              </a:rPr>
              <a:t>Vân</a:t>
            </a:r>
            <a:endParaRPr lang="en-US" altLang="en-US" sz="2000" b="1" dirty="0"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16391" name="Rectangle 12">
            <a:extLst>
              <a:ext uri="{FF2B5EF4-FFF2-40B4-BE49-F238E27FC236}">
                <a16:creationId xmlns:a16="http://schemas.microsoft.com/office/drawing/2014/main" xmlns="" id="{D094F511-6F46-4ABF-AC86-9D528553CB32}"/>
              </a:ext>
            </a:extLst>
          </p:cNvPr>
          <p:cNvSpPr>
            <a:spLocks/>
          </p:cNvSpPr>
          <p:nvPr/>
        </p:nvSpPr>
        <p:spPr bwMode="auto">
          <a:xfrm>
            <a:off x="7050157" y="152400"/>
            <a:ext cx="338924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FF00"/>
                </a:solidFill>
                <a:latin typeface=".VnTimeH" panose="020B7200000000000000" pitchFamily="34" charset="0"/>
              </a:rPr>
              <a:t>Cảng</a:t>
            </a:r>
            <a:r>
              <a:rPr lang="en-US" altLang="en-US" sz="2800" b="1" dirty="0" smtClean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.VnTimeH" panose="020B7200000000000000" pitchFamily="34" charset="0"/>
              </a:rPr>
              <a:t>Đà</a:t>
            </a:r>
            <a:r>
              <a:rPr lang="en-US" altLang="en-US" sz="2800" b="1" dirty="0" smtClean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.VnTimeH" panose="020B7200000000000000" pitchFamily="34" charset="0"/>
              </a:rPr>
              <a:t>Nẵng</a:t>
            </a:r>
            <a:endParaRPr lang="en-US" altLang="en-US" sz="2800" b="1" dirty="0"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16392" name="Rectangle 13">
            <a:extLst>
              <a:ext uri="{FF2B5EF4-FFF2-40B4-BE49-F238E27FC236}">
                <a16:creationId xmlns:a16="http://schemas.microsoft.com/office/drawing/2014/main" xmlns="" id="{98DBF738-8879-4686-9160-17D719C9C5C5}"/>
              </a:ext>
            </a:extLst>
          </p:cNvPr>
          <p:cNvSpPr>
            <a:spLocks/>
          </p:cNvSpPr>
          <p:nvPr/>
        </p:nvSpPr>
        <p:spPr bwMode="auto">
          <a:xfrm>
            <a:off x="6858000" y="3505200"/>
            <a:ext cx="3657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solidFill>
                  <a:srgbClr val="FF0000"/>
                </a:solidFill>
                <a:latin typeface=".VnTimeH" panose="020B7200000000000000" pitchFamily="34" charset="0"/>
              </a:rPr>
              <a:t>Đường</a:t>
            </a:r>
            <a:r>
              <a:rPr lang="en-US" altLang="en-US" sz="2000" b="1" dirty="0" smtClean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.VnTimeH" panose="020B7200000000000000" pitchFamily="34" charset="0"/>
              </a:rPr>
              <a:t>sắt</a:t>
            </a:r>
            <a:r>
              <a:rPr lang="en-US" altLang="en-US" sz="2000" b="1" dirty="0" smtClean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.VnTimeH" panose="020B7200000000000000" pitchFamily="34" charset="0"/>
              </a:rPr>
              <a:t>Thống</a:t>
            </a:r>
            <a:r>
              <a:rPr lang="en-US" altLang="en-US" sz="2000" b="1" dirty="0" smtClean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.VnTimeH" panose="020B7200000000000000" pitchFamily="34" charset="0"/>
              </a:rPr>
              <a:t>Nhất</a:t>
            </a:r>
            <a:endParaRPr lang="en-US" altLang="en-US" sz="20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16393" name="Rectangle 14">
            <a:extLst>
              <a:ext uri="{FF2B5EF4-FFF2-40B4-BE49-F238E27FC236}">
                <a16:creationId xmlns:a16="http://schemas.microsoft.com/office/drawing/2014/main" xmlns="" id="{601E87A9-6578-4F24-9C7C-9990F9B7E8CD}"/>
              </a:ext>
            </a:extLst>
          </p:cNvPr>
          <p:cNvSpPr>
            <a:spLocks/>
          </p:cNvSpPr>
          <p:nvPr/>
        </p:nvSpPr>
        <p:spPr bwMode="auto">
          <a:xfrm>
            <a:off x="3352800" y="3581400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solidFill>
                  <a:srgbClr val="FF0000"/>
                </a:solidFill>
                <a:latin typeface=".VnTimeH" panose="020B7200000000000000" pitchFamily="34" charset="0"/>
              </a:rPr>
              <a:t>Sân</a:t>
            </a:r>
            <a:r>
              <a:rPr lang="en-US" altLang="en-US" sz="2000" b="1" dirty="0" smtClean="0">
                <a:solidFill>
                  <a:srgbClr val="FF0000"/>
                </a:solidFill>
                <a:latin typeface=".VnTimeH" panose="020B7200000000000000" pitchFamily="34" charset="0"/>
              </a:rPr>
              <a:t> bay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.VnTimeH" panose="020B7200000000000000" pitchFamily="34" charset="0"/>
              </a:rPr>
              <a:t>Đà</a:t>
            </a:r>
            <a:r>
              <a:rPr lang="en-US" altLang="en-US" sz="2000" b="1" dirty="0" smtClean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.VnTimeH" panose="020B7200000000000000" pitchFamily="34" charset="0"/>
              </a:rPr>
              <a:t>Nẵng</a:t>
            </a:r>
            <a:endParaRPr lang="en-US" altLang="en-US" sz="20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1" grpId="0"/>
      <p:bldP spid="16392" grpId="0"/>
      <p:bldP spid="163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xmlns="" id="{E1D4BC83-4306-448C-910A-AF60E3712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522" y="0"/>
            <a:ext cx="5963478" cy="503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416B33C9-575F-4BBB-B724-BA4DD1DA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522" cy="503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3">
            <a:extLst>
              <a:ext uri="{FF2B5EF4-FFF2-40B4-BE49-F238E27FC236}">
                <a16:creationId xmlns:a16="http://schemas.microsoft.com/office/drawing/2014/main" xmlns="" id="{39C689D3-4501-497A-9E7B-677C5B968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77" y="5314122"/>
            <a:ext cx="117695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 đèo Hải Vân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công trình lịch sử. Tốc độ chạy xe trong hầm cho phép là từ 40-60 km/h. Nếu giữ khoảng 50 km/h, chạy qua hầm dài 6,5 km hết 8 phút. Ranh giới Huế - Đà Nẵng nằm ở giữa hầm.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hoi-an4">
            <a:extLst>
              <a:ext uri="{FF2B5EF4-FFF2-40B4-BE49-F238E27FC236}">
                <a16:creationId xmlns:a16="http://schemas.microsoft.com/office/drawing/2014/main" xmlns="" id="{DE53B851-092E-48C3-974A-B2556749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2551"/>
            <a:ext cx="6019800" cy="3346449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13">
            <a:extLst>
              <a:ext uri="{FF2B5EF4-FFF2-40B4-BE49-F238E27FC236}">
                <a16:creationId xmlns:a16="http://schemas.microsoft.com/office/drawing/2014/main" xmlns="" id="{3123E5E0-214B-4757-8788-58A8F077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"/>
            <a:ext cx="3657600" cy="38100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1800" b="1">
                <a:solidFill>
                  <a:srgbClr val="FF0000"/>
                </a:solidFill>
                <a:latin typeface=".VnTimeH" panose="020B7200000000000000" pitchFamily="34" charset="0"/>
              </a:rPr>
              <a:t>phè cæ héi an - qu¶ng nam</a:t>
            </a:r>
          </a:p>
        </p:txBody>
      </p:sp>
      <p:pic>
        <p:nvPicPr>
          <p:cNvPr id="17412" name="Picture 14" descr="My_Son_BCD">
            <a:extLst>
              <a:ext uri="{FF2B5EF4-FFF2-40B4-BE49-F238E27FC236}">
                <a16:creationId xmlns:a16="http://schemas.microsoft.com/office/drawing/2014/main" xmlns="" id="{3F5E5585-A57F-48B0-AF8A-F3287D56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1"/>
            <a:ext cx="6096000" cy="3276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15">
            <a:extLst>
              <a:ext uri="{FF2B5EF4-FFF2-40B4-BE49-F238E27FC236}">
                <a16:creationId xmlns:a16="http://schemas.microsoft.com/office/drawing/2014/main" xmlns="" id="{76B12BBD-BF4A-4351-91DB-690984316EF0}"/>
              </a:ext>
            </a:extLst>
          </p:cNvPr>
          <p:cNvSpPr>
            <a:spLocks/>
          </p:cNvSpPr>
          <p:nvPr/>
        </p:nvSpPr>
        <p:spPr bwMode="auto">
          <a:xfrm>
            <a:off x="6172200" y="76200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.VnTimeH" panose="020B7200000000000000" pitchFamily="34" charset="0"/>
              </a:rPr>
              <a:t>Di tÝch mü s¬n - qu¶ng nam</a:t>
            </a:r>
          </a:p>
        </p:txBody>
      </p:sp>
      <p:pic>
        <p:nvPicPr>
          <p:cNvPr id="17414" name="Picture 16" descr="22-3-nha-trang-tran-phu2">
            <a:extLst>
              <a:ext uri="{FF2B5EF4-FFF2-40B4-BE49-F238E27FC236}">
                <a16:creationId xmlns:a16="http://schemas.microsoft.com/office/drawing/2014/main" xmlns="" id="{DA4D818E-D064-41C0-9CDB-C6844138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19800" cy="3276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Rectangle 17">
            <a:extLst>
              <a:ext uri="{FF2B5EF4-FFF2-40B4-BE49-F238E27FC236}">
                <a16:creationId xmlns:a16="http://schemas.microsoft.com/office/drawing/2014/main" xmlns="" id="{04B498C8-CB77-4DD3-A31A-B9B75D516768}"/>
              </a:ext>
            </a:extLst>
          </p:cNvPr>
          <p:cNvSpPr>
            <a:spLocks/>
          </p:cNvSpPr>
          <p:nvPr/>
        </p:nvSpPr>
        <p:spPr bwMode="auto">
          <a:xfrm>
            <a:off x="1676400" y="3505200"/>
            <a:ext cx="320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.VnTimeH" panose="020B7200000000000000" pitchFamily="34" charset="0"/>
              </a:rPr>
              <a:t>Nha trang-kh¸nh hßa</a:t>
            </a:r>
          </a:p>
        </p:txBody>
      </p:sp>
      <p:pic>
        <p:nvPicPr>
          <p:cNvPr id="17416" name="Picture 18" descr="mui-ne-beach-mui-ne">
            <a:extLst>
              <a:ext uri="{FF2B5EF4-FFF2-40B4-BE49-F238E27FC236}">
                <a16:creationId xmlns:a16="http://schemas.microsoft.com/office/drawing/2014/main" xmlns="" id="{D7F5DC20-5810-4BCA-BF70-54AA4DF2E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352799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Rectangle 19">
            <a:extLst>
              <a:ext uri="{FF2B5EF4-FFF2-40B4-BE49-F238E27FC236}">
                <a16:creationId xmlns:a16="http://schemas.microsoft.com/office/drawing/2014/main" xmlns="" id="{D8BF1DFF-A74B-42D1-913C-94186183F0A7}"/>
              </a:ext>
            </a:extLst>
          </p:cNvPr>
          <p:cNvSpPr>
            <a:spLocks/>
          </p:cNvSpPr>
          <p:nvPr/>
        </p:nvSpPr>
        <p:spPr bwMode="auto">
          <a:xfrm>
            <a:off x="6248400" y="3505200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.VnTimeH" panose="020B7200000000000000" pitchFamily="34" charset="0"/>
              </a:rPr>
              <a:t>Mòi nÐ-b×nh thuËn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3" grpId="0"/>
      <p:bldP spid="17415" grpId="0"/>
      <p:bldP spid="174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code_imageresizer_container_11" descr="Click the image to open in full size.">
            <a:extLst>
              <a:ext uri="{FF2B5EF4-FFF2-40B4-BE49-F238E27FC236}">
                <a16:creationId xmlns:a16="http://schemas.microsoft.com/office/drawing/2014/main" xmlns="" id="{AA35357B-AED4-47CD-B23C-860D6613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1512"/>
            <a:ext cx="6019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69D2CA41-B413-4EE3-A4EB-2EB643B6A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172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F9B401B3-BAAE-45C8-B17D-B0607F055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24070"/>
            <a:ext cx="2368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Biển Đà Nẵng</a:t>
            </a: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xmlns="" id="{34133528-C8A0-4E5D-B113-E07AA376E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1" y="1066800"/>
            <a:ext cx="22526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Biển Nha Trang</a:t>
            </a:r>
          </a:p>
        </p:txBody>
      </p:sp>
      <p:pic>
        <p:nvPicPr>
          <p:cNvPr id="9" name="Picture 4" descr="phuquoc1">
            <a:extLst>
              <a:ext uri="{FF2B5EF4-FFF2-40B4-BE49-F238E27FC236}">
                <a16:creationId xmlns:a16="http://schemas.microsoft.com/office/drawing/2014/main" xmlns="" id="{FE753713-2453-4039-AC7A-EE11632F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07725"/>
            <a:ext cx="5943600" cy="305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9E63DC56-A43F-485F-860C-308BD7A0C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Vịnh Cam Ranh</a:t>
            </a: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xmlns="" id="{D1A8348B-E9C2-4833-93CF-86C87CFF6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6172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10">
            <a:extLst>
              <a:ext uri="{FF2B5EF4-FFF2-40B4-BE49-F238E27FC236}">
                <a16:creationId xmlns:a16="http://schemas.microsoft.com/office/drawing/2014/main" xmlns="" id="{CDD5DF4E-E21A-443D-8E91-225836F56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1" y="3962401"/>
            <a:ext cx="1858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Mũi Né</a:t>
            </a:r>
            <a:endParaRPr lang="en-US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339" grpId="0"/>
      <p:bldP spid="10" grpId="0"/>
      <p:bldP spid="143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aptreobana2">
            <a:extLst>
              <a:ext uri="{FF2B5EF4-FFF2-40B4-BE49-F238E27FC236}">
                <a16:creationId xmlns:a16="http://schemas.microsoft.com/office/drawing/2014/main" xmlns="" id="{315AF5A2-0A78-49A9-AE20-CE20747D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65" y="21609"/>
            <a:ext cx="5711687" cy="3264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b%C3%A0%20na%205_1338368385">
            <a:extLst>
              <a:ext uri="{FF2B5EF4-FFF2-40B4-BE49-F238E27FC236}">
                <a16:creationId xmlns:a16="http://schemas.microsoft.com/office/drawing/2014/main" xmlns="" id="{F25E5101-1EEB-403A-B462-704AE091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65" y="3429000"/>
            <a:ext cx="5711687" cy="3355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2144EC-5057-4699-A9DC-4F247D88D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723" y="3429001"/>
            <a:ext cx="6202016" cy="3465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9CC89D-EFA9-480A-AD84-36963F543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452" y="0"/>
            <a:ext cx="6294782" cy="3357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041FD4-F2FE-4B7A-93C7-6F70B2549126}"/>
              </a:ext>
            </a:extLst>
          </p:cNvPr>
          <p:cNvSpPr txBox="1"/>
          <p:nvPr/>
        </p:nvSpPr>
        <p:spPr>
          <a:xfrm>
            <a:off x="437321" y="265044"/>
            <a:ext cx="1154264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Dịch vụ</a:t>
            </a:r>
            <a:endParaRPr lang="en-US" sz="400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Nhờ vị trí và điều kiện tự nhiên thuận lợi nên hoạt động </a:t>
            </a:r>
            <a:r>
              <a:rPr lang="en-US" sz="2800" b="1">
                <a:latin typeface="Times New Roman" panose="02020603050405020304" pitchFamily="18" charset="0"/>
                <a:ea typeface="Calibri" panose="020F0502020204030204" pitchFamily="34" charset="0"/>
              </a:rPr>
              <a:t>giao thông vận tải</a:t>
            </a: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phát triển. ( đặc biệt dịch vụ vận tải biển )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Du lịch là thế mạnh kinh tế của vùng do có nhiều điểm du lịch nổi tiếng.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121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>
            <a:extLst>
              <a:ext uri="{FF2B5EF4-FFF2-40B4-BE49-F238E27FC236}">
                <a16:creationId xmlns:a16="http://schemas.microsoft.com/office/drawing/2014/main" xmlns="" id="{1CB544B5-6491-467B-9F36-E99C92C7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38201"/>
            <a:ext cx="4191000" cy="3509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SzTx/>
              <a:buNone/>
            </a:pP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Dựa vào lược đồ hãy kể các trung tâm kinh tế và  tên các tỉnh thuộc vùng kinh tế trọng điểm miền Trung?</a:t>
            </a:r>
          </a:p>
        </p:txBody>
      </p:sp>
      <p:sp>
        <p:nvSpPr>
          <p:cNvPr id="43012" name="Text Box 19">
            <a:extLst>
              <a:ext uri="{FF2B5EF4-FFF2-40B4-BE49-F238E27FC236}">
                <a16:creationId xmlns:a16="http://schemas.microsoft.com/office/drawing/2014/main" xmlns="" id="{8F2861F3-559C-484A-9413-14E29DC6E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0"/>
            <a:ext cx="4966252" cy="641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trung tâm  kinh tế và vùng kinh tế trọng điểm miền trung</a:t>
            </a:r>
          </a:p>
        </p:txBody>
      </p:sp>
      <p:pic>
        <p:nvPicPr>
          <p:cNvPr id="43029" name="Picture 8" descr="Luoc_do_kinh_te_vung_duyen_hai_Nam_Trung_Bo_">
            <a:extLst>
              <a:ext uri="{FF2B5EF4-FFF2-40B4-BE49-F238E27FC236}">
                <a16:creationId xmlns:a16="http://schemas.microsoft.com/office/drawing/2014/main" xmlns="" id="{27F00447-3F42-4409-A453-2C9E9746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599" y="622920"/>
            <a:ext cx="4772081" cy="7835280"/>
          </a:xfrm>
          <a:prstGeom prst="rect">
            <a:avLst/>
          </a:prstGeom>
          <a:noFill/>
          <a:ln w="31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17" name="AutoShape 17">
            <a:extLst>
              <a:ext uri="{FF2B5EF4-FFF2-40B4-BE49-F238E27FC236}">
                <a16:creationId xmlns:a16="http://schemas.microsoft.com/office/drawing/2014/main" xmlns="" id="{23EA5B60-541C-477B-8F2A-C1FC76D29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4572000"/>
            <a:ext cx="1447800" cy="685800"/>
          </a:xfrm>
          <a:prstGeom prst="wedgeRectCallout">
            <a:avLst>
              <a:gd name="adj1" fmla="val -114366"/>
              <a:gd name="adj2" fmla="val -32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NHA TRANG</a:t>
            </a:r>
          </a:p>
        </p:txBody>
      </p:sp>
      <p:sp>
        <p:nvSpPr>
          <p:cNvPr id="25618" name="AutoShape 18">
            <a:extLst>
              <a:ext uri="{FF2B5EF4-FFF2-40B4-BE49-F238E27FC236}">
                <a16:creationId xmlns:a16="http://schemas.microsoft.com/office/drawing/2014/main" xmlns="" id="{4A8FEBDA-A566-429C-BEE7-0CBA210FA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2438400"/>
            <a:ext cx="1600200" cy="838200"/>
          </a:xfrm>
          <a:prstGeom prst="wedgeRectCallout">
            <a:avLst>
              <a:gd name="adj1" fmla="val -95435"/>
              <a:gd name="adj2" fmla="val 51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QUY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NHƠN</a:t>
            </a:r>
          </a:p>
          <a:p>
            <a:pPr algn="ctr" eaLnBrk="1" hangingPunct="1"/>
            <a:endParaRPr lang="en-US" altLang="en-US" sz="2800"/>
          </a:p>
        </p:txBody>
      </p:sp>
      <p:sp>
        <p:nvSpPr>
          <p:cNvPr id="25619" name="AutoShape 19">
            <a:extLst>
              <a:ext uri="{FF2B5EF4-FFF2-40B4-BE49-F238E27FC236}">
                <a16:creationId xmlns:a16="http://schemas.microsoft.com/office/drawing/2014/main" xmlns="" id="{FBC73B06-20BD-4AF4-87E3-89B08637B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609600"/>
            <a:ext cx="1828800" cy="533400"/>
          </a:xfrm>
          <a:prstGeom prst="wedgeRectCallout">
            <a:avLst>
              <a:gd name="adj1" fmla="val -109810"/>
              <a:gd name="adj2" fmla="val 2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ĐÀ NẴNG</a:t>
            </a:r>
          </a:p>
          <a:p>
            <a:pPr algn="ctr"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25" name="AutoShape 25">
            <a:extLst>
              <a:ext uri="{FF2B5EF4-FFF2-40B4-BE49-F238E27FC236}">
                <a16:creationId xmlns:a16="http://schemas.microsoft.com/office/drawing/2014/main" xmlns="" id="{33D14053-A1F8-43B5-9300-78D950629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81000"/>
            <a:ext cx="1600200" cy="685800"/>
          </a:xfrm>
          <a:prstGeom prst="wedgeRectCallout">
            <a:avLst>
              <a:gd name="adj1" fmla="val 83431"/>
              <a:gd name="adj2" fmla="val -5093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THỪA THIÊN HUẾ</a:t>
            </a:r>
          </a:p>
        </p:txBody>
      </p:sp>
      <p:sp>
        <p:nvSpPr>
          <p:cNvPr id="25626" name="AutoShape 26">
            <a:extLst>
              <a:ext uri="{FF2B5EF4-FFF2-40B4-BE49-F238E27FC236}">
                <a16:creationId xmlns:a16="http://schemas.microsoft.com/office/drawing/2014/main" xmlns="" id="{9B33C0BC-26B5-4645-87DD-F068D1976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524000"/>
            <a:ext cx="1600200" cy="685800"/>
          </a:xfrm>
          <a:prstGeom prst="wedgeRectCallout">
            <a:avLst>
              <a:gd name="adj1" fmla="val 102481"/>
              <a:gd name="adj2" fmla="val -65278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QuẢNG NAM</a:t>
            </a:r>
          </a:p>
        </p:txBody>
      </p:sp>
      <p:sp>
        <p:nvSpPr>
          <p:cNvPr id="25627" name="AutoShape 27">
            <a:extLst>
              <a:ext uri="{FF2B5EF4-FFF2-40B4-BE49-F238E27FC236}">
                <a16:creationId xmlns:a16="http://schemas.microsoft.com/office/drawing/2014/main" xmlns="" id="{E6E4C790-C6BD-4503-A306-457977DBC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438400"/>
            <a:ext cx="1600200" cy="685800"/>
          </a:xfrm>
          <a:prstGeom prst="wedgeRectCallout">
            <a:avLst>
              <a:gd name="adj1" fmla="val 101787"/>
              <a:gd name="adj2" fmla="val -109954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QuẢNG NGÃI</a:t>
            </a:r>
          </a:p>
        </p:txBody>
      </p:sp>
      <p:sp>
        <p:nvSpPr>
          <p:cNvPr id="25628" name="AutoShape 28">
            <a:extLst>
              <a:ext uri="{FF2B5EF4-FFF2-40B4-BE49-F238E27FC236}">
                <a16:creationId xmlns:a16="http://schemas.microsoft.com/office/drawing/2014/main" xmlns="" id="{3FB9BBDB-0E5C-4BE6-A97A-300B1C6CE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505200"/>
            <a:ext cx="1600200" cy="685800"/>
          </a:xfrm>
          <a:prstGeom prst="wedgeRectCallout">
            <a:avLst>
              <a:gd name="adj1" fmla="val 104463"/>
              <a:gd name="adj2" fmla="val -7662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BÌNH </a:t>
            </a:r>
          </a:p>
          <a:p>
            <a:pPr algn="ctr" eaLnBrk="1" hangingPunct="1"/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ĐỊNH</a:t>
            </a:r>
          </a:p>
        </p:txBody>
      </p:sp>
      <p:sp>
        <p:nvSpPr>
          <p:cNvPr id="25630" name="AutoShape 30">
            <a:extLst>
              <a:ext uri="{FF2B5EF4-FFF2-40B4-BE49-F238E27FC236}">
                <a16:creationId xmlns:a16="http://schemas.microsoft.com/office/drawing/2014/main" xmlns="" id="{CEF958D5-3580-43CB-85F8-EFED5C542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609600"/>
            <a:ext cx="1828800" cy="533400"/>
          </a:xfrm>
          <a:prstGeom prst="wedgeRectCallout">
            <a:avLst>
              <a:gd name="adj1" fmla="val -111634"/>
              <a:gd name="adj2" fmla="val 5954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ĐÀ NẴNG</a:t>
            </a:r>
          </a:p>
          <a:p>
            <a:pPr algn="ctr"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35" name="Freeform 35">
            <a:extLst>
              <a:ext uri="{FF2B5EF4-FFF2-40B4-BE49-F238E27FC236}">
                <a16:creationId xmlns:a16="http://schemas.microsoft.com/office/drawing/2014/main" xmlns="" id="{09809947-FF2E-41A9-8835-60297145E5BD}"/>
              </a:ext>
            </a:extLst>
          </p:cNvPr>
          <p:cNvSpPr>
            <a:spLocks/>
          </p:cNvSpPr>
          <p:nvPr/>
        </p:nvSpPr>
        <p:spPr bwMode="auto">
          <a:xfrm>
            <a:off x="6118225" y="1154114"/>
            <a:ext cx="1219200" cy="4289425"/>
          </a:xfrm>
          <a:custGeom>
            <a:avLst/>
            <a:gdLst>
              <a:gd name="T0" fmla="*/ 644 w 768"/>
              <a:gd name="T1" fmla="*/ 0 h 2702"/>
              <a:gd name="T2" fmla="*/ 493 w 768"/>
              <a:gd name="T3" fmla="*/ 55 h 2702"/>
              <a:gd name="T4" fmla="*/ 466 w 768"/>
              <a:gd name="T5" fmla="*/ 110 h 2702"/>
              <a:gd name="T6" fmla="*/ 507 w 768"/>
              <a:gd name="T7" fmla="*/ 411 h 2702"/>
              <a:gd name="T8" fmla="*/ 480 w 768"/>
              <a:gd name="T9" fmla="*/ 590 h 2702"/>
              <a:gd name="T10" fmla="*/ 452 w 768"/>
              <a:gd name="T11" fmla="*/ 617 h 2702"/>
              <a:gd name="T12" fmla="*/ 425 w 768"/>
              <a:gd name="T13" fmla="*/ 686 h 2702"/>
              <a:gd name="T14" fmla="*/ 480 w 768"/>
              <a:gd name="T15" fmla="*/ 823 h 2702"/>
              <a:gd name="T16" fmla="*/ 562 w 768"/>
              <a:gd name="T17" fmla="*/ 850 h 2702"/>
              <a:gd name="T18" fmla="*/ 658 w 768"/>
              <a:gd name="T19" fmla="*/ 987 h 2702"/>
              <a:gd name="T20" fmla="*/ 631 w 768"/>
              <a:gd name="T21" fmla="*/ 1056 h 2702"/>
              <a:gd name="T22" fmla="*/ 603 w 768"/>
              <a:gd name="T23" fmla="*/ 1001 h 2702"/>
              <a:gd name="T24" fmla="*/ 617 w 768"/>
              <a:gd name="T25" fmla="*/ 919 h 2702"/>
              <a:gd name="T26" fmla="*/ 658 w 768"/>
              <a:gd name="T27" fmla="*/ 1330 h 2702"/>
              <a:gd name="T28" fmla="*/ 727 w 768"/>
              <a:gd name="T29" fmla="*/ 1495 h 2702"/>
              <a:gd name="T30" fmla="*/ 768 w 768"/>
              <a:gd name="T31" fmla="*/ 1673 h 2702"/>
              <a:gd name="T32" fmla="*/ 535 w 768"/>
              <a:gd name="T33" fmla="*/ 2153 h 2702"/>
              <a:gd name="T34" fmla="*/ 521 w 768"/>
              <a:gd name="T35" fmla="*/ 2194 h 2702"/>
              <a:gd name="T36" fmla="*/ 480 w 768"/>
              <a:gd name="T37" fmla="*/ 2208 h 2702"/>
              <a:gd name="T38" fmla="*/ 397 w 768"/>
              <a:gd name="T39" fmla="*/ 2249 h 2702"/>
              <a:gd name="T40" fmla="*/ 370 w 768"/>
              <a:gd name="T41" fmla="*/ 2290 h 2702"/>
              <a:gd name="T42" fmla="*/ 343 w 768"/>
              <a:gd name="T43" fmla="*/ 2318 h 2702"/>
              <a:gd name="T44" fmla="*/ 384 w 768"/>
              <a:gd name="T45" fmla="*/ 2345 h 2702"/>
              <a:gd name="T46" fmla="*/ 439 w 768"/>
              <a:gd name="T47" fmla="*/ 2455 h 2702"/>
              <a:gd name="T48" fmla="*/ 411 w 768"/>
              <a:gd name="T49" fmla="*/ 2537 h 2702"/>
              <a:gd name="T50" fmla="*/ 329 w 768"/>
              <a:gd name="T51" fmla="*/ 2551 h 2702"/>
              <a:gd name="T52" fmla="*/ 288 w 768"/>
              <a:gd name="T53" fmla="*/ 2564 h 2702"/>
              <a:gd name="T54" fmla="*/ 233 w 768"/>
              <a:gd name="T55" fmla="*/ 2578 h 2702"/>
              <a:gd name="T56" fmla="*/ 151 w 768"/>
              <a:gd name="T57" fmla="*/ 2606 h 2702"/>
              <a:gd name="T58" fmla="*/ 82 w 768"/>
              <a:gd name="T59" fmla="*/ 2674 h 2702"/>
              <a:gd name="T60" fmla="*/ 55 w 768"/>
              <a:gd name="T61" fmla="*/ 2702 h 2702"/>
              <a:gd name="T62" fmla="*/ 0 w 768"/>
              <a:gd name="T63" fmla="*/ 2633 h 270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68" h="2702">
                <a:moveTo>
                  <a:pt x="644" y="0"/>
                </a:moveTo>
                <a:cubicBezTo>
                  <a:pt x="585" y="12"/>
                  <a:pt x="536" y="12"/>
                  <a:pt x="493" y="55"/>
                </a:cubicBezTo>
                <a:cubicBezTo>
                  <a:pt x="484" y="73"/>
                  <a:pt x="467" y="90"/>
                  <a:pt x="466" y="110"/>
                </a:cubicBezTo>
                <a:cubicBezTo>
                  <a:pt x="461" y="184"/>
                  <a:pt x="483" y="340"/>
                  <a:pt x="507" y="411"/>
                </a:cubicBezTo>
                <a:cubicBezTo>
                  <a:pt x="498" y="471"/>
                  <a:pt x="496" y="532"/>
                  <a:pt x="480" y="590"/>
                </a:cubicBezTo>
                <a:cubicBezTo>
                  <a:pt x="477" y="603"/>
                  <a:pt x="458" y="606"/>
                  <a:pt x="452" y="617"/>
                </a:cubicBezTo>
                <a:cubicBezTo>
                  <a:pt x="440" y="638"/>
                  <a:pt x="434" y="663"/>
                  <a:pt x="425" y="686"/>
                </a:cubicBezTo>
                <a:cubicBezTo>
                  <a:pt x="434" y="722"/>
                  <a:pt x="443" y="800"/>
                  <a:pt x="480" y="823"/>
                </a:cubicBezTo>
                <a:cubicBezTo>
                  <a:pt x="504" y="838"/>
                  <a:pt x="562" y="850"/>
                  <a:pt x="562" y="850"/>
                </a:cubicBezTo>
                <a:cubicBezTo>
                  <a:pt x="610" y="898"/>
                  <a:pt x="636" y="922"/>
                  <a:pt x="658" y="987"/>
                </a:cubicBezTo>
                <a:cubicBezTo>
                  <a:pt x="649" y="1010"/>
                  <a:pt x="655" y="1050"/>
                  <a:pt x="631" y="1056"/>
                </a:cubicBezTo>
                <a:cubicBezTo>
                  <a:pt x="611" y="1061"/>
                  <a:pt x="605" y="1021"/>
                  <a:pt x="603" y="1001"/>
                </a:cubicBezTo>
                <a:cubicBezTo>
                  <a:pt x="600" y="973"/>
                  <a:pt x="612" y="946"/>
                  <a:pt x="617" y="919"/>
                </a:cubicBezTo>
                <a:cubicBezTo>
                  <a:pt x="637" y="1056"/>
                  <a:pt x="618" y="1198"/>
                  <a:pt x="658" y="1330"/>
                </a:cubicBezTo>
                <a:cubicBezTo>
                  <a:pt x="674" y="1384"/>
                  <a:pt x="687" y="1455"/>
                  <a:pt x="727" y="1495"/>
                </a:cubicBezTo>
                <a:cubicBezTo>
                  <a:pt x="741" y="1556"/>
                  <a:pt x="757" y="1611"/>
                  <a:pt x="768" y="1673"/>
                </a:cubicBezTo>
                <a:cubicBezTo>
                  <a:pt x="748" y="1853"/>
                  <a:pt x="747" y="2098"/>
                  <a:pt x="535" y="2153"/>
                </a:cubicBezTo>
                <a:cubicBezTo>
                  <a:pt x="530" y="2167"/>
                  <a:pt x="531" y="2184"/>
                  <a:pt x="521" y="2194"/>
                </a:cubicBezTo>
                <a:cubicBezTo>
                  <a:pt x="511" y="2204"/>
                  <a:pt x="492" y="2201"/>
                  <a:pt x="480" y="2208"/>
                </a:cubicBezTo>
                <a:cubicBezTo>
                  <a:pt x="393" y="2260"/>
                  <a:pt x="531" y="2215"/>
                  <a:pt x="397" y="2249"/>
                </a:cubicBezTo>
                <a:cubicBezTo>
                  <a:pt x="388" y="2263"/>
                  <a:pt x="380" y="2277"/>
                  <a:pt x="370" y="2290"/>
                </a:cubicBezTo>
                <a:cubicBezTo>
                  <a:pt x="362" y="2300"/>
                  <a:pt x="340" y="2305"/>
                  <a:pt x="343" y="2318"/>
                </a:cubicBezTo>
                <a:cubicBezTo>
                  <a:pt x="347" y="2334"/>
                  <a:pt x="370" y="2336"/>
                  <a:pt x="384" y="2345"/>
                </a:cubicBezTo>
                <a:cubicBezTo>
                  <a:pt x="415" y="2440"/>
                  <a:pt x="391" y="2407"/>
                  <a:pt x="439" y="2455"/>
                </a:cubicBezTo>
                <a:cubicBezTo>
                  <a:pt x="430" y="2482"/>
                  <a:pt x="433" y="2518"/>
                  <a:pt x="411" y="2537"/>
                </a:cubicBezTo>
                <a:cubicBezTo>
                  <a:pt x="390" y="2555"/>
                  <a:pt x="356" y="2545"/>
                  <a:pt x="329" y="2551"/>
                </a:cubicBezTo>
                <a:cubicBezTo>
                  <a:pt x="315" y="2554"/>
                  <a:pt x="302" y="2560"/>
                  <a:pt x="288" y="2564"/>
                </a:cubicBezTo>
                <a:cubicBezTo>
                  <a:pt x="270" y="2569"/>
                  <a:pt x="251" y="2572"/>
                  <a:pt x="233" y="2578"/>
                </a:cubicBezTo>
                <a:cubicBezTo>
                  <a:pt x="205" y="2586"/>
                  <a:pt x="151" y="2606"/>
                  <a:pt x="151" y="2606"/>
                </a:cubicBezTo>
                <a:cubicBezTo>
                  <a:pt x="128" y="2629"/>
                  <a:pt x="105" y="2651"/>
                  <a:pt x="82" y="2674"/>
                </a:cubicBezTo>
                <a:cubicBezTo>
                  <a:pt x="73" y="2683"/>
                  <a:pt x="55" y="2702"/>
                  <a:pt x="55" y="2702"/>
                </a:cubicBezTo>
                <a:cubicBezTo>
                  <a:pt x="22" y="2638"/>
                  <a:pt x="45" y="2656"/>
                  <a:pt x="0" y="2633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6" name="Freeform 36">
            <a:extLst>
              <a:ext uri="{FF2B5EF4-FFF2-40B4-BE49-F238E27FC236}">
                <a16:creationId xmlns:a16="http://schemas.microsoft.com/office/drawing/2014/main" xmlns="" id="{3C5AA18E-2664-48C5-91F7-09DC84D98309}"/>
              </a:ext>
            </a:extLst>
          </p:cNvPr>
          <p:cNvSpPr>
            <a:spLocks/>
          </p:cNvSpPr>
          <p:nvPr/>
        </p:nvSpPr>
        <p:spPr bwMode="auto">
          <a:xfrm>
            <a:off x="7097713" y="2130426"/>
            <a:ext cx="855662" cy="612775"/>
          </a:xfrm>
          <a:custGeom>
            <a:avLst/>
            <a:gdLst>
              <a:gd name="T0" fmla="*/ 521 w 539"/>
              <a:gd name="T1" fmla="*/ 43 h 386"/>
              <a:gd name="T2" fmla="*/ 384 w 539"/>
              <a:gd name="T3" fmla="*/ 57 h 386"/>
              <a:gd name="T4" fmla="*/ 425 w 539"/>
              <a:gd name="T5" fmla="*/ 71 h 386"/>
              <a:gd name="T6" fmla="*/ 521 w 539"/>
              <a:gd name="T7" fmla="*/ 43 h 386"/>
              <a:gd name="T8" fmla="*/ 466 w 539"/>
              <a:gd name="T9" fmla="*/ 57 h 386"/>
              <a:gd name="T10" fmla="*/ 398 w 539"/>
              <a:gd name="T11" fmla="*/ 112 h 386"/>
              <a:gd name="T12" fmla="*/ 315 w 539"/>
              <a:gd name="T13" fmla="*/ 208 h 386"/>
              <a:gd name="T14" fmla="*/ 206 w 539"/>
              <a:gd name="T15" fmla="*/ 276 h 386"/>
              <a:gd name="T16" fmla="*/ 123 w 539"/>
              <a:gd name="T17" fmla="*/ 317 h 386"/>
              <a:gd name="T18" fmla="*/ 0 w 539"/>
              <a:gd name="T19" fmla="*/ 386 h 3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39" h="386">
                <a:moveTo>
                  <a:pt x="521" y="43"/>
                </a:moveTo>
                <a:cubicBezTo>
                  <a:pt x="454" y="10"/>
                  <a:pt x="439" y="0"/>
                  <a:pt x="384" y="57"/>
                </a:cubicBezTo>
                <a:cubicBezTo>
                  <a:pt x="398" y="62"/>
                  <a:pt x="411" y="72"/>
                  <a:pt x="425" y="71"/>
                </a:cubicBezTo>
                <a:cubicBezTo>
                  <a:pt x="458" y="68"/>
                  <a:pt x="489" y="54"/>
                  <a:pt x="521" y="43"/>
                </a:cubicBezTo>
                <a:cubicBezTo>
                  <a:pt x="539" y="37"/>
                  <a:pt x="484" y="52"/>
                  <a:pt x="466" y="57"/>
                </a:cubicBezTo>
                <a:cubicBezTo>
                  <a:pt x="449" y="68"/>
                  <a:pt x="409" y="90"/>
                  <a:pt x="398" y="112"/>
                </a:cubicBezTo>
                <a:cubicBezTo>
                  <a:pt x="346" y="217"/>
                  <a:pt x="410" y="184"/>
                  <a:pt x="315" y="208"/>
                </a:cubicBezTo>
                <a:cubicBezTo>
                  <a:pt x="274" y="235"/>
                  <a:pt x="253" y="261"/>
                  <a:pt x="206" y="276"/>
                </a:cubicBezTo>
                <a:cubicBezTo>
                  <a:pt x="117" y="365"/>
                  <a:pt x="259" y="233"/>
                  <a:pt x="123" y="317"/>
                </a:cubicBezTo>
                <a:cubicBezTo>
                  <a:pt x="45" y="365"/>
                  <a:pt x="100" y="386"/>
                  <a:pt x="0" y="386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7" name="Freeform 37">
            <a:extLst>
              <a:ext uri="{FF2B5EF4-FFF2-40B4-BE49-F238E27FC236}">
                <a16:creationId xmlns:a16="http://schemas.microsoft.com/office/drawing/2014/main" xmlns="" id="{5347A41E-6D3D-4D8F-8C19-C45A13982BF5}"/>
              </a:ext>
            </a:extLst>
          </p:cNvPr>
          <p:cNvSpPr>
            <a:spLocks/>
          </p:cNvSpPr>
          <p:nvPr/>
        </p:nvSpPr>
        <p:spPr bwMode="auto">
          <a:xfrm>
            <a:off x="7140575" y="2989264"/>
            <a:ext cx="958850" cy="276225"/>
          </a:xfrm>
          <a:custGeom>
            <a:avLst/>
            <a:gdLst>
              <a:gd name="T0" fmla="*/ 604 w 604"/>
              <a:gd name="T1" fmla="*/ 174 h 174"/>
              <a:gd name="T2" fmla="*/ 247 w 604"/>
              <a:gd name="T3" fmla="*/ 64 h 174"/>
              <a:gd name="T4" fmla="*/ 0 w 604"/>
              <a:gd name="T5" fmla="*/ 37 h 1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04" h="174">
                <a:moveTo>
                  <a:pt x="604" y="174"/>
                </a:moveTo>
                <a:cubicBezTo>
                  <a:pt x="483" y="53"/>
                  <a:pt x="486" y="90"/>
                  <a:pt x="247" y="64"/>
                </a:cubicBezTo>
                <a:cubicBezTo>
                  <a:pt x="150" y="0"/>
                  <a:pt x="92" y="83"/>
                  <a:pt x="0" y="37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Freeform 38">
            <a:extLst>
              <a:ext uri="{FF2B5EF4-FFF2-40B4-BE49-F238E27FC236}">
                <a16:creationId xmlns:a16="http://schemas.microsoft.com/office/drawing/2014/main" xmlns="" id="{14F82755-A435-4B51-8C52-7CF5B3D22919}"/>
              </a:ext>
            </a:extLst>
          </p:cNvPr>
          <p:cNvSpPr>
            <a:spLocks/>
          </p:cNvSpPr>
          <p:nvPr/>
        </p:nvSpPr>
        <p:spPr bwMode="auto">
          <a:xfrm>
            <a:off x="7751763" y="3806825"/>
            <a:ext cx="565150" cy="330200"/>
          </a:xfrm>
          <a:custGeom>
            <a:avLst/>
            <a:gdLst>
              <a:gd name="T0" fmla="*/ 356 w 356"/>
              <a:gd name="T1" fmla="*/ 208 h 208"/>
              <a:gd name="T2" fmla="*/ 178 w 356"/>
              <a:gd name="T3" fmla="*/ 194 h 208"/>
              <a:gd name="T4" fmla="*/ 136 w 356"/>
              <a:gd name="T5" fmla="*/ 125 h 208"/>
              <a:gd name="T6" fmla="*/ 82 w 356"/>
              <a:gd name="T7" fmla="*/ 98 h 208"/>
              <a:gd name="T8" fmla="*/ 13 w 356"/>
              <a:gd name="T9" fmla="*/ 16 h 208"/>
              <a:gd name="T10" fmla="*/ 27 w 356"/>
              <a:gd name="T11" fmla="*/ 57 h 208"/>
              <a:gd name="T12" fmla="*/ 68 w 356"/>
              <a:gd name="T13" fmla="*/ 112 h 208"/>
              <a:gd name="T14" fmla="*/ 95 w 356"/>
              <a:gd name="T15" fmla="*/ 57 h 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56" h="208">
                <a:moveTo>
                  <a:pt x="356" y="208"/>
                </a:moveTo>
                <a:cubicBezTo>
                  <a:pt x="297" y="203"/>
                  <a:pt x="236" y="206"/>
                  <a:pt x="178" y="194"/>
                </a:cubicBezTo>
                <a:cubicBezTo>
                  <a:pt x="137" y="186"/>
                  <a:pt x="157" y="146"/>
                  <a:pt x="136" y="125"/>
                </a:cubicBezTo>
                <a:cubicBezTo>
                  <a:pt x="122" y="111"/>
                  <a:pt x="100" y="107"/>
                  <a:pt x="82" y="98"/>
                </a:cubicBezTo>
                <a:cubicBezTo>
                  <a:pt x="81" y="97"/>
                  <a:pt x="44" y="0"/>
                  <a:pt x="13" y="16"/>
                </a:cubicBezTo>
                <a:cubicBezTo>
                  <a:pt x="0" y="23"/>
                  <a:pt x="20" y="44"/>
                  <a:pt x="27" y="57"/>
                </a:cubicBezTo>
                <a:cubicBezTo>
                  <a:pt x="38" y="77"/>
                  <a:pt x="54" y="94"/>
                  <a:pt x="68" y="112"/>
                </a:cubicBezTo>
                <a:cubicBezTo>
                  <a:pt x="101" y="78"/>
                  <a:pt x="95" y="97"/>
                  <a:pt x="95" y="5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2" name="Freeform 42">
            <a:extLst>
              <a:ext uri="{FF2B5EF4-FFF2-40B4-BE49-F238E27FC236}">
                <a16:creationId xmlns:a16="http://schemas.microsoft.com/office/drawing/2014/main" xmlns="" id="{FDC6BA75-B9C8-44B4-BC9B-BFCAC60CEAF9}"/>
              </a:ext>
            </a:extLst>
          </p:cNvPr>
          <p:cNvSpPr>
            <a:spLocks/>
          </p:cNvSpPr>
          <p:nvPr/>
        </p:nvSpPr>
        <p:spPr bwMode="auto">
          <a:xfrm>
            <a:off x="7272338" y="4289425"/>
            <a:ext cx="869950" cy="369888"/>
          </a:xfrm>
          <a:custGeom>
            <a:avLst/>
            <a:gdLst>
              <a:gd name="T0" fmla="*/ 0 w 548"/>
              <a:gd name="T1" fmla="*/ 55 h 233"/>
              <a:gd name="T2" fmla="*/ 178 w 548"/>
              <a:gd name="T3" fmla="*/ 0 h 233"/>
              <a:gd name="T4" fmla="*/ 260 w 548"/>
              <a:gd name="T5" fmla="*/ 27 h 233"/>
              <a:gd name="T6" fmla="*/ 301 w 548"/>
              <a:gd name="T7" fmla="*/ 41 h 233"/>
              <a:gd name="T8" fmla="*/ 356 w 548"/>
              <a:gd name="T9" fmla="*/ 96 h 233"/>
              <a:gd name="T10" fmla="*/ 411 w 548"/>
              <a:gd name="T11" fmla="*/ 164 h 233"/>
              <a:gd name="T12" fmla="*/ 548 w 548"/>
              <a:gd name="T13" fmla="*/ 233 h 2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48" h="233">
                <a:moveTo>
                  <a:pt x="0" y="55"/>
                </a:moveTo>
                <a:cubicBezTo>
                  <a:pt x="86" y="71"/>
                  <a:pt x="124" y="78"/>
                  <a:pt x="178" y="0"/>
                </a:cubicBezTo>
                <a:cubicBezTo>
                  <a:pt x="205" y="9"/>
                  <a:pt x="233" y="18"/>
                  <a:pt x="260" y="27"/>
                </a:cubicBezTo>
                <a:cubicBezTo>
                  <a:pt x="274" y="32"/>
                  <a:pt x="301" y="41"/>
                  <a:pt x="301" y="41"/>
                </a:cubicBezTo>
                <a:cubicBezTo>
                  <a:pt x="319" y="59"/>
                  <a:pt x="348" y="71"/>
                  <a:pt x="356" y="96"/>
                </a:cubicBezTo>
                <a:cubicBezTo>
                  <a:pt x="371" y="141"/>
                  <a:pt x="362" y="142"/>
                  <a:pt x="411" y="164"/>
                </a:cubicBezTo>
                <a:cubicBezTo>
                  <a:pt x="468" y="189"/>
                  <a:pt x="521" y="179"/>
                  <a:pt x="548" y="233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Freeform 43">
            <a:extLst>
              <a:ext uri="{FF2B5EF4-FFF2-40B4-BE49-F238E27FC236}">
                <a16:creationId xmlns:a16="http://schemas.microsoft.com/office/drawing/2014/main" xmlns="" id="{B75026A3-38F4-43D9-9066-585DDD5D76A0}"/>
              </a:ext>
            </a:extLst>
          </p:cNvPr>
          <p:cNvSpPr>
            <a:spLocks/>
          </p:cNvSpPr>
          <p:nvPr/>
        </p:nvSpPr>
        <p:spPr bwMode="auto">
          <a:xfrm>
            <a:off x="7272338" y="3482975"/>
            <a:ext cx="1092200" cy="674688"/>
          </a:xfrm>
          <a:custGeom>
            <a:avLst/>
            <a:gdLst>
              <a:gd name="T0" fmla="*/ 0 w 688"/>
              <a:gd name="T1" fmla="*/ 0 h 425"/>
              <a:gd name="T2" fmla="*/ 27 w 688"/>
              <a:gd name="T3" fmla="*/ 28 h 425"/>
              <a:gd name="T4" fmla="*/ 109 w 688"/>
              <a:gd name="T5" fmla="*/ 55 h 425"/>
              <a:gd name="T6" fmla="*/ 219 w 688"/>
              <a:gd name="T7" fmla="*/ 137 h 425"/>
              <a:gd name="T8" fmla="*/ 342 w 688"/>
              <a:gd name="T9" fmla="*/ 233 h 425"/>
              <a:gd name="T10" fmla="*/ 466 w 688"/>
              <a:gd name="T11" fmla="*/ 343 h 425"/>
              <a:gd name="T12" fmla="*/ 493 w 688"/>
              <a:gd name="T13" fmla="*/ 371 h 425"/>
              <a:gd name="T14" fmla="*/ 617 w 688"/>
              <a:gd name="T15" fmla="*/ 425 h 425"/>
              <a:gd name="T16" fmla="*/ 672 w 688"/>
              <a:gd name="T17" fmla="*/ 343 h 4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88" h="425">
                <a:moveTo>
                  <a:pt x="0" y="0"/>
                </a:moveTo>
                <a:cubicBezTo>
                  <a:pt x="9" y="9"/>
                  <a:pt x="15" y="22"/>
                  <a:pt x="27" y="28"/>
                </a:cubicBezTo>
                <a:cubicBezTo>
                  <a:pt x="53" y="41"/>
                  <a:pt x="109" y="55"/>
                  <a:pt x="109" y="55"/>
                </a:cubicBezTo>
                <a:cubicBezTo>
                  <a:pt x="141" y="87"/>
                  <a:pt x="187" y="105"/>
                  <a:pt x="219" y="137"/>
                </a:cubicBezTo>
                <a:cubicBezTo>
                  <a:pt x="267" y="185"/>
                  <a:pt x="282" y="214"/>
                  <a:pt x="342" y="233"/>
                </a:cubicBezTo>
                <a:cubicBezTo>
                  <a:pt x="382" y="273"/>
                  <a:pt x="425" y="302"/>
                  <a:pt x="466" y="343"/>
                </a:cubicBezTo>
                <a:cubicBezTo>
                  <a:pt x="475" y="352"/>
                  <a:pt x="481" y="367"/>
                  <a:pt x="493" y="371"/>
                </a:cubicBezTo>
                <a:cubicBezTo>
                  <a:pt x="592" y="403"/>
                  <a:pt x="552" y="382"/>
                  <a:pt x="617" y="425"/>
                </a:cubicBezTo>
                <a:cubicBezTo>
                  <a:pt x="688" y="390"/>
                  <a:pt x="672" y="418"/>
                  <a:pt x="672" y="343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5" name="AutoShape 45">
            <a:extLst>
              <a:ext uri="{FF2B5EF4-FFF2-40B4-BE49-F238E27FC236}">
                <a16:creationId xmlns:a16="http://schemas.microsoft.com/office/drawing/2014/main" xmlns="" id="{148D3EF3-8491-4F1B-8317-780743343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24400"/>
            <a:ext cx="4343400" cy="1752600"/>
          </a:xfrm>
          <a:prstGeom prst="wedgeRoundRectCallout">
            <a:avLst>
              <a:gd name="adj1" fmla="val 81542"/>
              <a:gd name="adj2" fmla="val -52898"/>
              <a:gd name="adj3" fmla="val 1666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</a:rPr>
              <a:t>Vì sao các thành phố này được coi là cửa ngõ của Tây Nguyên?</a:t>
            </a:r>
          </a:p>
          <a:p>
            <a:pPr algn="ctr" eaLnBrk="1" hangingPunct="1"/>
            <a:endParaRPr lang="en-US" altLang="en-US" sz="3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  <p:bldP spid="25617" grpId="0" animBg="1"/>
      <p:bldP spid="25617" grpId="1" animBg="1"/>
      <p:bldP spid="25618" grpId="0" animBg="1"/>
      <p:bldP spid="25618" grpId="1" animBg="1"/>
      <p:bldP spid="25619" grpId="0" animBg="1"/>
      <p:bldP spid="25625" grpId="0" animBg="1"/>
      <p:bldP spid="25626" grpId="0" animBg="1"/>
      <p:bldP spid="25627" grpId="0" animBg="1"/>
      <p:bldP spid="25628" grpId="0" animBg="1"/>
      <p:bldP spid="25630" grpId="0" animBg="1"/>
      <p:bldP spid="256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6">
            <a:extLst>
              <a:ext uri="{FF2B5EF4-FFF2-40B4-BE49-F238E27FC236}">
                <a16:creationId xmlns:a16="http://schemas.microsoft.com/office/drawing/2014/main" xmlns="" id="{CD92809A-45CE-4CDE-9B27-8F06C5933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52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graphicFrame>
        <p:nvGraphicFramePr>
          <p:cNvPr id="4167" name="Group 71">
            <a:extLst>
              <a:ext uri="{FF2B5EF4-FFF2-40B4-BE49-F238E27FC236}">
                <a16:creationId xmlns:a16="http://schemas.microsoft.com/office/drawing/2014/main" xmlns="" id="{198BA9DC-6C19-4499-917F-77D0339C3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7347005"/>
              </p:ext>
            </p:extLst>
          </p:nvPr>
        </p:nvGraphicFramePr>
        <p:xfrm>
          <a:off x="1752600" y="1447800"/>
          <a:ext cx="8686800" cy="5029200"/>
        </p:xfrm>
        <a:graphic>
          <a:graphicData uri="http://schemas.openxmlformats.org/drawingml/2006/table">
            <a:tbl>
              <a:tblPr/>
              <a:tblGrid>
                <a:gridCol w="7391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Các tỉnh duyên hải Nam Trung Bộ đều giáp biển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Có hai quần đảo Hoàng Sa, Trường 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Địa hình có dải đồng bằng rộng lớn phía Đông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Bờ biển khúc khuỷu nhiều vũng, vịnh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Ít có thiên tai như: Bão, lũ, khô hạn, hoang mạc hóa…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Là cầu nối giữa Tây Nguyên với biển Đông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Có nhiều mỏ than đá, sắt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Rừng có một số đặc sản quý như: quế, trầm hương, sâm quy, kì nam…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Cơ sở vật chất- kết cấu hạ tầng còn yếu kém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Có hai di sản văn hóa thế giới là Hội An và Mĩ Sơn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BCD0BA-2282-4C52-800A-F1367EDB5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2362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2D3938-0FA5-4683-8D31-3EDB6A254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819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5EE8FF-B6F0-4FC4-B1D2-FF1FDA23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3200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6AD5D4-660C-42F2-94B3-CC598ABF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36576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B63FB9-DCD9-429E-84C7-EA073A39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40386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81E852-C318-4F1B-A9FA-DDD191CF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44958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D0EDC6-9AED-47C5-8135-070394ACB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5029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FA1FBD-B1DF-439F-A657-EB1D35E98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56388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993849-C0F9-4C24-821D-873EC7EF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60960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4158" name="TextBox 6">
            <a:extLst>
              <a:ext uri="{FF2B5EF4-FFF2-40B4-BE49-F238E27FC236}">
                <a16:creationId xmlns:a16="http://schemas.microsoft.com/office/drawing/2014/main" xmlns="" id="{8D50D7AA-74A4-4378-9B03-7A9EE1096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91" y="152400"/>
            <a:ext cx="117281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các ý sau đây, theo em ý nào 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nào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với đặc điểm tự nhiên và dân cư-xã hội vùng Duyên hải Nam Trung Bộ ?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B6D5C91C-8960-4821-8758-D3B45CEF1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1905001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AC\giaoandientu\LOP9\Luoc do cac vung kinh te va cac vung kinh te trong diem .jpg">
            <a:extLst>
              <a:ext uri="{FF2B5EF4-FFF2-40B4-BE49-F238E27FC236}">
                <a16:creationId xmlns:a16="http://schemas.microsoft.com/office/drawing/2014/main" xmlns="" id="{E0EADA63-3302-4046-8B38-B8B5EFD2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66" y="0"/>
            <a:ext cx="5910470" cy="685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3236" y="0"/>
            <a:ext cx="6455894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5DF2150-7B96-4599-9FDF-19481F3ACACE}"/>
              </a:ext>
            </a:extLst>
          </p:cNvPr>
          <p:cNvCxnSpPr>
            <a:cxnSpLocks/>
          </p:cNvCxnSpPr>
          <p:nvPr/>
        </p:nvCxnSpPr>
        <p:spPr>
          <a:xfrm flipV="1">
            <a:off x="3603009" y="2082018"/>
            <a:ext cx="6159969" cy="13469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5889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ED164F-9E18-444D-AD11-BAED2AD95C69}"/>
              </a:ext>
            </a:extLst>
          </p:cNvPr>
          <p:cNvSpPr txBox="1"/>
          <p:nvPr/>
        </p:nvSpPr>
        <p:spPr>
          <a:xfrm>
            <a:off x="450574" y="318052"/>
            <a:ext cx="11370366" cy="4407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V. Các trung tâm kinh tế và vùng kinh tế trọng điểm miền trung</a:t>
            </a:r>
            <a:endParaRPr lang="en-US" sz="400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Các trung tâm kinh tế lớn: Đà Nẵng, Quy Nhơn, Nha Trang.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Vùng kinh tế trọng điểm miền Trung: Thừa Thiên Huế, thành phố Đà Đẵng, Quảng Nam, Quảng Ngãi, Bình Định.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imes New Roman" panose="02020603050405020304" pitchFamily="18" charset="0"/>
                <a:ea typeface="Calibri" panose="020F0502020204030204" pitchFamily="34" charset="0"/>
              </a:rPr>
              <a:t>- Vai trò: có tầm quan trọng không chỉ với vùng Duyên hải Nam Trung Bộ mà với cả Bắc Trung Bộ và Tây Nguyên.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12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xmlns="" id="{0E5D4FAF-4A07-4F1B-B1A3-28E141D82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13645522"/>
              </p:ext>
            </p:extLst>
          </p:nvPr>
        </p:nvGraphicFramePr>
        <p:xfrm>
          <a:off x="122830" y="887104"/>
          <a:ext cx="11846257" cy="5841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C39EFE1-B633-4E75-A0E1-0AAC9B2B4AE7}"/>
              </a:ext>
            </a:extLst>
          </p:cNvPr>
          <p:cNvSpPr/>
          <p:nvPr/>
        </p:nvSpPr>
        <p:spPr>
          <a:xfrm>
            <a:off x="682388" y="95534"/>
            <a:ext cx="10686197" cy="6141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 SGK trang 99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231FDA-B351-467B-AF11-CFF49E1F2B82}"/>
              </a:ext>
            </a:extLst>
          </p:cNvPr>
          <p:cNvSpPr/>
          <p:nvPr/>
        </p:nvSpPr>
        <p:spPr>
          <a:xfrm>
            <a:off x="2093844" y="119271"/>
            <a:ext cx="7752522" cy="6758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đúng nhất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F7D5CC-5066-46B3-961C-F17951BF10E1}"/>
              </a:ext>
            </a:extLst>
          </p:cNvPr>
          <p:cNvSpPr/>
          <p:nvPr/>
        </p:nvSpPr>
        <p:spPr>
          <a:xfrm>
            <a:off x="132522" y="1099930"/>
            <a:ext cx="11887200" cy="20010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Nơi nào của vùng Duyên hải Nam Trung Bộ nổi tiếng làm nước mắn ?</a:t>
            </a:r>
          </a:p>
          <a:p>
            <a:pPr marL="342900" indent="-342900">
              <a:buAutoNum type="alphaUcPeriod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Phan Thiết, Nha Trang.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Đại Lãnh, Quảng Ngãi.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C. Cà Ná, Hội An.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D. Phú Quốc, Cát Hải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309F1E-520E-40C0-9D31-98CCB0BCE53B}"/>
              </a:ext>
            </a:extLst>
          </p:cNvPr>
          <p:cNvSpPr/>
          <p:nvPr/>
        </p:nvSpPr>
        <p:spPr>
          <a:xfrm>
            <a:off x="132523" y="3233530"/>
            <a:ext cx="11887199" cy="34058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Những thành phố nào của vùng Duyên hải Nam Trung Bộ là cửa ngõ của Tây Mguyên ?</a:t>
            </a:r>
          </a:p>
          <a:p>
            <a:pPr marL="342900" indent="-342900">
              <a:buAutoNum type="alphaUcPeriod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Thanh Hóa, Quy Nhơn, Nha Trang.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Đà Nẵng, Hà Tĩnh, Nha Trang.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C. Đà Nẵng, Quy Nhơn, Nha Trang.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D. Đà Đẵng, Quy Nhơn, Phan Thiết.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85CA7CD-F67E-4A48-B9F9-5F6B1FA28D23}"/>
              </a:ext>
            </a:extLst>
          </p:cNvPr>
          <p:cNvSpPr/>
          <p:nvPr/>
        </p:nvSpPr>
        <p:spPr>
          <a:xfrm>
            <a:off x="132522" y="1563756"/>
            <a:ext cx="437321" cy="4240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374795C-BF9F-4700-8EED-B1E75DC5D0CE}"/>
              </a:ext>
            </a:extLst>
          </p:cNvPr>
          <p:cNvSpPr/>
          <p:nvPr/>
        </p:nvSpPr>
        <p:spPr>
          <a:xfrm>
            <a:off x="132523" y="5393634"/>
            <a:ext cx="437320" cy="3644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7765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FE9922-8498-4806-848D-CC30171D1723}"/>
              </a:ext>
            </a:extLst>
          </p:cNvPr>
          <p:cNvSpPr txBox="1"/>
          <p:nvPr/>
        </p:nvSpPr>
        <p:spPr>
          <a:xfrm>
            <a:off x="212034" y="424071"/>
            <a:ext cx="11714923" cy="2978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Tỉnh có sản lượng đánh bắt cá biển cao nhất vùng Duyên hải Nam Trung Bộ là: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Định.		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Ninh Thuận.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Khánh Hòa.		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Bình Thuận.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55BFF0-5C50-4BA9-80CB-6C5D09D21750}"/>
              </a:ext>
            </a:extLst>
          </p:cNvPr>
          <p:cNvSpPr txBox="1"/>
          <p:nvPr/>
        </p:nvSpPr>
        <p:spPr>
          <a:xfrm rot="10800000" flipV="1">
            <a:off x="212031" y="3363549"/>
            <a:ext cx="11714922" cy="2978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khó khăn mà nông nghiệp vùng Duyên hải Nam Trung Bộ thường gặp phải là: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 tố, mưa dầm, lũ lụt, sương muối.	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Khô hạn, bão tố, mưa đá, lũ lụt.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Lũ lụt, bão tố, hạn hán, rét đậm.		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Khí hậu khô hạn, nạn cát lấn và hoang mạc hóa, đất xấu, bão tố, lũ lụt.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E356676-0D1F-4027-A86C-1CAA5BA73002}"/>
              </a:ext>
            </a:extLst>
          </p:cNvPr>
          <p:cNvSpPr/>
          <p:nvPr/>
        </p:nvSpPr>
        <p:spPr>
          <a:xfrm>
            <a:off x="212027" y="2915478"/>
            <a:ext cx="424077" cy="4480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3E3FC12-D8D7-4092-9A96-9C7E9D790ACB}"/>
              </a:ext>
            </a:extLst>
          </p:cNvPr>
          <p:cNvSpPr/>
          <p:nvPr/>
        </p:nvSpPr>
        <p:spPr>
          <a:xfrm>
            <a:off x="212027" y="5854957"/>
            <a:ext cx="424077" cy="4874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8160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DDC210-ECDA-45EC-AA81-F6FF5F944C02}"/>
              </a:ext>
            </a:extLst>
          </p:cNvPr>
          <p:cNvSpPr txBox="1"/>
          <p:nvPr/>
        </p:nvSpPr>
        <p:spPr>
          <a:xfrm>
            <a:off x="384313" y="371061"/>
            <a:ext cx="11595652" cy="2978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Khó khăn lớn nhất đối với phát triển công nghiệp hiện nay ở Duyên hải Nam Trung Bộ là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 nguyên liệu.	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vị trí địa lí không thuận lợi.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thiếu điện, giao thông chưa phát triển.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chưa thu hút được nhiều đầu tư nước ngoài.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222AD7-698D-4C19-A558-14BB60347B20}"/>
              </a:ext>
            </a:extLst>
          </p:cNvPr>
          <p:cNvSpPr txBox="1"/>
          <p:nvPr/>
        </p:nvSpPr>
        <p:spPr>
          <a:xfrm rot="10800000" flipV="1">
            <a:off x="384312" y="3674353"/>
            <a:ext cx="11595652" cy="251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Những sân bay ở vùng Duyên hải Nam Trung Bộ là: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 bay Huế và sân bay Nha Trang.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Sân bay Đà Nẵng và sân bay Vinh.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Sân bay Đà Nẵng và sân bay Nha Trang.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Sân bay Nội Bài và sân bay Nha Trang.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E2A0D2A-6799-4928-8932-FC7064B31316}"/>
              </a:ext>
            </a:extLst>
          </p:cNvPr>
          <p:cNvSpPr/>
          <p:nvPr/>
        </p:nvSpPr>
        <p:spPr>
          <a:xfrm>
            <a:off x="384312" y="2345635"/>
            <a:ext cx="437323" cy="5433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9D0FAB6-E889-4864-A622-EAE8F678E1B4}"/>
              </a:ext>
            </a:extLst>
          </p:cNvPr>
          <p:cNvSpPr/>
          <p:nvPr/>
        </p:nvSpPr>
        <p:spPr>
          <a:xfrm>
            <a:off x="384313" y="5181600"/>
            <a:ext cx="437322" cy="5433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952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bbon: Curved and Tilted Up 3">
            <a:extLst>
              <a:ext uri="{FF2B5EF4-FFF2-40B4-BE49-F238E27FC236}">
                <a16:creationId xmlns:a16="http://schemas.microsoft.com/office/drawing/2014/main" xmlns="" id="{3856B86E-7750-41C8-B0F1-0DE1717DE27A}"/>
              </a:ext>
            </a:extLst>
          </p:cNvPr>
          <p:cNvSpPr/>
          <p:nvPr/>
        </p:nvSpPr>
        <p:spPr>
          <a:xfrm>
            <a:off x="159026" y="185530"/>
            <a:ext cx="11834191" cy="6480313"/>
          </a:xfrm>
          <a:prstGeom prst="ellipseRibbon2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nội dung bài 27. Thực hành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BIỂN CỦA BẮC TRUNG BỘ VÀ DUYÊN HẢI NAM TRUNG BỘ</a:t>
            </a:r>
          </a:p>
          <a:p>
            <a:pPr marL="285750" indent="-285750">
              <a:buFontTx/>
              <a:buChar char="-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1 ( Học sinh tự làm )</a:t>
            </a:r>
          </a:p>
          <a:p>
            <a:pPr marL="285750" indent="-285750">
              <a:buFontTx/>
              <a:buChar char="-"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2 </a:t>
            </a: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 Căn cứ vào bảng số liệu sgk trang 100 )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So sánh sản lượng thủy sản nuôi trồng và khai thác của vùng Bắc Trung Bộ và Duyên hải Nam Trung Bộ.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Vì sao có sự chênh lệch về sản lượng thủy sản nuôi trồng và khai thác giữa hai vùng ?</a:t>
            </a:r>
          </a:p>
        </p:txBody>
      </p:sp>
    </p:spTree>
    <p:extLst>
      <p:ext uri="{BB962C8B-B14F-4D97-AF65-F5344CB8AC3E}">
        <p14:creationId xmlns:p14="http://schemas.microsoft.com/office/powerpoint/2010/main" xmlns="" val="22315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1B442B6A-5A54-4145-B828-E09827EB75D7}"/>
              </a:ext>
            </a:extLst>
          </p:cNvPr>
          <p:cNvSpPr/>
          <p:nvPr/>
        </p:nvSpPr>
        <p:spPr>
          <a:xfrm>
            <a:off x="6493564" y="159025"/>
            <a:ext cx="5274365" cy="6440557"/>
          </a:xfrm>
          <a:prstGeom prst="wedgeEllipseCallout">
            <a:avLst>
              <a:gd name="adj1" fmla="val -45456"/>
              <a:gd name="adj2" fmla="val 48445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2007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 NTB 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2693" cy="65995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4FD01651-B490-46F0-BDCD-B0F36E769EDC}"/>
              </a:ext>
            </a:extLst>
          </p:cNvPr>
          <p:cNvCxnSpPr/>
          <p:nvPr/>
        </p:nvCxnSpPr>
        <p:spPr>
          <a:xfrm flipH="1">
            <a:off x="1463040" y="1862919"/>
            <a:ext cx="5920399" cy="38716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06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TextBox 9">
            <a:extLst>
              <a:ext uri="{FF2B5EF4-FFF2-40B4-BE49-F238E27FC236}">
                <a16:creationId xmlns:a16="http://schemas.microsoft.com/office/drawing/2014/main" xmlns="" id="{81ACF722-B7E8-4D2B-B293-9FBF897DF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43" y="1371601"/>
            <a:ext cx="1155589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6600FF"/>
                </a:solidFill>
              </a:rPr>
              <a:t>Bảng 26.1.</a:t>
            </a:r>
            <a:r>
              <a:rPr lang="en-US" altLang="en-US" sz="2800">
                <a:solidFill>
                  <a:schemeClr val="hlink"/>
                </a:solidFill>
              </a:rPr>
              <a:t> </a:t>
            </a:r>
            <a:r>
              <a:rPr lang="en-US" altLang="en-US" sz="2800" b="1">
                <a:solidFill>
                  <a:srgbClr val="003300"/>
                </a:solidFill>
              </a:rPr>
              <a:t>Một số sản phẩm nông nghiệp ở Duyên hải Nam Trung Bộ</a:t>
            </a:r>
          </a:p>
        </p:txBody>
      </p:sp>
      <p:sp>
        <p:nvSpPr>
          <p:cNvPr id="19459" name="AutoShape 12">
            <a:extLst>
              <a:ext uri="{FF2B5EF4-FFF2-40B4-BE49-F238E27FC236}">
                <a16:creationId xmlns:a16="http://schemas.microsoft.com/office/drawing/2014/main" xmlns="" id="{2A6F9D95-6D55-49ED-9BC4-C805100A1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74" y="228600"/>
            <a:ext cx="6788426" cy="3810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IV. Tình hình phát triển kinh tế</a:t>
            </a:r>
          </a:p>
        </p:txBody>
      </p:sp>
      <p:sp>
        <p:nvSpPr>
          <p:cNvPr id="19460" name="Text Box 13">
            <a:extLst>
              <a:ext uri="{FF2B5EF4-FFF2-40B4-BE49-F238E27FC236}">
                <a16:creationId xmlns:a16="http://schemas.microsoft.com/office/drawing/2014/main" xmlns="" id="{B1D3A360-AFDF-4F19-AB83-C08C5A8FE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43" y="838200"/>
            <a:ext cx="354495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</a:rPr>
              <a:t>1. Nông nghiệp</a:t>
            </a:r>
            <a:endParaRPr lang="en-US" altLang="en-US" sz="2400">
              <a:solidFill>
                <a:srgbClr val="FF0066"/>
              </a:solidFill>
            </a:endParaRPr>
          </a:p>
        </p:txBody>
      </p:sp>
      <p:sp>
        <p:nvSpPr>
          <p:cNvPr id="6188" name="AutoShape 44">
            <a:extLst>
              <a:ext uri="{FF2B5EF4-FFF2-40B4-BE49-F238E27FC236}">
                <a16:creationId xmlns:a16="http://schemas.microsoft.com/office/drawing/2014/main" xmlns="" id="{4DD955A5-B71D-44B7-B8A0-97EA47652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43" y="5334000"/>
            <a:ext cx="11555895" cy="1295400"/>
          </a:xfrm>
          <a:prstGeom prst="horizontalScroll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Nhận xét về tình hình chăn nuôi bò và nuôi trồng thủy sản của vùng ?</a:t>
            </a:r>
            <a:r>
              <a:rPr lang="en-US" altLang="en-US" sz="2800">
                <a:solidFill>
                  <a:srgbClr val="A5002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79" y="2056320"/>
            <a:ext cx="10458269" cy="29750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8744AF1-98CA-430C-9436-2B87119F9EF8}"/>
              </a:ext>
            </a:extLst>
          </p:cNvPr>
          <p:cNvSpPr/>
          <p:nvPr/>
        </p:nvSpPr>
        <p:spPr>
          <a:xfrm>
            <a:off x="10251150" y="2680079"/>
            <a:ext cx="1205552" cy="9442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E4661D-D48E-4C3A-9B7C-124B100E1B92}"/>
              </a:ext>
            </a:extLst>
          </p:cNvPr>
          <p:cNvSpPr/>
          <p:nvPr/>
        </p:nvSpPr>
        <p:spPr>
          <a:xfrm>
            <a:off x="10251150" y="3650367"/>
            <a:ext cx="1172520" cy="8288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uoc_do_kinh_te_vung_duyen_hai_Nam_Trung_Bo_">
            <a:extLst>
              <a:ext uri="{FF2B5EF4-FFF2-40B4-BE49-F238E27FC236}">
                <a16:creationId xmlns:a16="http://schemas.microsoft.com/office/drawing/2014/main" xmlns="" id="{CC85AB24-6F76-446B-A247-31F0CB7F2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090" y="0"/>
            <a:ext cx="566382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D6EAA1-2CAA-48FE-82FE-0BFFB4EB7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264090" cy="3631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http://moitruong24h.vn/Data/upload/images/02(1).JPG">
            <a:extLst>
              <a:ext uri="{FF2B5EF4-FFF2-40B4-BE49-F238E27FC236}">
                <a16:creationId xmlns:a16="http://schemas.microsoft.com/office/drawing/2014/main" xmlns="" id="{062E28CA-AFA8-49D3-B458-6B7EB62AB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31098"/>
            <a:ext cx="3264089" cy="3226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0" descr="ca-ngu5634805555530775780">
            <a:extLst>
              <a:ext uri="{FF2B5EF4-FFF2-40B4-BE49-F238E27FC236}">
                <a16:creationId xmlns:a16="http://schemas.microsoft.com/office/drawing/2014/main" xmlns="" id="{70BD7596-04D2-4193-ABE1-667172F69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7910" y="0"/>
            <a:ext cx="3264090" cy="363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thu%20mua%20tom%20hum%20Phu%20Yen">
            <a:extLst>
              <a:ext uri="{FF2B5EF4-FFF2-40B4-BE49-F238E27FC236}">
                <a16:creationId xmlns:a16="http://schemas.microsoft.com/office/drawing/2014/main" xmlns="" id="{AA9C34D0-6397-4BB8-B2B3-F2403918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7910" y="3631096"/>
            <a:ext cx="3264090" cy="32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946F63CB-F62E-4B8A-B74E-BB4C0C0EF6D6}"/>
              </a:ext>
            </a:extLst>
          </p:cNvPr>
          <p:cNvCxnSpPr>
            <a:cxnSpLocks/>
          </p:cNvCxnSpPr>
          <p:nvPr/>
        </p:nvCxnSpPr>
        <p:spPr>
          <a:xfrm flipH="1">
            <a:off x="2797791" y="2797791"/>
            <a:ext cx="2866029" cy="20198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2D346BA6-41D8-4A48-8B1D-0A0F4F65919D}"/>
              </a:ext>
            </a:extLst>
          </p:cNvPr>
          <p:cNvCxnSpPr/>
          <p:nvPr/>
        </p:nvCxnSpPr>
        <p:spPr>
          <a:xfrm flipH="1">
            <a:off x="2688609" y="668740"/>
            <a:ext cx="1542197" cy="368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82163873-DC30-4359-BAA7-30EF54301DEF}"/>
              </a:ext>
            </a:extLst>
          </p:cNvPr>
          <p:cNvCxnSpPr/>
          <p:nvPr/>
        </p:nvCxnSpPr>
        <p:spPr>
          <a:xfrm>
            <a:off x="5459104" y="1037230"/>
            <a:ext cx="36985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EAC33530-DF2D-4DF9-BF97-4F08D1405BBB}"/>
              </a:ext>
            </a:extLst>
          </p:cNvPr>
          <p:cNvCxnSpPr>
            <a:cxnSpLocks/>
          </p:cNvCxnSpPr>
          <p:nvPr/>
        </p:nvCxnSpPr>
        <p:spPr>
          <a:xfrm>
            <a:off x="5964072" y="3889612"/>
            <a:ext cx="3264090" cy="12282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3616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78A287BC-D234-4009-A9AA-38D7AFAF1D1D}"/>
              </a:ext>
            </a:extLst>
          </p:cNvPr>
          <p:cNvSpPr/>
          <p:nvPr/>
        </p:nvSpPr>
        <p:spPr>
          <a:xfrm>
            <a:off x="8812696" y="5308979"/>
            <a:ext cx="397566" cy="24368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"/>
            <a:ext cx="4769112" cy="6855024"/>
          </a:xfrm>
          <a:prstGeom prst="rect">
            <a:avLst/>
          </a:prstGeom>
        </p:spPr>
      </p:pic>
      <p:pic>
        <p:nvPicPr>
          <p:cNvPr id="1026" name="Picture 2" descr="20.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9112" y="2976"/>
            <a:ext cx="4953000" cy="705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419E368-2A05-4E07-92D3-AAECAD29CED5}"/>
              </a:ext>
            </a:extLst>
          </p:cNvPr>
          <p:cNvSpPr/>
          <p:nvPr/>
        </p:nvSpPr>
        <p:spPr>
          <a:xfrm>
            <a:off x="6848046" y="3220871"/>
            <a:ext cx="795131" cy="2698175"/>
          </a:xfrm>
          <a:custGeom>
            <a:avLst/>
            <a:gdLst>
              <a:gd name="connsiteX0" fmla="*/ 384313 w 795131"/>
              <a:gd name="connsiteY0" fmla="*/ 0 h 2346114"/>
              <a:gd name="connsiteX1" fmla="*/ 238540 w 795131"/>
              <a:gd name="connsiteY1" fmla="*/ 79514 h 2346114"/>
              <a:gd name="connsiteX2" fmla="*/ 212035 w 795131"/>
              <a:gd name="connsiteY2" fmla="*/ 132522 h 2346114"/>
              <a:gd name="connsiteX3" fmla="*/ 185531 w 795131"/>
              <a:gd name="connsiteY3" fmla="*/ 92766 h 2346114"/>
              <a:gd name="connsiteX4" fmla="*/ 13253 w 795131"/>
              <a:gd name="connsiteY4" fmla="*/ 145774 h 2346114"/>
              <a:gd name="connsiteX5" fmla="*/ 0 w 795131"/>
              <a:gd name="connsiteY5" fmla="*/ 185531 h 2346114"/>
              <a:gd name="connsiteX6" fmla="*/ 13253 w 795131"/>
              <a:gd name="connsiteY6" fmla="*/ 291548 h 2346114"/>
              <a:gd name="connsiteX7" fmla="*/ 172279 w 795131"/>
              <a:gd name="connsiteY7" fmla="*/ 357809 h 2346114"/>
              <a:gd name="connsiteX8" fmla="*/ 265044 w 795131"/>
              <a:gd name="connsiteY8" fmla="*/ 410818 h 2346114"/>
              <a:gd name="connsiteX9" fmla="*/ 318053 w 795131"/>
              <a:gd name="connsiteY9" fmla="*/ 424070 h 2346114"/>
              <a:gd name="connsiteX10" fmla="*/ 450574 w 795131"/>
              <a:gd name="connsiteY10" fmla="*/ 516835 h 2346114"/>
              <a:gd name="connsiteX11" fmla="*/ 477079 w 795131"/>
              <a:gd name="connsiteY11" fmla="*/ 556592 h 2346114"/>
              <a:gd name="connsiteX12" fmla="*/ 556592 w 795131"/>
              <a:gd name="connsiteY12" fmla="*/ 689114 h 2346114"/>
              <a:gd name="connsiteX13" fmla="*/ 609600 w 795131"/>
              <a:gd name="connsiteY13" fmla="*/ 742122 h 2346114"/>
              <a:gd name="connsiteX14" fmla="*/ 636105 w 795131"/>
              <a:gd name="connsiteY14" fmla="*/ 808383 h 2346114"/>
              <a:gd name="connsiteX15" fmla="*/ 662609 w 795131"/>
              <a:gd name="connsiteY15" fmla="*/ 848140 h 2346114"/>
              <a:gd name="connsiteX16" fmla="*/ 675861 w 795131"/>
              <a:gd name="connsiteY16" fmla="*/ 901148 h 2346114"/>
              <a:gd name="connsiteX17" fmla="*/ 728870 w 795131"/>
              <a:gd name="connsiteY17" fmla="*/ 1046922 h 2346114"/>
              <a:gd name="connsiteX18" fmla="*/ 755374 w 795131"/>
              <a:gd name="connsiteY18" fmla="*/ 1086679 h 2346114"/>
              <a:gd name="connsiteX19" fmla="*/ 768627 w 795131"/>
              <a:gd name="connsiteY19" fmla="*/ 1139687 h 2346114"/>
              <a:gd name="connsiteX20" fmla="*/ 781879 w 795131"/>
              <a:gd name="connsiteY20" fmla="*/ 1219200 h 2346114"/>
              <a:gd name="connsiteX21" fmla="*/ 795131 w 795131"/>
              <a:gd name="connsiteY21" fmla="*/ 1258957 h 2346114"/>
              <a:gd name="connsiteX22" fmla="*/ 781879 w 795131"/>
              <a:gd name="connsiteY22" fmla="*/ 1444487 h 2346114"/>
              <a:gd name="connsiteX23" fmla="*/ 768627 w 795131"/>
              <a:gd name="connsiteY23" fmla="*/ 1537253 h 2346114"/>
              <a:gd name="connsiteX24" fmla="*/ 702366 w 795131"/>
              <a:gd name="connsiteY24" fmla="*/ 1603514 h 2346114"/>
              <a:gd name="connsiteX25" fmla="*/ 675861 w 795131"/>
              <a:gd name="connsiteY25" fmla="*/ 1696279 h 2346114"/>
              <a:gd name="connsiteX26" fmla="*/ 649357 w 795131"/>
              <a:gd name="connsiteY26" fmla="*/ 1881809 h 2346114"/>
              <a:gd name="connsiteX27" fmla="*/ 609600 w 795131"/>
              <a:gd name="connsiteY27" fmla="*/ 1895061 h 2346114"/>
              <a:gd name="connsiteX28" fmla="*/ 490331 w 795131"/>
              <a:gd name="connsiteY28" fmla="*/ 1974574 h 2346114"/>
              <a:gd name="connsiteX29" fmla="*/ 450574 w 795131"/>
              <a:gd name="connsiteY29" fmla="*/ 2040835 h 2346114"/>
              <a:gd name="connsiteX30" fmla="*/ 251792 w 795131"/>
              <a:gd name="connsiteY30" fmla="*/ 2080592 h 2346114"/>
              <a:gd name="connsiteX31" fmla="*/ 198783 w 795131"/>
              <a:gd name="connsiteY31" fmla="*/ 2054087 h 2346114"/>
              <a:gd name="connsiteX32" fmla="*/ 172279 w 795131"/>
              <a:gd name="connsiteY32" fmla="*/ 2014331 h 2346114"/>
              <a:gd name="connsiteX33" fmla="*/ 119270 w 795131"/>
              <a:gd name="connsiteY33" fmla="*/ 2001079 h 2346114"/>
              <a:gd name="connsiteX34" fmla="*/ 79513 w 795131"/>
              <a:gd name="connsiteY34" fmla="*/ 2014331 h 2346114"/>
              <a:gd name="connsiteX35" fmla="*/ 92766 w 795131"/>
              <a:gd name="connsiteY35" fmla="*/ 2239618 h 2346114"/>
              <a:gd name="connsiteX36" fmla="*/ 119270 w 795131"/>
              <a:gd name="connsiteY36" fmla="*/ 2345635 h 234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5131" h="2346114">
                <a:moveTo>
                  <a:pt x="384313" y="0"/>
                </a:moveTo>
                <a:cubicBezTo>
                  <a:pt x="366130" y="9092"/>
                  <a:pt x="256876" y="61178"/>
                  <a:pt x="238540" y="79514"/>
                </a:cubicBezTo>
                <a:cubicBezTo>
                  <a:pt x="224571" y="93483"/>
                  <a:pt x="220870" y="114853"/>
                  <a:pt x="212035" y="132522"/>
                </a:cubicBezTo>
                <a:cubicBezTo>
                  <a:pt x="203200" y="119270"/>
                  <a:pt x="201273" y="95188"/>
                  <a:pt x="185531" y="92766"/>
                </a:cubicBezTo>
                <a:cubicBezTo>
                  <a:pt x="80358" y="76586"/>
                  <a:pt x="48391" y="75499"/>
                  <a:pt x="13253" y="145774"/>
                </a:cubicBezTo>
                <a:cubicBezTo>
                  <a:pt x="7006" y="158268"/>
                  <a:pt x="4418" y="172279"/>
                  <a:pt x="0" y="185531"/>
                </a:cubicBezTo>
                <a:cubicBezTo>
                  <a:pt x="4418" y="220870"/>
                  <a:pt x="-4692" y="260785"/>
                  <a:pt x="13253" y="291548"/>
                </a:cubicBezTo>
                <a:cubicBezTo>
                  <a:pt x="46166" y="347969"/>
                  <a:pt x="119513" y="349015"/>
                  <a:pt x="172279" y="357809"/>
                </a:cubicBezTo>
                <a:cubicBezTo>
                  <a:pt x="205237" y="379782"/>
                  <a:pt x="226609" y="396405"/>
                  <a:pt x="265044" y="410818"/>
                </a:cubicBezTo>
                <a:cubicBezTo>
                  <a:pt x="282098" y="417213"/>
                  <a:pt x="300383" y="419653"/>
                  <a:pt x="318053" y="424070"/>
                </a:cubicBezTo>
                <a:cubicBezTo>
                  <a:pt x="383847" y="456967"/>
                  <a:pt x="387448" y="453709"/>
                  <a:pt x="450574" y="516835"/>
                </a:cubicBezTo>
                <a:cubicBezTo>
                  <a:pt x="461836" y="528097"/>
                  <a:pt x="468731" y="543027"/>
                  <a:pt x="477079" y="556592"/>
                </a:cubicBezTo>
                <a:cubicBezTo>
                  <a:pt x="504078" y="600465"/>
                  <a:pt x="520165" y="652687"/>
                  <a:pt x="556592" y="689114"/>
                </a:cubicBezTo>
                <a:lnTo>
                  <a:pt x="609600" y="742122"/>
                </a:lnTo>
                <a:cubicBezTo>
                  <a:pt x="618435" y="764209"/>
                  <a:pt x="625466" y="787106"/>
                  <a:pt x="636105" y="808383"/>
                </a:cubicBezTo>
                <a:cubicBezTo>
                  <a:pt x="643228" y="822629"/>
                  <a:pt x="656335" y="833501"/>
                  <a:pt x="662609" y="848140"/>
                </a:cubicBezTo>
                <a:cubicBezTo>
                  <a:pt x="669783" y="864881"/>
                  <a:pt x="670627" y="883703"/>
                  <a:pt x="675861" y="901148"/>
                </a:cubicBezTo>
                <a:cubicBezTo>
                  <a:pt x="685137" y="932068"/>
                  <a:pt x="713065" y="1015312"/>
                  <a:pt x="728870" y="1046922"/>
                </a:cubicBezTo>
                <a:cubicBezTo>
                  <a:pt x="735993" y="1061168"/>
                  <a:pt x="746539" y="1073427"/>
                  <a:pt x="755374" y="1086679"/>
                </a:cubicBezTo>
                <a:cubicBezTo>
                  <a:pt x="759792" y="1104348"/>
                  <a:pt x="765055" y="1121827"/>
                  <a:pt x="768627" y="1139687"/>
                </a:cubicBezTo>
                <a:cubicBezTo>
                  <a:pt x="773897" y="1166035"/>
                  <a:pt x="776050" y="1192970"/>
                  <a:pt x="781879" y="1219200"/>
                </a:cubicBezTo>
                <a:cubicBezTo>
                  <a:pt x="784909" y="1232837"/>
                  <a:pt x="790714" y="1245705"/>
                  <a:pt x="795131" y="1258957"/>
                </a:cubicBezTo>
                <a:cubicBezTo>
                  <a:pt x="790714" y="1320800"/>
                  <a:pt x="787757" y="1382765"/>
                  <a:pt x="781879" y="1444487"/>
                </a:cubicBezTo>
                <a:cubicBezTo>
                  <a:pt x="778918" y="1475582"/>
                  <a:pt x="782596" y="1509315"/>
                  <a:pt x="768627" y="1537253"/>
                </a:cubicBezTo>
                <a:cubicBezTo>
                  <a:pt x="754658" y="1565191"/>
                  <a:pt x="702366" y="1603514"/>
                  <a:pt x="702366" y="1603514"/>
                </a:cubicBezTo>
                <a:cubicBezTo>
                  <a:pt x="691860" y="1635029"/>
                  <a:pt x="681409" y="1662992"/>
                  <a:pt x="675861" y="1696279"/>
                </a:cubicBezTo>
                <a:cubicBezTo>
                  <a:pt x="665591" y="1757900"/>
                  <a:pt x="669112" y="1822544"/>
                  <a:pt x="649357" y="1881809"/>
                </a:cubicBezTo>
                <a:cubicBezTo>
                  <a:pt x="644940" y="1895061"/>
                  <a:pt x="622365" y="1889388"/>
                  <a:pt x="609600" y="1895061"/>
                </a:cubicBezTo>
                <a:cubicBezTo>
                  <a:pt x="522953" y="1933571"/>
                  <a:pt x="544951" y="1919954"/>
                  <a:pt x="490331" y="1974574"/>
                </a:cubicBezTo>
                <a:cubicBezTo>
                  <a:pt x="483739" y="1994351"/>
                  <a:pt x="477466" y="2032925"/>
                  <a:pt x="450574" y="2040835"/>
                </a:cubicBezTo>
                <a:cubicBezTo>
                  <a:pt x="385747" y="2059902"/>
                  <a:pt x="251792" y="2080592"/>
                  <a:pt x="251792" y="2080592"/>
                </a:cubicBezTo>
                <a:cubicBezTo>
                  <a:pt x="234122" y="2071757"/>
                  <a:pt x="213959" y="2066734"/>
                  <a:pt x="198783" y="2054087"/>
                </a:cubicBezTo>
                <a:cubicBezTo>
                  <a:pt x="186548" y="2043891"/>
                  <a:pt x="185531" y="2023166"/>
                  <a:pt x="172279" y="2014331"/>
                </a:cubicBezTo>
                <a:cubicBezTo>
                  <a:pt x="157124" y="2004228"/>
                  <a:pt x="136940" y="2005496"/>
                  <a:pt x="119270" y="2001079"/>
                </a:cubicBezTo>
                <a:cubicBezTo>
                  <a:pt x="106018" y="2005496"/>
                  <a:pt x="81056" y="2000447"/>
                  <a:pt x="79513" y="2014331"/>
                </a:cubicBezTo>
                <a:cubicBezTo>
                  <a:pt x="71206" y="2089096"/>
                  <a:pt x="83036" y="2165024"/>
                  <a:pt x="92766" y="2239618"/>
                </a:cubicBezTo>
                <a:cubicBezTo>
                  <a:pt x="122064" y="2464231"/>
                  <a:pt x="119270" y="2247959"/>
                  <a:pt x="119270" y="234563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9245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1271">
            <a:extLst>
              <a:ext uri="{FF2B5EF4-FFF2-40B4-BE49-F238E27FC236}">
                <a16:creationId xmlns:a16="http://schemas.microsoft.com/office/drawing/2014/main" xmlns="" id="{5A7CAB45-C012-479E-A468-A8414246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1"/>
            <a:ext cx="6019800" cy="669607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765352277757">
            <a:extLst>
              <a:ext uri="{FF2B5EF4-FFF2-40B4-BE49-F238E27FC236}">
                <a16:creationId xmlns:a16="http://schemas.microsoft.com/office/drawing/2014/main" xmlns="" id="{7F15469E-0055-42BD-80AC-F9D98DD5F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423452" cy="3200399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iem_dan_kho_khan">
            <a:extLst>
              <a:ext uri="{FF2B5EF4-FFF2-40B4-BE49-F238E27FC236}">
                <a16:creationId xmlns:a16="http://schemas.microsoft.com/office/drawing/2014/main" xmlns="" id="{2DCE48B8-149F-4262-A5FD-C28E01AA2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5423452" cy="303143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0737E4A7-45EA-4CFF-A464-EACA9E816DC3}"/>
              </a:ext>
            </a:extLst>
          </p:cNvPr>
          <p:cNvCxnSpPr/>
          <p:nvPr/>
        </p:nvCxnSpPr>
        <p:spPr>
          <a:xfrm flipH="1">
            <a:off x="5499652" y="1497496"/>
            <a:ext cx="343231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0972330-B6AC-4E95-9189-164D2589322A}"/>
              </a:ext>
            </a:extLst>
          </p:cNvPr>
          <p:cNvCxnSpPr/>
          <p:nvPr/>
        </p:nvCxnSpPr>
        <p:spPr>
          <a:xfrm flipH="1">
            <a:off x="5499652" y="4214191"/>
            <a:ext cx="3286539" cy="7421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BD759FF-5510-45F1-A8F0-55580B9E332F}"/>
              </a:ext>
            </a:extLst>
          </p:cNvPr>
          <p:cNvSpPr/>
          <p:nvPr/>
        </p:nvSpPr>
        <p:spPr>
          <a:xfrm>
            <a:off x="8786191" y="1391478"/>
            <a:ext cx="834887" cy="357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E1A7E52-0354-40A5-8090-A4393F982DBF}"/>
              </a:ext>
            </a:extLst>
          </p:cNvPr>
          <p:cNvSpPr/>
          <p:nvPr/>
        </p:nvSpPr>
        <p:spPr>
          <a:xfrm>
            <a:off x="8600661" y="4108181"/>
            <a:ext cx="622852" cy="3577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7A27D0-CD73-4E5F-A182-148883062586}"/>
              </a:ext>
            </a:extLst>
          </p:cNvPr>
          <p:cNvSpPr/>
          <p:nvPr/>
        </p:nvSpPr>
        <p:spPr>
          <a:xfrm>
            <a:off x="265043" y="245165"/>
            <a:ext cx="3114261" cy="589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Huỳnh ( Quảng Ngãi 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9B28F1-F0EF-48FD-A5EB-344E3E096E22}"/>
              </a:ext>
            </a:extLst>
          </p:cNvPr>
          <p:cNvSpPr/>
          <p:nvPr/>
        </p:nvSpPr>
        <p:spPr>
          <a:xfrm>
            <a:off x="2332383" y="5830957"/>
            <a:ext cx="2968487" cy="596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Ná ( Ninh Thuận 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25C98AED-B53E-401E-ADDC-C695BD9A6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5936788"/>
              </p:ext>
            </p:extLst>
          </p:nvPr>
        </p:nvGraphicFramePr>
        <p:xfrm>
          <a:off x="251791" y="172277"/>
          <a:ext cx="5499652" cy="1902584"/>
        </p:xfrm>
        <a:graphic>
          <a:graphicData uri="http://schemas.openxmlformats.org/drawingml/2006/table">
            <a:tbl>
              <a:tblPr/>
              <a:tblGrid>
                <a:gridCol w="1833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64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43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kg/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9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DHNTB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7F1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281,5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7F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1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 nước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3399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463,6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3399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5856" name="Picture 8" descr="Luoc_do_kinh_te_vung_duyen_hai_Nam_Trung_Bo_">
            <a:extLst>
              <a:ext uri="{FF2B5EF4-FFF2-40B4-BE49-F238E27FC236}">
                <a16:creationId xmlns:a16="http://schemas.microsoft.com/office/drawing/2014/main" xmlns="" id="{675F7DBA-DB76-466F-B0F5-B27EC79F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2016" y="23814"/>
            <a:ext cx="5989983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xmlns="" id="{55060A68-DAA8-42FB-8992-63E5DB530182}"/>
              </a:ext>
            </a:extLst>
          </p:cNvPr>
          <p:cNvSpPr/>
          <p:nvPr/>
        </p:nvSpPr>
        <p:spPr>
          <a:xfrm>
            <a:off x="159026" y="3254306"/>
            <a:ext cx="5711687" cy="3228381"/>
          </a:xfrm>
          <a:prstGeom prst="wedgeRoundRectCallout">
            <a:avLst>
              <a:gd name="adj1" fmla="val -50223"/>
              <a:gd name="adj2" fmla="val 56141"/>
              <a:gd name="adj3" fmla="val 16667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D8A4E4D-19DA-44EC-99F7-DC8B13A13568}"/>
              </a:ext>
            </a:extLst>
          </p:cNvPr>
          <p:cNvSpPr/>
          <p:nvPr/>
        </p:nvSpPr>
        <p:spPr>
          <a:xfrm>
            <a:off x="159026" y="2266122"/>
            <a:ext cx="5711687" cy="82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&gt; vùng IV 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1,65 lần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9.423"/>
  <p:tag name="TIMING" val="|29.165"/>
  <p:tag name="ISPRING_SLIDE_ID_2" val="{0FD2B3BD-28CA-4AA9-AECA-31F6A7F907C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"/>
  <p:tag name="ISPRING_CUSTOM_TIMING_USED" val="1"/>
  <p:tag name="ISPRING_SLIDE_ID_2" val="{D04585B1-EB12-4D59-A3C3-75375E42F51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872F1E7-BEC7-4A1E-8769-F1D558922B7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1|2"/>
  <p:tag name="ISPRING_CUSTOM_TIMING_USED" val="1"/>
  <p:tag name="ISPRING_SLIDE_ID_2" val="{64C5D80E-4943-44BF-B655-591F1A73170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|1"/>
  <p:tag name="ISPRING_CUSTOM_TIMING_USED" val="1"/>
  <p:tag name="ISPRING_SLIDE_ID_2" val="{5ADF8A8D-8E71-4453-A8DC-127E0EB5820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EB64412-03E8-4A39-B24A-3187FAA0DCF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5"/>
  <p:tag name="ISPRING_CUSTOM_TIMING_USED" val="1"/>
  <p:tag name="ISPRING_SLIDE_ID_2" val="{C2C94224-23E8-476F-8333-7D73F0BF3AF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1536</Words>
  <Application>Microsoft Office PowerPoint</Application>
  <PresentationFormat>Custom</PresentationFormat>
  <Paragraphs>194</Paragraphs>
  <Slides>36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Hầm Hải Vân</vt:lpstr>
      <vt:lpstr>Slide 24</vt:lpstr>
      <vt:lpstr>phè cæ héi an - qu¶ng nam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117</cp:revision>
  <dcterms:created xsi:type="dcterms:W3CDTF">2021-11-18T12:22:39Z</dcterms:created>
  <dcterms:modified xsi:type="dcterms:W3CDTF">2022-12-17T01:59:32Z</dcterms:modified>
</cp:coreProperties>
</file>