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9" r:id="rId3"/>
    <p:sldId id="260" r:id="rId4"/>
    <p:sldId id="291" r:id="rId5"/>
    <p:sldId id="292" r:id="rId6"/>
    <p:sldId id="272" r:id="rId7"/>
    <p:sldId id="266" r:id="rId8"/>
    <p:sldId id="265" r:id="rId9"/>
    <p:sldId id="289" r:id="rId10"/>
    <p:sldId id="290" r:id="rId11"/>
    <p:sldId id="294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95" r:id="rId23"/>
    <p:sldId id="271" r:id="rId24"/>
    <p:sldId id="256" r:id="rId25"/>
    <p:sldId id="273" r:id="rId26"/>
    <p:sldId id="276" r:id="rId27"/>
    <p:sldId id="25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2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9-23T15:51:15.551" idx="1">
    <p:pos x="2023" y="-1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973A8-2BDC-4593-ABC2-3D550977E1E9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F76F6-9FEF-457A-9860-D85D5C92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522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47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35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626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248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A29FD2-9ACC-465D-B8EE-FE1B6827BB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147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17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093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59CCC5-E624-4B70-890F-3F0C0EF08F8B}" type="slidenum">
              <a:rPr lang="en-US" altLang="en-US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566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912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701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248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7127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59CCC5-E624-4B70-890F-3F0C0EF08F8B}" type="slidenum">
              <a:rPr lang="en-US" altLang="en-US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7099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30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26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16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98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130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651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04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1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00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49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12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5E1BE-1DD4-431C-91C2-AB1EAF8A287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FB816-CC08-4707-AA50-8ADC5B52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704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12" Type="http://schemas.openxmlformats.org/officeDocument/2006/relationships/slide" Target="slide15.xml"/><Relationship Id="rId2" Type="http://schemas.openxmlformats.org/officeDocument/2006/relationships/audio" Target="../media/media2.mp3"/><Relationship Id="rId16" Type="http://schemas.openxmlformats.org/officeDocument/2006/relationships/image" Target="../media/image17.png"/><Relationship Id="rId1" Type="http://schemas.microsoft.com/office/2007/relationships/media" Target="../media/media2.mp3"/><Relationship Id="rId6" Type="http://schemas.openxmlformats.org/officeDocument/2006/relationships/slide" Target="slide14.xm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openxmlformats.org/officeDocument/2006/relationships/slide" Target="slide16.xml"/><Relationship Id="rId4" Type="http://schemas.openxmlformats.org/officeDocument/2006/relationships/image" Target="../media/image10.jpeg"/><Relationship Id="rId9" Type="http://schemas.openxmlformats.org/officeDocument/2006/relationships/image" Target="../media/image13.png"/><Relationship Id="rId1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slide" Target="slide1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23.xml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image" Target="../media/image14.png"/><Relationship Id="rId1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slide" Target="slide17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png"/><Relationship Id="rId3" Type="http://schemas.openxmlformats.org/officeDocument/2006/relationships/image" Target="../media/image24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3.svg"/><Relationship Id="rId10" Type="http://schemas.openxmlformats.org/officeDocument/2006/relationships/image" Target="../media/image27.png"/><Relationship Id="rId9" Type="http://schemas.openxmlformats.org/officeDocument/2006/relationships/image" Target="../media/image26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J023">
            <a:extLst>
              <a:ext uri="{FF2B5EF4-FFF2-40B4-BE49-F238E27FC236}">
                <a16:creationId xmlns:a16="http://schemas.microsoft.com/office/drawing/2014/main" id="{044F062D-E542-4A9A-B398-E9134FECE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5556" r="5833" b="3333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6">
            <a:extLst>
              <a:ext uri="{FF2B5EF4-FFF2-40B4-BE49-F238E27FC236}">
                <a16:creationId xmlns:a16="http://schemas.microsoft.com/office/drawing/2014/main" id="{7E68A7BC-71BA-48E5-9FAB-E801B5CEB0B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00401" y="1752600"/>
            <a:ext cx="6677025" cy="7429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+mj-lt"/>
                <a:ea typeface="+mj-lt"/>
                <a:cs typeface="+mj-lt"/>
              </a:rPr>
              <a:t>NHIỆT LIỆT CHÀO MỪNG</a:t>
            </a: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056CDE23-04BF-4F77-B69B-60E949D2E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2895600"/>
            <a:ext cx="77724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800" b="1" dirty="0">
                <a:solidFill>
                  <a:srgbClr val="FF0066"/>
                </a:solidFill>
                <a:latin typeface="+mj-lt"/>
              </a:rPr>
              <a:t>CÁC THẦY CÔ GIÁO VỀ DỰ GIỜ THĂM LỚP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800" b="1" dirty="0">
                <a:solidFill>
                  <a:srgbClr val="FF0066"/>
                </a:solidFill>
                <a:latin typeface="+mj-lt"/>
              </a:rPr>
              <a:t>MÔN TOÁN – </a:t>
            </a:r>
            <a:r>
              <a:rPr lang="en-US" altLang="en-US" sz="2800" b="1" dirty="0" err="1">
                <a:solidFill>
                  <a:srgbClr val="FF0066"/>
                </a:solidFill>
                <a:latin typeface="+mj-lt"/>
              </a:rPr>
              <a:t>LỚP</a:t>
            </a:r>
            <a:r>
              <a:rPr lang="en-US" altLang="en-US" sz="2800" b="1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altLang="en-US" sz="2800" b="1" dirty="0" err="1" smtClean="0">
                <a:solidFill>
                  <a:srgbClr val="FF0066"/>
                </a:solidFill>
                <a:latin typeface="+mj-lt"/>
              </a:rPr>
              <a:t>6D5</a:t>
            </a:r>
            <a:endParaRPr lang="en-US" altLang="en-US" sz="2800" b="1" dirty="0">
              <a:solidFill>
                <a:srgbClr val="FF0066"/>
              </a:solidFill>
              <a:latin typeface="+mj-lt"/>
            </a:endParaRPr>
          </a:p>
        </p:txBody>
      </p:sp>
      <p:sp>
        <p:nvSpPr>
          <p:cNvPr id="2053" name="Text Box 9">
            <a:extLst>
              <a:ext uri="{FF2B5EF4-FFF2-40B4-BE49-F238E27FC236}">
                <a16:creationId xmlns:a16="http://schemas.microsoft.com/office/drawing/2014/main" id="{BA21D477-EECF-4560-AC8F-CBD7F8763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5636" y="4800601"/>
            <a:ext cx="664556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 i="1" dirty="0" err="1">
                <a:solidFill>
                  <a:srgbClr val="003300"/>
                </a:solidFill>
                <a:latin typeface="AẢ"/>
              </a:rPr>
              <a:t>GV</a:t>
            </a:r>
            <a:r>
              <a:rPr lang="en-US" altLang="en-US" sz="2800" b="1" i="1" dirty="0">
                <a:solidFill>
                  <a:srgbClr val="003300"/>
                </a:solidFill>
                <a:latin typeface="AẢ"/>
              </a:rPr>
              <a:t>: </a:t>
            </a:r>
            <a:r>
              <a:rPr lang="en-US" altLang="en-US" sz="2800" b="1" i="1" dirty="0" err="1" smtClean="0">
                <a:solidFill>
                  <a:srgbClr val="003300"/>
                </a:solidFill>
                <a:latin typeface="AẢ"/>
              </a:rPr>
              <a:t>PHẠM</a:t>
            </a:r>
            <a:r>
              <a:rPr lang="en-US" altLang="en-US" sz="2800" b="1" i="1" dirty="0" smtClean="0">
                <a:solidFill>
                  <a:srgbClr val="003300"/>
                </a:solidFill>
                <a:latin typeface="AẢ"/>
              </a:rPr>
              <a:t> </a:t>
            </a:r>
            <a:r>
              <a:rPr lang="en-US" altLang="en-US" sz="2800" b="1" i="1" dirty="0" err="1" smtClean="0">
                <a:solidFill>
                  <a:srgbClr val="003300"/>
                </a:solidFill>
                <a:latin typeface="AẢ"/>
              </a:rPr>
              <a:t>THỊ</a:t>
            </a:r>
            <a:r>
              <a:rPr lang="en-US" altLang="en-US" sz="2800" b="1" i="1" dirty="0" smtClean="0">
                <a:solidFill>
                  <a:srgbClr val="003300"/>
                </a:solidFill>
                <a:latin typeface="AẢ"/>
              </a:rPr>
              <a:t> </a:t>
            </a:r>
            <a:r>
              <a:rPr lang="en-US" altLang="en-US" sz="2800" b="1" i="1" dirty="0" err="1" smtClean="0">
                <a:solidFill>
                  <a:srgbClr val="003300"/>
                </a:solidFill>
                <a:latin typeface="AẢ"/>
              </a:rPr>
              <a:t>THANH</a:t>
            </a:r>
            <a:r>
              <a:rPr lang="en-US" altLang="en-US" sz="2800" b="1" i="1" dirty="0" smtClean="0">
                <a:solidFill>
                  <a:srgbClr val="003300"/>
                </a:solidFill>
                <a:latin typeface="AẢ"/>
              </a:rPr>
              <a:t> </a:t>
            </a:r>
            <a:r>
              <a:rPr lang="en-US" altLang="en-US" sz="2800" b="1" i="1" dirty="0" err="1" smtClean="0">
                <a:solidFill>
                  <a:srgbClr val="003300"/>
                </a:solidFill>
                <a:latin typeface="AẢ"/>
              </a:rPr>
              <a:t>XUÂN</a:t>
            </a:r>
            <a:r>
              <a:rPr lang="en-US" altLang="en-US" sz="2800" b="1" i="1" dirty="0" smtClean="0">
                <a:solidFill>
                  <a:srgbClr val="003300"/>
                </a:solidFill>
                <a:latin typeface="AẢ"/>
              </a:rPr>
              <a:t> </a:t>
            </a:r>
            <a:endParaRPr lang="en-US" altLang="en-US" sz="2800" b="1" i="1" dirty="0">
              <a:solidFill>
                <a:srgbClr val="003300"/>
              </a:solidFill>
              <a:latin typeface="AẢ"/>
            </a:endParaRPr>
          </a:p>
        </p:txBody>
      </p:sp>
    </p:spTree>
    <p:extLst>
      <p:ext uri="{BB962C8B-B14F-4D97-AF65-F5344CB8AC3E}">
        <p14:creationId xmlns:p14="http://schemas.microsoft.com/office/powerpoint/2010/main" val="216809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10" y="-8899"/>
            <a:ext cx="8835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CHIA 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LŨY THỪA CÙNG CƠ SỐ</a:t>
            </a:r>
          </a:p>
        </p:txBody>
      </p:sp>
      <p:sp>
        <p:nvSpPr>
          <p:cNvPr id="37" name="Rectangle 10">
            <a:extLst>
              <a:ext uri="{FF2B5EF4-FFF2-40B4-BE49-F238E27FC236}">
                <a16:creationId xmlns:a16="http://schemas.microsoft.com/office/drawing/2014/main" id="{5BDBF75D-0B84-4E58-A7BD-5395AAE6C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992" y="611299"/>
            <a:ext cx="10366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38" name="Rectangle 10">
            <a:extLst>
              <a:ext uri="{FF2B5EF4-FFF2-40B4-BE49-F238E27FC236}">
                <a16:creationId xmlns:a16="http://schemas.microsoft.com/office/drawing/2014/main" id="{82D49BF4-234F-4BEF-BF25-BFDFC1784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3022" y="1270560"/>
            <a:ext cx="15530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8542545-6964-4DA3-8713-673012A0E519}"/>
              </a:ext>
            </a:extLst>
          </p:cNvPr>
          <p:cNvGrpSpPr/>
          <p:nvPr/>
        </p:nvGrpSpPr>
        <p:grpSpPr>
          <a:xfrm>
            <a:off x="451046" y="766454"/>
            <a:ext cx="559910" cy="520083"/>
            <a:chOff x="246021" y="5210462"/>
            <a:chExt cx="532480" cy="520083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9998EDA-680F-4A35-86B6-E258F86FE9D8}"/>
                </a:ext>
              </a:extLst>
            </p:cNvPr>
            <p:cNvSpPr/>
            <p:nvPr/>
          </p:nvSpPr>
          <p:spPr>
            <a:xfrm>
              <a:off x="258418" y="5210462"/>
              <a:ext cx="520083" cy="520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65372E3-13E3-40BA-89D3-FAF5912C6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021" y="5210462"/>
              <a:ext cx="520083" cy="520083"/>
            </a:xfrm>
            <a:prstGeom prst="rect">
              <a:avLst/>
            </a:prstGeom>
          </p:spPr>
        </p:pic>
      </p:grpSp>
      <p:sp>
        <p:nvSpPr>
          <p:cNvPr id="42" name="Rectangle 10">
            <a:extLst>
              <a:ext uri="{FF2B5EF4-FFF2-40B4-BE49-F238E27FC236}">
                <a16:creationId xmlns:a16="http://schemas.microsoft.com/office/drawing/2014/main" id="{2191D372-35C7-4B99-BEBF-6B6547FD7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6099" y="562938"/>
            <a:ext cx="4166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10">
            <a:extLst>
              <a:ext uri="{FF2B5EF4-FFF2-40B4-BE49-F238E27FC236}">
                <a16:creationId xmlns:a16="http://schemas.microsoft.com/office/drawing/2014/main" id="{0660DC66-AA27-4C9C-B07D-AF43447E2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956" y="1218923"/>
            <a:ext cx="7101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4" name="Rectangle 10">
            <a:extLst>
              <a:ext uri="{FF2B5EF4-FFF2-40B4-BE49-F238E27FC236}">
                <a16:creationId xmlns:a16="http://schemas.microsoft.com/office/drawing/2014/main" id="{1734E247-92F2-4839-8A0D-022634130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103" y="1282630"/>
            <a:ext cx="22695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m-n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14230BA-AE4C-4F4B-8B99-6B5DBCF6AA4C}"/>
              </a:ext>
            </a:extLst>
          </p:cNvPr>
          <p:cNvSpPr/>
          <p:nvPr/>
        </p:nvSpPr>
        <p:spPr>
          <a:xfrm>
            <a:off x="6176173" y="1263233"/>
            <a:ext cx="5826530" cy="699783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350320" y="539006"/>
            <a:ext cx="22317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901717" y="1164672"/>
            <a:ext cx="821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Rectangle 10">
            <a:extLst>
              <a:ext uri="{FF2B5EF4-FFF2-40B4-BE49-F238E27FC236}">
                <a16:creationId xmlns:a16="http://schemas.microsoft.com/office/drawing/2014/main" id="{A9044B92-C00F-4E03-8857-7088785FF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927" y="2157549"/>
            <a:ext cx="101802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10">
            <a:extLst>
              <a:ext uri="{FF2B5EF4-FFF2-40B4-BE49-F238E27FC236}">
                <a16:creationId xmlns:a16="http://schemas.microsoft.com/office/drawing/2014/main" id="{47826B88-4E09-43AF-92A5-C26B5286D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6671" y="2831016"/>
            <a:ext cx="26497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4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4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5" name="Rectangle 10">
            <a:extLst>
              <a:ext uri="{FF2B5EF4-FFF2-40B4-BE49-F238E27FC236}">
                <a16:creationId xmlns:a16="http://schemas.microsoft.com/office/drawing/2014/main" id="{C3C26A7F-D7BB-466D-9F1A-BA56AB213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5131" y="2817277"/>
            <a:ext cx="29641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5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125 </a:t>
            </a:r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id="{3024FD6E-D91E-45A5-85CC-5F0CEDE6AA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4929" y="3195745"/>
            <a:ext cx="17829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7" name="Rectangle 10">
            <a:extLst>
              <a:ext uri="{FF2B5EF4-FFF2-40B4-BE49-F238E27FC236}">
                <a16:creationId xmlns:a16="http://schemas.microsoft.com/office/drawing/2014/main" id="{667ED473-DB32-4685-BAD7-C84BBA5DD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295" y="3892758"/>
            <a:ext cx="26497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4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4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" name="Rectangle 10">
            <a:extLst>
              <a:ext uri="{FF2B5EF4-FFF2-40B4-BE49-F238E27FC236}">
                <a16:creationId xmlns:a16="http://schemas.microsoft.com/office/drawing/2014/main" id="{59665A91-7DAD-43B3-8820-2533A67D5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295" y="4631334"/>
            <a:ext cx="327201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6-2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9" name="Rectangle 10">
            <a:extLst>
              <a:ext uri="{FF2B5EF4-FFF2-40B4-BE49-F238E27FC236}">
                <a16:creationId xmlns:a16="http://schemas.microsoft.com/office/drawing/2014/main" id="{2AF53721-92A2-4B97-AACB-E7893E5E4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3853" y="3561370"/>
            <a:ext cx="29872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5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125 </a:t>
            </a:r>
          </a:p>
        </p:txBody>
      </p:sp>
      <p:sp>
        <p:nvSpPr>
          <p:cNvPr id="30" name="Rectangle 10">
            <a:extLst>
              <a:ext uri="{FF2B5EF4-FFF2-40B4-BE49-F238E27FC236}">
                <a16:creationId xmlns:a16="http://schemas.microsoft.com/office/drawing/2014/main" id="{3892DDA5-AC55-4DC0-A366-09CB717CA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1314" y="4181703"/>
            <a:ext cx="26497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5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5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1" name="Rectangle 10">
            <a:extLst>
              <a:ext uri="{FF2B5EF4-FFF2-40B4-BE49-F238E27FC236}">
                <a16:creationId xmlns:a16="http://schemas.microsoft.com/office/drawing/2014/main" id="{AC6FAA93-3E0E-487F-B859-28A788928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3853" y="4602113"/>
            <a:ext cx="334535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5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10">
            <a:extLst>
              <a:ext uri="{FF2B5EF4-FFF2-40B4-BE49-F238E27FC236}">
                <a16:creationId xmlns:a16="http://schemas.microsoft.com/office/drawing/2014/main" id="{BEBC7862-69AC-4C81-AAA6-F1A616277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5621" y="3555594"/>
            <a:ext cx="2257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en-US" sz="3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</p:txBody>
      </p:sp>
      <p:sp>
        <p:nvSpPr>
          <p:cNvPr id="33" name="Rectangle 10">
            <a:extLst>
              <a:ext uri="{FF2B5EF4-FFF2-40B4-BE49-F238E27FC236}">
                <a16:creationId xmlns:a16="http://schemas.microsoft.com/office/drawing/2014/main" id="{B6A9767A-302A-44CD-88D2-3A770BB4D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8502" y="4448359"/>
            <a:ext cx="27514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 (a ≠ 0) </a:t>
            </a:r>
          </a:p>
        </p:txBody>
      </p:sp>
      <p:sp>
        <p:nvSpPr>
          <p:cNvPr id="2" name="Rectangle 1"/>
          <p:cNvSpPr/>
          <p:nvPr/>
        </p:nvSpPr>
        <p:spPr>
          <a:xfrm>
            <a:off x="6721314" y="6108662"/>
            <a:ext cx="793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</a:t>
            </a:r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8907078" y="1320736"/>
            <a:ext cx="3095625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(a ≠ 0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m ≥ n)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99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107"/>
          <p:cNvSpPr txBox="1">
            <a:spLocks noChangeArrowheads="1"/>
          </p:cNvSpPr>
          <p:nvPr/>
        </p:nvSpPr>
        <p:spPr bwMode="auto">
          <a:xfrm>
            <a:off x="6553200" y="3257316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400" b="1">
              <a:solidFill>
                <a:srgbClr val="000099"/>
              </a:solidFill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996135"/>
              </p:ext>
            </p:extLst>
          </p:nvPr>
        </p:nvGraphicFramePr>
        <p:xfrm>
          <a:off x="2690524" y="7712363"/>
          <a:ext cx="7272265" cy="4297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975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Phép </a:t>
                      </a:r>
                      <a:r>
                        <a:rPr lang="vi-VN" sz="3600" dirty="0">
                          <a:solidFill>
                            <a:schemeClr val="tx1"/>
                          </a:solidFill>
                          <a:effectLst/>
                        </a:rPr>
                        <a:t>tính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vi-VN" sz="36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vi-VN" sz="360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vi-VN" sz="36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vi-VN" sz="36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vi-VN" sz="3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.a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en-US" sz="3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3600" baseline="0" dirty="0" smtClean="0">
                          <a:solidFill>
                            <a:schemeClr val="tx1"/>
                          </a:solidFill>
                          <a:effectLst/>
                        </a:rPr>
                        <a:t>.2.3</a:t>
                      </a:r>
                      <a:endParaRPr lang="en-US" sz="3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r>
                        <a:rPr lang="en-US" sz="3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vi-VN" sz="36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vi-VN" sz="3600" baseline="30000" dirty="0">
                          <a:solidFill>
                            <a:schemeClr val="tx1"/>
                          </a:solidFill>
                          <a:effectLst/>
                        </a:rPr>
                        <a:t>2 </a:t>
                      </a:r>
                      <a:r>
                        <a:rPr lang="vi-VN" sz="3600" dirty="0">
                          <a:solidFill>
                            <a:schemeClr val="tx1"/>
                          </a:solidFill>
                          <a:effectLst/>
                        </a:rPr>
                        <a:t>.2</a:t>
                      </a:r>
                      <a:r>
                        <a:rPr lang="vi-VN" sz="36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.VnTime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Câu trả lời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+mj-lt"/>
                        <a:buAutoNum type="alphaLcParenR"/>
                        <a:tabLst>
                          <a:tab pos="914400" algn="l"/>
                        </a:tabLst>
                        <a:defRPr/>
                      </a:pP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kumimoji="0" lang="en-US" sz="360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kumimoji="0" lang="en-US" sz="3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= 216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marR="0" lvl="1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lphaLcParenR"/>
                        <a:tabLst>
                          <a:tab pos="914400" algn="l"/>
                        </a:tabLst>
                      </a:pPr>
                      <a:r>
                        <a:rPr lang="vi-VN" sz="3600" dirty="0">
                          <a:solidFill>
                            <a:schemeClr val="tx1"/>
                          </a:solidFill>
                          <a:effectLst/>
                        </a:rPr>
                        <a:t>72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marR="0" lvl="1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lphaLcParenR"/>
                        <a:tabLst>
                          <a:tab pos="914400" algn="l"/>
                        </a:tabLst>
                      </a:pP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vi-VN" sz="3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3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marR="0" lvl="1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lphaLcParenR"/>
                        <a:tabLst>
                          <a:tab pos="914400" algn="l"/>
                        </a:tabLst>
                      </a:pP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3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marR="0" lvl="1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lphaLcParenR"/>
                        <a:tabLst>
                          <a:tab pos="914400" algn="l"/>
                        </a:tabLst>
                      </a:pPr>
                      <a:r>
                        <a:rPr lang="vi-VN" sz="3600" dirty="0" smtClean="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en-US" sz="3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marR="0" lvl="1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lphaLcParenR"/>
                        <a:tabLst>
                          <a:tab pos="914400" algn="l"/>
                        </a:tabLst>
                      </a:pP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</a:rPr>
                        <a:t>10 000</a:t>
                      </a:r>
                      <a:r>
                        <a:rPr lang="vi-VN" sz="3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.VnTime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972237" y="23802"/>
            <a:ext cx="103841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i="1" u="sng" dirty="0" err="1" smtClean="0">
                <a:solidFill>
                  <a:srgbClr val="008000"/>
                </a:solidFill>
              </a:rPr>
              <a:t>Bài</a:t>
            </a:r>
            <a:r>
              <a:rPr lang="en-US" altLang="en-US" sz="2800" b="1" i="1" u="sng" dirty="0" smtClean="0">
                <a:solidFill>
                  <a:srgbClr val="008000"/>
                </a:solidFill>
              </a:rPr>
              <a:t>  </a:t>
            </a:r>
            <a:r>
              <a:rPr lang="en-US" altLang="en-US" sz="2800" b="1" i="1" u="sng" dirty="0">
                <a:solidFill>
                  <a:srgbClr val="008000"/>
                </a:solidFill>
              </a:rPr>
              <a:t>2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:</a:t>
            </a:r>
          </a:p>
          <a:p>
            <a:pPr eaLnBrk="1" hangingPunct="1"/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Nối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phép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tính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với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câu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trả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lời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để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được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câu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trả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lời</a:t>
            </a:r>
            <a:r>
              <a:rPr lang="en-US" altLang="en-US" sz="2800" b="1" i="1" dirty="0" smtClean="0">
                <a:solidFill>
                  <a:srgbClr val="008000"/>
                </a:solidFill>
              </a:rPr>
              <a:t> </a:t>
            </a:r>
            <a:r>
              <a:rPr lang="en-US" altLang="en-US" sz="2800" b="1" i="1" dirty="0" err="1" smtClean="0">
                <a:solidFill>
                  <a:srgbClr val="008000"/>
                </a:solidFill>
              </a:rPr>
              <a:t>đúng</a:t>
            </a:r>
            <a:endParaRPr lang="en-US" altLang="en-US" sz="2800" b="1" i="1" dirty="0">
              <a:solidFill>
                <a:srgbClr val="008000"/>
              </a:solidFill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005950"/>
              </p:ext>
            </p:extLst>
          </p:nvPr>
        </p:nvGraphicFramePr>
        <p:xfrm>
          <a:off x="2085837" y="977909"/>
          <a:ext cx="8659344" cy="5425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6448">
                  <a:extLst>
                    <a:ext uri="{9D8B030D-6E8A-4147-A177-3AD203B41FA5}">
                      <a16:colId xmlns:a16="http://schemas.microsoft.com/office/drawing/2014/main" val="149517226"/>
                    </a:ext>
                  </a:extLst>
                </a:gridCol>
                <a:gridCol w="2886448">
                  <a:extLst>
                    <a:ext uri="{9D8B030D-6E8A-4147-A177-3AD203B41FA5}">
                      <a16:colId xmlns:a16="http://schemas.microsoft.com/office/drawing/2014/main" val="545552543"/>
                    </a:ext>
                  </a:extLst>
                </a:gridCol>
                <a:gridCol w="2886448">
                  <a:extLst>
                    <a:ext uri="{9D8B030D-6E8A-4147-A177-3AD203B41FA5}">
                      <a16:colId xmlns:a16="http://schemas.microsoft.com/office/drawing/2014/main" val="933834032"/>
                    </a:ext>
                  </a:extLst>
                </a:gridCol>
              </a:tblGrid>
              <a:tr h="9497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Đáp</a:t>
                      </a:r>
                      <a:r>
                        <a:rPr lang="en-US" sz="36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aseline="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</a:t>
                      </a:r>
                      <a:r>
                        <a:rPr lang="en-US" sz="36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6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692176"/>
                  </a:ext>
                </a:extLst>
              </a:tr>
              <a:tr h="7458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811306"/>
                  </a:ext>
                </a:extLst>
              </a:tr>
              <a:tr h="7458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535748"/>
                  </a:ext>
                </a:extLst>
              </a:tr>
              <a:tr h="7458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835511"/>
                  </a:ext>
                </a:extLst>
              </a:tr>
              <a:tr h="7458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6110427"/>
                  </a:ext>
                </a:extLst>
              </a:tr>
              <a:tr h="7458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e) 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3600" b="1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752460"/>
                  </a:ext>
                </a:extLst>
              </a:tr>
              <a:tr h="745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f) 6</a:t>
                      </a:r>
                      <a:r>
                        <a:rPr kumimoji="0" lang="en-US" sz="36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7634475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8963279" y="2053706"/>
            <a:ext cx="1016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1 - </a:t>
            </a:r>
            <a:r>
              <a:rPr lang="en-US" sz="3600" b="1" dirty="0" smtClean="0">
                <a:solidFill>
                  <a:srgbClr val="FF0000"/>
                </a:solidFill>
              </a:rPr>
              <a:t>d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019384" y="2811010"/>
            <a:ext cx="753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2-c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984460" y="3445021"/>
            <a:ext cx="7873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3-a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017782" y="4202325"/>
            <a:ext cx="8098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4- f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960057"/>
              </p:ext>
            </p:extLst>
          </p:nvPr>
        </p:nvGraphicFramePr>
        <p:xfrm>
          <a:off x="2043948" y="950524"/>
          <a:ext cx="5785602" cy="4031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9601">
                  <a:extLst>
                    <a:ext uri="{9D8B030D-6E8A-4147-A177-3AD203B41FA5}">
                      <a16:colId xmlns:a16="http://schemas.microsoft.com/office/drawing/2014/main" val="4058531173"/>
                    </a:ext>
                  </a:extLst>
                </a:gridCol>
                <a:gridCol w="2826001">
                  <a:extLst>
                    <a:ext uri="{9D8B030D-6E8A-4147-A177-3AD203B41FA5}">
                      <a16:colId xmlns:a16="http://schemas.microsoft.com/office/drawing/2014/main" val="434589562"/>
                    </a:ext>
                  </a:extLst>
                </a:gridCol>
              </a:tblGrid>
              <a:tr h="8737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Phép tính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Câu trả lời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409877"/>
                  </a:ext>
                </a:extLst>
              </a:tr>
              <a:tr h="789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1.)</a:t>
                      </a:r>
                      <a:r>
                        <a:rPr lang="en-US" sz="3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3600" b="1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en-US" sz="3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vi-VN" sz="3600" b="1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0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695623"/>
                  </a:ext>
                </a:extLst>
              </a:tr>
              <a:tr h="789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3600" b="1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3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:5</a:t>
                      </a:r>
                      <a:r>
                        <a:rPr kumimoji="0" lang="en-US" sz="36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</a:t>
                      </a:r>
                      <a:r>
                        <a:rPr lang="en-US" sz="3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892674"/>
                  </a:ext>
                </a:extLst>
              </a:tr>
              <a:tr h="789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3600" b="1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3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(2.3)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688663"/>
                  </a:ext>
                </a:extLst>
              </a:tr>
              <a:tr h="789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vi-VN" sz="3600" b="1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3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vi-VN" sz="36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</a:t>
                      </a:r>
                      <a:r>
                        <a:rPr lang="vi-VN" sz="3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</a:t>
                      </a:r>
                      <a:r>
                        <a:rPr lang="en-US" sz="3600" b="1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558130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335281"/>
              </p:ext>
            </p:extLst>
          </p:nvPr>
        </p:nvGraphicFramePr>
        <p:xfrm>
          <a:off x="2043948" y="6157997"/>
          <a:ext cx="8659344" cy="745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6448">
                  <a:extLst>
                    <a:ext uri="{9D8B030D-6E8A-4147-A177-3AD203B41FA5}">
                      <a16:colId xmlns:a16="http://schemas.microsoft.com/office/drawing/2014/main" val="3535171207"/>
                    </a:ext>
                  </a:extLst>
                </a:gridCol>
                <a:gridCol w="2886448">
                  <a:extLst>
                    <a:ext uri="{9D8B030D-6E8A-4147-A177-3AD203B41FA5}">
                      <a16:colId xmlns:a16="http://schemas.microsoft.com/office/drawing/2014/main" val="1585721105"/>
                    </a:ext>
                  </a:extLst>
                </a:gridCol>
                <a:gridCol w="2886448">
                  <a:extLst>
                    <a:ext uri="{9D8B030D-6E8A-4147-A177-3AD203B41FA5}">
                      <a16:colId xmlns:a16="http://schemas.microsoft.com/office/drawing/2014/main" val="3929213118"/>
                    </a:ext>
                  </a:extLst>
                </a:gridCol>
              </a:tblGrid>
              <a:tr h="745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g) 6</a:t>
                      </a:r>
                      <a:r>
                        <a:rPr kumimoji="0" lang="en-US" sz="36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147383"/>
                  </a:ext>
                </a:extLst>
              </a:tr>
            </a:tbl>
          </a:graphicData>
        </a:graphic>
      </p:graphicFrame>
      <p:pic>
        <p:nvPicPr>
          <p:cNvPr id="12" name="Đồng hồ đếm ngược 3 phút có âm thanh">
            <a:hlinkClick r:id="" action="ppaction://media"/>
            <a:extLst>
              <a:ext uri="{FF2B5EF4-FFF2-40B4-BE49-F238E27FC236}">
                <a16:creationId xmlns:a16="http://schemas.microsoft.com/office/drawing/2014/main" id="{83F8220A-9E8B-480A-9E67-C5D5B6B19B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08355" y="35938"/>
            <a:ext cx="1496030" cy="84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2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12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\Desktop\Tai nguyen thiet ke tro choi\Khi con qua song\river-landscape-clipart-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76200"/>
            <a:ext cx="9144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208" y="-773279"/>
            <a:ext cx="4343400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57495" y="629443"/>
            <a:ext cx="49387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1" dirty="0">
                <a:solidFill>
                  <a:srgbClr val="C00000"/>
                </a:solidFill>
                <a:cs typeface="Arial" charset="0"/>
              </a:rPr>
              <a:t> AI </a:t>
            </a:r>
            <a:r>
              <a:rPr lang="en-US" sz="3600" b="1" dirty="0" err="1">
                <a:solidFill>
                  <a:srgbClr val="C00000"/>
                </a:solidFill>
                <a:cs typeface="Arial" charset="0"/>
              </a:rPr>
              <a:t>NHANH</a:t>
            </a:r>
            <a:r>
              <a:rPr lang="en-US" sz="3600" b="1" dirty="0">
                <a:solidFill>
                  <a:srgbClr val="C00000"/>
                </a:solidFill>
                <a:cs typeface="Arial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cs typeface="Arial" charset="0"/>
              </a:rPr>
              <a:t>HƠN</a:t>
            </a:r>
            <a:endParaRPr lang="en-US" sz="3600" b="1" dirty="0">
              <a:solidFill>
                <a:srgbClr val="C00000"/>
              </a:solidFill>
              <a:cs typeface="Arial" charset="0"/>
            </a:endParaRPr>
          </a:p>
        </p:txBody>
      </p:sp>
      <p:pic>
        <p:nvPicPr>
          <p:cNvPr id="11" name="Picture 10" descr="C:\Users\ADMIN\Desktop\700_FO58466900_cd0f0403dfd1da45a2a9f423e4966684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591" y="2575362"/>
            <a:ext cx="2286000" cy="348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ADMIN\Desktop\512821722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27749"/>
            <a:ext cx="2319338" cy="349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Kết quả hình ảnh cho bear carto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571" y="1811338"/>
            <a:ext cx="3659188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Hình ảnh có liên quan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50" y="2598023"/>
            <a:ext cx="2124075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3" descr="Next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6126" y="5464611"/>
            <a:ext cx="89376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534400" y="411460"/>
            <a:ext cx="213360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 err="1">
                <a:ln/>
                <a:solidFill>
                  <a:schemeClr val="accent3"/>
                </a:solidFill>
              </a:rPr>
              <a:t>Vòng</a:t>
            </a:r>
            <a:r>
              <a:rPr lang="en-US" sz="4000" b="1" dirty="0">
                <a:ln/>
                <a:solidFill>
                  <a:schemeClr val="accent3"/>
                </a:solidFill>
              </a:rPr>
              <a:t> 1</a:t>
            </a:r>
          </a:p>
        </p:txBody>
      </p:sp>
      <p:pic>
        <p:nvPicPr>
          <p:cNvPr id="18" name="Donkey Kong Theme 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12573000" y="4360546"/>
            <a:ext cx="609600" cy="609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108960" y="6323798"/>
            <a:ext cx="741145" cy="385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KHỈ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93322" y="6379012"/>
            <a:ext cx="741145" cy="385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HỔ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529805" y="6212324"/>
            <a:ext cx="972887" cy="5068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GẤU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TRUC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755062" y="6323798"/>
            <a:ext cx="741145" cy="385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GẤU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8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26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81" y="2540794"/>
            <a:ext cx="981868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877" y="-837407"/>
            <a:ext cx="3614737" cy="337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76238"/>
            <a:ext cx="1657350" cy="69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71800" y="4241801"/>
            <a:ext cx="44958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hangingPunct="1"/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So </a:t>
            </a:r>
            <a:r>
              <a:rPr lang="en-US" sz="4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sánh</a:t>
            </a:r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hai</a:t>
            </a:r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lũy</a:t>
            </a:r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thừa</a:t>
            </a:r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sau</a:t>
            </a:r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2</a:t>
            </a:r>
            <a:r>
              <a:rPr lang="en-US" sz="4400" b="1" baseline="30000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</a:t>
            </a:r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</a:t>
            </a:r>
            <a:r>
              <a:rPr lang="en-US" sz="4400" b="1" baseline="30000" dirty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</a:t>
            </a:r>
            <a:endParaRPr lang="en-US" sz="4400" b="1" dirty="0">
              <a:solidFill>
                <a:srgbClr val="0000CC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 eaLnBrk="1" hangingPunct="1"/>
            <a:endParaRPr lang="en-US" sz="4400" dirty="0">
              <a:solidFill>
                <a:srgbClr val="008000"/>
              </a:solidFill>
              <a:cs typeface="Arial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85492" y="314453"/>
            <a:ext cx="323546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</a:t>
            </a:r>
            <a:r>
              <a:rPr lang="en-US" sz="3600" b="1" baseline="30000" dirty="0" smtClean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= 8 </a:t>
            </a:r>
          </a:p>
          <a:p>
            <a:pPr algn="ctr">
              <a:defRPr/>
            </a:pP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</a:t>
            </a:r>
            <a:r>
              <a:rPr lang="en-US" sz="3600" b="1" baseline="30000" dirty="0" smtClean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 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= 9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259759" y="2133601"/>
            <a:ext cx="2530764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rgbClr val="C00000"/>
                </a:solidFill>
                <a:cs typeface="Arial" charset="0"/>
              </a:rPr>
              <a:t> AI </a:t>
            </a:r>
            <a:r>
              <a:rPr lang="en-US" sz="2000" b="1" dirty="0" err="1">
                <a:solidFill>
                  <a:srgbClr val="C00000"/>
                </a:solidFill>
                <a:cs typeface="Arial" charset="0"/>
              </a:rPr>
              <a:t>NHANH</a:t>
            </a:r>
            <a:r>
              <a:rPr lang="en-US" sz="2000" b="1" dirty="0">
                <a:solidFill>
                  <a:srgbClr val="C00000"/>
                </a:solidFill>
                <a:cs typeface="Arial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cs typeface="Arial" charset="0"/>
              </a:rPr>
              <a:t>HƠN</a:t>
            </a:r>
            <a:endParaRPr lang="en-US" sz="2000" b="1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41845" y="1514782"/>
            <a:ext cx="17227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</a:t>
            </a:r>
            <a:r>
              <a:rPr lang="en-US" sz="3600" b="1" baseline="30000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 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&lt; 3</a:t>
            </a:r>
            <a:r>
              <a:rPr lang="en-US" sz="3600" b="1" baseline="30000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743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26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4" y="-604838"/>
            <a:ext cx="3614737" cy="337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3116264"/>
            <a:ext cx="6507163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03551"/>
            <a:ext cx="2667000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86088" y="4484689"/>
            <a:ext cx="44958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800">
                <a:solidFill>
                  <a:srgbClr val="008000"/>
                </a:solidFill>
                <a:cs typeface="Arial" charset="0"/>
              </a:rPr>
              <a:t>Tính nhẩm phép tính sau:</a:t>
            </a:r>
          </a:p>
          <a:p>
            <a:pPr algn="ctr" eaLnBrk="1" hangingPunct="1"/>
            <a:r>
              <a:rPr lang="en-US" sz="2800">
                <a:solidFill>
                  <a:srgbClr val="008000"/>
                </a:solidFill>
                <a:cs typeface="Arial" charset="0"/>
              </a:rPr>
              <a:t>2</a:t>
            </a:r>
            <a:r>
              <a:rPr lang="en-US" sz="2800" baseline="30000">
                <a:solidFill>
                  <a:srgbClr val="008000"/>
                </a:solidFill>
                <a:cs typeface="Arial" charset="0"/>
              </a:rPr>
              <a:t>3</a:t>
            </a:r>
            <a:r>
              <a:rPr lang="en-US" sz="2800">
                <a:solidFill>
                  <a:srgbClr val="008000"/>
                </a:solidFill>
                <a:cs typeface="Arial" charset="0"/>
              </a:rPr>
              <a:t> . 2</a:t>
            </a:r>
            <a:r>
              <a:rPr lang="en-US" sz="2800" baseline="30000">
                <a:solidFill>
                  <a:srgbClr val="008000"/>
                </a:solidFill>
                <a:cs typeface="Arial" charset="0"/>
              </a:rPr>
              <a:t>2</a:t>
            </a:r>
            <a:r>
              <a:rPr lang="en-US" sz="2800">
                <a:solidFill>
                  <a:srgbClr val="008000"/>
                </a:solidFill>
                <a:cs typeface="Arial" charset="0"/>
              </a:rPr>
              <a:t> = 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35513" y="639764"/>
            <a:ext cx="312420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C00000"/>
                </a:solidFill>
                <a:cs typeface="Arial" charset="0"/>
              </a:rPr>
              <a:t>2</a:t>
            </a:r>
            <a:r>
              <a:rPr lang="en-US" sz="2800" b="1" baseline="30000">
                <a:solidFill>
                  <a:srgbClr val="C00000"/>
                </a:solidFill>
                <a:cs typeface="Arial" charset="0"/>
              </a:rPr>
              <a:t>3</a:t>
            </a:r>
            <a:r>
              <a:rPr lang="en-US" sz="2800" b="1">
                <a:solidFill>
                  <a:srgbClr val="C00000"/>
                </a:solidFill>
                <a:cs typeface="Arial" charset="0"/>
              </a:rPr>
              <a:t> . 2</a:t>
            </a:r>
            <a:r>
              <a:rPr lang="en-US" sz="2800" b="1" baseline="30000">
                <a:solidFill>
                  <a:srgbClr val="C00000"/>
                </a:solidFill>
                <a:cs typeface="Arial" charset="0"/>
              </a:rPr>
              <a:t>2</a:t>
            </a:r>
            <a:r>
              <a:rPr lang="en-US" sz="2800" b="1">
                <a:solidFill>
                  <a:srgbClr val="C00000"/>
                </a:solidFill>
                <a:cs typeface="Arial" charset="0"/>
              </a:rPr>
              <a:t> </a:t>
            </a:r>
          </a:p>
          <a:p>
            <a:pPr algn="ctr" eaLnBrk="1" hangingPunct="1"/>
            <a:r>
              <a:rPr lang="en-US" sz="2800" b="1">
                <a:solidFill>
                  <a:srgbClr val="C00000"/>
                </a:solidFill>
                <a:cs typeface="Arial" charset="0"/>
              </a:rPr>
              <a:t>= ( 2.2.2 ) . ( 2.2 ) = 2</a:t>
            </a:r>
            <a:r>
              <a:rPr lang="en-US" sz="2800" b="1" baseline="30000">
                <a:solidFill>
                  <a:srgbClr val="C00000"/>
                </a:solidFill>
                <a:cs typeface="Arial" charset="0"/>
              </a:rPr>
              <a:t>5</a:t>
            </a:r>
            <a:r>
              <a:rPr lang="en-US" sz="2800" b="1">
                <a:solidFill>
                  <a:srgbClr val="C00000"/>
                </a:solidFill>
                <a:cs typeface="Arial" charset="0"/>
              </a:rPr>
              <a:t> = 32</a:t>
            </a:r>
            <a:endParaRPr lang="en-US" sz="2800" b="1" baseline="30000">
              <a:solidFill>
                <a:srgbClr val="C00000"/>
              </a:solidFill>
              <a:cs typeface="Arial" charset="0"/>
            </a:endParaRPr>
          </a:p>
        </p:txBody>
      </p:sp>
      <p:pic>
        <p:nvPicPr>
          <p:cNvPr id="11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-1588"/>
            <a:ext cx="1657350" cy="69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084269" y="2133601"/>
            <a:ext cx="2530764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rgbClr val="C00000"/>
                </a:solidFill>
                <a:cs typeface="Arial" charset="0"/>
              </a:rPr>
              <a:t> AI </a:t>
            </a:r>
            <a:r>
              <a:rPr lang="en-US" sz="2000" b="1" dirty="0" err="1">
                <a:solidFill>
                  <a:srgbClr val="C00000"/>
                </a:solidFill>
                <a:cs typeface="Arial" charset="0"/>
              </a:rPr>
              <a:t>NHANH</a:t>
            </a:r>
            <a:r>
              <a:rPr lang="en-US" sz="2000" b="1" dirty="0">
                <a:solidFill>
                  <a:srgbClr val="C00000"/>
                </a:solidFill>
                <a:cs typeface="Arial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cs typeface="Arial" charset="0"/>
              </a:rPr>
              <a:t>HƠN</a:t>
            </a:r>
            <a:endParaRPr lang="en-US" sz="2000" b="1" dirty="0">
              <a:solidFill>
                <a:srgbClr val="C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18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26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4" y="-604838"/>
            <a:ext cx="3614737" cy="337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35513" y="836614"/>
            <a:ext cx="32654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5.5.5.5.5.5.5.5.5.5</a:t>
            </a:r>
          </a:p>
          <a:p>
            <a:pPr eaLnBrk="1" hangingPunct="1"/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5</a:t>
            </a:r>
            <a:r>
              <a:rPr lang="en-US" sz="3200" b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2150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3116264"/>
            <a:ext cx="6507163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71800" y="42418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600" b="1" dirty="0" err="1">
                <a:solidFill>
                  <a:srgbClr val="008000"/>
                </a:solidFill>
                <a:cs typeface="Arial" charset="0"/>
              </a:rPr>
              <a:t>Viết</a:t>
            </a:r>
            <a:r>
              <a:rPr lang="en-US" sz="3600" b="1" dirty="0">
                <a:solidFill>
                  <a:srgbClr val="008000"/>
                </a:solidFill>
                <a:cs typeface="Arial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cs typeface="Arial" charset="0"/>
              </a:rPr>
              <a:t>gọn</a:t>
            </a:r>
            <a:r>
              <a:rPr lang="en-US" sz="3600" b="1" dirty="0">
                <a:solidFill>
                  <a:srgbClr val="008000"/>
                </a:solidFill>
                <a:cs typeface="Arial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cs typeface="Arial" charset="0"/>
              </a:rPr>
              <a:t>thành</a:t>
            </a:r>
            <a:r>
              <a:rPr lang="en-US" sz="3600" b="1" dirty="0">
                <a:solidFill>
                  <a:srgbClr val="008000"/>
                </a:solidFill>
                <a:cs typeface="Arial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cs typeface="Arial" charset="0"/>
              </a:rPr>
              <a:t>tích</a:t>
            </a:r>
            <a:r>
              <a:rPr lang="en-US" sz="3600" b="1" dirty="0">
                <a:solidFill>
                  <a:srgbClr val="008000"/>
                </a:solidFill>
                <a:cs typeface="Arial" charset="0"/>
              </a:rPr>
              <a:t>:</a:t>
            </a:r>
          </a:p>
          <a:p>
            <a:pPr algn="ctr" eaLnBrk="1" hangingPunct="1"/>
            <a:r>
              <a:rPr lang="en-US" sz="3600" b="1" dirty="0">
                <a:solidFill>
                  <a:srgbClr val="008000"/>
                </a:solidFill>
                <a:cs typeface="Arial" charset="0"/>
              </a:rPr>
              <a:t>5.5.5.5.5.5.5.5.5.5</a:t>
            </a:r>
          </a:p>
        </p:txBody>
      </p:sp>
      <p:pic>
        <p:nvPicPr>
          <p:cNvPr id="21511" name="Picture 2" descr="Kết quả hình ảnh cho panda carto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2732088"/>
            <a:ext cx="2524125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-1588"/>
            <a:ext cx="1657350" cy="69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16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26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752" y="-634637"/>
            <a:ext cx="3614737" cy="337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3116264"/>
            <a:ext cx="6507163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2" descr="Kết quả hình ảnh cho bear carto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2030413"/>
            <a:ext cx="3659188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-1588"/>
            <a:ext cx="1657350" cy="69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43945" y="1011382"/>
            <a:ext cx="3124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</a:t>
            </a:r>
            <a:r>
              <a:rPr 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  <a:r>
              <a:rPr 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95625" y="4260850"/>
            <a:ext cx="44958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dirty="0" err="1">
                <a:solidFill>
                  <a:srgbClr val="008000"/>
                </a:solidFill>
                <a:cs typeface="Arial" charset="0"/>
              </a:rPr>
              <a:t>Tính</a:t>
            </a:r>
            <a:r>
              <a:rPr lang="en-US" sz="4400" dirty="0">
                <a:solidFill>
                  <a:srgbClr val="008000"/>
                </a:solidFill>
                <a:cs typeface="Arial" charset="0"/>
              </a:rPr>
              <a:t>:</a:t>
            </a:r>
          </a:p>
          <a:p>
            <a:pPr algn="ctr" eaLnBrk="1" hangingPunct="1"/>
            <a:r>
              <a:rPr lang="en-US" sz="4400" dirty="0">
                <a:solidFill>
                  <a:srgbClr val="008000"/>
                </a:solidFill>
                <a:cs typeface="Arial" charset="0"/>
              </a:rPr>
              <a:t>2</a:t>
            </a:r>
            <a:r>
              <a:rPr lang="en-US" sz="4400" baseline="30000" dirty="0">
                <a:solidFill>
                  <a:srgbClr val="008000"/>
                </a:solidFill>
                <a:cs typeface="Arial" charset="0"/>
              </a:rPr>
              <a:t>20</a:t>
            </a:r>
            <a:r>
              <a:rPr lang="en-US" sz="4400" dirty="0">
                <a:solidFill>
                  <a:srgbClr val="008000"/>
                </a:solidFill>
                <a:cs typeface="Arial" charset="0"/>
              </a:rPr>
              <a:t> : 2</a:t>
            </a:r>
            <a:r>
              <a:rPr lang="en-US" sz="4400" baseline="30000" dirty="0">
                <a:solidFill>
                  <a:srgbClr val="008000"/>
                </a:solidFill>
                <a:cs typeface="Arial" charset="0"/>
              </a:rPr>
              <a:t>10</a:t>
            </a:r>
            <a:r>
              <a:rPr lang="en-US" sz="4400" dirty="0">
                <a:solidFill>
                  <a:srgbClr val="008000"/>
                </a:solidFill>
                <a:cs typeface="Arial" charset="0"/>
              </a:rPr>
              <a:t> = ?</a:t>
            </a:r>
          </a:p>
        </p:txBody>
      </p:sp>
    </p:spTree>
    <p:extLst>
      <p:ext uri="{BB962C8B-B14F-4D97-AF65-F5344CB8AC3E}">
        <p14:creationId xmlns:p14="http://schemas.microsoft.com/office/powerpoint/2010/main" val="263173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Tai nguyen thiet ke tro choi\Khi con qua song\river-landscape-clipart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76200"/>
            <a:ext cx="9144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-511175"/>
            <a:ext cx="4343400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81488" y="858839"/>
            <a:ext cx="49387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000" b="1">
                <a:solidFill>
                  <a:srgbClr val="C00000"/>
                </a:solidFill>
                <a:cs typeface="Arial" charset="0"/>
              </a:rPr>
              <a:t> AI NHANH HƠN</a:t>
            </a:r>
          </a:p>
        </p:txBody>
      </p:sp>
      <p:pic>
        <p:nvPicPr>
          <p:cNvPr id="11" name="Picture 10" descr="C:\Users\ADMIN\Desktop\700_FO58466900_cd0f0403dfd1da45a2a9f423e4966684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030539"/>
            <a:ext cx="2286000" cy="348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ADMIN\Desktop\512821722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195638"/>
            <a:ext cx="2319338" cy="349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Kết quả hình ảnh cho bear cartoon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657" y="1466057"/>
            <a:ext cx="3659188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Hình ảnh có liên qua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2" y="2704804"/>
            <a:ext cx="2124075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Donkey Kong Theme song.mp3">
            <a:hlinkClick r:id="" action="ppaction://media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0" y="43608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8534400" y="411460"/>
            <a:ext cx="213360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 err="1">
                <a:ln/>
                <a:solidFill>
                  <a:srgbClr val="FF0000"/>
                </a:solidFill>
              </a:rPr>
              <a:t>Vòng</a:t>
            </a:r>
            <a:r>
              <a:rPr lang="en-US" sz="4000" b="1" dirty="0">
                <a:ln/>
                <a:solidFill>
                  <a:srgbClr val="FF0000"/>
                </a:solidFill>
              </a:rPr>
              <a:t> 2</a:t>
            </a:r>
          </a:p>
        </p:txBody>
      </p:sp>
      <p:pic>
        <p:nvPicPr>
          <p:cNvPr id="23565" name="Picture 3" descr="Next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412" y="5851526"/>
            <a:ext cx="89376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3108960" y="6323798"/>
            <a:ext cx="741145" cy="385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KHỈ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993322" y="6379012"/>
            <a:ext cx="741145" cy="385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HỔ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714756" y="6224357"/>
            <a:ext cx="972887" cy="5068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GẤU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TRUC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755062" y="6323798"/>
            <a:ext cx="741145" cy="385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GẤU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02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26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64320"/>
            <a:ext cx="981868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1" y="-545827"/>
            <a:ext cx="3614737" cy="337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-1588"/>
            <a:ext cx="1657350" cy="69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71800" y="4241801"/>
            <a:ext cx="44958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dirty="0">
                <a:solidFill>
                  <a:srgbClr val="008000"/>
                </a:solidFill>
                <a:cs typeface="Arial" charset="0"/>
              </a:rPr>
              <a:t>9</a:t>
            </a:r>
            <a:r>
              <a:rPr lang="en-US" sz="4400" baseline="30000" dirty="0">
                <a:solidFill>
                  <a:srgbClr val="008000"/>
                </a:solidFill>
                <a:cs typeface="Arial" charset="0"/>
              </a:rPr>
              <a:t>5</a:t>
            </a:r>
            <a:r>
              <a:rPr lang="en-US" sz="4400" dirty="0">
                <a:solidFill>
                  <a:srgbClr val="008000"/>
                </a:solidFill>
                <a:cs typeface="Arial" charset="0"/>
              </a:rPr>
              <a:t> : 2021</a:t>
            </a:r>
            <a:r>
              <a:rPr lang="en-US" sz="4400" baseline="30000" dirty="0">
                <a:solidFill>
                  <a:srgbClr val="008000"/>
                </a:solidFill>
                <a:cs typeface="Arial" charset="0"/>
              </a:rPr>
              <a:t>0</a:t>
            </a:r>
            <a:r>
              <a:rPr lang="en-US" sz="4400" dirty="0">
                <a:solidFill>
                  <a:srgbClr val="008000"/>
                </a:solidFill>
                <a:cs typeface="Arial" charset="0"/>
              </a:rPr>
              <a:t> = ?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588794" y="859805"/>
            <a:ext cx="3124200" cy="189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rgbClr val="C00000"/>
                </a:solidFill>
                <a:cs typeface="Arial" charset="0"/>
              </a:rPr>
              <a:t>9</a:t>
            </a:r>
            <a:r>
              <a:rPr lang="en-US" sz="3200" b="1" baseline="30000" dirty="0">
                <a:solidFill>
                  <a:srgbClr val="C00000"/>
                </a:solidFill>
                <a:cs typeface="Arial" charset="0"/>
              </a:rPr>
              <a:t>5</a:t>
            </a:r>
            <a:r>
              <a:rPr lang="en-US" sz="3200" b="1" dirty="0">
                <a:solidFill>
                  <a:srgbClr val="C00000"/>
                </a:solidFill>
                <a:cs typeface="Arial" charset="0"/>
              </a:rPr>
              <a:t> : </a:t>
            </a:r>
            <a:r>
              <a:rPr lang="en-US" sz="3200" b="1" dirty="0" smtClean="0">
                <a:solidFill>
                  <a:srgbClr val="C00000"/>
                </a:solidFill>
                <a:cs typeface="Arial" charset="0"/>
              </a:rPr>
              <a:t>2021</a:t>
            </a:r>
            <a:r>
              <a:rPr lang="en-US" sz="3200" b="1" baseline="30000" dirty="0" smtClean="0">
                <a:solidFill>
                  <a:srgbClr val="C00000"/>
                </a:solidFill>
                <a:cs typeface="Arial" charset="0"/>
              </a:rPr>
              <a:t>0</a:t>
            </a:r>
          </a:p>
          <a:p>
            <a:pPr eaLnBrk="1" hangingPunct="1"/>
            <a:r>
              <a:rPr lang="en-US" sz="3200" b="1" dirty="0" smtClean="0">
                <a:solidFill>
                  <a:srgbClr val="C00000"/>
                </a:solidFill>
                <a:cs typeface="Arial" charset="0"/>
              </a:rPr>
              <a:t>=</a:t>
            </a:r>
            <a:r>
              <a:rPr lang="en-US" sz="3200" b="1" baseline="30000" dirty="0" smtClean="0">
                <a:solidFill>
                  <a:srgbClr val="C00000"/>
                </a:solidFill>
                <a:cs typeface="Arial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cs typeface="Arial" charset="0"/>
              </a:rPr>
              <a:t>9</a:t>
            </a:r>
            <a:r>
              <a:rPr lang="en-US" sz="3200" b="1" baseline="30000" dirty="0" smtClean="0">
                <a:solidFill>
                  <a:srgbClr val="C00000"/>
                </a:solidFill>
                <a:cs typeface="Arial" charset="0"/>
              </a:rPr>
              <a:t>5</a:t>
            </a:r>
            <a:r>
              <a:rPr lang="en-US" sz="3200" b="1" dirty="0" smtClean="0">
                <a:solidFill>
                  <a:srgbClr val="C00000"/>
                </a:solidFill>
                <a:cs typeface="Arial" charset="0"/>
              </a:rPr>
              <a:t> : 1</a:t>
            </a:r>
          </a:p>
          <a:p>
            <a:pPr eaLnBrk="1" hangingPunct="1"/>
            <a:r>
              <a:rPr lang="en-US" sz="3200" b="1" dirty="0" smtClean="0">
                <a:solidFill>
                  <a:srgbClr val="C00000"/>
                </a:solidFill>
                <a:cs typeface="Arial" charset="0"/>
              </a:rPr>
              <a:t>=</a:t>
            </a:r>
            <a:r>
              <a:rPr lang="en-US" sz="3200" b="1" dirty="0">
                <a:solidFill>
                  <a:srgbClr val="C00000"/>
                </a:solidFill>
                <a:cs typeface="Arial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cs typeface="Arial" charset="0"/>
              </a:rPr>
              <a:t>9</a:t>
            </a:r>
            <a:r>
              <a:rPr lang="en-US" sz="3200" b="1" baseline="30000" dirty="0" smtClean="0">
                <a:solidFill>
                  <a:srgbClr val="C00000"/>
                </a:solidFill>
                <a:cs typeface="Arial" charset="0"/>
              </a:rPr>
              <a:t>5</a:t>
            </a:r>
            <a:r>
              <a:rPr lang="en-US" sz="3200" b="1" dirty="0" smtClean="0">
                <a:solidFill>
                  <a:srgbClr val="C00000"/>
                </a:solidFill>
                <a:cs typeface="Arial" charset="0"/>
              </a:rPr>
              <a:t> </a:t>
            </a:r>
          </a:p>
          <a:p>
            <a:pPr eaLnBrk="1" hangingPunct="1"/>
            <a:endParaRPr lang="en-US" sz="3200" b="1" baseline="30000" dirty="0">
              <a:solidFill>
                <a:srgbClr val="C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80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26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6" y="-497612"/>
            <a:ext cx="3614737" cy="337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3116264"/>
            <a:ext cx="6507163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03551"/>
            <a:ext cx="2667000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86882" y="4279910"/>
            <a:ext cx="44958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868864" y="780115"/>
            <a:ext cx="33448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1" dirty="0">
                <a:solidFill>
                  <a:srgbClr val="FF0000"/>
                </a:solidFill>
                <a:cs typeface="Arial" charset="0"/>
              </a:rPr>
              <a:t>2</a:t>
            </a:r>
            <a:r>
              <a:rPr lang="en-US" sz="3600" b="1" baseline="30000" dirty="0">
                <a:solidFill>
                  <a:srgbClr val="FF0000"/>
                </a:solidFill>
                <a:cs typeface="Arial" charset="0"/>
              </a:rPr>
              <a:t>10</a:t>
            </a:r>
            <a:r>
              <a:rPr lang="en-US" sz="3600" b="1" dirty="0">
                <a:solidFill>
                  <a:srgbClr val="FF0000"/>
                </a:solidFill>
                <a:cs typeface="Arial" charset="0"/>
              </a:rPr>
              <a:t> : </a:t>
            </a:r>
            <a:r>
              <a:rPr lang="en-US" sz="3600" b="1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cs typeface="Arial" charset="0"/>
              </a:rPr>
              <a:t>16</a:t>
            </a:r>
          </a:p>
          <a:p>
            <a:pPr eaLnBrk="1" hangingPunct="1"/>
            <a:r>
              <a:rPr lang="en-US" sz="3600" b="1" dirty="0">
                <a:solidFill>
                  <a:srgbClr val="FF0000"/>
                </a:solidFill>
                <a:cs typeface="Arial" charset="0"/>
              </a:rPr>
              <a:t>= 2</a:t>
            </a:r>
            <a:r>
              <a:rPr lang="en-US" sz="3600" b="1" baseline="30000" dirty="0">
                <a:solidFill>
                  <a:srgbClr val="FF0000"/>
                </a:solidFill>
                <a:cs typeface="Arial" charset="0"/>
              </a:rPr>
              <a:t>10</a:t>
            </a:r>
            <a:r>
              <a:rPr lang="en-US" sz="3600" b="1" dirty="0">
                <a:solidFill>
                  <a:srgbClr val="FF0000"/>
                </a:solidFill>
                <a:cs typeface="Arial" charset="0"/>
              </a:rPr>
              <a:t> : </a:t>
            </a:r>
            <a:r>
              <a:rPr lang="en-US" sz="3600" b="1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cs typeface="Arial" charset="0"/>
              </a:rPr>
              <a:t>2</a:t>
            </a:r>
            <a:r>
              <a:rPr lang="en-US" sz="3600" b="1" baseline="30000" dirty="0">
                <a:solidFill>
                  <a:srgbClr val="FF0000"/>
                </a:solidFill>
                <a:cs typeface="Arial" charset="0"/>
              </a:rPr>
              <a:t>4</a:t>
            </a:r>
          </a:p>
          <a:p>
            <a:pPr eaLnBrk="1" hangingPunct="1"/>
            <a:r>
              <a:rPr lang="en-US" sz="3600" b="1" dirty="0">
                <a:solidFill>
                  <a:srgbClr val="FF0000"/>
                </a:solidFill>
                <a:cs typeface="Arial" charset="0"/>
              </a:rPr>
              <a:t>= </a:t>
            </a:r>
            <a:r>
              <a:rPr lang="en-US" sz="3600" b="1" dirty="0" smtClean="0">
                <a:solidFill>
                  <a:srgbClr val="FF0000"/>
                </a:solidFill>
                <a:cs typeface="Arial" charset="0"/>
              </a:rPr>
              <a:t>2</a:t>
            </a:r>
            <a:r>
              <a:rPr lang="en-US" sz="3600" b="1" baseline="30000" dirty="0">
                <a:solidFill>
                  <a:srgbClr val="FF0000"/>
                </a:solidFill>
                <a:cs typeface="Arial" charset="0"/>
              </a:rPr>
              <a:t>6</a:t>
            </a:r>
          </a:p>
        </p:txBody>
      </p:sp>
      <p:pic>
        <p:nvPicPr>
          <p:cNvPr id="11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-1588"/>
            <a:ext cx="1657350" cy="69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666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2E42993-0534-4407-A330-4A9EA483E3D6}"/>
              </a:ext>
            </a:extLst>
          </p:cNvPr>
          <p:cNvGrpSpPr/>
          <p:nvPr/>
        </p:nvGrpSpPr>
        <p:grpSpPr>
          <a:xfrm>
            <a:off x="353978" y="144442"/>
            <a:ext cx="1264584" cy="634576"/>
            <a:chOff x="343120" y="1291878"/>
            <a:chExt cx="1006505" cy="634576"/>
          </a:xfrm>
        </p:grpSpPr>
        <p:sp>
          <p:nvSpPr>
            <p:cNvPr id="14" name="Flowchart: Alternate Process 13">
              <a:extLst>
                <a:ext uri="{FF2B5EF4-FFF2-40B4-BE49-F238E27FC236}">
                  <a16:creationId xmlns:a16="http://schemas.microsoft.com/office/drawing/2014/main" id="{B3716E3D-4430-4BA1-B60A-92C14A825B9F}"/>
                </a:ext>
              </a:extLst>
            </p:cNvPr>
            <p:cNvSpPr/>
            <p:nvPr/>
          </p:nvSpPr>
          <p:spPr>
            <a:xfrm>
              <a:off x="893064" y="1415634"/>
              <a:ext cx="456561" cy="386197"/>
            </a:xfrm>
            <a:prstGeom prst="flowChartAlternateProcess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68676A6-3307-4543-BB89-0DFEA23B44F0}"/>
                </a:ext>
              </a:extLst>
            </p:cNvPr>
            <p:cNvGrpSpPr/>
            <p:nvPr/>
          </p:nvGrpSpPr>
          <p:grpSpPr>
            <a:xfrm>
              <a:off x="343120" y="1291878"/>
              <a:ext cx="642302" cy="634576"/>
              <a:chOff x="343119" y="1291878"/>
              <a:chExt cx="1032027" cy="1069582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641CD59-F792-401E-9D67-1518F4282497}"/>
                  </a:ext>
                </a:extLst>
              </p:cNvPr>
              <p:cNvSpPr/>
              <p:nvPr/>
            </p:nvSpPr>
            <p:spPr>
              <a:xfrm>
                <a:off x="343119" y="1291878"/>
                <a:ext cx="1032027" cy="106958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05B9AC09-D0C5-4F9C-AE21-DE02EED28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8271" y="1695409"/>
                <a:ext cx="314849" cy="314849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A76BC58-4BE3-45AD-83E2-3A98AB096C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059" y="1695409"/>
                <a:ext cx="629697" cy="629697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5348F3CA-6CB3-4F8A-B479-4CBF43C60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2299" y="1305201"/>
                <a:ext cx="465719" cy="465719"/>
              </a:xfrm>
              <a:prstGeom prst="rect">
                <a:avLst/>
              </a:prstGeom>
            </p:spPr>
          </p:pic>
        </p:grpSp>
      </p:grpSp>
      <p:sp>
        <p:nvSpPr>
          <p:cNvPr id="20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2927" y="491439"/>
            <a:ext cx="979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04FEAE-DDC7-4DA3-9661-1E2951C354CD}"/>
              </a:ext>
            </a:extLst>
          </p:cNvPr>
          <p:cNvSpPr/>
          <p:nvPr/>
        </p:nvSpPr>
        <p:spPr>
          <a:xfrm>
            <a:off x="1107470" y="2466107"/>
            <a:ext cx="10757765" cy="42911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10">
            <a:extLst>
              <a:ext uri="{FF2B5EF4-FFF2-40B4-BE49-F238E27FC236}">
                <a16:creationId xmlns:a16="http://schemas.microsoft.com/office/drawing/2014/main" id="{3E09F7A3-18D6-402F-8B64-5AFBE003E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570" y="1038643"/>
            <a:ext cx="1145966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altLang="en-US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=……………………………………………………….. ………</a:t>
            </a:r>
            <a:endParaRPr lang="en-US" altLang="en-US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 ………………………………………………………………..</a:t>
            </a:r>
            <a:endParaRPr lang="en-US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DC7B6C-A3D7-4845-8131-3E7F7BD433CE}"/>
              </a:ext>
            </a:extLst>
          </p:cNvPr>
          <p:cNvSpPr/>
          <p:nvPr/>
        </p:nvSpPr>
        <p:spPr>
          <a:xfrm>
            <a:off x="-16658" y="3688390"/>
            <a:ext cx="1635866" cy="1664130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A379E1-7B0B-4F59-BE09-761C6A5847BA}"/>
              </a:ext>
            </a:extLst>
          </p:cNvPr>
          <p:cNvSpPr/>
          <p:nvPr/>
        </p:nvSpPr>
        <p:spPr>
          <a:xfrm>
            <a:off x="1256144" y="2641359"/>
            <a:ext cx="2884501" cy="10306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04C2B03-F790-403F-94B9-A7DCC4FD8C4F}"/>
              </a:ext>
            </a:extLst>
          </p:cNvPr>
          <p:cNvSpPr/>
          <p:nvPr/>
        </p:nvSpPr>
        <p:spPr>
          <a:xfrm>
            <a:off x="4948933" y="2641359"/>
            <a:ext cx="3164553" cy="10905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E1C2FDFD-0096-4D0A-8E54-B890C557B229}"/>
              </a:ext>
            </a:extLst>
          </p:cNvPr>
          <p:cNvSpPr/>
          <p:nvPr/>
        </p:nvSpPr>
        <p:spPr>
          <a:xfrm>
            <a:off x="8920531" y="2466108"/>
            <a:ext cx="2837359" cy="12116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144C424-B28D-40A0-BB04-D0A8BFE4F2FB}"/>
              </a:ext>
            </a:extLst>
          </p:cNvPr>
          <p:cNvSpPr/>
          <p:nvPr/>
        </p:nvSpPr>
        <p:spPr>
          <a:xfrm>
            <a:off x="1368492" y="4869583"/>
            <a:ext cx="2822460" cy="1185524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7F6D9BB-B670-4C56-B303-59F72354394D}"/>
              </a:ext>
            </a:extLst>
          </p:cNvPr>
          <p:cNvSpPr/>
          <p:nvPr/>
        </p:nvSpPr>
        <p:spPr>
          <a:xfrm>
            <a:off x="4826000" y="4788059"/>
            <a:ext cx="3749573" cy="1179697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39B1312-498B-46FD-988E-8A78C4CF0A4E}"/>
              </a:ext>
            </a:extLst>
          </p:cNvPr>
          <p:cNvSpPr/>
          <p:nvPr/>
        </p:nvSpPr>
        <p:spPr>
          <a:xfrm>
            <a:off x="8930265" y="4889854"/>
            <a:ext cx="2892279" cy="1106930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10">
            <a:extLst>
              <a:ext uri="{FF2B5EF4-FFF2-40B4-BE49-F238E27FC236}">
                <a16:creationId xmlns:a16="http://schemas.microsoft.com/office/drawing/2014/main" id="{01A2742A-CAF2-4ADE-A328-4A6BCEA8E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5264" y="3615842"/>
            <a:ext cx="8777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10">
            <a:extLst>
              <a:ext uri="{FF2B5EF4-FFF2-40B4-BE49-F238E27FC236}">
                <a16:creationId xmlns:a16="http://schemas.microsoft.com/office/drawing/2014/main" id="{8BAA68A8-1805-4A25-9548-61C365B03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9607" y="3717246"/>
            <a:ext cx="10783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Rectangle 10">
            <a:extLst>
              <a:ext uri="{FF2B5EF4-FFF2-40B4-BE49-F238E27FC236}">
                <a16:creationId xmlns:a16="http://schemas.microsoft.com/office/drawing/2014/main" id="{4BF16E00-972E-4434-AAC7-28369FB0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5452" y="3852733"/>
            <a:ext cx="8528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Rectangle 10">
            <a:extLst>
              <a:ext uri="{FF2B5EF4-FFF2-40B4-BE49-F238E27FC236}">
                <a16:creationId xmlns:a16="http://schemas.microsoft.com/office/drawing/2014/main" id="{E3EE0DF4-5261-4800-B818-8E7171DBB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2486" y="5957873"/>
            <a:ext cx="7960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Rectangle 10">
            <a:extLst>
              <a:ext uri="{FF2B5EF4-FFF2-40B4-BE49-F238E27FC236}">
                <a16:creationId xmlns:a16="http://schemas.microsoft.com/office/drawing/2014/main" id="{47802A1C-803A-413B-927B-10492C8B2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6584" y="5855984"/>
            <a:ext cx="756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Rectangle 10">
            <a:extLst>
              <a:ext uri="{FF2B5EF4-FFF2-40B4-BE49-F238E27FC236}">
                <a16:creationId xmlns:a16="http://schemas.microsoft.com/office/drawing/2014/main" id="{60A4B337-B0B5-4C84-92E8-AC46C7182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03009" y="5987971"/>
            <a:ext cx="1141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0">
            <a:extLst>
              <a:ext uri="{FF2B5EF4-FFF2-40B4-BE49-F238E27FC236}">
                <a16:creationId xmlns:a16="http://schemas.microsoft.com/office/drawing/2014/main" id="{F8A8F511-EEAE-4616-BD92-B00C1D09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697" y="2874918"/>
            <a:ext cx="573283" cy="671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id="{D1A47DFC-42A3-4349-8241-EEA99D258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4369" y="2900441"/>
            <a:ext cx="6558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10">
            <a:extLst>
              <a:ext uri="{FF2B5EF4-FFF2-40B4-BE49-F238E27FC236}">
                <a16:creationId xmlns:a16="http://schemas.microsoft.com/office/drawing/2014/main" id="{D1A47DFC-42A3-4349-8241-EEA99D258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6837" y="5149497"/>
            <a:ext cx="6558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28" name="Rectangle 10">
            <a:extLst>
              <a:ext uri="{FF2B5EF4-FFF2-40B4-BE49-F238E27FC236}">
                <a16:creationId xmlns:a16="http://schemas.microsoft.com/office/drawing/2014/main" id="{F8A8F511-EEAE-4616-BD92-B00C1D09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717" y="4994660"/>
            <a:ext cx="573283" cy="671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6EFED7-C7C6-4D59-8688-9CA9FD73CA8A}"/>
              </a:ext>
            </a:extLst>
          </p:cNvPr>
          <p:cNvSpPr txBox="1"/>
          <p:nvPr/>
        </p:nvSpPr>
        <p:spPr>
          <a:xfrm>
            <a:off x="4449202" y="52762"/>
            <a:ext cx="4164013" cy="523875"/>
          </a:xfrm>
          <a:prstGeom prst="rect">
            <a:avLst/>
          </a:prstGeom>
          <a:solidFill>
            <a:srgbClr val="0000CC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</a:p>
        </p:txBody>
      </p:sp>
    </p:spTree>
    <p:extLst>
      <p:ext uri="{BB962C8B-B14F-4D97-AF65-F5344CB8AC3E}">
        <p14:creationId xmlns:p14="http://schemas.microsoft.com/office/powerpoint/2010/main" val="375874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26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-569404"/>
            <a:ext cx="3614737" cy="337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3116264"/>
            <a:ext cx="6507163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" descr="Kết quả hình ảnh cho panda carto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2732088"/>
            <a:ext cx="2524125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-1588"/>
            <a:ext cx="1657350" cy="69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756863" y="4213957"/>
            <a:ext cx="512031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None/>
            </a:pPr>
            <a:r>
              <a:rPr lang="en-US" alt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FA9BE1A5-371E-41C5-BBD4-1242FB154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8280" y="735520"/>
            <a:ext cx="27920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(4.2) . 8</a:t>
            </a:r>
            <a:r>
              <a:rPr lang="en-US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10B28FF3-9CF0-4ACC-BB96-8A602B247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8280" y="1276858"/>
            <a:ext cx="21931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8 . 8</a:t>
            </a:r>
            <a:r>
              <a:rPr lang="en-US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E3A90F81-AD45-4F19-846A-BDC4AA43A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8280" y="1806304"/>
            <a:ext cx="27920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en-US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1+6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8</a:t>
            </a:r>
            <a:r>
              <a:rPr lang="en-US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64417BE2-B2B7-4745-AC57-C307EF636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4981" y="5584911"/>
            <a:ext cx="2964076" cy="64633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8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2 </a:t>
            </a:r>
          </a:p>
        </p:txBody>
      </p:sp>
    </p:spTree>
    <p:extLst>
      <p:ext uri="{BB962C8B-B14F-4D97-AF65-F5344CB8AC3E}">
        <p14:creationId xmlns:p14="http://schemas.microsoft.com/office/powerpoint/2010/main" val="179417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26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4" y="-604838"/>
            <a:ext cx="3614737" cy="337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52975" y="1022350"/>
            <a:ext cx="31242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36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5</a:t>
            </a:r>
            <a:r>
              <a:rPr lang="en-US" sz="36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3600" b="1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pPr algn="ctr" eaLnBrk="1" hangingPunct="1"/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= 6</a:t>
            </a:r>
          </a:p>
          <a:p>
            <a:pPr algn="ctr" eaLnBrk="1" hangingPunct="1"/>
            <a:endParaRPr lang="en-US" sz="2800" dirty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2765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3116264"/>
            <a:ext cx="6507163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008314" y="4115178"/>
            <a:ext cx="44958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thỏa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mãn</a:t>
            </a:r>
            <a:endParaRPr lang="en-US" sz="4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en-US" sz="4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4400" b="1" baseline="30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5</a:t>
            </a:r>
            <a:r>
              <a:rPr lang="en-US" sz="4400" b="1" baseline="30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4400" b="1" baseline="30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 eaLnBrk="1" hangingPunct="1"/>
            <a:endParaRPr lang="en-US" sz="4400" dirty="0">
              <a:solidFill>
                <a:srgbClr val="008000"/>
              </a:solidFill>
              <a:cs typeface="Arial" charset="0"/>
            </a:endParaRPr>
          </a:p>
        </p:txBody>
      </p:sp>
      <p:pic>
        <p:nvPicPr>
          <p:cNvPr id="27656" name="Picture 2" descr="Kết quả hình ảnh cho bear carto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2030413"/>
            <a:ext cx="3659188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-1588"/>
            <a:ext cx="1657350" cy="69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225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1394">
            <a:off x="10041364" y="3535946"/>
            <a:ext cx="2532753" cy="2532753"/>
          </a:xfrm>
          <a:prstGeom prst="rect">
            <a:avLst/>
          </a:prstGeom>
        </p:spPr>
      </p:pic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03598" y="4058121"/>
            <a:ext cx="1488402" cy="14884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443007" y="2421380"/>
                <a:ext cx="8620856" cy="12618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3800" b="1" dirty="0" err="1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Bài</a:t>
                </a:r>
                <a:r>
                  <a:rPr lang="en-US" sz="3800" b="1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800" b="1" dirty="0" err="1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tập</a:t>
                </a:r>
                <a:r>
                  <a:rPr lang="en-US" sz="3800" b="1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:  </a:t>
                </a:r>
                <a:r>
                  <a:rPr lang="en-US" sz="3800" b="1" dirty="0" err="1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Tìmsốtựnhiên</a:t>
                </a:r>
                <a:r>
                  <a:rPr lang="en-US" sz="3800" b="1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 x, </a:t>
                </a:r>
                <a:r>
                  <a:rPr lang="en-US" sz="3800" b="1" dirty="0" err="1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biết</a:t>
                </a:r>
                <a:r>
                  <a:rPr lang="en-US" sz="3800" b="1" dirty="0" smtClean="0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  <a:endParaRPr lang="en-US" sz="3800" b="1" dirty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169862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3800" b="0" i="0" smtClean="0">
                              <a:latin typeface="Cambria Math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a:rPr lang="en-US" sz="3800" b="0" i="0" smtClean="0">
                              <a:latin typeface="Cambria Math"/>
                              <a:cs typeface="Times New Roman" panose="02020603050405020304" pitchFamily="18" charset="0"/>
                            </a:rPr>
                            <m:t>) 3</m:t>
                          </m:r>
                        </m:e>
                        <m:sup>
                          <m:r>
                            <a:rPr lang="en-US" sz="3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3800" b="0" i="1" smtClean="0">
                          <a:latin typeface="Cambria Math"/>
                          <a:cs typeface="Times New Roman" panose="02020603050405020304" pitchFamily="18" charset="0"/>
                        </a:rPr>
                        <m:t>=9</m:t>
                      </m:r>
                    </m:oMath>
                  </m:oMathPara>
                </a14:m>
                <a:endParaRPr lang="en-US" sz="3800" b="0" i="1" dirty="0" smtClean="0">
                  <a:latin typeface="Cambria Math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007" y="2421380"/>
                <a:ext cx="8620856" cy="1261884"/>
              </a:xfrm>
              <a:prstGeom prst="rect">
                <a:avLst/>
              </a:prstGeom>
              <a:blipFill>
                <a:blip r:embed="rId8"/>
                <a:stretch>
                  <a:fillRect l="-2334" t="-82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400491" y="3045728"/>
                <a:ext cx="5572309" cy="677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69862"/>
                <a14:m>
                  <m:oMath xmlns:m="http://schemas.openxmlformats.org/officeDocument/2006/math">
                    <m:sSup>
                      <m:sSupPr>
                        <m:ctrlPr>
                          <a:rPr lang="en-US" sz="3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800" b="0" i="0" smtClean="0">
                            <a:latin typeface="Cambria Math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sz="3800" b="0" i="0" smtClean="0">
                            <a:latin typeface="Cambria Math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a:rPr lang="en-US" sz="3800" i="1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800" b="0" i="0" smtClean="0">
                            <a:latin typeface="Cambria Math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3800" b="0" i="0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3800" b="0" dirty="0" smtClean="0">
                    <a:latin typeface="Cambria Math"/>
                    <a:cs typeface="Times New Roman" panose="02020603050405020304" pitchFamily="18" charset="0"/>
                  </a:rPr>
                  <a:t>8</a:t>
                </a:r>
                <a:endParaRPr lang="en-US" sz="3800" i="1" dirty="0" smtClean="0">
                  <a:latin typeface="Cambria Math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491" y="3045728"/>
                <a:ext cx="5572309" cy="677108"/>
              </a:xfrm>
              <a:prstGeom prst="rect">
                <a:avLst/>
              </a:prstGeom>
              <a:blipFill>
                <a:blip r:embed="rId9"/>
                <a:stretch>
                  <a:fillRect t="-15315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4077895" y="992360"/>
            <a:ext cx="3776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3600" b="1" baseline="30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b="1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= 6</a:t>
            </a:r>
          </a:p>
          <a:p>
            <a:pPr algn="ctr"/>
            <a:endParaRPr lang="en-US" sz="36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14729" y="179876"/>
            <a:ext cx="4613764" cy="657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928614" y="3681123"/>
                <a:ext cx="185217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600"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3600" i="1"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3600" i="1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600"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3600" i="1"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8614" y="3681123"/>
                <a:ext cx="1852174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99634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813"/>
            <a:ext cx="12192000" cy="693669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PHÉP TÍNH LŨY THỪA VỚI SỐ MŨ TỰ NHIÊN (</a:t>
            </a:r>
            <a:r>
              <a:rPr lang="en-US" sz="2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9245071-C343-4256-9348-CBA660B89490}"/>
              </a:ext>
            </a:extLst>
          </p:cNvPr>
          <p:cNvCxnSpPr>
            <a:cxnSpLocks/>
          </p:cNvCxnSpPr>
          <p:nvPr/>
        </p:nvCxnSpPr>
        <p:spPr>
          <a:xfrm>
            <a:off x="6040533" y="781878"/>
            <a:ext cx="1" cy="602311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10">
            <a:extLst>
              <a:ext uri="{FF2B5EF4-FFF2-40B4-BE49-F238E27FC236}">
                <a16:creationId xmlns:a16="http://schemas.microsoft.com/office/drawing/2014/main" id="{D2419FBF-A9E5-489A-A997-2996A24AB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065" y="2522715"/>
            <a:ext cx="57504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NHÂN HAI LŨY THỪA CÙNG CƠ SỐ</a:t>
            </a:r>
          </a:p>
        </p:txBody>
      </p:sp>
      <p:sp>
        <p:nvSpPr>
          <p:cNvPr id="58" name="Rectangle 10">
            <a:extLst>
              <a:ext uri="{FF2B5EF4-FFF2-40B4-BE49-F238E27FC236}">
                <a16:creationId xmlns:a16="http://schemas.microsoft.com/office/drawing/2014/main" id="{DEB11DDF-D01E-4058-A152-FAF55527F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344" y="2942044"/>
            <a:ext cx="11630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4" name="Rectangle 10">
            <a:extLst>
              <a:ext uri="{FF2B5EF4-FFF2-40B4-BE49-F238E27FC236}">
                <a16:creationId xmlns:a16="http://schemas.microsoft.com/office/drawing/2014/main" id="{84720C6F-73D1-4285-AE57-3CB73ED58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6614" y="2935420"/>
            <a:ext cx="21583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6" name="Rectangle 10">
            <a:extLst>
              <a:ext uri="{FF2B5EF4-FFF2-40B4-BE49-F238E27FC236}">
                <a16:creationId xmlns:a16="http://schemas.microsoft.com/office/drawing/2014/main" id="{2F4EF2CB-4B0F-4B7E-9B6F-354D7F913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92" y="3443742"/>
            <a:ext cx="5854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CHIA HAI LŨY THỪA CÙNG CƠ SỐ</a:t>
            </a:r>
          </a:p>
        </p:txBody>
      </p:sp>
      <p:sp>
        <p:nvSpPr>
          <p:cNvPr id="73" name="Rectangle 10">
            <a:extLst>
              <a:ext uri="{FF2B5EF4-FFF2-40B4-BE49-F238E27FC236}">
                <a16:creationId xmlns:a16="http://schemas.microsoft.com/office/drawing/2014/main" id="{04339823-124D-41FA-8A6A-FA6D26A8B4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461" y="3849819"/>
            <a:ext cx="11630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9" name="Rectangle 10">
            <a:extLst>
              <a:ext uri="{FF2B5EF4-FFF2-40B4-BE49-F238E27FC236}">
                <a16:creationId xmlns:a16="http://schemas.microsoft.com/office/drawing/2014/main" id="{47E30531-8806-430F-8313-B59A8CCBF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0235" y="3843195"/>
            <a:ext cx="21583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a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– n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2" name="Rectangle 10">
            <a:extLst>
              <a:ext uri="{FF2B5EF4-FFF2-40B4-BE49-F238E27FC236}">
                <a16:creationId xmlns:a16="http://schemas.microsoft.com/office/drawing/2014/main" id="{F355D7CA-B436-4C9C-9B9B-B8F224E96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9251" y="3841549"/>
            <a:ext cx="13647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(a ≠ 0, </a:t>
            </a:r>
          </a:p>
        </p:txBody>
      </p:sp>
      <p:sp>
        <p:nvSpPr>
          <p:cNvPr id="83" name="Rectangle 10">
            <a:extLst>
              <a:ext uri="{FF2B5EF4-FFF2-40B4-BE49-F238E27FC236}">
                <a16:creationId xmlns:a16="http://schemas.microsoft.com/office/drawing/2014/main" id="{6D842E49-20FD-4E93-9E16-74008E24F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3773" y="3820286"/>
            <a:ext cx="140402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 ≥ n) </a:t>
            </a:r>
          </a:p>
        </p:txBody>
      </p:sp>
      <p:sp>
        <p:nvSpPr>
          <p:cNvPr id="101" name="Rectangle 10">
            <a:extLst>
              <a:ext uri="{FF2B5EF4-FFF2-40B4-BE49-F238E27FC236}">
                <a16:creationId xmlns:a16="http://schemas.microsoft.com/office/drawing/2014/main" id="{BEBC7862-69AC-4C81-AAA6-F1A616277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615" y="4361252"/>
            <a:ext cx="16579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</p:txBody>
      </p:sp>
      <p:sp>
        <p:nvSpPr>
          <p:cNvPr id="102" name="Rectangle 10">
            <a:extLst>
              <a:ext uri="{FF2B5EF4-FFF2-40B4-BE49-F238E27FC236}">
                <a16:creationId xmlns:a16="http://schemas.microsoft.com/office/drawing/2014/main" id="{B6A9767A-302A-44CD-88D2-3A770BB4D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4555" y="4330474"/>
            <a:ext cx="21583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 ≠ 0)</a:t>
            </a:r>
          </a:p>
        </p:txBody>
      </p:sp>
      <p:sp>
        <p:nvSpPr>
          <p:cNvPr id="56" name="Rectangle 10">
            <a:extLst>
              <a:ext uri="{FF2B5EF4-FFF2-40B4-BE49-F238E27FC236}">
                <a16:creationId xmlns:a16="http://schemas.microsoft.com/office/drawing/2014/main" id="{77257837-AC3B-4090-88BC-D6D16C78E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441" y="819814"/>
            <a:ext cx="57504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PHÉP NÂNG LÊN LŨY THỪA</a:t>
            </a:r>
          </a:p>
        </p:txBody>
      </p:sp>
      <p:sp>
        <p:nvSpPr>
          <p:cNvPr id="70" name="Rectangle 10">
            <a:extLst>
              <a:ext uri="{FF2B5EF4-FFF2-40B4-BE49-F238E27FC236}">
                <a16:creationId xmlns:a16="http://schemas.microsoft.com/office/drawing/2014/main" id="{5BF62BB4-971B-4B9A-9EB0-75674A2F5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9650" y="1102981"/>
            <a:ext cx="4330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a. a. a. … .a     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Lamsymbol" panose="05010101010101010101" pitchFamily="2" charset="2"/>
              </a:rPr>
              <a:t>N*)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72" name="Rectangle 10">
            <a:extLst>
              <a:ext uri="{FF2B5EF4-FFF2-40B4-BE49-F238E27FC236}">
                <a16:creationId xmlns:a16="http://schemas.microsoft.com/office/drawing/2014/main" id="{5F4678AD-6F2A-4B3B-942E-7D1CE8C6B7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2945" y="1665847"/>
            <a:ext cx="1435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4" name="AutoShape 7">
            <a:extLst>
              <a:ext uri="{FF2B5EF4-FFF2-40B4-BE49-F238E27FC236}">
                <a16:creationId xmlns:a16="http://schemas.microsoft.com/office/drawing/2014/main" id="{EC12CA34-69F4-4928-90A2-D4055A5576C3}"/>
              </a:ext>
            </a:extLst>
          </p:cNvPr>
          <p:cNvSpPr>
            <a:spLocks/>
          </p:cNvSpPr>
          <p:nvPr/>
        </p:nvSpPr>
        <p:spPr bwMode="auto">
          <a:xfrm rot="16200000">
            <a:off x="2664866" y="698061"/>
            <a:ext cx="187495" cy="1781499"/>
          </a:xfrm>
          <a:prstGeom prst="leftBrace">
            <a:avLst>
              <a:gd name="adj1" fmla="val 150000"/>
              <a:gd name="adj2" fmla="val 500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Rectangle 10">
            <a:extLst>
              <a:ext uri="{FF2B5EF4-FFF2-40B4-BE49-F238E27FC236}">
                <a16:creationId xmlns:a16="http://schemas.microsoft.com/office/drawing/2014/main" id="{5A566B64-4AB1-4BDD-8E9C-F28E70850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189" y="2077117"/>
            <a:ext cx="3814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        n: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B97F47E-1EB4-4496-B33D-263084B43340}"/>
              </a:ext>
            </a:extLst>
          </p:cNvPr>
          <p:cNvSpPr txBox="1"/>
          <p:nvPr/>
        </p:nvSpPr>
        <p:spPr>
          <a:xfrm>
            <a:off x="1998878" y="4731799"/>
            <a:ext cx="13647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a 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AutoShape 45">
            <a:extLst>
              <a:ext uri="{FF2B5EF4-FFF2-40B4-BE49-F238E27FC236}">
                <a16:creationId xmlns:a16="http://schemas.microsoft.com/office/drawing/2014/main" id="{70907D91-5171-456B-9123-7F55432D5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669" y="1200747"/>
            <a:ext cx="5462705" cy="4054272"/>
          </a:xfrm>
          <a:prstGeom prst="horizontalScroll">
            <a:avLst>
              <a:gd name="adj" fmla="val 12500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buFontTx/>
              <a:buChar char="-"/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chia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4, 5, 6/SGK.tr25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084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3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2E42993-0534-4407-A330-4A9EA483E3D6}"/>
              </a:ext>
            </a:extLst>
          </p:cNvPr>
          <p:cNvGrpSpPr/>
          <p:nvPr/>
        </p:nvGrpSpPr>
        <p:grpSpPr>
          <a:xfrm>
            <a:off x="168983" y="66128"/>
            <a:ext cx="1264584" cy="634576"/>
            <a:chOff x="343120" y="1291878"/>
            <a:chExt cx="1006505" cy="634576"/>
          </a:xfrm>
        </p:grpSpPr>
        <p:sp>
          <p:nvSpPr>
            <p:cNvPr id="14" name="Flowchart: Alternate Process 13">
              <a:extLst>
                <a:ext uri="{FF2B5EF4-FFF2-40B4-BE49-F238E27FC236}">
                  <a16:creationId xmlns:a16="http://schemas.microsoft.com/office/drawing/2014/main" id="{B3716E3D-4430-4BA1-B60A-92C14A825B9F}"/>
                </a:ext>
              </a:extLst>
            </p:cNvPr>
            <p:cNvSpPr/>
            <p:nvPr/>
          </p:nvSpPr>
          <p:spPr>
            <a:xfrm>
              <a:off x="893064" y="1415634"/>
              <a:ext cx="456561" cy="386197"/>
            </a:xfrm>
            <a:prstGeom prst="flowChartAlternateProcess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68676A6-3307-4543-BB89-0DFEA23B44F0}"/>
                </a:ext>
              </a:extLst>
            </p:cNvPr>
            <p:cNvGrpSpPr/>
            <p:nvPr/>
          </p:nvGrpSpPr>
          <p:grpSpPr>
            <a:xfrm>
              <a:off x="343120" y="1291878"/>
              <a:ext cx="642302" cy="634576"/>
              <a:chOff x="343119" y="1291878"/>
              <a:chExt cx="1032027" cy="1069582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641CD59-F792-401E-9D67-1518F4282497}"/>
                  </a:ext>
                </a:extLst>
              </p:cNvPr>
              <p:cNvSpPr/>
              <p:nvPr/>
            </p:nvSpPr>
            <p:spPr>
              <a:xfrm>
                <a:off x="343119" y="1291878"/>
                <a:ext cx="1032027" cy="106958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05B9AC09-D0C5-4F9C-AE21-DE02EED28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8271" y="1695409"/>
                <a:ext cx="314849" cy="314849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A76BC58-4BE3-45AD-83E2-3A98AB096C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059" y="1695409"/>
                <a:ext cx="629697" cy="629697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5348F3CA-6CB3-4F8A-B479-4CBF43C60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2299" y="1305201"/>
                <a:ext cx="465719" cy="465719"/>
              </a:xfrm>
              <a:prstGeom prst="rect">
                <a:avLst/>
              </a:prstGeom>
            </p:spPr>
          </p:pic>
        </p:grpSp>
      </p:grpSp>
      <p:sp>
        <p:nvSpPr>
          <p:cNvPr id="20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8074" y="0"/>
            <a:ext cx="21276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1+2</a:t>
            </a:r>
          </a:p>
        </p:txBody>
      </p:sp>
      <p:sp>
        <p:nvSpPr>
          <p:cNvPr id="45" name="Rectangle 10">
            <a:extLst>
              <a:ext uri="{FF2B5EF4-FFF2-40B4-BE49-F238E27FC236}">
                <a16:creationId xmlns:a16="http://schemas.microsoft.com/office/drawing/2014/main" id="{3E09F7A3-18D6-402F-8B64-5AFBE003E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929" y="881132"/>
            <a:ext cx="12045751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4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altLang="en-US" sz="4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=………………………………………………</a:t>
            </a:r>
          </a:p>
          <a:p>
            <a:pPr>
              <a:spcBef>
                <a:spcPct val="50000"/>
              </a:spcBef>
              <a:buNone/>
            </a:pPr>
            <a:r>
              <a:rPr lang="en-US" alt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………………………………………………………</a:t>
            </a:r>
            <a:r>
              <a:rPr lang="en-US" alt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4400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DC7B6C-A3D7-4845-8131-3E7F7BD433CE}"/>
              </a:ext>
            </a:extLst>
          </p:cNvPr>
          <p:cNvSpPr/>
          <p:nvPr/>
        </p:nvSpPr>
        <p:spPr>
          <a:xfrm>
            <a:off x="-16658" y="3900146"/>
            <a:ext cx="1635866" cy="1664130"/>
          </a:xfrm>
          <a:prstGeom prst="rightArrow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A379E1-7B0B-4F59-BE09-761C6A5847BA}"/>
              </a:ext>
            </a:extLst>
          </p:cNvPr>
          <p:cNvSpPr/>
          <p:nvPr/>
        </p:nvSpPr>
        <p:spPr>
          <a:xfrm>
            <a:off x="1256144" y="2891615"/>
            <a:ext cx="2884501" cy="103062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04C2B03-F790-403F-94B9-A7DCC4FD8C4F}"/>
              </a:ext>
            </a:extLst>
          </p:cNvPr>
          <p:cNvSpPr/>
          <p:nvPr/>
        </p:nvSpPr>
        <p:spPr>
          <a:xfrm>
            <a:off x="4948933" y="2891615"/>
            <a:ext cx="3164553" cy="109058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E1C2FDFD-0096-4D0A-8E54-B890C557B229}"/>
              </a:ext>
            </a:extLst>
          </p:cNvPr>
          <p:cNvSpPr/>
          <p:nvPr/>
        </p:nvSpPr>
        <p:spPr>
          <a:xfrm>
            <a:off x="8930265" y="2801075"/>
            <a:ext cx="3049796" cy="1211699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144C424-B28D-40A0-BB04-D0A8BFE4F2FB}"/>
              </a:ext>
            </a:extLst>
          </p:cNvPr>
          <p:cNvSpPr/>
          <p:nvPr/>
        </p:nvSpPr>
        <p:spPr>
          <a:xfrm>
            <a:off x="1368492" y="5119839"/>
            <a:ext cx="2822460" cy="1185524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7F6D9BB-B670-4C56-B303-59F72354394D}"/>
              </a:ext>
            </a:extLst>
          </p:cNvPr>
          <p:cNvSpPr/>
          <p:nvPr/>
        </p:nvSpPr>
        <p:spPr>
          <a:xfrm>
            <a:off x="4948933" y="5081730"/>
            <a:ext cx="3469217" cy="117969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39B1312-498B-46FD-988E-8A78C4CF0A4E}"/>
              </a:ext>
            </a:extLst>
          </p:cNvPr>
          <p:cNvSpPr/>
          <p:nvPr/>
        </p:nvSpPr>
        <p:spPr>
          <a:xfrm>
            <a:off x="8951113" y="5086711"/>
            <a:ext cx="3075709" cy="110693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endParaRPr lang="en-US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10">
            <a:extLst>
              <a:ext uri="{FF2B5EF4-FFF2-40B4-BE49-F238E27FC236}">
                <a16:creationId xmlns:a16="http://schemas.microsoft.com/office/drawing/2014/main" id="{01A2742A-CAF2-4ADE-A328-4A6BCEA8E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347" y="4058638"/>
            <a:ext cx="87774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10">
            <a:extLst>
              <a:ext uri="{FF2B5EF4-FFF2-40B4-BE49-F238E27FC236}">
                <a16:creationId xmlns:a16="http://schemas.microsoft.com/office/drawing/2014/main" id="{8BAA68A8-1805-4A25-9548-61C365B03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873" y="4058638"/>
            <a:ext cx="107831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Rectangle 10">
            <a:extLst>
              <a:ext uri="{FF2B5EF4-FFF2-40B4-BE49-F238E27FC236}">
                <a16:creationId xmlns:a16="http://schemas.microsoft.com/office/drawing/2014/main" id="{4BF16E00-972E-4434-AAC7-28369FB0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1057" y="4058638"/>
            <a:ext cx="85283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Rectangle 10">
            <a:extLst>
              <a:ext uri="{FF2B5EF4-FFF2-40B4-BE49-F238E27FC236}">
                <a16:creationId xmlns:a16="http://schemas.microsoft.com/office/drawing/2014/main" id="{E3EE0DF4-5261-4800-B818-8E7171DBB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872" y="6275672"/>
            <a:ext cx="706710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Rectangle 10">
            <a:extLst>
              <a:ext uri="{FF2B5EF4-FFF2-40B4-BE49-F238E27FC236}">
                <a16:creationId xmlns:a16="http://schemas.microsoft.com/office/drawing/2014/main" id="{47802A1C-803A-413B-927B-10492C8B2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6613" y="6286113"/>
            <a:ext cx="75657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Rectangle 10">
            <a:extLst>
              <a:ext uri="{FF2B5EF4-FFF2-40B4-BE49-F238E27FC236}">
                <a16:creationId xmlns:a16="http://schemas.microsoft.com/office/drawing/2014/main" id="{60A4B337-B0B5-4C84-92E8-AC46C7182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03009" y="6282851"/>
            <a:ext cx="1141775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0">
            <a:extLst>
              <a:ext uri="{FF2B5EF4-FFF2-40B4-BE49-F238E27FC236}">
                <a16:creationId xmlns:a16="http://schemas.microsoft.com/office/drawing/2014/main" id="{F8A8F511-EEAE-4616-BD92-B00C1D09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697" y="3125174"/>
            <a:ext cx="573283" cy="671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id="{D1A47DFC-42A3-4349-8241-EEA99D258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4369" y="3150697"/>
            <a:ext cx="6558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10">
            <a:extLst>
              <a:ext uri="{FF2B5EF4-FFF2-40B4-BE49-F238E27FC236}">
                <a16:creationId xmlns:a16="http://schemas.microsoft.com/office/drawing/2014/main" id="{D1A47DFC-42A3-4349-8241-EEA99D258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5217" y="5257677"/>
            <a:ext cx="6558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10">
            <a:extLst>
              <a:ext uri="{FF2B5EF4-FFF2-40B4-BE49-F238E27FC236}">
                <a16:creationId xmlns:a16="http://schemas.microsoft.com/office/drawing/2014/main" id="{F8A8F511-EEAE-4616-BD92-B00C1D09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717" y="5244916"/>
            <a:ext cx="573283" cy="671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98021" y="54373"/>
            <a:ext cx="45191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7483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602317" y="63244"/>
            <a:ext cx="3545506" cy="69366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3+4 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0" name="Arrow: Right 4">
            <a:extLst>
              <a:ext uri="{FF2B5EF4-FFF2-40B4-BE49-F238E27FC236}">
                <a16:creationId xmlns:a16="http://schemas.microsoft.com/office/drawing/2014/main" id="{5EDC7B6C-A3D7-4845-8131-3E7F7BD433CE}"/>
              </a:ext>
            </a:extLst>
          </p:cNvPr>
          <p:cNvSpPr/>
          <p:nvPr/>
        </p:nvSpPr>
        <p:spPr>
          <a:xfrm>
            <a:off x="-16658" y="4014765"/>
            <a:ext cx="1635866" cy="1664130"/>
          </a:xfrm>
          <a:prstGeom prst="rightArrow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sánh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1" name="Rectangle: Rounded Corners 5">
            <a:extLst>
              <a:ext uri="{FF2B5EF4-FFF2-40B4-BE49-F238E27FC236}">
                <a16:creationId xmlns:a16="http://schemas.microsoft.com/office/drawing/2014/main" id="{29A379E1-7B0B-4F59-BE09-761C6A5847BA}"/>
              </a:ext>
            </a:extLst>
          </p:cNvPr>
          <p:cNvSpPr/>
          <p:nvPr/>
        </p:nvSpPr>
        <p:spPr>
          <a:xfrm>
            <a:off x="1332483" y="2624597"/>
            <a:ext cx="2687338" cy="140489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chia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2" name="Rectangle: Rounded Corners 47">
            <a:extLst>
              <a:ext uri="{FF2B5EF4-FFF2-40B4-BE49-F238E27FC236}">
                <a16:creationId xmlns:a16="http://schemas.microsoft.com/office/drawing/2014/main" id="{904C2B03-F790-403F-94B9-A7DCC4FD8C4F}"/>
              </a:ext>
            </a:extLst>
          </p:cNvPr>
          <p:cNvSpPr/>
          <p:nvPr/>
        </p:nvSpPr>
        <p:spPr>
          <a:xfrm>
            <a:off x="5132559" y="2720307"/>
            <a:ext cx="2721208" cy="130918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chia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3" name="Rectangle: Rounded Corners 49">
            <a:extLst>
              <a:ext uri="{FF2B5EF4-FFF2-40B4-BE49-F238E27FC236}">
                <a16:creationId xmlns:a16="http://schemas.microsoft.com/office/drawing/2014/main" id="{E1C2FDFD-0096-4D0A-8E54-B890C557B229}"/>
              </a:ext>
            </a:extLst>
          </p:cNvPr>
          <p:cNvSpPr/>
          <p:nvPr/>
        </p:nvSpPr>
        <p:spPr>
          <a:xfrm>
            <a:off x="8992226" y="2634483"/>
            <a:ext cx="2606451" cy="1250969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thương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4" name="Rectangle: Rounded Corners 50">
            <a:extLst>
              <a:ext uri="{FF2B5EF4-FFF2-40B4-BE49-F238E27FC236}">
                <a16:creationId xmlns:a16="http://schemas.microsoft.com/office/drawing/2014/main" id="{4144C424-B28D-40A0-BB04-D0A8BFE4F2FB}"/>
              </a:ext>
            </a:extLst>
          </p:cNvPr>
          <p:cNvSpPr/>
          <p:nvPr/>
        </p:nvSpPr>
        <p:spPr>
          <a:xfrm>
            <a:off x="1453621" y="4885233"/>
            <a:ext cx="2566200" cy="121987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mũ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chia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51">
            <a:extLst>
              <a:ext uri="{FF2B5EF4-FFF2-40B4-BE49-F238E27FC236}">
                <a16:creationId xmlns:a16="http://schemas.microsoft.com/office/drawing/2014/main" id="{F7F6D9BB-B670-4C56-B303-59F72354394D}"/>
              </a:ext>
            </a:extLst>
          </p:cNvPr>
          <p:cNvSpPr/>
          <p:nvPr/>
        </p:nvSpPr>
        <p:spPr>
          <a:xfrm>
            <a:off x="5080585" y="4971024"/>
            <a:ext cx="2660073" cy="1151179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chia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52">
            <a:extLst>
              <a:ext uri="{FF2B5EF4-FFF2-40B4-BE49-F238E27FC236}">
                <a16:creationId xmlns:a16="http://schemas.microsoft.com/office/drawing/2014/main" id="{B39B1312-498B-46FD-988E-8A78C4CF0A4E}"/>
              </a:ext>
            </a:extLst>
          </p:cNvPr>
          <p:cNvSpPr/>
          <p:nvPr/>
        </p:nvSpPr>
        <p:spPr>
          <a:xfrm>
            <a:off x="9209511" y="4860851"/>
            <a:ext cx="2571546" cy="1150128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thương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7" name="Rectangle 10">
            <a:extLst>
              <a:ext uri="{FF2B5EF4-FFF2-40B4-BE49-F238E27FC236}">
                <a16:creationId xmlns:a16="http://schemas.microsoft.com/office/drawing/2014/main" id="{01A2742A-CAF2-4ADE-A328-4A6BCEA8E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4576" y="4121314"/>
            <a:ext cx="87774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.....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8" name="Rectangle 10">
            <a:extLst>
              <a:ext uri="{FF2B5EF4-FFF2-40B4-BE49-F238E27FC236}">
                <a16:creationId xmlns:a16="http://schemas.microsoft.com/office/drawing/2014/main" id="{8BAA68A8-1805-4A25-9548-61C365B03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4003" y="4106053"/>
            <a:ext cx="107831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9" name="Rectangle 10">
            <a:extLst>
              <a:ext uri="{FF2B5EF4-FFF2-40B4-BE49-F238E27FC236}">
                <a16:creationId xmlns:a16="http://schemas.microsoft.com/office/drawing/2014/main" id="{4BF16E00-972E-4434-AAC7-28369FB0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3852" y="4036009"/>
            <a:ext cx="85283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0" name="Rectangle 10">
            <a:extLst>
              <a:ext uri="{FF2B5EF4-FFF2-40B4-BE49-F238E27FC236}">
                <a16:creationId xmlns:a16="http://schemas.microsoft.com/office/drawing/2014/main" id="{E3EE0DF4-5261-4800-B818-8E7171DBB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6171" y="6182867"/>
            <a:ext cx="79605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1" name="Rectangle 10">
            <a:extLst>
              <a:ext uri="{FF2B5EF4-FFF2-40B4-BE49-F238E27FC236}">
                <a16:creationId xmlns:a16="http://schemas.microsoft.com/office/drawing/2014/main" id="{47802A1C-803A-413B-927B-10492C8B2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331" y="6193539"/>
            <a:ext cx="75657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2" name="Rectangle 10">
            <a:extLst>
              <a:ext uri="{FF2B5EF4-FFF2-40B4-BE49-F238E27FC236}">
                <a16:creationId xmlns:a16="http://schemas.microsoft.com/office/drawing/2014/main" id="{60A4B337-B0B5-4C84-92E8-AC46C7182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5070" y="6236292"/>
            <a:ext cx="1141775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3" name="Rectangle 10">
            <a:extLst>
              <a:ext uri="{FF2B5EF4-FFF2-40B4-BE49-F238E27FC236}">
                <a16:creationId xmlns:a16="http://schemas.microsoft.com/office/drawing/2014/main" id="{F8A8F511-EEAE-4616-BD92-B00C1D09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697" y="3201293"/>
            <a:ext cx="573283" cy="671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600" b="1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kumimoji="0" lang="en-US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4" name="Rectangle 10">
            <a:extLst>
              <a:ext uri="{FF2B5EF4-FFF2-40B4-BE49-F238E27FC236}">
                <a16:creationId xmlns:a16="http://schemas.microsoft.com/office/drawing/2014/main" id="{D1A47DFC-42A3-4349-8241-EEA99D258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4369" y="3226816"/>
            <a:ext cx="6558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kumimoji="0" lang="en-US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5" name="Rectangle 10">
            <a:extLst>
              <a:ext uri="{FF2B5EF4-FFF2-40B4-BE49-F238E27FC236}">
                <a16:creationId xmlns:a16="http://schemas.microsoft.com/office/drawing/2014/main" id="{D1A47DFC-42A3-4349-8241-EEA99D258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7004" y="5172002"/>
            <a:ext cx="6558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kumimoji="0" lang="en-US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6" name="Rectangle 10">
            <a:extLst>
              <a:ext uri="{FF2B5EF4-FFF2-40B4-BE49-F238E27FC236}">
                <a16:creationId xmlns:a16="http://schemas.microsoft.com/office/drawing/2014/main" id="{F8A8F511-EEAE-4616-BD92-B00C1D09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717" y="5321035"/>
            <a:ext cx="573283" cy="671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kumimoji="0" lang="en-US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2E42993-0534-4407-A330-4A9EA483E3D6}"/>
              </a:ext>
            </a:extLst>
          </p:cNvPr>
          <p:cNvGrpSpPr/>
          <p:nvPr/>
        </p:nvGrpSpPr>
        <p:grpSpPr>
          <a:xfrm>
            <a:off x="353978" y="-10821"/>
            <a:ext cx="1264584" cy="789839"/>
            <a:chOff x="343120" y="1136615"/>
            <a:chExt cx="1006505" cy="789839"/>
          </a:xfrm>
        </p:grpSpPr>
        <p:sp>
          <p:nvSpPr>
            <p:cNvPr id="24" name="Flowchart: Alternate Process 23">
              <a:extLst>
                <a:ext uri="{FF2B5EF4-FFF2-40B4-BE49-F238E27FC236}">
                  <a16:creationId xmlns:a16="http://schemas.microsoft.com/office/drawing/2014/main" id="{B3716E3D-4430-4BA1-B60A-92C14A825B9F}"/>
                </a:ext>
              </a:extLst>
            </p:cNvPr>
            <p:cNvSpPr/>
            <p:nvPr/>
          </p:nvSpPr>
          <p:spPr>
            <a:xfrm>
              <a:off x="893064" y="1415634"/>
              <a:ext cx="456561" cy="386197"/>
            </a:xfrm>
            <a:prstGeom prst="flowChartAlternateProcess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68676A6-3307-4543-BB89-0DFEA23B44F0}"/>
                </a:ext>
              </a:extLst>
            </p:cNvPr>
            <p:cNvGrpSpPr/>
            <p:nvPr/>
          </p:nvGrpSpPr>
          <p:grpSpPr>
            <a:xfrm>
              <a:off x="343120" y="1136615"/>
              <a:ext cx="642302" cy="789839"/>
              <a:chOff x="343119" y="1030181"/>
              <a:chExt cx="1032027" cy="1331279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641CD59-F792-401E-9D67-1518F4282497}"/>
                  </a:ext>
                </a:extLst>
              </p:cNvPr>
              <p:cNvSpPr/>
              <p:nvPr/>
            </p:nvSpPr>
            <p:spPr>
              <a:xfrm>
                <a:off x="343119" y="1291878"/>
                <a:ext cx="1032027" cy="106958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5B9AC09-D0C5-4F9C-AE21-DE02EED28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8271" y="1695409"/>
                <a:ext cx="314849" cy="314849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7A76BC58-4BE3-45AD-83E2-3A98AB096C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059" y="1695409"/>
                <a:ext cx="629697" cy="629697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5348F3CA-6CB3-4F8A-B479-4CBF43C60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3513" y="1030181"/>
                <a:ext cx="465719" cy="465719"/>
              </a:xfrm>
              <a:prstGeom prst="rect">
                <a:avLst/>
              </a:prstGeom>
            </p:spPr>
          </p:pic>
        </p:grpSp>
      </p:grpSp>
      <p:sp>
        <p:nvSpPr>
          <p:cNvPr id="32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6820" y="72203"/>
            <a:ext cx="979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10">
            <a:extLst>
              <a:ext uri="{FF2B5EF4-FFF2-40B4-BE49-F238E27FC236}">
                <a16:creationId xmlns:a16="http://schemas.microsoft.com/office/drawing/2014/main" id="{3E09F7A3-18D6-402F-8B64-5AFBE003E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570" y="1038643"/>
            <a:ext cx="1151973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……………………………………………………….</a:t>
            </a:r>
            <a:endParaRPr lang="en-US" altLang="en-US" sz="3600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...........………………………………………………………..</a:t>
            </a:r>
            <a:endParaRPr lang="en-US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07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EFED7-C7C6-4D59-8688-9CA9FD73CA8A}"/>
              </a:ext>
            </a:extLst>
          </p:cNvPr>
          <p:cNvSpPr txBox="1"/>
          <p:nvPr/>
        </p:nvSpPr>
        <p:spPr>
          <a:xfrm>
            <a:off x="4013993" y="415859"/>
            <a:ext cx="4164013" cy="523875"/>
          </a:xfrm>
          <a:prstGeom prst="rect">
            <a:avLst/>
          </a:prstGeom>
          <a:solidFill>
            <a:srgbClr val="0000CC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</a:p>
        </p:txBody>
      </p:sp>
      <p:sp>
        <p:nvSpPr>
          <p:cNvPr id="3" name="Text Box 10">
            <a:extLst>
              <a:ext uri="{FF2B5EF4-FFF2-40B4-BE49-F238E27FC236}">
                <a16:creationId xmlns:a16="http://schemas.microsoft.com/office/drawing/2014/main" id="{A4FBD5FD-C7AE-488C-915F-60703CED7F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1766" y="1117830"/>
            <a:ext cx="69110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4" name="Group 69">
            <a:extLst>
              <a:ext uri="{FF2B5EF4-FFF2-40B4-BE49-F238E27FC236}">
                <a16:creationId xmlns:a16="http://schemas.microsoft.com/office/drawing/2014/main" id="{5F8611E4-60E8-4BFA-8D12-49F778F653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57328"/>
              </p:ext>
            </p:extLst>
          </p:nvPr>
        </p:nvGraphicFramePr>
        <p:xfrm>
          <a:off x="1950140" y="1954697"/>
          <a:ext cx="8915400" cy="3555285"/>
        </p:xfrm>
        <a:graphic>
          <a:graphicData uri="http://schemas.openxmlformats.org/drawingml/2006/table">
            <a:tbl>
              <a:tblPr/>
              <a:tblGrid>
                <a:gridCol w="2197790">
                  <a:extLst>
                    <a:ext uri="{9D8B030D-6E8A-4147-A177-3AD203B41FA5}">
                      <a16:colId xmlns:a16="http://schemas.microsoft.com/office/drawing/2014/main" val="3217145090"/>
                    </a:ext>
                  </a:extLst>
                </a:gridCol>
                <a:gridCol w="1630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7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3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01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Tích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Luỹ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thừa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Cơ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số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Số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mũ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Giá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trị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của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luỹ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thừa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3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23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3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6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3.3.3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1128776"/>
                  </a:ext>
                </a:extLst>
              </a:tr>
            </a:tbl>
          </a:graphicData>
        </a:graphic>
      </p:graphicFrame>
      <p:sp>
        <p:nvSpPr>
          <p:cNvPr id="5" name="Text Box 59">
            <a:extLst>
              <a:ext uri="{FF2B5EF4-FFF2-40B4-BE49-F238E27FC236}">
                <a16:creationId xmlns:a16="http://schemas.microsoft.com/office/drawing/2014/main" id="{9D8EF17D-CE86-48A8-8CC2-304D061B2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7774" y="2851838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59">
            <a:extLst>
              <a:ext uri="{FF2B5EF4-FFF2-40B4-BE49-F238E27FC236}">
                <a16:creationId xmlns:a16="http://schemas.microsoft.com/office/drawing/2014/main" id="{B98FFCED-1246-4BEC-BB30-500C6EF39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7912" y="2858466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Text Box 59">
            <a:extLst>
              <a:ext uri="{FF2B5EF4-FFF2-40B4-BE49-F238E27FC236}">
                <a16:creationId xmlns:a16="http://schemas.microsoft.com/office/drawing/2014/main" id="{1FD0717E-A541-41E1-9674-9C1E0249E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4675" y="2858466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 Box 59">
            <a:extLst>
              <a:ext uri="{FF2B5EF4-FFF2-40B4-BE49-F238E27FC236}">
                <a16:creationId xmlns:a16="http://schemas.microsoft.com/office/drawing/2014/main" id="{A40AA9DD-E37F-460F-A1DA-9BEBA42D0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4941" y="2858466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7" name="Text Box 59">
            <a:extLst>
              <a:ext uri="{FF2B5EF4-FFF2-40B4-BE49-F238E27FC236}">
                <a16:creationId xmlns:a16="http://schemas.microsoft.com/office/drawing/2014/main" id="{4FBD5241-BB74-4D8B-8F23-C7D2DB5C1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4605" y="3493148"/>
            <a:ext cx="21472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2.2.2.2.2</a:t>
            </a:r>
          </a:p>
        </p:txBody>
      </p:sp>
      <p:sp>
        <p:nvSpPr>
          <p:cNvPr id="18" name="Text Box 59">
            <a:extLst>
              <a:ext uri="{FF2B5EF4-FFF2-40B4-BE49-F238E27FC236}">
                <a16:creationId xmlns:a16="http://schemas.microsoft.com/office/drawing/2014/main" id="{A97145F1-4A41-4B6D-A83C-17AB4DAFC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1166" y="3519249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9" name="Text Box 59">
            <a:extLst>
              <a:ext uri="{FF2B5EF4-FFF2-40B4-BE49-F238E27FC236}">
                <a16:creationId xmlns:a16="http://schemas.microsoft.com/office/drawing/2014/main" id="{573D213C-6837-4048-89C9-0EFC9B330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1188" y="3519249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0" name="Text Box 59">
            <a:extLst>
              <a:ext uri="{FF2B5EF4-FFF2-40B4-BE49-F238E27FC236}">
                <a16:creationId xmlns:a16="http://schemas.microsoft.com/office/drawing/2014/main" id="{D54FFDBC-218D-445A-AFFA-00E0ABBDB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4704" y="3519249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21" name="Text Box 59">
            <a:extLst>
              <a:ext uri="{FF2B5EF4-FFF2-40B4-BE49-F238E27FC236}">
                <a16:creationId xmlns:a16="http://schemas.microsoft.com/office/drawing/2014/main" id="{F91B1AB6-DFDD-422E-AE37-644006B79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4280" y="4214980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59">
            <a:extLst>
              <a:ext uri="{FF2B5EF4-FFF2-40B4-BE49-F238E27FC236}">
                <a16:creationId xmlns:a16="http://schemas.microsoft.com/office/drawing/2014/main" id="{06BC7AF9-B92D-4118-8C3D-1195ECD8E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7793" y="4201730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3" name="Text Box 59">
            <a:extLst>
              <a:ext uri="{FF2B5EF4-FFF2-40B4-BE49-F238E27FC236}">
                <a16:creationId xmlns:a16="http://schemas.microsoft.com/office/drawing/2014/main" id="{9DE93F0B-A173-4518-9EFF-F0A4D0577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7809" y="4214983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4" name="Text Box 59">
            <a:extLst>
              <a:ext uri="{FF2B5EF4-FFF2-40B4-BE49-F238E27FC236}">
                <a16:creationId xmlns:a16="http://schemas.microsoft.com/office/drawing/2014/main" id="{BFF56AF9-1149-40A4-AAF0-51BEEB936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4580" y="4214986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25" name="Text Box 59">
            <a:extLst>
              <a:ext uri="{FF2B5EF4-FFF2-40B4-BE49-F238E27FC236}">
                <a16:creationId xmlns:a16="http://schemas.microsoft.com/office/drawing/2014/main" id="{0C7E57F4-4C87-407F-94D9-DE720489B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459" y="4917350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6" name="Text Box 59">
            <a:extLst>
              <a:ext uri="{FF2B5EF4-FFF2-40B4-BE49-F238E27FC236}">
                <a16:creationId xmlns:a16="http://schemas.microsoft.com/office/drawing/2014/main" id="{1542BB26-3D38-4FBC-B9EA-02D339FF3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7530" y="4930603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59">
            <a:extLst>
              <a:ext uri="{FF2B5EF4-FFF2-40B4-BE49-F238E27FC236}">
                <a16:creationId xmlns:a16="http://schemas.microsoft.com/office/drawing/2014/main" id="{215A38EB-60E7-401C-8712-FBC1FC0FC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4095" y="4917353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11133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45" y="258444"/>
            <a:ext cx="8835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NHÂN HAI LŨY THỪA CÙNG CƠ SỐ</a:t>
            </a:r>
          </a:p>
        </p:txBody>
      </p:sp>
      <p:sp>
        <p:nvSpPr>
          <p:cNvPr id="33" name="Rectangle 10">
            <a:extLst>
              <a:ext uri="{FF2B5EF4-FFF2-40B4-BE49-F238E27FC236}">
                <a16:creationId xmlns:a16="http://schemas.microsoft.com/office/drawing/2014/main" id="{5BDBF75D-0B84-4E58-A7BD-5395AAE6C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992" y="1026932"/>
            <a:ext cx="10366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35" name="Rectangle 10">
            <a:extLst>
              <a:ext uri="{FF2B5EF4-FFF2-40B4-BE49-F238E27FC236}">
                <a16:creationId xmlns:a16="http://schemas.microsoft.com/office/drawing/2014/main" id="{82D49BF4-234F-4BEF-BF25-BFDFC1784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9027" y="2066032"/>
            <a:ext cx="15055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8542545-6964-4DA3-8713-673012A0E519}"/>
              </a:ext>
            </a:extLst>
          </p:cNvPr>
          <p:cNvGrpSpPr/>
          <p:nvPr/>
        </p:nvGrpSpPr>
        <p:grpSpPr>
          <a:xfrm>
            <a:off x="451046" y="1182087"/>
            <a:ext cx="559910" cy="520083"/>
            <a:chOff x="246021" y="5210462"/>
            <a:chExt cx="532480" cy="520083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29998EDA-680F-4A35-86B6-E258F86FE9D8}"/>
                </a:ext>
              </a:extLst>
            </p:cNvPr>
            <p:cNvSpPr/>
            <p:nvPr/>
          </p:nvSpPr>
          <p:spPr>
            <a:xfrm>
              <a:off x="258418" y="5210462"/>
              <a:ext cx="520083" cy="520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765372E3-13E3-40BA-89D3-FAF5912C6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021" y="5210462"/>
              <a:ext cx="520083" cy="520083"/>
            </a:xfrm>
            <a:prstGeom prst="rect">
              <a:avLst/>
            </a:prstGeom>
          </p:spPr>
        </p:pic>
      </p:grpSp>
      <p:sp>
        <p:nvSpPr>
          <p:cNvPr id="71" name="Rectangle 10">
            <a:extLst>
              <a:ext uri="{FF2B5EF4-FFF2-40B4-BE49-F238E27FC236}">
                <a16:creationId xmlns:a16="http://schemas.microsoft.com/office/drawing/2014/main" id="{2191D372-35C7-4B99-BEBF-6B6547FD7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6099" y="978571"/>
            <a:ext cx="4166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Rectangle 10">
            <a:extLst>
              <a:ext uri="{FF2B5EF4-FFF2-40B4-BE49-F238E27FC236}">
                <a16:creationId xmlns:a16="http://schemas.microsoft.com/office/drawing/2014/main" id="{0660DC66-AA27-4C9C-B07D-AF43447E2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956" y="1634556"/>
            <a:ext cx="7101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5" name="Rectangle 10">
            <a:extLst>
              <a:ext uri="{FF2B5EF4-FFF2-40B4-BE49-F238E27FC236}">
                <a16:creationId xmlns:a16="http://schemas.microsoft.com/office/drawing/2014/main" id="{1734E247-92F2-4839-8A0D-022634130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954" y="2030771"/>
            <a:ext cx="22695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4230BA-AE4C-4F4B-8B99-6B5DBCF6AA4C}"/>
              </a:ext>
            </a:extLst>
          </p:cNvPr>
          <p:cNvSpPr/>
          <p:nvPr/>
        </p:nvSpPr>
        <p:spPr>
          <a:xfrm>
            <a:off x="5504873" y="2118105"/>
            <a:ext cx="2752944" cy="7120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5A4650A-226B-4744-8106-73473E706E72}"/>
              </a:ext>
            </a:extLst>
          </p:cNvPr>
          <p:cNvSpPr/>
          <p:nvPr/>
        </p:nvSpPr>
        <p:spPr>
          <a:xfrm>
            <a:off x="700801" y="3188219"/>
            <a:ext cx="11408071" cy="34399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Rectangle 10">
            <a:extLst>
              <a:ext uri="{FF2B5EF4-FFF2-40B4-BE49-F238E27FC236}">
                <a16:creationId xmlns:a16="http://schemas.microsoft.com/office/drawing/2014/main" id="{38EFB6EB-819D-41B4-AA58-4255EA7DB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519" y="2419731"/>
            <a:ext cx="3859550" cy="64633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en-US" sz="36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Arrow: Right 87">
            <a:extLst>
              <a:ext uri="{FF2B5EF4-FFF2-40B4-BE49-F238E27FC236}">
                <a16:creationId xmlns:a16="http://schemas.microsoft.com/office/drawing/2014/main" id="{18F22B04-A491-48F0-AB09-6D887C843CFA}"/>
              </a:ext>
            </a:extLst>
          </p:cNvPr>
          <p:cNvSpPr/>
          <p:nvPr/>
        </p:nvSpPr>
        <p:spPr>
          <a:xfrm>
            <a:off x="840597" y="4070891"/>
            <a:ext cx="1520978" cy="1601717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DBBADD7C-A210-4E54-A4C9-E6A7F164DEAA}"/>
              </a:ext>
            </a:extLst>
          </p:cNvPr>
          <p:cNvSpPr/>
          <p:nvPr/>
        </p:nvSpPr>
        <p:spPr>
          <a:xfrm>
            <a:off x="2137799" y="3417430"/>
            <a:ext cx="2592117" cy="8257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C7846CD5-87F4-4A6F-B839-EA0B7FB4F1F0}"/>
              </a:ext>
            </a:extLst>
          </p:cNvPr>
          <p:cNvSpPr/>
          <p:nvPr/>
        </p:nvSpPr>
        <p:spPr>
          <a:xfrm>
            <a:off x="5310916" y="3381367"/>
            <a:ext cx="3117837" cy="9088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D5E31AE5-3C8E-4DAA-9994-D7D2798A7001}"/>
              </a:ext>
            </a:extLst>
          </p:cNvPr>
          <p:cNvSpPr/>
          <p:nvPr/>
        </p:nvSpPr>
        <p:spPr>
          <a:xfrm>
            <a:off x="8911720" y="3444841"/>
            <a:ext cx="3062727" cy="8246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FFBBFB68-993B-4925-AF20-4065A659AF8B}"/>
              </a:ext>
            </a:extLst>
          </p:cNvPr>
          <p:cNvSpPr/>
          <p:nvPr/>
        </p:nvSpPr>
        <p:spPr>
          <a:xfrm>
            <a:off x="2217158" y="5026732"/>
            <a:ext cx="2592117" cy="825773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DDA04220-3081-49EA-9556-5B723AA74B9E}"/>
              </a:ext>
            </a:extLst>
          </p:cNvPr>
          <p:cNvSpPr/>
          <p:nvPr/>
        </p:nvSpPr>
        <p:spPr>
          <a:xfrm>
            <a:off x="5357072" y="5001182"/>
            <a:ext cx="3073480" cy="821995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0E7C2487-A338-4E2B-A642-F73D3401C8A7}"/>
              </a:ext>
            </a:extLst>
          </p:cNvPr>
          <p:cNvSpPr/>
          <p:nvPr/>
        </p:nvSpPr>
        <p:spPr>
          <a:xfrm>
            <a:off x="8911720" y="5001182"/>
            <a:ext cx="3073480" cy="821995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Rectangle 10">
            <a:extLst>
              <a:ext uri="{FF2B5EF4-FFF2-40B4-BE49-F238E27FC236}">
                <a16:creationId xmlns:a16="http://schemas.microsoft.com/office/drawing/2014/main" id="{715C7A0E-CE9F-4D4D-AFD2-48C1FF21F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473" y="3564793"/>
            <a:ext cx="133736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Rectangle 10">
            <a:extLst>
              <a:ext uri="{FF2B5EF4-FFF2-40B4-BE49-F238E27FC236}">
                <a16:creationId xmlns:a16="http://schemas.microsoft.com/office/drawing/2014/main" id="{FD99349B-BFEC-4C19-B810-8152EE5D6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6198" y="3513324"/>
            <a:ext cx="133736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Rectangle 10">
            <a:extLst>
              <a:ext uri="{FF2B5EF4-FFF2-40B4-BE49-F238E27FC236}">
                <a16:creationId xmlns:a16="http://schemas.microsoft.com/office/drawing/2014/main" id="{CE3571C1-E4FA-4C8B-BB92-9F5FF3135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5245" y="4286974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9" name="Rectangle 10">
            <a:extLst>
              <a:ext uri="{FF2B5EF4-FFF2-40B4-BE49-F238E27FC236}">
                <a16:creationId xmlns:a16="http://schemas.microsoft.com/office/drawing/2014/main" id="{105307D6-43AD-48EC-B013-59BA5CCCB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7023" y="4329292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1" name="Rectangle 10">
            <a:extLst>
              <a:ext uri="{FF2B5EF4-FFF2-40B4-BE49-F238E27FC236}">
                <a16:creationId xmlns:a16="http://schemas.microsoft.com/office/drawing/2014/main" id="{55856EF4-245C-4222-A685-627E830F27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94176" y="4269518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8" name="Rectangle 10">
            <a:extLst>
              <a:ext uri="{FF2B5EF4-FFF2-40B4-BE49-F238E27FC236}">
                <a16:creationId xmlns:a16="http://schemas.microsoft.com/office/drawing/2014/main" id="{09712B79-541C-4D6A-8BB9-999408935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6198" y="5166449"/>
            <a:ext cx="133736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09" name="Rectangle 10">
            <a:extLst>
              <a:ext uri="{FF2B5EF4-FFF2-40B4-BE49-F238E27FC236}">
                <a16:creationId xmlns:a16="http://schemas.microsoft.com/office/drawing/2014/main" id="{69361979-2784-4132-90F6-59C7D18CB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7501" y="6051259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10" name="Rectangle 10">
            <a:extLst>
              <a:ext uri="{FF2B5EF4-FFF2-40B4-BE49-F238E27FC236}">
                <a16:creationId xmlns:a16="http://schemas.microsoft.com/office/drawing/2014/main" id="{DD53C3C7-10AA-45B6-8340-44033E809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8862" y="5186329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111" name="Rectangle 10">
            <a:extLst>
              <a:ext uri="{FF2B5EF4-FFF2-40B4-BE49-F238E27FC236}">
                <a16:creationId xmlns:a16="http://schemas.microsoft.com/office/drawing/2014/main" id="{3F9CBA32-7AC2-4661-BAD1-E60010EDA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4575" y="5957828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12" name="Rectangle 10">
            <a:extLst>
              <a:ext uri="{FF2B5EF4-FFF2-40B4-BE49-F238E27FC236}">
                <a16:creationId xmlns:a16="http://schemas.microsoft.com/office/drawing/2014/main" id="{4A15631A-8281-4AD1-B441-2280229E1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8388" y="5957829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13" name="Rectangle 10">
            <a:extLst>
              <a:ext uri="{FF2B5EF4-FFF2-40B4-BE49-F238E27FC236}">
                <a16:creationId xmlns:a16="http://schemas.microsoft.com/office/drawing/2014/main" id="{75F1E1E4-0E2D-4A99-A169-C67663B06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4635" y="5970067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" name="Rectangle 1"/>
          <p:cNvSpPr/>
          <p:nvPr/>
        </p:nvSpPr>
        <p:spPr>
          <a:xfrm>
            <a:off x="8350320" y="918024"/>
            <a:ext cx="22317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1717" y="14952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7" name="Rectangle 10">
            <a:extLst>
              <a:ext uri="{FF2B5EF4-FFF2-40B4-BE49-F238E27FC236}">
                <a16:creationId xmlns:a16="http://schemas.microsoft.com/office/drawing/2014/main" id="{DD53C3C7-10AA-45B6-8340-44033E809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0148" y="6043380"/>
            <a:ext cx="1175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92207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85" grpId="0"/>
      <p:bldP spid="4" grpId="0" animBg="1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10">
            <a:extLst>
              <a:ext uri="{FF2B5EF4-FFF2-40B4-BE49-F238E27FC236}">
                <a16:creationId xmlns:a16="http://schemas.microsoft.com/office/drawing/2014/main" id="{1CADF5E6-BF25-48A0-9BAF-21FC9EC1C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082" y="2258215"/>
            <a:ext cx="110389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Rectangle 10">
            <a:extLst>
              <a:ext uri="{FF2B5EF4-FFF2-40B4-BE49-F238E27FC236}">
                <a16:creationId xmlns:a16="http://schemas.microsoft.com/office/drawing/2014/main" id="{A86E8723-D386-490C-9AAB-6951B0B0A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4096" y="3507618"/>
            <a:ext cx="30014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3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3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7" name="Rectangle 10">
            <a:extLst>
              <a:ext uri="{FF2B5EF4-FFF2-40B4-BE49-F238E27FC236}">
                <a16:creationId xmlns:a16="http://schemas.microsoft.com/office/drawing/2014/main" id="{F13CAD23-57F4-4E6A-A1F5-F251194EF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2517" y="3301268"/>
            <a:ext cx="30775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5 . 5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9" name="Rectangle 10">
            <a:extLst>
              <a:ext uri="{FF2B5EF4-FFF2-40B4-BE49-F238E27FC236}">
                <a16:creationId xmlns:a16="http://schemas.microsoft.com/office/drawing/2014/main" id="{3071B757-C637-48AA-88A9-9CF0400A2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465" y="4010711"/>
            <a:ext cx="1617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90" name="Rectangle 10">
            <a:extLst>
              <a:ext uri="{FF2B5EF4-FFF2-40B4-BE49-F238E27FC236}">
                <a16:creationId xmlns:a16="http://schemas.microsoft.com/office/drawing/2014/main" id="{D9B03754-29B2-427C-9483-9D6E986B7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423" y="4849356"/>
            <a:ext cx="22512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3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3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1" name="Rectangle 10">
            <a:extLst>
              <a:ext uri="{FF2B5EF4-FFF2-40B4-BE49-F238E27FC236}">
                <a16:creationId xmlns:a16="http://schemas.microsoft.com/office/drawing/2014/main" id="{7BB89276-AE01-43B8-8A06-010CD940E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4096" y="5495687"/>
            <a:ext cx="318615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2+6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3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2" name="Rectangle 10">
            <a:extLst>
              <a:ext uri="{FF2B5EF4-FFF2-40B4-BE49-F238E27FC236}">
                <a16:creationId xmlns:a16="http://schemas.microsoft.com/office/drawing/2014/main" id="{B36743F3-967B-484B-842A-83370A8A1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9985" y="4555444"/>
            <a:ext cx="21420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5 . 5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3" name="Rectangle 10">
            <a:extLst>
              <a:ext uri="{FF2B5EF4-FFF2-40B4-BE49-F238E27FC236}">
                <a16:creationId xmlns:a16="http://schemas.microsoft.com/office/drawing/2014/main" id="{6F6CF069-32CE-4BDE-BC4D-2D2845FAC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805" y="5268579"/>
            <a:ext cx="2518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5</a:t>
            </a:r>
            <a:r>
              <a:rPr lang="en-US" altLang="en-US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5</a:t>
            </a:r>
            <a:r>
              <a:rPr lang="en-US" altLang="en-US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4" name="Rectangle 10">
            <a:extLst>
              <a:ext uri="{FF2B5EF4-FFF2-40B4-BE49-F238E27FC236}">
                <a16:creationId xmlns:a16="http://schemas.microsoft.com/office/drawing/2014/main" id="{CF982808-A9CB-4021-A2D3-37A27E4F4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0320" y="5837939"/>
            <a:ext cx="27129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5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1+6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5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6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10" y="-8899"/>
            <a:ext cx="8835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NHÂN HAI LŨY THỪA CÙNG CƠ SỐ</a:t>
            </a:r>
          </a:p>
        </p:txBody>
      </p:sp>
      <p:sp>
        <p:nvSpPr>
          <p:cNvPr id="37" name="Rectangle 10">
            <a:extLst>
              <a:ext uri="{FF2B5EF4-FFF2-40B4-BE49-F238E27FC236}">
                <a16:creationId xmlns:a16="http://schemas.microsoft.com/office/drawing/2014/main" id="{5BDBF75D-0B84-4E58-A7BD-5395AAE6C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992" y="611299"/>
            <a:ext cx="10366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38" name="Rectangle 10">
            <a:extLst>
              <a:ext uri="{FF2B5EF4-FFF2-40B4-BE49-F238E27FC236}">
                <a16:creationId xmlns:a16="http://schemas.microsoft.com/office/drawing/2014/main" id="{82D49BF4-234F-4BEF-BF25-BFDFC1784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3022" y="1270560"/>
            <a:ext cx="1223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</a:t>
            </a:r>
            <a:r>
              <a:rPr lang="en-US" alt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8542545-6964-4DA3-8713-673012A0E519}"/>
              </a:ext>
            </a:extLst>
          </p:cNvPr>
          <p:cNvGrpSpPr/>
          <p:nvPr/>
        </p:nvGrpSpPr>
        <p:grpSpPr>
          <a:xfrm>
            <a:off x="451046" y="766454"/>
            <a:ext cx="559910" cy="520083"/>
            <a:chOff x="246021" y="5210462"/>
            <a:chExt cx="532480" cy="520083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9998EDA-680F-4A35-86B6-E258F86FE9D8}"/>
                </a:ext>
              </a:extLst>
            </p:cNvPr>
            <p:cNvSpPr/>
            <p:nvPr/>
          </p:nvSpPr>
          <p:spPr>
            <a:xfrm>
              <a:off x="258418" y="5210462"/>
              <a:ext cx="520083" cy="520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65372E3-13E3-40BA-89D3-FAF5912C6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021" y="5210462"/>
              <a:ext cx="520083" cy="520083"/>
            </a:xfrm>
            <a:prstGeom prst="rect">
              <a:avLst/>
            </a:prstGeom>
          </p:spPr>
        </p:pic>
      </p:grpSp>
      <p:sp>
        <p:nvSpPr>
          <p:cNvPr id="42" name="Rectangle 10">
            <a:extLst>
              <a:ext uri="{FF2B5EF4-FFF2-40B4-BE49-F238E27FC236}">
                <a16:creationId xmlns:a16="http://schemas.microsoft.com/office/drawing/2014/main" id="{2191D372-35C7-4B99-BEBF-6B6547FD7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6099" y="562938"/>
            <a:ext cx="4166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10">
            <a:extLst>
              <a:ext uri="{FF2B5EF4-FFF2-40B4-BE49-F238E27FC236}">
                <a16:creationId xmlns:a16="http://schemas.microsoft.com/office/drawing/2014/main" id="{0660DC66-AA27-4C9C-B07D-AF43447E2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956" y="1218923"/>
            <a:ext cx="7101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4" name="Rectangle 10">
            <a:extLst>
              <a:ext uri="{FF2B5EF4-FFF2-40B4-BE49-F238E27FC236}">
                <a16:creationId xmlns:a16="http://schemas.microsoft.com/office/drawing/2014/main" id="{1734E247-92F2-4839-8A0D-022634130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103" y="1282630"/>
            <a:ext cx="22695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14230BA-AE4C-4F4B-8B99-6B5DBCF6AA4C}"/>
              </a:ext>
            </a:extLst>
          </p:cNvPr>
          <p:cNvSpPr/>
          <p:nvPr/>
        </p:nvSpPr>
        <p:spPr>
          <a:xfrm>
            <a:off x="6253022" y="1369964"/>
            <a:ext cx="2752944" cy="7120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350320" y="502391"/>
            <a:ext cx="22317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901717" y="11165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05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8"/>
          <p:cNvSpPr txBox="1">
            <a:spLocks noChangeArrowheads="1"/>
          </p:cNvSpPr>
          <p:nvPr/>
        </p:nvSpPr>
        <p:spPr bwMode="auto">
          <a:xfrm>
            <a:off x="1600201" y="163398"/>
            <a:ext cx="8839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 u="sng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600" b="1" u="sng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600" b="1" u="sng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3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en-US" sz="3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3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en-US" sz="3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 </a:t>
            </a:r>
            <a:r>
              <a:rPr lang="en-US" alt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alt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en-US" sz="3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altLang="en-US" sz="36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597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6941"/>
              </p:ext>
            </p:extLst>
          </p:nvPr>
        </p:nvGraphicFramePr>
        <p:xfrm>
          <a:off x="1600201" y="796032"/>
          <a:ext cx="10111509" cy="5724840"/>
        </p:xfrm>
        <a:graphic>
          <a:graphicData uri="http://schemas.openxmlformats.org/drawingml/2006/table">
            <a:tbl>
              <a:tblPr firstCol="1" lastCol="1">
                <a:tableStyleId>{ED083AE6-46FA-4A59-8FB0-9F97EB10719F}</a:tableStyleId>
              </a:tblPr>
              <a:tblGrid>
                <a:gridCol w="4401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6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4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89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93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Sai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Sửa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a/  3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 3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3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b/  </a:t>
                      </a: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en-US" sz="3200" b="1" u="none" strike="noStrike" cap="none" normalizeH="0" baseline="3000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.x</a:t>
                      </a:r>
                      <a:r>
                        <a:rPr kumimoji="0" lang="en-US" sz="3200" b="1" u="none" strike="noStrike" cap="none" normalizeH="0" baseline="3000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kumimoji="0" lang="en-US" sz="32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en-US" sz="3200" b="1" u="none" strike="noStrike" cap="none" normalizeH="0" baseline="3000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c/ 7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.7 = 7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8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d/ 6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.( 2. 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=6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. 6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6</a:t>
                      </a:r>
                      <a:r>
                        <a:rPr kumimoji="0" lang="en-US" sz="3200" b="1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8" marB="4569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220" name="Text Box 107"/>
          <p:cNvSpPr txBox="1">
            <a:spLocks noChangeArrowheads="1"/>
          </p:cNvSpPr>
          <p:nvPr/>
        </p:nvSpPr>
        <p:spPr bwMode="auto">
          <a:xfrm>
            <a:off x="6553200" y="3022600"/>
            <a:ext cx="38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3600" b="1">
              <a:solidFill>
                <a:srgbClr val="000099"/>
              </a:solidFill>
            </a:endParaRPr>
          </a:p>
        </p:txBody>
      </p:sp>
      <p:sp>
        <p:nvSpPr>
          <p:cNvPr id="5" name="Text Box 106"/>
          <p:cNvSpPr txBox="1">
            <a:spLocks noChangeArrowheads="1"/>
          </p:cNvSpPr>
          <p:nvPr/>
        </p:nvSpPr>
        <p:spPr bwMode="auto">
          <a:xfrm>
            <a:off x="7687251" y="1607344"/>
            <a:ext cx="2718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3300"/>
                </a:solidFill>
              </a:rPr>
              <a:t>X</a:t>
            </a:r>
          </a:p>
        </p:txBody>
      </p:sp>
      <p:sp>
        <p:nvSpPr>
          <p:cNvPr id="6" name="Text Box 108"/>
          <p:cNvSpPr txBox="1">
            <a:spLocks noChangeArrowheads="1"/>
          </p:cNvSpPr>
          <p:nvPr/>
        </p:nvSpPr>
        <p:spPr bwMode="auto">
          <a:xfrm>
            <a:off x="6553200" y="2553474"/>
            <a:ext cx="60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3300"/>
                </a:solidFill>
              </a:rPr>
              <a:t>X</a:t>
            </a:r>
          </a:p>
        </p:txBody>
      </p:sp>
      <p:sp>
        <p:nvSpPr>
          <p:cNvPr id="7" name="Text Box 109"/>
          <p:cNvSpPr txBox="1">
            <a:spLocks noChangeArrowheads="1"/>
          </p:cNvSpPr>
          <p:nvPr/>
        </p:nvSpPr>
        <p:spPr bwMode="auto">
          <a:xfrm>
            <a:off x="6553200" y="5391515"/>
            <a:ext cx="60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3300"/>
                </a:solidFill>
              </a:rPr>
              <a:t>X</a:t>
            </a:r>
          </a:p>
        </p:txBody>
      </p:sp>
      <p:sp>
        <p:nvSpPr>
          <p:cNvPr id="8" name="Text Box 110"/>
          <p:cNvSpPr txBox="1">
            <a:spLocks noChangeArrowheads="1"/>
          </p:cNvSpPr>
          <p:nvPr/>
        </p:nvSpPr>
        <p:spPr bwMode="auto">
          <a:xfrm>
            <a:off x="7654348" y="3540993"/>
            <a:ext cx="60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3300"/>
                </a:solidFill>
              </a:rPr>
              <a:t>X</a:t>
            </a:r>
          </a:p>
        </p:txBody>
      </p:sp>
      <p:sp>
        <p:nvSpPr>
          <p:cNvPr id="9" name="Text Box 112"/>
          <p:cNvSpPr txBox="1">
            <a:spLocks noChangeArrowheads="1"/>
          </p:cNvSpPr>
          <p:nvPr/>
        </p:nvSpPr>
        <p:spPr bwMode="auto">
          <a:xfrm>
            <a:off x="8910927" y="1700788"/>
            <a:ext cx="2438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b="1" dirty="0">
                <a:solidFill>
                  <a:srgbClr val="FF0000"/>
                </a:solidFill>
              </a:rPr>
              <a:t>= </a:t>
            </a:r>
            <a:r>
              <a:rPr lang="en-US" altLang="en-US" sz="3600" b="1" dirty="0" smtClean="0">
                <a:solidFill>
                  <a:srgbClr val="FF0000"/>
                </a:solidFill>
              </a:rPr>
              <a:t>3</a:t>
            </a:r>
            <a:r>
              <a:rPr lang="en-US" altLang="en-US" sz="3600" b="1" baseline="30000" dirty="0" smtClean="0">
                <a:solidFill>
                  <a:srgbClr val="FF0000"/>
                </a:solidFill>
              </a:rPr>
              <a:t>2+3</a:t>
            </a:r>
            <a:r>
              <a:rPr lang="en-US" altLang="en-US" sz="3600" b="1" dirty="0" smtClean="0">
                <a:solidFill>
                  <a:srgbClr val="FF0000"/>
                </a:solidFill>
              </a:rPr>
              <a:t>= 3</a:t>
            </a:r>
            <a:r>
              <a:rPr lang="en-US" altLang="en-US" sz="3600" b="1" baseline="30000" dirty="0" smtClean="0">
                <a:solidFill>
                  <a:srgbClr val="FF0000"/>
                </a:solidFill>
              </a:rPr>
              <a:t>5</a:t>
            </a:r>
            <a:endParaRPr lang="en-US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 Box 114"/>
          <p:cNvSpPr txBox="1">
            <a:spLocks noChangeArrowheads="1"/>
          </p:cNvSpPr>
          <p:nvPr/>
        </p:nvSpPr>
        <p:spPr bwMode="auto">
          <a:xfrm>
            <a:off x="8741066" y="3571953"/>
            <a:ext cx="260826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0000"/>
                </a:solidFill>
              </a:rPr>
              <a:t>= 7</a:t>
            </a:r>
            <a:r>
              <a:rPr lang="en-US" altLang="en-US" sz="3600" b="1" baseline="30000" dirty="0">
                <a:solidFill>
                  <a:srgbClr val="FF0000"/>
                </a:solidFill>
              </a:rPr>
              <a:t>2+1</a:t>
            </a:r>
            <a:r>
              <a:rPr lang="en-US" altLang="en-US" sz="3600" b="1" dirty="0">
                <a:solidFill>
                  <a:srgbClr val="FF0000"/>
                </a:solidFill>
              </a:rPr>
              <a:t> = 7</a:t>
            </a:r>
            <a:r>
              <a:rPr lang="en-US" altLang="en-US" sz="3600" b="1" baseline="30000" dirty="0">
                <a:solidFill>
                  <a:srgbClr val="FF0000"/>
                </a:solidFill>
              </a:rPr>
              <a:t>3</a:t>
            </a:r>
            <a:endParaRPr lang="en-US" altLang="en-US" sz="3600" b="1" dirty="0">
              <a:solidFill>
                <a:srgbClr val="FF0000"/>
              </a:solidFill>
              <a:latin typeface=".VnTime" panose="020B7200000000000000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3" name="Picture 8" descr="Digit 12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1" y="0"/>
            <a:ext cx="1632096" cy="89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475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98">
            <a:extLst>
              <a:ext uri="{FF2B5EF4-FFF2-40B4-BE49-F238E27FC236}">
                <a16:creationId xmlns:a16="http://schemas.microsoft.com/office/drawing/2014/main" id="{4304FEAE-DDC7-4DA3-9661-1E2951C354CD}"/>
              </a:ext>
            </a:extLst>
          </p:cNvPr>
          <p:cNvSpPr/>
          <p:nvPr/>
        </p:nvSpPr>
        <p:spPr>
          <a:xfrm>
            <a:off x="1362414" y="2489848"/>
            <a:ext cx="10704262" cy="43034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Arrow: Right 4">
            <a:extLst>
              <a:ext uri="{FF2B5EF4-FFF2-40B4-BE49-F238E27FC236}">
                <a16:creationId xmlns:a16="http://schemas.microsoft.com/office/drawing/2014/main" id="{5EDC7B6C-A3D7-4845-8131-3E7F7BD433CE}"/>
              </a:ext>
            </a:extLst>
          </p:cNvPr>
          <p:cNvSpPr/>
          <p:nvPr/>
        </p:nvSpPr>
        <p:spPr>
          <a:xfrm>
            <a:off x="-16658" y="3948270"/>
            <a:ext cx="1635866" cy="1664130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Rectangle: Rounded Corners 5">
            <a:extLst>
              <a:ext uri="{FF2B5EF4-FFF2-40B4-BE49-F238E27FC236}">
                <a16:creationId xmlns:a16="http://schemas.microsoft.com/office/drawing/2014/main" id="{29A379E1-7B0B-4F59-BE09-761C6A5847BA}"/>
              </a:ext>
            </a:extLst>
          </p:cNvPr>
          <p:cNvSpPr/>
          <p:nvPr/>
        </p:nvSpPr>
        <p:spPr>
          <a:xfrm>
            <a:off x="1332483" y="2558102"/>
            <a:ext cx="2687338" cy="14048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Rectangle: Rounded Corners 47">
            <a:extLst>
              <a:ext uri="{FF2B5EF4-FFF2-40B4-BE49-F238E27FC236}">
                <a16:creationId xmlns:a16="http://schemas.microsoft.com/office/drawing/2014/main" id="{904C2B03-F790-403F-94B9-A7DCC4FD8C4F}"/>
              </a:ext>
            </a:extLst>
          </p:cNvPr>
          <p:cNvSpPr/>
          <p:nvPr/>
        </p:nvSpPr>
        <p:spPr>
          <a:xfrm>
            <a:off x="5132559" y="2653812"/>
            <a:ext cx="2721208" cy="1309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Rectangle: Rounded Corners 49">
            <a:extLst>
              <a:ext uri="{FF2B5EF4-FFF2-40B4-BE49-F238E27FC236}">
                <a16:creationId xmlns:a16="http://schemas.microsoft.com/office/drawing/2014/main" id="{E1C2FDFD-0096-4D0A-8E54-B890C557B229}"/>
              </a:ext>
            </a:extLst>
          </p:cNvPr>
          <p:cNvSpPr/>
          <p:nvPr/>
        </p:nvSpPr>
        <p:spPr>
          <a:xfrm>
            <a:off x="8992226" y="2567988"/>
            <a:ext cx="2606451" cy="12509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Rectangle: Rounded Corners 50">
            <a:extLst>
              <a:ext uri="{FF2B5EF4-FFF2-40B4-BE49-F238E27FC236}">
                <a16:creationId xmlns:a16="http://schemas.microsoft.com/office/drawing/2014/main" id="{4144C424-B28D-40A0-BB04-D0A8BFE4F2FB}"/>
              </a:ext>
            </a:extLst>
          </p:cNvPr>
          <p:cNvSpPr/>
          <p:nvPr/>
        </p:nvSpPr>
        <p:spPr>
          <a:xfrm>
            <a:off x="1453621" y="4818738"/>
            <a:ext cx="2566200" cy="1219871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51">
            <a:extLst>
              <a:ext uri="{FF2B5EF4-FFF2-40B4-BE49-F238E27FC236}">
                <a16:creationId xmlns:a16="http://schemas.microsoft.com/office/drawing/2014/main" id="{F7F6D9BB-B670-4C56-B303-59F72354394D}"/>
              </a:ext>
            </a:extLst>
          </p:cNvPr>
          <p:cNvSpPr/>
          <p:nvPr/>
        </p:nvSpPr>
        <p:spPr>
          <a:xfrm>
            <a:off x="5080585" y="4904529"/>
            <a:ext cx="2660073" cy="1151179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52">
            <a:extLst>
              <a:ext uri="{FF2B5EF4-FFF2-40B4-BE49-F238E27FC236}">
                <a16:creationId xmlns:a16="http://schemas.microsoft.com/office/drawing/2014/main" id="{B39B1312-498B-46FD-988E-8A78C4CF0A4E}"/>
              </a:ext>
            </a:extLst>
          </p:cNvPr>
          <p:cNvSpPr/>
          <p:nvPr/>
        </p:nvSpPr>
        <p:spPr>
          <a:xfrm>
            <a:off x="9209511" y="4794356"/>
            <a:ext cx="2571546" cy="1150128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Rectangle 10">
            <a:extLst>
              <a:ext uri="{FF2B5EF4-FFF2-40B4-BE49-F238E27FC236}">
                <a16:creationId xmlns:a16="http://schemas.microsoft.com/office/drawing/2014/main" id="{01A2742A-CAF2-4ADE-A328-4A6BCEA8E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5264" y="3875722"/>
            <a:ext cx="8777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Rectangle 10">
            <a:extLst>
              <a:ext uri="{FF2B5EF4-FFF2-40B4-BE49-F238E27FC236}">
                <a16:creationId xmlns:a16="http://schemas.microsoft.com/office/drawing/2014/main" id="{8BAA68A8-1805-4A25-9548-61C365B03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4003" y="3975280"/>
            <a:ext cx="10783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Rectangle 10">
            <a:extLst>
              <a:ext uri="{FF2B5EF4-FFF2-40B4-BE49-F238E27FC236}">
                <a16:creationId xmlns:a16="http://schemas.microsoft.com/office/drawing/2014/main" id="{4BF16E00-972E-4434-AAC7-28369FB0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5452" y="4112613"/>
            <a:ext cx="8528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Rectangle 10">
            <a:extLst>
              <a:ext uri="{FF2B5EF4-FFF2-40B4-BE49-F238E27FC236}">
                <a16:creationId xmlns:a16="http://schemas.microsoft.com/office/drawing/2014/main" id="{E3EE0DF4-5261-4800-B818-8E7171DBB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2486" y="6217753"/>
            <a:ext cx="7960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Rectangle 10">
            <a:extLst>
              <a:ext uri="{FF2B5EF4-FFF2-40B4-BE49-F238E27FC236}">
                <a16:creationId xmlns:a16="http://schemas.microsoft.com/office/drawing/2014/main" id="{47802A1C-803A-413B-927B-10492C8B2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7966" y="6163989"/>
            <a:ext cx="756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Rectangle 10">
            <a:extLst>
              <a:ext uri="{FF2B5EF4-FFF2-40B4-BE49-F238E27FC236}">
                <a16:creationId xmlns:a16="http://schemas.microsoft.com/office/drawing/2014/main" id="{60A4B337-B0B5-4C84-92E8-AC46C7182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03009" y="6247851"/>
            <a:ext cx="1141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2E42993-0534-4407-A330-4A9EA483E3D6}"/>
              </a:ext>
            </a:extLst>
          </p:cNvPr>
          <p:cNvGrpSpPr/>
          <p:nvPr/>
        </p:nvGrpSpPr>
        <p:grpSpPr>
          <a:xfrm>
            <a:off x="353978" y="144442"/>
            <a:ext cx="1264584" cy="634576"/>
            <a:chOff x="343120" y="1291878"/>
            <a:chExt cx="1006505" cy="634576"/>
          </a:xfrm>
        </p:grpSpPr>
        <p:sp>
          <p:nvSpPr>
            <p:cNvPr id="33" name="Flowchart: Alternate Process 32">
              <a:extLst>
                <a:ext uri="{FF2B5EF4-FFF2-40B4-BE49-F238E27FC236}">
                  <a16:creationId xmlns:a16="http://schemas.microsoft.com/office/drawing/2014/main" id="{B3716E3D-4430-4BA1-B60A-92C14A825B9F}"/>
                </a:ext>
              </a:extLst>
            </p:cNvPr>
            <p:cNvSpPr/>
            <p:nvPr/>
          </p:nvSpPr>
          <p:spPr>
            <a:xfrm>
              <a:off x="893064" y="1415634"/>
              <a:ext cx="456561" cy="386197"/>
            </a:xfrm>
            <a:prstGeom prst="flowChartAlternateProcess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68676A6-3307-4543-BB89-0DFEA23B44F0}"/>
                </a:ext>
              </a:extLst>
            </p:cNvPr>
            <p:cNvGrpSpPr/>
            <p:nvPr/>
          </p:nvGrpSpPr>
          <p:grpSpPr>
            <a:xfrm>
              <a:off x="343120" y="1291878"/>
              <a:ext cx="642302" cy="634576"/>
              <a:chOff x="343119" y="1291878"/>
              <a:chExt cx="1032027" cy="1069582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641CD59-F792-401E-9D67-1518F4282497}"/>
                  </a:ext>
                </a:extLst>
              </p:cNvPr>
              <p:cNvSpPr/>
              <p:nvPr/>
            </p:nvSpPr>
            <p:spPr>
              <a:xfrm>
                <a:off x="343119" y="1291878"/>
                <a:ext cx="1032027" cy="106958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05B9AC09-D0C5-4F9C-AE21-DE02EED28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8271" y="1695409"/>
                <a:ext cx="314849" cy="31484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A76BC58-4BE3-45AD-83E2-3A98AB096C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059" y="1695409"/>
                <a:ext cx="629697" cy="62969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5348F3CA-6CB3-4F8A-B479-4CBF43C60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2299" y="1305201"/>
                <a:ext cx="465719" cy="465719"/>
              </a:xfrm>
              <a:prstGeom prst="rect">
                <a:avLst/>
              </a:prstGeom>
            </p:spPr>
          </p:pic>
        </p:grpSp>
      </p:grpSp>
      <p:sp>
        <p:nvSpPr>
          <p:cNvPr id="39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2927" y="491439"/>
            <a:ext cx="979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10">
            <a:extLst>
              <a:ext uri="{FF2B5EF4-FFF2-40B4-BE49-F238E27FC236}">
                <a16:creationId xmlns:a16="http://schemas.microsoft.com/office/drawing/2014/main" id="{3E09F7A3-18D6-402F-8B64-5AFBE003E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570" y="1038643"/>
            <a:ext cx="1145966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=……………………………………………………… ………</a:t>
            </a:r>
            <a:endParaRPr lang="en-US" altLang="en-US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 ………………………………………………………………..</a:t>
            </a:r>
            <a:endParaRPr lang="en-US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A6EFED7-C7C6-4D59-8688-9CA9FD73CA8A}"/>
              </a:ext>
            </a:extLst>
          </p:cNvPr>
          <p:cNvSpPr txBox="1"/>
          <p:nvPr/>
        </p:nvSpPr>
        <p:spPr>
          <a:xfrm>
            <a:off x="4449202" y="52762"/>
            <a:ext cx="4164013" cy="523875"/>
          </a:xfrm>
          <a:prstGeom prst="rect">
            <a:avLst/>
          </a:prstGeom>
          <a:solidFill>
            <a:srgbClr val="0000CC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</a:p>
        </p:txBody>
      </p:sp>
    </p:spTree>
    <p:extLst>
      <p:ext uri="{BB962C8B-B14F-4D97-AF65-F5344CB8AC3E}">
        <p14:creationId xmlns:p14="http://schemas.microsoft.com/office/powerpoint/2010/main" val="302629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10" y="-8899"/>
            <a:ext cx="8835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CHIA 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LŨY THỪA CÙNG CƠ SỐ</a:t>
            </a:r>
          </a:p>
        </p:txBody>
      </p:sp>
      <p:sp>
        <p:nvSpPr>
          <p:cNvPr id="86" name="Rectangle 10">
            <a:extLst>
              <a:ext uri="{FF2B5EF4-FFF2-40B4-BE49-F238E27FC236}">
                <a16:creationId xmlns:a16="http://schemas.microsoft.com/office/drawing/2014/main" id="{5BDBF75D-0B84-4E58-A7BD-5395AAE6C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992" y="611299"/>
            <a:ext cx="10366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87" name="Rectangle 10">
            <a:extLst>
              <a:ext uri="{FF2B5EF4-FFF2-40B4-BE49-F238E27FC236}">
                <a16:creationId xmlns:a16="http://schemas.microsoft.com/office/drawing/2014/main" id="{82D49BF4-234F-4BEF-BF25-BFDFC1784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3022" y="1270561"/>
            <a:ext cx="14760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8542545-6964-4DA3-8713-673012A0E519}"/>
              </a:ext>
            </a:extLst>
          </p:cNvPr>
          <p:cNvGrpSpPr/>
          <p:nvPr/>
        </p:nvGrpSpPr>
        <p:grpSpPr>
          <a:xfrm>
            <a:off x="451046" y="766454"/>
            <a:ext cx="559910" cy="520083"/>
            <a:chOff x="246021" y="5210462"/>
            <a:chExt cx="532480" cy="520083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9998EDA-680F-4A35-86B6-E258F86FE9D8}"/>
                </a:ext>
              </a:extLst>
            </p:cNvPr>
            <p:cNvSpPr/>
            <p:nvPr/>
          </p:nvSpPr>
          <p:spPr>
            <a:xfrm>
              <a:off x="258418" y="5210462"/>
              <a:ext cx="520083" cy="520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765372E3-13E3-40BA-89D3-FAF5912C6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021" y="5210462"/>
              <a:ext cx="520083" cy="520083"/>
            </a:xfrm>
            <a:prstGeom prst="rect">
              <a:avLst/>
            </a:prstGeom>
          </p:spPr>
        </p:pic>
      </p:grpSp>
      <p:sp>
        <p:nvSpPr>
          <p:cNvPr id="91" name="Rectangle 10">
            <a:extLst>
              <a:ext uri="{FF2B5EF4-FFF2-40B4-BE49-F238E27FC236}">
                <a16:creationId xmlns:a16="http://schemas.microsoft.com/office/drawing/2014/main" id="{2191D372-35C7-4B99-BEBF-6B6547FD7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6099" y="562938"/>
            <a:ext cx="4166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Rectangle 10">
            <a:extLst>
              <a:ext uri="{FF2B5EF4-FFF2-40B4-BE49-F238E27FC236}">
                <a16:creationId xmlns:a16="http://schemas.microsoft.com/office/drawing/2014/main" id="{0660DC66-AA27-4C9C-B07D-AF43447E2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956" y="1218923"/>
            <a:ext cx="7101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3" name="Rectangle 10">
            <a:extLst>
              <a:ext uri="{FF2B5EF4-FFF2-40B4-BE49-F238E27FC236}">
                <a16:creationId xmlns:a16="http://schemas.microsoft.com/office/drawing/2014/main" id="{1734E247-92F2-4839-8A0D-022634130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103" y="1282630"/>
            <a:ext cx="22695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m-n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714230BA-AE4C-4F4B-8B99-6B5DBCF6AA4C}"/>
              </a:ext>
            </a:extLst>
          </p:cNvPr>
          <p:cNvSpPr/>
          <p:nvPr/>
        </p:nvSpPr>
        <p:spPr>
          <a:xfrm>
            <a:off x="6176173" y="1263233"/>
            <a:ext cx="2752944" cy="712033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8350320" y="539006"/>
            <a:ext cx="22317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901717" y="1164672"/>
            <a:ext cx="821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304FEAE-DDC7-4DA3-9661-1E2951C354CD}"/>
              </a:ext>
            </a:extLst>
          </p:cNvPr>
          <p:cNvSpPr/>
          <p:nvPr/>
        </p:nvSpPr>
        <p:spPr>
          <a:xfrm>
            <a:off x="1203989" y="2502704"/>
            <a:ext cx="10704262" cy="43034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Rectangle: Rounded Corners 5">
            <a:extLst>
              <a:ext uri="{FF2B5EF4-FFF2-40B4-BE49-F238E27FC236}">
                <a16:creationId xmlns:a16="http://schemas.microsoft.com/office/drawing/2014/main" id="{29A379E1-7B0B-4F59-BE09-761C6A5847BA}"/>
              </a:ext>
            </a:extLst>
          </p:cNvPr>
          <p:cNvSpPr/>
          <p:nvPr/>
        </p:nvSpPr>
        <p:spPr>
          <a:xfrm>
            <a:off x="1255482" y="2740978"/>
            <a:ext cx="2687338" cy="14048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Rectangle: Rounded Corners 47">
            <a:extLst>
              <a:ext uri="{FF2B5EF4-FFF2-40B4-BE49-F238E27FC236}">
                <a16:creationId xmlns:a16="http://schemas.microsoft.com/office/drawing/2014/main" id="{904C2B03-F790-403F-94B9-A7DCC4FD8C4F}"/>
              </a:ext>
            </a:extLst>
          </p:cNvPr>
          <p:cNvSpPr/>
          <p:nvPr/>
        </p:nvSpPr>
        <p:spPr>
          <a:xfrm>
            <a:off x="5055558" y="2836688"/>
            <a:ext cx="2721208" cy="1309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Rectangle: Rounded Corners 49">
            <a:extLst>
              <a:ext uri="{FF2B5EF4-FFF2-40B4-BE49-F238E27FC236}">
                <a16:creationId xmlns:a16="http://schemas.microsoft.com/office/drawing/2014/main" id="{E1C2FDFD-0096-4D0A-8E54-B890C557B229}"/>
              </a:ext>
            </a:extLst>
          </p:cNvPr>
          <p:cNvSpPr/>
          <p:nvPr/>
        </p:nvSpPr>
        <p:spPr>
          <a:xfrm>
            <a:off x="8915225" y="2750864"/>
            <a:ext cx="2606451" cy="12509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Rectangle: Rounded Corners 50">
            <a:extLst>
              <a:ext uri="{FF2B5EF4-FFF2-40B4-BE49-F238E27FC236}">
                <a16:creationId xmlns:a16="http://schemas.microsoft.com/office/drawing/2014/main" id="{4144C424-B28D-40A0-BB04-D0A8BFE4F2FB}"/>
              </a:ext>
            </a:extLst>
          </p:cNvPr>
          <p:cNvSpPr/>
          <p:nvPr/>
        </p:nvSpPr>
        <p:spPr>
          <a:xfrm>
            <a:off x="1376620" y="5001614"/>
            <a:ext cx="2566200" cy="1219871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Rectangle: Rounded Corners 51">
            <a:extLst>
              <a:ext uri="{FF2B5EF4-FFF2-40B4-BE49-F238E27FC236}">
                <a16:creationId xmlns:a16="http://schemas.microsoft.com/office/drawing/2014/main" id="{F7F6D9BB-B670-4C56-B303-59F72354394D}"/>
              </a:ext>
            </a:extLst>
          </p:cNvPr>
          <p:cNvSpPr/>
          <p:nvPr/>
        </p:nvSpPr>
        <p:spPr>
          <a:xfrm>
            <a:off x="5003584" y="5087405"/>
            <a:ext cx="2660073" cy="1151179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Rectangle: Rounded Corners 52">
            <a:extLst>
              <a:ext uri="{FF2B5EF4-FFF2-40B4-BE49-F238E27FC236}">
                <a16:creationId xmlns:a16="http://schemas.microsoft.com/office/drawing/2014/main" id="{B39B1312-498B-46FD-988E-8A78C4CF0A4E}"/>
              </a:ext>
            </a:extLst>
          </p:cNvPr>
          <p:cNvSpPr/>
          <p:nvPr/>
        </p:nvSpPr>
        <p:spPr>
          <a:xfrm>
            <a:off x="9132510" y="4977232"/>
            <a:ext cx="2571546" cy="1150128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Rectangle 10">
            <a:extLst>
              <a:ext uri="{FF2B5EF4-FFF2-40B4-BE49-F238E27FC236}">
                <a16:creationId xmlns:a16="http://schemas.microsoft.com/office/drawing/2014/main" id="{01A2742A-CAF2-4ADE-A328-4A6BCEA8E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997" y="4144740"/>
            <a:ext cx="8777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Rectangle 10">
            <a:extLst>
              <a:ext uri="{FF2B5EF4-FFF2-40B4-BE49-F238E27FC236}">
                <a16:creationId xmlns:a16="http://schemas.microsoft.com/office/drawing/2014/main" id="{8BAA68A8-1805-4A25-9548-61C365B03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7002" y="4158156"/>
            <a:ext cx="10783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Rectangle 10">
            <a:extLst>
              <a:ext uri="{FF2B5EF4-FFF2-40B4-BE49-F238E27FC236}">
                <a16:creationId xmlns:a16="http://schemas.microsoft.com/office/drawing/2014/main" id="{4BF16E00-972E-4434-AAC7-28369FB0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8451" y="4151110"/>
            <a:ext cx="8528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1" name="Rectangle 10">
            <a:extLst>
              <a:ext uri="{FF2B5EF4-FFF2-40B4-BE49-F238E27FC236}">
                <a16:creationId xmlns:a16="http://schemas.microsoft.com/office/drawing/2014/main" id="{E3EE0DF4-5261-4800-B818-8E7171DBB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997" y="6284105"/>
            <a:ext cx="7960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Rectangle 10">
            <a:extLst>
              <a:ext uri="{FF2B5EF4-FFF2-40B4-BE49-F238E27FC236}">
                <a16:creationId xmlns:a16="http://schemas.microsoft.com/office/drawing/2014/main" id="{47802A1C-803A-413B-927B-10492C8B2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0965" y="6346865"/>
            <a:ext cx="7565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Rectangle 10">
            <a:extLst>
              <a:ext uri="{FF2B5EF4-FFF2-40B4-BE49-F238E27FC236}">
                <a16:creationId xmlns:a16="http://schemas.microsoft.com/office/drawing/2014/main" id="{60A4B337-B0B5-4C84-92E8-AC46C7182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7395" y="6221346"/>
            <a:ext cx="1141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2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Rectangle 10">
            <a:extLst>
              <a:ext uri="{FF2B5EF4-FFF2-40B4-BE49-F238E27FC236}">
                <a16:creationId xmlns:a16="http://schemas.microsoft.com/office/drawing/2014/main" id="{F8A8F511-EEAE-4616-BD92-B00C1D09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2696" y="3317674"/>
            <a:ext cx="573283" cy="671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105" name="Rectangle 10">
            <a:extLst>
              <a:ext uri="{FF2B5EF4-FFF2-40B4-BE49-F238E27FC236}">
                <a16:creationId xmlns:a16="http://schemas.microsoft.com/office/drawing/2014/main" id="{D1A47DFC-42A3-4349-8241-EEA99D258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7368" y="3343197"/>
            <a:ext cx="6558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106" name="Rectangle 10">
            <a:extLst>
              <a:ext uri="{FF2B5EF4-FFF2-40B4-BE49-F238E27FC236}">
                <a16:creationId xmlns:a16="http://schemas.microsoft.com/office/drawing/2014/main" id="{D1A47DFC-42A3-4349-8241-EEA99D258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0003" y="5288383"/>
            <a:ext cx="65589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  <p:sp>
        <p:nvSpPr>
          <p:cNvPr id="107" name="Rectangle 10">
            <a:extLst>
              <a:ext uri="{FF2B5EF4-FFF2-40B4-BE49-F238E27FC236}">
                <a16:creationId xmlns:a16="http://schemas.microsoft.com/office/drawing/2014/main" id="{F8A8F511-EEAE-4616-BD92-B00C1D09E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5716" y="5437416"/>
            <a:ext cx="573283" cy="6718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Arrow: Right 4">
            <a:extLst>
              <a:ext uri="{FF2B5EF4-FFF2-40B4-BE49-F238E27FC236}">
                <a16:creationId xmlns:a16="http://schemas.microsoft.com/office/drawing/2014/main" id="{5EDC7B6C-A3D7-4845-8131-3E7F7BD433CE}"/>
              </a:ext>
            </a:extLst>
          </p:cNvPr>
          <p:cNvSpPr/>
          <p:nvPr/>
        </p:nvSpPr>
        <p:spPr>
          <a:xfrm>
            <a:off x="-16658" y="3948270"/>
            <a:ext cx="1635866" cy="1664130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8580" y="1968974"/>
            <a:ext cx="4133777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40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</a:t>
            </a:r>
            <a:r>
              <a:rPr lang="en-US" altLang="en-US" sz="40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40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5 -3 </a:t>
            </a: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40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7706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91" grpId="0"/>
      <p:bldP spid="92" grpId="0"/>
      <p:bldP spid="93" grpId="0"/>
      <p:bldP spid="94" grpId="0" animBg="1"/>
      <p:bldP spid="95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0">
            <a:extLst>
              <a:ext uri="{FF2B5EF4-FFF2-40B4-BE49-F238E27FC236}">
                <a16:creationId xmlns:a16="http://schemas.microsoft.com/office/drawing/2014/main" id="{6D443B1D-3347-41CC-BF6D-7F6128244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10" y="-8899"/>
            <a:ext cx="8835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CHIA 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LŨY THỪA CÙNG CƠ SỐ</a:t>
            </a:r>
          </a:p>
        </p:txBody>
      </p:sp>
      <p:sp>
        <p:nvSpPr>
          <p:cNvPr id="37" name="Rectangle 10">
            <a:extLst>
              <a:ext uri="{FF2B5EF4-FFF2-40B4-BE49-F238E27FC236}">
                <a16:creationId xmlns:a16="http://schemas.microsoft.com/office/drawing/2014/main" id="{5BDBF75D-0B84-4E58-A7BD-5395AAE6C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992" y="611299"/>
            <a:ext cx="10366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38" name="Rectangle 10">
            <a:extLst>
              <a:ext uri="{FF2B5EF4-FFF2-40B4-BE49-F238E27FC236}">
                <a16:creationId xmlns:a16="http://schemas.microsoft.com/office/drawing/2014/main" id="{82D49BF4-234F-4BEF-BF25-BFDFC1784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3022" y="1270560"/>
            <a:ext cx="15530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8542545-6964-4DA3-8713-673012A0E519}"/>
              </a:ext>
            </a:extLst>
          </p:cNvPr>
          <p:cNvGrpSpPr/>
          <p:nvPr/>
        </p:nvGrpSpPr>
        <p:grpSpPr>
          <a:xfrm>
            <a:off x="451046" y="766454"/>
            <a:ext cx="559910" cy="520083"/>
            <a:chOff x="246021" y="5210462"/>
            <a:chExt cx="532480" cy="520083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9998EDA-680F-4A35-86B6-E258F86FE9D8}"/>
                </a:ext>
              </a:extLst>
            </p:cNvPr>
            <p:cNvSpPr/>
            <p:nvPr/>
          </p:nvSpPr>
          <p:spPr>
            <a:xfrm>
              <a:off x="258418" y="5210462"/>
              <a:ext cx="520083" cy="520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65372E3-13E3-40BA-89D3-FAF5912C6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021" y="5210462"/>
              <a:ext cx="520083" cy="520083"/>
            </a:xfrm>
            <a:prstGeom prst="rect">
              <a:avLst/>
            </a:prstGeom>
          </p:spPr>
        </p:pic>
      </p:grpSp>
      <p:sp>
        <p:nvSpPr>
          <p:cNvPr id="42" name="Rectangle 10">
            <a:extLst>
              <a:ext uri="{FF2B5EF4-FFF2-40B4-BE49-F238E27FC236}">
                <a16:creationId xmlns:a16="http://schemas.microsoft.com/office/drawing/2014/main" id="{2191D372-35C7-4B99-BEBF-6B6547FD7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6099" y="562938"/>
            <a:ext cx="4166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10">
            <a:extLst>
              <a:ext uri="{FF2B5EF4-FFF2-40B4-BE49-F238E27FC236}">
                <a16:creationId xmlns:a16="http://schemas.microsoft.com/office/drawing/2014/main" id="{0660DC66-AA27-4C9C-B07D-AF43447E2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956" y="1218923"/>
            <a:ext cx="7101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4" name="Rectangle 10">
            <a:extLst>
              <a:ext uri="{FF2B5EF4-FFF2-40B4-BE49-F238E27FC236}">
                <a16:creationId xmlns:a16="http://schemas.microsoft.com/office/drawing/2014/main" id="{1734E247-92F2-4839-8A0D-022634130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103" y="1282630"/>
            <a:ext cx="22695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m-n</a:t>
            </a:r>
            <a:r>
              <a:rPr lang="en-US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14230BA-AE4C-4F4B-8B99-6B5DBCF6AA4C}"/>
              </a:ext>
            </a:extLst>
          </p:cNvPr>
          <p:cNvSpPr/>
          <p:nvPr/>
        </p:nvSpPr>
        <p:spPr>
          <a:xfrm>
            <a:off x="6176173" y="1263233"/>
            <a:ext cx="2752944" cy="712033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350320" y="539006"/>
            <a:ext cx="22317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901717" y="1164672"/>
            <a:ext cx="821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1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Bộ Sưu Tập Hình Nền PowerPoint Vật Lý Cực Chất, Gồm Hơn 999+ Hình Nền Vật  Lý Siêu Đẹp, Độ Phân Giải 4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1" y="152400"/>
            <a:ext cx="25923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36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3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3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" name="Text Box 32"/>
          <p:cNvSpPr txBox="1">
            <a:spLocks noChangeArrowheads="1"/>
          </p:cNvSpPr>
          <p:nvPr/>
        </p:nvSpPr>
        <p:spPr bwMode="auto">
          <a:xfrm>
            <a:off x="2971800" y="838201"/>
            <a:ext cx="3024188" cy="64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a</a:t>
            </a:r>
            <a:r>
              <a:rPr lang="en-US" sz="3600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a</a:t>
            </a:r>
            <a:r>
              <a:rPr lang="en-US" sz="3600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 – n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MMj02836790000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4926014"/>
            <a:ext cx="1828800" cy="193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3453739" y="2152217"/>
            <a:ext cx="6789474" cy="2211387"/>
          </a:xfrm>
          <a:prstGeom prst="cloudCallout">
            <a:avLst>
              <a:gd name="adj1" fmla="val -72977"/>
              <a:gd name="adj2" fmla="val 53398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chia a</a:t>
            </a:r>
            <a:r>
              <a:rPr lang="en-US" altLang="en-US" sz="2800" b="1" i="1" baseline="30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a</a:t>
            </a:r>
            <a:r>
              <a:rPr lang="en-US" altLang="en-US" sz="2800" b="1" i="1" baseline="30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altLang="en-US" sz="28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altLang="en-US" sz="28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alt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6248401" y="914401"/>
            <a:ext cx="3095625" cy="522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(a ≠ 0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m ≥ n)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3613943" y="4106648"/>
            <a:ext cx="6792913" cy="2486025"/>
          </a:xfrm>
          <a:prstGeom prst="cloudCallout">
            <a:avLst>
              <a:gd name="adj1" fmla="val -72977"/>
              <a:gd name="adj2" fmla="val 53398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 = n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sz="2800" b="1" i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a</a:t>
            </a:r>
            <a:r>
              <a:rPr lang="en-US" altLang="en-US" sz="2800" b="1" i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alt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vi-VN" altLang="en-US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BEBC7862-69AC-4C81-AAA6-F1A616277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8393" y="1436688"/>
            <a:ext cx="2257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en-US" sz="3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B6A9767A-302A-44CD-88D2-3A770BB4D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5540" y="1471287"/>
            <a:ext cx="27514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 (a ≠ 0) </a:t>
            </a:r>
          </a:p>
        </p:txBody>
      </p:sp>
    </p:spTree>
    <p:extLst>
      <p:ext uri="{BB962C8B-B14F-4D97-AF65-F5344CB8AC3E}">
        <p14:creationId xmlns:p14="http://schemas.microsoft.com/office/powerpoint/2010/main" val="14646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1376</Words>
  <Application>Microsoft Office PowerPoint</Application>
  <PresentationFormat>Widescreen</PresentationFormat>
  <Paragraphs>388</Paragraphs>
  <Slides>27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.VnTime</vt:lpstr>
      <vt:lpstr>AẢ</vt:lpstr>
      <vt:lpstr>Arial</vt:lpstr>
      <vt:lpstr>Calibri</vt:lpstr>
      <vt:lpstr>Calibri Light</vt:lpstr>
      <vt:lpstr>Cambria Math</vt:lpstr>
      <vt:lpstr>Lamsymbol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56</cp:revision>
  <dcterms:created xsi:type="dcterms:W3CDTF">2023-09-18T09:13:48Z</dcterms:created>
  <dcterms:modified xsi:type="dcterms:W3CDTF">2023-09-26T07:26:48Z</dcterms:modified>
</cp:coreProperties>
</file>