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71" r:id="rId2"/>
    <p:sldId id="275" r:id="rId3"/>
    <p:sldId id="350" r:id="rId4"/>
    <p:sldId id="344" r:id="rId5"/>
    <p:sldId id="346" r:id="rId6"/>
    <p:sldId id="347" r:id="rId7"/>
    <p:sldId id="349" r:id="rId8"/>
    <p:sldId id="348" r:id="rId9"/>
    <p:sldId id="337" r:id="rId10"/>
    <p:sldId id="276" r:id="rId11"/>
    <p:sldId id="331" r:id="rId12"/>
    <p:sldId id="332" r:id="rId13"/>
    <p:sldId id="313" r:id="rId14"/>
    <p:sldId id="352" r:id="rId15"/>
    <p:sldId id="351" r:id="rId16"/>
    <p:sldId id="353" r:id="rId17"/>
    <p:sldId id="333" r:id="rId18"/>
    <p:sldId id="314" r:id="rId19"/>
    <p:sldId id="330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3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FF9801"/>
    <a:srgbClr val="F7941E"/>
    <a:srgbClr val="00A9A5"/>
    <a:srgbClr val="FFDAAB"/>
    <a:srgbClr val="CBEAF0"/>
    <a:srgbClr val="48C0B6"/>
    <a:srgbClr val="FBB040"/>
    <a:srgbClr val="00B2A5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9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3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25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26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34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254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76226"/>
            <a:ext cx="1020861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Circle the correct answer A</a:t>
            </a:r>
            <a:r>
              <a:rPr lang="en-GB" sz="26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, </a:t>
            </a:r>
            <a:r>
              <a:rPr lang="en-GB" sz="26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B, </a:t>
            </a:r>
            <a:r>
              <a:rPr lang="en-GB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or C to complete each sentence.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E0C58F-86F1-4FE8-AC13-57875CA8B78B}"/>
              </a:ext>
            </a:extLst>
          </p:cNvPr>
          <p:cNvSpPr txBox="1"/>
          <p:nvPr/>
        </p:nvSpPr>
        <p:spPr>
          <a:xfrm>
            <a:off x="936887" y="2262623"/>
            <a:ext cx="1066946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</a:rPr>
              <a:t>4</a:t>
            </a:r>
            <a:r>
              <a:rPr lang="en-US" sz="2600" b="1" i="0">
                <a:solidFill>
                  <a:srgbClr val="F26548"/>
                </a:solidFill>
                <a:effectLst/>
              </a:rPr>
              <a:t>. </a:t>
            </a:r>
            <a:r>
              <a:rPr lang="en-US" sz="2600" b="0" i="0" smtClean="0">
                <a:solidFill>
                  <a:srgbClr val="242021"/>
                </a:solidFill>
                <a:effectLst/>
              </a:rPr>
              <a:t>Our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school club </a:t>
            </a:r>
            <a:r>
              <a:rPr lang="en-US" sz="2600" b="0" i="0" dirty="0">
                <a:solidFill>
                  <a:srgbClr val="949599"/>
                </a:solidFill>
                <a:effectLst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gloves for old people in nursing homes last winter.</a:t>
            </a:r>
            <a:br>
              <a:rPr lang="en-US" sz="2600" b="0" i="0" dirty="0">
                <a:solidFill>
                  <a:srgbClr val="242021"/>
                </a:solidFill>
                <a:effectLst/>
              </a:rPr>
            </a:br>
            <a:r>
              <a:rPr lang="en-US" sz="2600" b="0" i="0" dirty="0">
                <a:solidFill>
                  <a:srgbClr val="00A9A5"/>
                </a:solidFill>
                <a:effectLst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made 			</a:t>
            </a:r>
            <a:r>
              <a:rPr lang="en-US" sz="2600" b="0" i="0" dirty="0">
                <a:solidFill>
                  <a:srgbClr val="00A9A5"/>
                </a:solidFill>
                <a:effectLst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is making 			</a:t>
            </a:r>
            <a:r>
              <a:rPr lang="en-US" sz="2600" b="0" i="0" dirty="0">
                <a:solidFill>
                  <a:srgbClr val="00A9A5"/>
                </a:solidFill>
                <a:effectLst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make</a:t>
            </a:r>
            <a:br>
              <a:rPr lang="en-US" sz="2600" b="0" i="0" dirty="0">
                <a:solidFill>
                  <a:srgbClr val="242021"/>
                </a:solidFill>
                <a:effectLst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</a:rPr>
              <a:t>5.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We </a:t>
            </a:r>
            <a:r>
              <a:rPr lang="en-US" sz="2600" b="0" i="0" dirty="0">
                <a:solidFill>
                  <a:srgbClr val="949599"/>
                </a:solidFill>
                <a:effectLst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bottles to help the environment last month.</a:t>
            </a:r>
            <a:br>
              <a:rPr lang="en-US" sz="2600" b="0" i="0" dirty="0">
                <a:solidFill>
                  <a:srgbClr val="242021"/>
                </a:solidFill>
                <a:effectLst/>
              </a:rPr>
            </a:br>
            <a:r>
              <a:rPr lang="en-US" sz="2600" b="0" i="0" dirty="0">
                <a:solidFill>
                  <a:srgbClr val="00A9A5"/>
                </a:solidFill>
                <a:effectLst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are reusing 	</a:t>
            </a:r>
            <a:r>
              <a:rPr lang="en-US" sz="2600" b="0" i="0">
                <a:solidFill>
                  <a:srgbClr val="242021"/>
                </a:solidFill>
                <a:effectLst/>
              </a:rPr>
              <a:t>	</a:t>
            </a:r>
            <a:r>
              <a:rPr lang="en-US" sz="2600" b="0" i="0" smtClean="0">
                <a:solidFill>
                  <a:srgbClr val="00A9A5"/>
                </a:solidFill>
                <a:effectLst/>
              </a:rPr>
              <a:t>B</a:t>
            </a:r>
            <a:r>
              <a:rPr lang="en-US" sz="2600" b="0" i="0" dirty="0">
                <a:solidFill>
                  <a:srgbClr val="00A9A5"/>
                </a:solidFill>
                <a:effectLst/>
              </a:rPr>
              <a:t>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reuse 			</a:t>
            </a:r>
            <a:r>
              <a:rPr lang="en-US" sz="2600" b="0" i="0" dirty="0">
                <a:solidFill>
                  <a:srgbClr val="00A9A5"/>
                </a:solidFill>
                <a:effectLst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</a:rPr>
              <a:t>reused</a:t>
            </a:r>
            <a:endParaRPr lang="en-US" sz="26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E47653C-24DF-4831-98E5-AE22135E9EE7}"/>
              </a:ext>
            </a:extLst>
          </p:cNvPr>
          <p:cNvSpPr/>
          <p:nvPr/>
        </p:nvSpPr>
        <p:spPr>
          <a:xfrm>
            <a:off x="911616" y="3038076"/>
            <a:ext cx="465513" cy="44334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F7B7E00-2283-4116-949E-5ED053A2E288}"/>
              </a:ext>
            </a:extLst>
          </p:cNvPr>
          <p:cNvSpPr/>
          <p:nvPr/>
        </p:nvSpPr>
        <p:spPr>
          <a:xfrm>
            <a:off x="8205673" y="4227757"/>
            <a:ext cx="465513" cy="44334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96874" y="1398528"/>
            <a:ext cx="1049197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the the past simple form of the given </a:t>
            </a:r>
            <a:r>
              <a:rPr lang="en-US" sz="28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verbs.</a:t>
            </a:r>
            <a:endParaRPr lang="en-US" sz="2800" b="1" i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CC6649-A4B9-4DE0-953C-0592BE8F8EAE}"/>
              </a:ext>
            </a:extLst>
          </p:cNvPr>
          <p:cNvSpPr txBox="1"/>
          <p:nvPr/>
        </p:nvSpPr>
        <p:spPr>
          <a:xfrm>
            <a:off x="404497" y="2064176"/>
            <a:ext cx="11787503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500" b="1" i="0" dirty="0">
                <a:solidFill>
                  <a:srgbClr val="F26548"/>
                </a:solidFill>
                <a:effectLst/>
              </a:rPr>
              <a:t>1. </a:t>
            </a:r>
            <a:r>
              <a:rPr lang="en-US" sz="2500" b="0" i="1" dirty="0">
                <a:solidFill>
                  <a:srgbClr val="242021"/>
                </a:solidFill>
                <a:effectLst/>
              </a:rPr>
              <a:t>Care for Animals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(take) </a:t>
            </a:r>
            <a:r>
              <a:rPr lang="en-US" sz="2500" dirty="0" smtClean="0">
                <a:solidFill>
                  <a:srgbClr val="949599"/>
                </a:solidFill>
              </a:rPr>
              <a:t>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care of thousands of homeless dogs </a:t>
            </a:r>
            <a:r>
              <a:rPr lang="en-US" sz="2500" b="0" i="0" dirty="0" smtClean="0">
                <a:solidFill>
                  <a:srgbClr val="242021"/>
                </a:solidFill>
                <a:effectLst/>
              </a:rPr>
              <a:t>and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cats last year.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2. </a:t>
            </a:r>
            <a:r>
              <a:rPr lang="en-US" sz="2500" dirty="0" smtClean="0">
                <a:solidFill>
                  <a:srgbClr val="949599"/>
                </a:solidFill>
              </a:rPr>
              <a:t>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teenagers (join) </a:t>
            </a:r>
            <a:r>
              <a:rPr lang="en-US" sz="2500" dirty="0" smtClean="0">
                <a:solidFill>
                  <a:srgbClr val="949599"/>
                </a:solidFill>
              </a:rPr>
              <a:t>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1" dirty="0">
                <a:solidFill>
                  <a:srgbClr val="242021"/>
                </a:solidFill>
                <a:effectLst/>
              </a:rPr>
              <a:t>Lending Hand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in 2015?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3.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We (help) </a:t>
            </a:r>
            <a:r>
              <a:rPr lang="en-US" sz="2500" dirty="0" smtClean="0">
                <a:solidFill>
                  <a:srgbClr val="949599"/>
                </a:solidFill>
              </a:rPr>
              <a:t>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the elderly in a village last summer.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4. </a:t>
            </a:r>
            <a:r>
              <a:rPr lang="en-US" sz="2500" dirty="0">
                <a:solidFill>
                  <a:srgbClr val="242021"/>
                </a:solidFill>
              </a:rPr>
              <a:t>L</a:t>
            </a:r>
            <a:r>
              <a:rPr lang="en-US" sz="2500" b="0" i="0" dirty="0" smtClean="0">
                <a:solidFill>
                  <a:srgbClr val="242021"/>
                </a:solidFill>
                <a:effectLst/>
              </a:rPr>
              <a:t>ast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year, we (send) </a:t>
            </a:r>
            <a:r>
              <a:rPr lang="en-US" sz="2500" dirty="0" smtClean="0">
                <a:solidFill>
                  <a:srgbClr val="949599"/>
                </a:solidFill>
              </a:rPr>
              <a:t>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textbooks to help children in a rural village.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5. </a:t>
            </a:r>
            <a:r>
              <a:rPr lang="en-US" sz="2500" dirty="0">
                <a:solidFill>
                  <a:srgbClr val="242021"/>
                </a:solidFill>
              </a:rPr>
              <a:t>T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om (volunteer) </a:t>
            </a:r>
            <a:r>
              <a:rPr lang="en-US" sz="2500" dirty="0" smtClean="0">
                <a:solidFill>
                  <a:srgbClr val="949599"/>
                </a:solidFill>
              </a:rPr>
              <a:t>______________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to teach English in our village last winter.</a:t>
            </a:r>
            <a:r>
              <a:rPr lang="en-US" sz="25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0E62B7-3CC5-4F73-A43E-8BB79CE7AE21}"/>
              </a:ext>
            </a:extLst>
          </p:cNvPr>
          <p:cNvSpPr txBox="1"/>
          <p:nvPr/>
        </p:nvSpPr>
        <p:spPr>
          <a:xfrm>
            <a:off x="3966195" y="2061192"/>
            <a:ext cx="891526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took </a:t>
            </a:r>
            <a:endParaRPr lang="en-US" sz="2600" dirty="0"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235D75-C331-43D0-B81C-F29832D145DC}"/>
              </a:ext>
            </a:extLst>
          </p:cNvPr>
          <p:cNvSpPr txBox="1"/>
          <p:nvPr/>
        </p:nvSpPr>
        <p:spPr>
          <a:xfrm>
            <a:off x="5143102" y="2789041"/>
            <a:ext cx="785793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join </a:t>
            </a:r>
            <a:endParaRPr lang="en-US" sz="260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3BBC23-4FC2-43A8-B9C2-C3FE1584E619}"/>
              </a:ext>
            </a:extLst>
          </p:cNvPr>
          <p:cNvSpPr txBox="1"/>
          <p:nvPr/>
        </p:nvSpPr>
        <p:spPr>
          <a:xfrm>
            <a:off x="2365779" y="3550514"/>
            <a:ext cx="1217000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helped </a:t>
            </a:r>
            <a:endParaRPr lang="en-US" sz="2600" dirty="0"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6F1AFE-5DC3-4CF6-9159-449588EEAD4E}"/>
              </a:ext>
            </a:extLst>
          </p:cNvPr>
          <p:cNvSpPr txBox="1"/>
          <p:nvPr/>
        </p:nvSpPr>
        <p:spPr>
          <a:xfrm>
            <a:off x="1349108" y="2806665"/>
            <a:ext cx="731290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Did </a:t>
            </a:r>
            <a:endParaRPr lang="en-US" sz="2600" dirty="0"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2BF53A-15A7-4E22-896C-CB086C69F61B}"/>
              </a:ext>
            </a:extLst>
          </p:cNvPr>
          <p:cNvSpPr txBox="1"/>
          <p:nvPr/>
        </p:nvSpPr>
        <p:spPr>
          <a:xfrm>
            <a:off x="3766517" y="4328361"/>
            <a:ext cx="853247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sent </a:t>
            </a:r>
            <a:endParaRPr lang="en-US" sz="2600" dirty="0"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50CF51-6C2E-414E-9D02-FA9AFB2F6EE6}"/>
              </a:ext>
            </a:extLst>
          </p:cNvPr>
          <p:cNvSpPr txBox="1"/>
          <p:nvPr/>
        </p:nvSpPr>
        <p:spPr>
          <a:xfrm>
            <a:off x="3032830" y="5106208"/>
            <a:ext cx="1866729" cy="89255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pPr>
              <a:lnSpc>
                <a:spcPct val="200000"/>
              </a:lnSpc>
            </a:pPr>
            <a:r>
              <a:rPr lang="en-GB" sz="2600" dirty="0">
                <a:latin typeface="+mn-lt"/>
              </a:rPr>
              <a:t>volunteered</a:t>
            </a:r>
            <a:endParaRPr lang="en-US" sz="2600" dirty="0">
              <a:latin typeface="+mn-lt"/>
            </a:endParaRPr>
          </a:p>
        </p:txBody>
      </p:sp>
      <p:pic>
        <p:nvPicPr>
          <p:cNvPr id="14" name="30 seconds countdown (Đồng hồ đếm ngược 30 giây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32650" y="3235317"/>
            <a:ext cx="1620474" cy="79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7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1" grpId="0"/>
      <p:bldP spid="13" grpId="0"/>
      <p:bldP spid="15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80286" y="1265650"/>
            <a:ext cx="1113139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correct forms of the verbs from the </a:t>
            </a:r>
            <a:r>
              <a:rPr lang="en-US" sz="28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box.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7680" y="126887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680" y="118029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988E71-8C0A-4F84-94AA-A45CABA67C2F}"/>
              </a:ext>
            </a:extLst>
          </p:cNvPr>
          <p:cNvSpPr txBox="1"/>
          <p:nvPr/>
        </p:nvSpPr>
        <p:spPr>
          <a:xfrm>
            <a:off x="576198" y="2693049"/>
            <a:ext cx="11177187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500" b="1" i="0" dirty="0">
                <a:solidFill>
                  <a:srgbClr val="F26548"/>
                </a:solidFill>
                <a:effectLst/>
              </a:rPr>
              <a:t>1. </a:t>
            </a:r>
            <a:r>
              <a:rPr lang="en-US" sz="2500" dirty="0">
                <a:solidFill>
                  <a:srgbClr val="242021"/>
                </a:solidFill>
              </a:rPr>
              <a:t>T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he club members </a:t>
            </a:r>
            <a:r>
              <a:rPr lang="en-US" sz="2500" dirty="0" smtClean="0">
                <a:solidFill>
                  <a:srgbClr val="949599"/>
                </a:solidFill>
              </a:rPr>
              <a:t>_____________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food for patients every </a:t>
            </a:r>
            <a:r>
              <a:rPr lang="en-US" sz="2500" dirty="0">
                <a:solidFill>
                  <a:srgbClr val="242021"/>
                </a:solidFill>
              </a:rPr>
              <a:t>S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unday.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2. </a:t>
            </a:r>
            <a:r>
              <a:rPr lang="en-US" sz="2500" dirty="0">
                <a:solidFill>
                  <a:srgbClr val="949599"/>
                </a:solidFill>
              </a:rPr>
              <a:t>________</a:t>
            </a:r>
            <a:r>
              <a:rPr lang="en-US" sz="2500" b="0" i="0" dirty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you </a:t>
            </a:r>
            <a:r>
              <a:rPr lang="en-US" sz="2500" dirty="0" smtClean="0">
                <a:solidFill>
                  <a:srgbClr val="949599"/>
                </a:solidFill>
              </a:rPr>
              <a:t>_____________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those trees in the playground last month?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3. </a:t>
            </a:r>
            <a:r>
              <a:rPr lang="en-US" sz="2500" dirty="0">
                <a:solidFill>
                  <a:srgbClr val="242021"/>
                </a:solidFill>
              </a:rPr>
              <a:t>N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ick and his friends </a:t>
            </a:r>
            <a:r>
              <a:rPr lang="en-US" sz="2500" dirty="0">
                <a:solidFill>
                  <a:srgbClr val="949599"/>
                </a:solidFill>
              </a:rPr>
              <a:t>_________________</a:t>
            </a:r>
            <a:r>
              <a:rPr lang="en-US" sz="2500" b="0" i="0" dirty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rubbish</a:t>
            </a:r>
            <a:r>
              <a:rPr lang="en-US" sz="2500" dirty="0">
                <a:solidFill>
                  <a:srgbClr val="242021"/>
                </a:solidFill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on the beach now.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4. </a:t>
            </a:r>
            <a:r>
              <a:rPr lang="en-US" sz="2500" dirty="0">
                <a:solidFill>
                  <a:srgbClr val="242021"/>
                </a:solidFill>
              </a:rPr>
              <a:t>T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om </a:t>
            </a:r>
            <a:r>
              <a:rPr lang="en-US" sz="2500" dirty="0" smtClean="0">
                <a:solidFill>
                  <a:srgbClr val="949599"/>
                </a:solidFill>
              </a:rPr>
              <a:t>______________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the plastic bottles, and now he has some nice vases.</a:t>
            </a:r>
            <a:br>
              <a:rPr lang="en-US" sz="2500" b="0" i="0" dirty="0">
                <a:solidFill>
                  <a:srgbClr val="242021"/>
                </a:solidFill>
                <a:effectLst/>
              </a:rPr>
            </a:br>
            <a:r>
              <a:rPr lang="en-US" sz="2500" b="1" i="0" dirty="0">
                <a:solidFill>
                  <a:srgbClr val="F26548"/>
                </a:solidFill>
                <a:effectLst/>
              </a:rPr>
              <a:t>5.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We often </a:t>
            </a:r>
            <a:r>
              <a:rPr lang="en-US" sz="2500" dirty="0" smtClean="0">
                <a:solidFill>
                  <a:srgbClr val="949599"/>
                </a:solidFill>
              </a:rPr>
              <a:t>____________</a:t>
            </a:r>
            <a:r>
              <a:rPr lang="en-US" sz="2500" b="0" i="0" dirty="0" smtClean="0">
                <a:solidFill>
                  <a:srgbClr val="949599"/>
                </a:solidFill>
                <a:effectLst/>
              </a:rPr>
              <a:t> </a:t>
            </a:r>
            <a:r>
              <a:rPr lang="en-US" sz="2500" b="0" i="0" dirty="0">
                <a:solidFill>
                  <a:srgbClr val="242021"/>
                </a:solidFill>
                <a:effectLst/>
              </a:rPr>
              <a:t>books to old people in a nursing home.</a:t>
            </a:r>
            <a:r>
              <a:rPr lang="en-US" sz="2500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459259-4A77-401E-9BD2-B85400D116D9}"/>
              </a:ext>
            </a:extLst>
          </p:cNvPr>
          <p:cNvSpPr txBox="1"/>
          <p:nvPr/>
        </p:nvSpPr>
        <p:spPr>
          <a:xfrm>
            <a:off x="3855316" y="2944460"/>
            <a:ext cx="104007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/>
              <a:t>cook 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3BD31B-817A-4E62-86E9-81C071087B30}"/>
              </a:ext>
            </a:extLst>
          </p:cNvPr>
          <p:cNvSpPr txBox="1"/>
          <p:nvPr/>
        </p:nvSpPr>
        <p:spPr>
          <a:xfrm>
            <a:off x="3296760" y="3695357"/>
            <a:ext cx="132300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 smtClean="0"/>
              <a:t>plant 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75C003-DE5E-4A12-B21F-FAA26BF2D824}"/>
              </a:ext>
            </a:extLst>
          </p:cNvPr>
          <p:cNvSpPr txBox="1"/>
          <p:nvPr/>
        </p:nvSpPr>
        <p:spPr>
          <a:xfrm>
            <a:off x="1142053" y="3741217"/>
            <a:ext cx="72020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/>
              <a:t>Did 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B06FEE-BE19-4364-9831-DFE1357B892B}"/>
              </a:ext>
            </a:extLst>
          </p:cNvPr>
          <p:cNvSpPr txBox="1"/>
          <p:nvPr/>
        </p:nvSpPr>
        <p:spPr>
          <a:xfrm>
            <a:off x="3828678" y="4445641"/>
            <a:ext cx="203748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/>
              <a:t>are picking up 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A299F4-1F02-4485-B90C-F364FE6AFBD1}"/>
              </a:ext>
            </a:extLst>
          </p:cNvPr>
          <p:cNvSpPr txBox="1"/>
          <p:nvPr/>
        </p:nvSpPr>
        <p:spPr>
          <a:xfrm>
            <a:off x="1862103" y="5187209"/>
            <a:ext cx="166621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/>
              <a:t>recycled 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EF8A20-A440-4D48-A2A0-9A5E8A303B56}"/>
              </a:ext>
            </a:extLst>
          </p:cNvPr>
          <p:cNvSpPr txBox="1"/>
          <p:nvPr/>
        </p:nvSpPr>
        <p:spPr>
          <a:xfrm>
            <a:off x="2695209" y="5956065"/>
            <a:ext cx="156754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accent2"/>
                </a:solidFill>
                <a:latin typeface="ChronicaPro-Book"/>
              </a:defRPr>
            </a:lvl1pPr>
          </a:lstStyle>
          <a:p>
            <a:r>
              <a:rPr lang="en-GB" dirty="0"/>
              <a:t>read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14E02E-07D6-435E-9377-11621E585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8314" y="1771485"/>
            <a:ext cx="4675690" cy="1026055"/>
          </a:xfrm>
          <a:prstGeom prst="rect">
            <a:avLst/>
          </a:prstGeom>
        </p:spPr>
      </p:pic>
      <p:pic>
        <p:nvPicPr>
          <p:cNvPr id="18" name="2 Minutes timer (Đồng hồ đếm ngược 2 phú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91995" y="1732444"/>
            <a:ext cx="1572868" cy="9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53030">
                <p:cTn id="36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82836" y="1320761"/>
            <a:ext cx="6366179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complete sentences from </a:t>
            </a:r>
            <a:r>
              <a:rPr lang="en-US" sz="26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the </a:t>
            </a:r>
            <a:r>
              <a:rPr lang="en-US" sz="26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prompts.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72C961-C154-461D-9D21-F7F4F235125D}"/>
              </a:ext>
            </a:extLst>
          </p:cNvPr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D70C45-2E01-4C97-9CE3-884BFC01720C}"/>
              </a:ext>
            </a:extLst>
          </p:cNvPr>
          <p:cNvSpPr txBox="1"/>
          <p:nvPr/>
        </p:nvSpPr>
        <p:spPr>
          <a:xfrm>
            <a:off x="1078804" y="1813204"/>
            <a:ext cx="10484214" cy="4854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i="0" dirty="0">
                <a:solidFill>
                  <a:srgbClr val="F26548"/>
                </a:solidFill>
                <a:effectLst/>
              </a:rPr>
              <a:t>1. </a:t>
            </a:r>
            <a:r>
              <a:rPr lang="en-US" sz="2400" b="0" i="0" dirty="0">
                <a:solidFill>
                  <a:srgbClr val="242021"/>
                </a:solidFill>
                <a:effectLst/>
              </a:rPr>
              <a:t>last year / our club / donate / books / children in rural areas.</a:t>
            </a:r>
            <a:r>
              <a:rPr lang="en-US" sz="2400" b="0" i="0">
                <a:solidFill>
                  <a:srgbClr val="242021"/>
                </a:solidFill>
                <a:effectLst/>
              </a:rPr>
              <a:t/>
            </a:r>
            <a:br>
              <a:rPr lang="en-US" sz="2400" b="0" i="0">
                <a:solidFill>
                  <a:srgbClr val="242021"/>
                </a:solidFill>
                <a:effectLst/>
              </a:rPr>
            </a:br>
            <a:r>
              <a:rPr lang="en-US" sz="2400" b="0" i="0" smtClean="0">
                <a:solidFill>
                  <a:srgbClr val="949599"/>
                </a:solidFill>
                <a:effectLst/>
              </a:rPr>
              <a:t>_____________________________________________________</a:t>
            </a:r>
            <a:br>
              <a:rPr lang="en-US" sz="2400" b="0" i="0" smtClean="0">
                <a:solidFill>
                  <a:srgbClr val="949599"/>
                </a:solidFill>
                <a:effectLst/>
              </a:rPr>
            </a:br>
            <a:r>
              <a:rPr lang="en-US" sz="2400" b="1" i="0" smtClean="0">
                <a:solidFill>
                  <a:srgbClr val="F26548"/>
                </a:solidFill>
                <a:effectLst/>
              </a:rPr>
              <a:t>2</a:t>
            </a:r>
            <a:r>
              <a:rPr lang="en-US" sz="2400" b="1" i="0" dirty="0">
                <a:solidFill>
                  <a:srgbClr val="F26548"/>
                </a:solidFill>
                <a:effectLst/>
              </a:rPr>
              <a:t>. </a:t>
            </a:r>
            <a:r>
              <a:rPr lang="en-US" sz="2400" b="0" i="0" dirty="0">
                <a:solidFill>
                  <a:srgbClr val="242021"/>
                </a:solidFill>
                <a:effectLst/>
              </a:rPr>
              <a:t>children / send / you thank-you cards / a week ago?</a:t>
            </a:r>
            <a:r>
              <a:rPr lang="en-US" sz="2400" b="0" i="0">
                <a:solidFill>
                  <a:srgbClr val="242021"/>
                </a:solidFill>
                <a:effectLst/>
              </a:rPr>
              <a:t/>
            </a:r>
            <a:br>
              <a:rPr lang="en-US" sz="2400" b="0" i="0">
                <a:solidFill>
                  <a:srgbClr val="242021"/>
                </a:solidFill>
                <a:effectLst/>
              </a:rPr>
            </a:br>
            <a:r>
              <a:rPr lang="en-US" sz="2400" b="0" i="0" smtClean="0">
                <a:solidFill>
                  <a:srgbClr val="949599"/>
                </a:solidFill>
                <a:effectLst/>
              </a:rPr>
              <a:t>_____________________________________________________</a:t>
            </a:r>
            <a:r>
              <a:rPr lang="en-US" sz="2400" b="0" i="0" dirty="0">
                <a:solidFill>
                  <a:srgbClr val="949599"/>
                </a:solidFill>
                <a:effectLst/>
              </a:rPr>
              <a:t/>
            </a:r>
            <a:br>
              <a:rPr lang="en-US" sz="2400" b="0" i="0" dirty="0">
                <a:solidFill>
                  <a:srgbClr val="949599"/>
                </a:solidFill>
                <a:effectLst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</a:rPr>
              <a:t>3. </a:t>
            </a:r>
            <a:r>
              <a:rPr lang="en-US" sz="2400" dirty="0">
                <a:solidFill>
                  <a:srgbClr val="242021"/>
                </a:solidFill>
              </a:rPr>
              <a:t>I</a:t>
            </a:r>
            <a:r>
              <a:rPr lang="en-US" sz="2400" b="0" i="0" dirty="0">
                <a:solidFill>
                  <a:srgbClr val="242021"/>
                </a:solidFill>
                <a:effectLst/>
              </a:rPr>
              <a:t> / teach / two children in grade 2 / last summer.</a:t>
            </a:r>
            <a:r>
              <a:rPr lang="en-US" sz="2400" b="0" i="0">
                <a:solidFill>
                  <a:srgbClr val="242021"/>
                </a:solidFill>
                <a:effectLst/>
              </a:rPr>
              <a:t/>
            </a:r>
            <a:br>
              <a:rPr lang="en-US" sz="2400" b="0" i="0">
                <a:solidFill>
                  <a:srgbClr val="242021"/>
                </a:solidFill>
                <a:effectLst/>
              </a:rPr>
            </a:br>
            <a:r>
              <a:rPr lang="en-US" sz="2400" b="0" i="0" smtClean="0">
                <a:solidFill>
                  <a:srgbClr val="949599"/>
                </a:solidFill>
                <a:effectLst/>
              </a:rPr>
              <a:t>_____________________________________________________</a:t>
            </a:r>
            <a:r>
              <a:rPr lang="en-US" sz="2400" b="0" i="0" dirty="0">
                <a:solidFill>
                  <a:srgbClr val="949599"/>
                </a:solidFill>
                <a:effectLst/>
              </a:rPr>
              <a:t/>
            </a:r>
            <a:br>
              <a:rPr lang="en-US" sz="2400" b="0" i="0" dirty="0">
                <a:solidFill>
                  <a:srgbClr val="949599"/>
                </a:solidFill>
                <a:effectLst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</a:rPr>
              <a:t>4</a:t>
            </a:r>
            <a:r>
              <a:rPr lang="en-US" sz="2400" b="1" i="0">
                <a:solidFill>
                  <a:srgbClr val="F26548"/>
                </a:solidFill>
                <a:effectLst/>
              </a:rPr>
              <a:t>. </a:t>
            </a:r>
            <a:r>
              <a:rPr lang="en-US" sz="2400" i="0" smtClean="0">
                <a:effectLst/>
              </a:rPr>
              <a:t>L</a:t>
            </a:r>
            <a:r>
              <a:rPr lang="en-US" sz="2400" b="0" i="0" smtClean="0">
                <a:solidFill>
                  <a:srgbClr val="242021"/>
                </a:solidFill>
                <a:effectLst/>
              </a:rPr>
              <a:t>ast </a:t>
            </a:r>
            <a:r>
              <a:rPr lang="en-US" sz="2400" b="0" i="0" dirty="0">
                <a:solidFill>
                  <a:srgbClr val="242021"/>
                </a:solidFill>
                <a:effectLst/>
              </a:rPr>
              <a:t>spring / we / help / the elderly / nursing home.</a:t>
            </a:r>
            <a:r>
              <a:rPr lang="en-US" sz="2400" b="0" i="0">
                <a:solidFill>
                  <a:srgbClr val="242021"/>
                </a:solidFill>
                <a:effectLst/>
              </a:rPr>
              <a:t/>
            </a:r>
            <a:br>
              <a:rPr lang="en-US" sz="2400" b="0" i="0">
                <a:solidFill>
                  <a:srgbClr val="242021"/>
                </a:solidFill>
                <a:effectLst/>
              </a:rPr>
            </a:br>
            <a:r>
              <a:rPr lang="en-US" sz="2400" b="0" i="0" smtClean="0">
                <a:solidFill>
                  <a:srgbClr val="949599"/>
                </a:solidFill>
                <a:effectLst/>
              </a:rPr>
              <a:t>_____________________________________________________</a:t>
            </a:r>
            <a:r>
              <a:rPr lang="en-US" sz="2400" b="0" i="0" dirty="0">
                <a:solidFill>
                  <a:srgbClr val="949599"/>
                </a:solidFill>
                <a:effectLst/>
              </a:rPr>
              <a:t/>
            </a:r>
            <a:br>
              <a:rPr lang="en-US" sz="2400" b="0" i="0" dirty="0">
                <a:solidFill>
                  <a:srgbClr val="949599"/>
                </a:solidFill>
                <a:effectLst/>
              </a:rPr>
            </a:br>
            <a:r>
              <a:rPr lang="en-US" sz="2400" b="1" i="0" dirty="0">
                <a:solidFill>
                  <a:srgbClr val="F26548"/>
                </a:solidFill>
                <a:effectLst/>
              </a:rPr>
              <a:t>5. </a:t>
            </a:r>
            <a:r>
              <a:rPr lang="en-US" sz="2400" b="0" i="0" dirty="0">
                <a:solidFill>
                  <a:srgbClr val="242021"/>
                </a:solidFill>
                <a:effectLst/>
              </a:rPr>
              <a:t>How / you / help / people / in flooded areas / last year?</a:t>
            </a:r>
            <a:r>
              <a:rPr lang="en-US" sz="2400" b="0" i="0">
                <a:solidFill>
                  <a:srgbClr val="242021"/>
                </a:solidFill>
                <a:effectLst/>
              </a:rPr>
              <a:t/>
            </a:r>
            <a:br>
              <a:rPr lang="en-US" sz="2400" b="0" i="0">
                <a:solidFill>
                  <a:srgbClr val="242021"/>
                </a:solidFill>
                <a:effectLst/>
              </a:rPr>
            </a:br>
            <a:r>
              <a:rPr lang="en-US" sz="2400" b="0" i="0" smtClean="0">
                <a:solidFill>
                  <a:srgbClr val="949599"/>
                </a:solidFill>
                <a:effectLst/>
              </a:rPr>
              <a:t>_____________________________________________________</a:t>
            </a:r>
            <a:r>
              <a:rPr lang="en-US" sz="2400" smtClean="0"/>
              <a:t> 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E09B5-470C-472E-9515-7DC35605BA85}"/>
              </a:ext>
            </a:extLst>
          </p:cNvPr>
          <p:cNvSpPr txBox="1"/>
          <p:nvPr/>
        </p:nvSpPr>
        <p:spPr>
          <a:xfrm>
            <a:off x="1078803" y="2310394"/>
            <a:ext cx="88860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Last year, our club donated books to children in rural areas.</a:t>
            </a:r>
            <a:endParaRPr lang="en-US" sz="2800" b="1" dirty="0">
              <a:solidFill>
                <a:srgbClr val="048DA4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9C31E5-BB2B-4F8C-9A5B-3893609608F5}"/>
              </a:ext>
            </a:extLst>
          </p:cNvPr>
          <p:cNvSpPr txBox="1"/>
          <p:nvPr/>
        </p:nvSpPr>
        <p:spPr>
          <a:xfrm>
            <a:off x="1078803" y="3286644"/>
            <a:ext cx="88860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48DA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Did c</a:t>
            </a:r>
            <a:r>
              <a:rPr lang="en-GB" sz="2400" b="1" dirty="0" smtClean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hildren send you </a:t>
            </a:r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thank-you cards </a:t>
            </a:r>
            <a:r>
              <a:rPr lang="en-GB" sz="2400" b="1" dirty="0" smtClean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</a:t>
            </a:r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week </a:t>
            </a:r>
            <a:r>
              <a:rPr lang="en-GB" sz="2400" b="1" dirty="0" smtClean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ago?</a:t>
            </a:r>
            <a:endParaRPr lang="en-US" sz="2400" b="1" dirty="0">
              <a:solidFill>
                <a:srgbClr val="048DA4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86E914-A71C-428B-A40D-C5E072CABE23}"/>
              </a:ext>
            </a:extLst>
          </p:cNvPr>
          <p:cNvSpPr txBox="1"/>
          <p:nvPr/>
        </p:nvSpPr>
        <p:spPr>
          <a:xfrm>
            <a:off x="1078803" y="4224303"/>
            <a:ext cx="88860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taught two children in grade 2 last summer.</a:t>
            </a:r>
            <a:endParaRPr lang="en-US" sz="2800" b="1" dirty="0">
              <a:solidFill>
                <a:srgbClr val="048DA4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C59FDE-1B27-4081-AA8C-F917E26D5435}"/>
              </a:ext>
            </a:extLst>
          </p:cNvPr>
          <p:cNvSpPr txBox="1"/>
          <p:nvPr/>
        </p:nvSpPr>
        <p:spPr>
          <a:xfrm>
            <a:off x="1078803" y="5142560"/>
            <a:ext cx="69794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Last spring, we helped the elderly in a nursing home.</a:t>
            </a:r>
            <a:endParaRPr lang="en-US" sz="2400" b="1" dirty="0">
              <a:solidFill>
                <a:srgbClr val="048DA4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E0F1C5-C622-41F5-8DD8-E1F8EFCBD796}"/>
              </a:ext>
            </a:extLst>
          </p:cNvPr>
          <p:cNvSpPr txBox="1"/>
          <p:nvPr/>
        </p:nvSpPr>
        <p:spPr>
          <a:xfrm>
            <a:off x="1089954" y="6111487"/>
            <a:ext cx="88860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48DA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How did you</a:t>
            </a:r>
            <a:r>
              <a:rPr lang="en-GB" sz="2400" b="1" dirty="0" smtClean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help the </a:t>
            </a:r>
            <a:r>
              <a:rPr lang="en-GB" sz="24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people in flooded areas last </a:t>
            </a:r>
            <a:r>
              <a:rPr lang="en-GB" sz="2400" b="1" dirty="0" smtClean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year?</a:t>
            </a:r>
            <a:endParaRPr lang="en-US" sz="2400" b="1" dirty="0">
              <a:solidFill>
                <a:srgbClr val="048D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5" y="128588"/>
            <a:ext cx="2786064" cy="5157788"/>
          </a:xfrm>
          <a:prstGeom prst="rect">
            <a:avLst/>
          </a:prstGeom>
          <a:solidFill>
            <a:schemeClr val="accent2"/>
          </a:solidFill>
          <a:ln>
            <a:solidFill>
              <a:srgbClr val="3333FF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4" y="342899"/>
            <a:ext cx="3128961" cy="5086350"/>
          </a:xfrm>
          <a:prstGeom prst="rect">
            <a:avLst/>
          </a:prstGeom>
          <a:ln>
            <a:solidFill>
              <a:srgbClr val="3333FF"/>
            </a:solidFill>
          </a:ln>
        </p:spPr>
      </p:pic>
      <p:sp>
        <p:nvSpPr>
          <p:cNvPr id="6" name="Google Shape;1881;p31"/>
          <p:cNvSpPr txBox="1">
            <a:spLocks/>
          </p:cNvSpPr>
          <p:nvPr/>
        </p:nvSpPr>
        <p:spPr>
          <a:xfrm>
            <a:off x="-733386" y="5214937"/>
            <a:ext cx="5231128" cy="1065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 smtClean="0">
                <a:solidFill>
                  <a:srgbClr val="F7941E"/>
                </a:solidFill>
                <a:cs typeface="Calibri" panose="020F0502020204030204" pitchFamily="34" charset="0"/>
              </a:rPr>
              <a:t>Minh</a:t>
            </a:r>
            <a:endParaRPr lang="en-US" sz="48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7746684" y="5086349"/>
            <a:ext cx="5231128" cy="1065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 smtClean="0">
                <a:solidFill>
                  <a:srgbClr val="F7941E"/>
                </a:solidFill>
                <a:cs typeface="Calibri" panose="020F0502020204030204" pitchFamily="34" charset="0"/>
              </a:rPr>
              <a:t>Tom</a:t>
            </a:r>
            <a:endParaRPr lang="en-US" sz="48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875" y="844720"/>
            <a:ext cx="2603185" cy="707886"/>
          </a:xfrm>
          <a:prstGeom prst="rect">
            <a:avLst/>
          </a:prstGeom>
          <a:solidFill>
            <a:srgbClr val="3333FF"/>
          </a:solidFill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Minh’s club  </a:t>
            </a:r>
            <a:endParaRPr lang="en-US" sz="4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45091" y="844720"/>
            <a:ext cx="2603185" cy="707886"/>
          </a:xfrm>
          <a:prstGeom prst="rect">
            <a:avLst/>
          </a:prstGeom>
          <a:solidFill>
            <a:srgbClr val="3333FF"/>
          </a:solidFill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Tom’s club  </a:t>
            </a:r>
            <a:endParaRPr lang="en-US" sz="4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5" y="2089516"/>
            <a:ext cx="2486176" cy="15931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836" y="1996737"/>
            <a:ext cx="2156705" cy="167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336EA9C8-C040-41D8-A450-F85D6218D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74866"/>
              </p:ext>
            </p:extLst>
          </p:nvPr>
        </p:nvGraphicFramePr>
        <p:xfrm>
          <a:off x="432225" y="122195"/>
          <a:ext cx="9809763" cy="37204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055901">
                  <a:extLst>
                    <a:ext uri="{9D8B030D-6E8A-4147-A177-3AD203B41FA5}">
                      <a16:colId xmlns:a16="http://schemas.microsoft.com/office/drawing/2014/main" val="879033425"/>
                    </a:ext>
                  </a:extLst>
                </a:gridCol>
                <a:gridCol w="1902633">
                  <a:extLst>
                    <a:ext uri="{9D8B030D-6E8A-4147-A177-3AD203B41FA5}">
                      <a16:colId xmlns:a16="http://schemas.microsoft.com/office/drawing/2014/main" val="1137353043"/>
                    </a:ext>
                  </a:extLst>
                </a:gridCol>
                <a:gridCol w="1851229">
                  <a:extLst>
                    <a:ext uri="{9D8B030D-6E8A-4147-A177-3AD203B41FA5}">
                      <a16:colId xmlns:a16="http://schemas.microsoft.com/office/drawing/2014/main" val="1069350663"/>
                    </a:ext>
                  </a:extLst>
                </a:gridCol>
              </a:tblGrid>
              <a:tr h="62008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Community activity</a:t>
                      </a: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Minh’s club</a:t>
                      </a: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Tom’s club</a:t>
                      </a: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223861"/>
                  </a:ext>
                </a:extLst>
              </a:tr>
              <a:tr h="620082">
                <a:tc>
                  <a:txBody>
                    <a:bodyPr/>
                    <a:lstStyle/>
                    <a:p>
                      <a:r>
                        <a:rPr lang="en-US" sz="2400" dirty="0"/>
                        <a:t>1. </a:t>
                      </a:r>
                      <a:r>
                        <a:rPr lang="en-US" sz="2400" dirty="0" smtClean="0"/>
                        <a:t>pick </a:t>
                      </a:r>
                      <a:r>
                        <a:rPr lang="en-US" sz="2400" dirty="0"/>
                        <a:t>up </a:t>
                      </a:r>
                      <a:r>
                        <a:rPr lang="en-US" sz="2400" dirty="0" smtClean="0"/>
                        <a:t>litter </a:t>
                      </a:r>
                      <a:r>
                        <a:rPr lang="en-US" sz="2400" b="0" i="0" dirty="0" smtClean="0">
                          <a:solidFill>
                            <a:srgbClr val="242021"/>
                          </a:solidFill>
                          <a:effectLst/>
                        </a:rPr>
                        <a:t>around the school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285410"/>
                  </a:ext>
                </a:extLst>
              </a:tr>
              <a:tr h="620082">
                <a:tc>
                  <a:txBody>
                    <a:bodyPr/>
                    <a:lstStyle/>
                    <a:p>
                      <a:r>
                        <a:rPr lang="en-US" sz="2400" dirty="0"/>
                        <a:t>2. </a:t>
                      </a:r>
                      <a:r>
                        <a:rPr lang="en-US" sz="2400" dirty="0" smtClean="0"/>
                        <a:t>plant vegetables </a:t>
                      </a:r>
                      <a:r>
                        <a:rPr lang="en-US" sz="2400" b="0" i="0" dirty="0" smtClean="0">
                          <a:solidFill>
                            <a:srgbClr val="242021"/>
                          </a:solidFill>
                          <a:effectLst/>
                        </a:rPr>
                        <a:t>in the school garden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424088"/>
                  </a:ext>
                </a:extLst>
              </a:tr>
              <a:tr h="62008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3. 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donate books to </a:t>
                      </a:r>
                      <a:r>
                        <a:rPr lang="en-US" sz="2400" b="0" i="0" dirty="0" smtClean="0">
                          <a:solidFill>
                            <a:srgbClr val="FF0000"/>
                          </a:solidFill>
                          <a:effectLst/>
                        </a:rPr>
                        <a:t>homeless children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78348"/>
                  </a:ext>
                </a:extLst>
              </a:tr>
              <a:tr h="620082">
                <a:tc>
                  <a:txBody>
                    <a:bodyPr/>
                    <a:lstStyle/>
                    <a:p>
                      <a:r>
                        <a:rPr lang="en-US" sz="2400" dirty="0"/>
                        <a:t>4. </a:t>
                      </a:r>
                      <a:r>
                        <a:rPr lang="en-US" sz="2400" dirty="0" smtClean="0"/>
                        <a:t>donate vegetables </a:t>
                      </a:r>
                      <a:r>
                        <a:rPr lang="en-US" sz="2400" b="0" i="0" dirty="0" smtClean="0">
                          <a:solidFill>
                            <a:srgbClr val="242021"/>
                          </a:solidFill>
                          <a:effectLst/>
                        </a:rPr>
                        <a:t>to a nursing home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224885"/>
                  </a:ext>
                </a:extLst>
              </a:tr>
              <a:tr h="62008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5. 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teach English </a:t>
                      </a:r>
                      <a:r>
                        <a:rPr lang="en-US" sz="2400" b="0" i="0" dirty="0" smtClean="0">
                          <a:solidFill>
                            <a:srgbClr val="FF0000"/>
                          </a:solidFill>
                          <a:effectLst/>
                        </a:rPr>
                        <a:t>to 30 kids in the area.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411285"/>
                  </a:ext>
                </a:extLst>
              </a:tr>
            </a:tbl>
          </a:graphicData>
        </a:graphic>
      </p:graphicFrame>
      <p:pic>
        <p:nvPicPr>
          <p:cNvPr id="7" name="Graphic 6" descr="Checkmark with solid fill">
            <a:extLst>
              <a:ext uri="{FF2B5EF4-FFF2-40B4-BE49-F238E27FC236}">
                <a16:creationId xmlns:a16="http://schemas.microsoft.com/office/drawing/2014/main" id="{8D745C6C-E200-494B-8744-17E2E40608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030402" y="635003"/>
            <a:ext cx="572210" cy="572210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672DBF6C-61C8-42BF-9FA3-D24256E73E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315887" y="1365378"/>
            <a:ext cx="572830" cy="572830"/>
          </a:xfrm>
          <a:prstGeom prst="rect">
            <a:avLst/>
          </a:prstGeom>
        </p:spPr>
      </p:pic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3BECFC6B-963A-4AF8-B4BF-6296C708F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315887" y="2609181"/>
            <a:ext cx="572210" cy="572210"/>
          </a:xfrm>
          <a:prstGeom prst="rect">
            <a:avLst/>
          </a:prstGeom>
        </p:spPr>
      </p:pic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202ECE30-9A4F-491E-8050-E63BDF90E0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937764" y="1891953"/>
            <a:ext cx="572210" cy="572210"/>
          </a:xfrm>
          <a:prstGeom prst="rect">
            <a:avLst/>
          </a:prstGeom>
        </p:spPr>
      </p:pic>
      <p:pic>
        <p:nvPicPr>
          <p:cNvPr id="21" name="Graphic 20" descr="Checkmark with solid fill">
            <a:extLst>
              <a:ext uri="{FF2B5EF4-FFF2-40B4-BE49-F238E27FC236}">
                <a16:creationId xmlns:a16="http://schemas.microsoft.com/office/drawing/2014/main" id="{32884D8F-04A2-49AB-B8CB-5832990A97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937764" y="3239498"/>
            <a:ext cx="572210" cy="5722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7AB4D8A-25F2-46D0-9E72-C1230B6635B3}"/>
              </a:ext>
            </a:extLst>
          </p:cNvPr>
          <p:cNvSpPr txBox="1"/>
          <p:nvPr/>
        </p:nvSpPr>
        <p:spPr>
          <a:xfrm>
            <a:off x="432224" y="4482123"/>
            <a:ext cx="107435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 dirty="0" smtClean="0">
                <a:solidFill>
                  <a:srgbClr val="4494D0"/>
                </a:solidFill>
                <a:effectLst/>
                <a:latin typeface="ChronicaPro-Medium"/>
              </a:rPr>
              <a:t>Example</a:t>
            </a:r>
            <a:r>
              <a:rPr lang="en-US" sz="2400" b="0" i="0" dirty="0" smtClean="0">
                <a:solidFill>
                  <a:srgbClr val="4494D0"/>
                </a:solidFill>
                <a:effectLst/>
                <a:latin typeface="ChronicaPro-Medium"/>
              </a:rPr>
              <a:t>:</a:t>
            </a:r>
            <a:r>
              <a:rPr lang="en-US" sz="2400" b="0" i="0" dirty="0" smtClean="0">
                <a:solidFill>
                  <a:srgbClr val="242021"/>
                </a:solidFill>
                <a:effectLst/>
                <a:latin typeface="ChronicaPro-Book"/>
              </a:rPr>
              <a:t/>
            </a:r>
            <a:br>
              <a:rPr lang="en-US" sz="2400" b="0" i="0" dirty="0" smtClean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1" dirty="0" smtClean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400" b="0" i="1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What did you </a:t>
            </a:r>
            <a:r>
              <a:rPr lang="en-US" sz="2400" b="0" i="0" dirty="0" smtClean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last summer, Tom?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0" i="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0" i="1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Tom: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dirty="0" smtClean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donated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 to </a:t>
            </a: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homeless </a:t>
            </a:r>
            <a:r>
              <a:rPr lang="en-US" sz="2400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Lan: What else?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58903"/>
              </p:ext>
            </p:extLst>
          </p:nvPr>
        </p:nvGraphicFramePr>
        <p:xfrm>
          <a:off x="432224" y="3852364"/>
          <a:ext cx="9809763" cy="62008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055901">
                  <a:extLst>
                    <a:ext uri="{9D8B030D-6E8A-4147-A177-3AD203B41FA5}">
                      <a16:colId xmlns:a16="http://schemas.microsoft.com/office/drawing/2014/main" val="3440095398"/>
                    </a:ext>
                  </a:extLst>
                </a:gridCol>
                <a:gridCol w="1902633">
                  <a:extLst>
                    <a:ext uri="{9D8B030D-6E8A-4147-A177-3AD203B41FA5}">
                      <a16:colId xmlns:a16="http://schemas.microsoft.com/office/drawing/2014/main" val="1228405489"/>
                    </a:ext>
                  </a:extLst>
                </a:gridCol>
                <a:gridCol w="1851229">
                  <a:extLst>
                    <a:ext uri="{9D8B030D-6E8A-4147-A177-3AD203B41FA5}">
                      <a16:colId xmlns:a16="http://schemas.microsoft.com/office/drawing/2014/main" val="2540193101"/>
                    </a:ext>
                  </a:extLst>
                </a:gridCol>
              </a:tblGrid>
              <a:tr h="62008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2400" b="0" i="0" dirty="0" smtClean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help a</a:t>
                      </a:r>
                      <a:r>
                        <a:rPr lang="en-US" sz="2400" b="0" i="0" baseline="0" dirty="0" smtClean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 lot of</a:t>
                      </a:r>
                      <a:r>
                        <a:rPr lang="en-US" sz="2400" b="0" i="0" dirty="0" smtClean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 lonely people 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4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666847"/>
                  </a:ext>
                </a:extLst>
              </a:tr>
            </a:tbl>
          </a:graphicData>
        </a:graphic>
      </p:graphicFrame>
      <p:pic>
        <p:nvPicPr>
          <p:cNvPr id="26" name="Graphic 20" descr="Checkmark with solid fill">
            <a:extLst>
              <a:ext uri="{FF2B5EF4-FFF2-40B4-BE49-F238E27FC236}">
                <a16:creationId xmlns:a16="http://schemas.microsoft.com/office/drawing/2014/main" id="{32884D8F-04A2-49AB-B8CB-5832990A97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937764" y="3852364"/>
            <a:ext cx="572210" cy="57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53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71054" y="1010610"/>
          <a:ext cx="11623964" cy="5029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1">
                  <a:extLst>
                    <a:ext uri="{9D8B030D-6E8A-4147-A177-3AD203B41FA5}">
                      <a16:colId xmlns:a16="http://schemas.microsoft.com/office/drawing/2014/main" val="1590109790"/>
                    </a:ext>
                  </a:extLst>
                </a:gridCol>
                <a:gridCol w="5264727">
                  <a:extLst>
                    <a:ext uri="{9D8B030D-6E8A-4147-A177-3AD203B41FA5}">
                      <a16:colId xmlns:a16="http://schemas.microsoft.com/office/drawing/2014/main" val="3945743810"/>
                    </a:ext>
                  </a:extLst>
                </a:gridCol>
                <a:gridCol w="4682836">
                  <a:extLst>
                    <a:ext uri="{9D8B030D-6E8A-4147-A177-3AD203B41FA5}">
                      <a16:colId xmlns:a16="http://schemas.microsoft.com/office/drawing/2014/main" val="2627689224"/>
                    </a:ext>
                  </a:extLst>
                </a:gridCol>
              </a:tblGrid>
              <a:tr h="931715"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TO BE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 VERBS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38886"/>
                  </a:ext>
                </a:extLst>
              </a:tr>
              <a:tr h="204912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FORMS: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 S  + WAS/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WERE…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 S  + WAS NOT/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WERE NOT 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(?) WAS/WERE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 S …..?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  S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V-ED/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2)…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  S + DID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NOT +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(?) DID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S  +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….?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075747"/>
                  </a:ext>
                </a:extLst>
              </a:tr>
              <a:tr h="204912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SIGNS: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USAGES: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61668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267200" y="287289"/>
            <a:ext cx="5361917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Roboto"/>
              </a:rPr>
              <a:t>THE  PAST SIMPLE TENSE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799" y="287288"/>
            <a:ext cx="225829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GRAMMAR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054" y="4045528"/>
            <a:ext cx="11623964" cy="120032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/>
              <a:t>SIGNS</a:t>
            </a:r>
            <a:r>
              <a:rPr lang="en-US" sz="3600" b="1" dirty="0" smtClean="0"/>
              <a:t>:       yesterday/ </a:t>
            </a:r>
            <a:r>
              <a:rPr lang="en-US" sz="3600" b="1" u="sng" dirty="0" smtClean="0"/>
              <a:t>last</a:t>
            </a:r>
            <a:r>
              <a:rPr lang="en-US" sz="3600" b="1" dirty="0" smtClean="0"/>
              <a:t> week/ 2 days </a:t>
            </a:r>
            <a:r>
              <a:rPr lang="en-US" sz="3600" b="1" u="sng" dirty="0" smtClean="0"/>
              <a:t>ago</a:t>
            </a:r>
            <a:r>
              <a:rPr lang="en-US" sz="3600" b="1" dirty="0" smtClean="0"/>
              <a:t>/</a:t>
            </a:r>
          </a:p>
          <a:p>
            <a:r>
              <a:rPr lang="en-US" sz="3600" b="1" dirty="0"/>
              <a:t> </a:t>
            </a:r>
            <a:r>
              <a:rPr lang="en-US" sz="3600" b="1" dirty="0" smtClean="0"/>
              <a:t>                    in + </a:t>
            </a:r>
            <a:r>
              <a:rPr lang="en-US" sz="3600" b="1" dirty="0" err="1" smtClean="0"/>
              <a:t>năm</a:t>
            </a:r>
            <a:r>
              <a:rPr lang="en-US" sz="3600" b="1" dirty="0" smtClean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471054" y="5245857"/>
            <a:ext cx="11623964" cy="646331"/>
          </a:xfrm>
          <a:prstGeom prst="rect">
            <a:avLst/>
          </a:prstGeom>
          <a:solidFill>
            <a:srgbClr val="92D050"/>
          </a:solidFill>
          <a:ln>
            <a:solidFill>
              <a:srgbClr val="048DA4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smtClean="0"/>
              <a:t>USAGE</a:t>
            </a:r>
            <a:r>
              <a:rPr lang="en-US" sz="3600" b="1" dirty="0" smtClean="0"/>
              <a:t>: to talk about completed actions in the past</a:t>
            </a:r>
          </a:p>
        </p:txBody>
      </p:sp>
    </p:spTree>
    <p:extLst>
      <p:ext uri="{BB962C8B-B14F-4D97-AF65-F5344CB8AC3E}">
        <p14:creationId xmlns:p14="http://schemas.microsoft.com/office/powerpoint/2010/main" val="384264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79189" y="1351083"/>
            <a:ext cx="445145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Red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Cross in 2016 and </a:t>
            </a:r>
            <a:r>
              <a:rPr lang="en-GB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2020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23798" y="131026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6583" y="120762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ABDA11-34FF-4A61-B529-3013C3C52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44" y="1915513"/>
            <a:ext cx="5250455" cy="422639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7AB4D8A-25F2-46D0-9E72-C1230B6635B3}"/>
              </a:ext>
            </a:extLst>
          </p:cNvPr>
          <p:cNvSpPr txBox="1"/>
          <p:nvPr/>
        </p:nvSpPr>
        <p:spPr>
          <a:xfrm>
            <a:off x="5753100" y="3281717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 dirty="0">
                <a:solidFill>
                  <a:srgbClr val="4494D0"/>
                </a:solidFill>
                <a:effectLst/>
                <a:latin typeface="ChronicaPro-Medium"/>
              </a:rPr>
              <a:t>Example</a:t>
            </a:r>
            <a:r>
              <a:rPr lang="en-US" sz="2400" b="0" i="0" dirty="0">
                <a:solidFill>
                  <a:srgbClr val="4494D0"/>
                </a:solidFill>
                <a:effectLst/>
                <a:latin typeface="ChronicaPro-Medium"/>
              </a:rPr>
              <a:t>:</a:t>
            </a:r>
            <a:br>
              <a:rPr lang="en-US" sz="2400" b="0" i="0" dirty="0">
                <a:solidFill>
                  <a:srgbClr val="4494D0"/>
                </a:solidFill>
                <a:effectLst/>
                <a:latin typeface="ChronicaPro-Medium"/>
              </a:rPr>
            </a:br>
            <a:r>
              <a:rPr lang="en-US" sz="2400" b="0" i="1" dirty="0">
                <a:solidFill>
                  <a:srgbClr val="242021"/>
                </a:solidFill>
                <a:effectLst/>
                <a:latin typeface="ChronicaProMediumIt"/>
              </a:rPr>
              <a:t>Tom: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MediumIt"/>
              </a:rPr>
              <a:t>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I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’m from the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R</a:t>
            </a:r>
            <a:r>
              <a:rPr lang="en-US" sz="2400" b="0" i="0" dirty="0" smtClean="0">
                <a:solidFill>
                  <a:srgbClr val="242021"/>
                </a:solidFill>
                <a:effectLst/>
                <a:latin typeface="ChronicaPro-Book"/>
              </a:rPr>
              <a:t>ed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Cross.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 I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 worked on the </a:t>
            </a:r>
            <a:r>
              <a:rPr lang="en-US" sz="2400" b="1" i="1" dirty="0">
                <a:solidFill>
                  <a:schemeClr val="accent2"/>
                </a:solidFill>
                <a:effectLst/>
                <a:latin typeface="ChronicaProBookIt"/>
              </a:rPr>
              <a:t>Help Lonely People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project in 2016.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1" dirty="0">
                <a:solidFill>
                  <a:srgbClr val="242021"/>
                </a:solidFill>
                <a:effectLst/>
                <a:latin typeface="ChronicaProMediumIt"/>
              </a:rPr>
              <a:t>Lan: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MediumIt"/>
              </a:rPr>
              <a:t>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What did you do?</a:t>
            </a:r>
            <a:b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400" b="0" i="1" dirty="0">
                <a:solidFill>
                  <a:srgbClr val="242021"/>
                </a:solidFill>
                <a:effectLst/>
                <a:latin typeface="ChronicaProMediumIt"/>
              </a:rPr>
              <a:t>Tom: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MediumIt"/>
              </a:rPr>
              <a:t> </a:t>
            </a:r>
            <a:r>
              <a:rPr lang="en-US" sz="2400" b="0" i="0" dirty="0">
                <a:solidFill>
                  <a:srgbClr val="242021"/>
                </a:solidFill>
                <a:effectLst/>
                <a:latin typeface="ChronicaPro-Book"/>
              </a:rPr>
              <a:t>We helped 200 lonely people …</a:t>
            </a:r>
            <a:r>
              <a:rPr lang="en-US" sz="2400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1915513"/>
            <a:ext cx="4988312" cy="129266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Tom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</a:rPr>
              <a:t>is </a:t>
            </a:r>
            <a:r>
              <a:rPr lang="en-US" sz="2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from the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</a:rPr>
              <a:t>Red Cross. Look at the </a:t>
            </a:r>
            <a:r>
              <a:rPr lang="en-US" sz="2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fact sheet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</a:rPr>
              <a:t>and ask </a:t>
            </a:r>
            <a:r>
              <a:rPr lang="en-US" sz="2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Tom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</a:rPr>
              <a:t>about </a:t>
            </a:r>
            <a:r>
              <a:rPr lang="en-US" sz="2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his projects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</a:rPr>
              <a:t>in 2016 and 2020.</a:t>
            </a:r>
            <a:endParaRPr lang="en-US" sz="2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342" y="423443"/>
            <a:ext cx="1081531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 ASSIGNMENT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7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22133" y="130723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" descr="Tất tần tận kiến thức về thì quá khứ đơn trong tiếng Anh">
            <a:extLst>
              <a:ext uri="{FF2B5EF4-FFF2-40B4-BE49-F238E27FC236}">
                <a16:creationId xmlns:a16="http://schemas.microsoft.com/office/drawing/2014/main" id="{8DB3E3EF-4E77-4DD1-996F-82A8016D9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31" y="2095916"/>
            <a:ext cx="6868337" cy="4049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3489" y="2081210"/>
            <a:ext cx="10055881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Complete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20" y="3075395"/>
            <a:ext cx="4314350" cy="301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1491" y="3797589"/>
            <a:ext cx="102246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131313"/>
                </a:solidFill>
                <a:latin typeface="Roboto"/>
              </a:rPr>
              <a:t>Yesterday All my troubles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seemed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so far away Now it looks as though they're here to stay Oh, I believe in yesterday Suddenly I'm not half the man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used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to be There's a shadow hanging over me Oh, yesterday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came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suddenly Why she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h</a:t>
            </a:r>
            <a:r>
              <a:rPr lang="en-US" sz="2800" dirty="0" smtClean="0">
                <a:solidFill>
                  <a:srgbClr val="FF0000"/>
                </a:solidFill>
                <a:latin typeface="Roboto"/>
              </a:rPr>
              <a:t>ad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to go I don't know, she wouldn't say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said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something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wrong, now I long for yesterday </a:t>
            </a:r>
            <a:r>
              <a:rPr lang="en-US" sz="2800" dirty="0" err="1">
                <a:solidFill>
                  <a:srgbClr val="131313"/>
                </a:solidFill>
                <a:latin typeface="Roboto"/>
              </a:rPr>
              <a:t>Yesterday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love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was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such an easy game to play Now I need a place to hide away Oh, I believe in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yesterday</a:t>
            </a:r>
            <a:endParaRPr lang="en-US" sz="2800" dirty="0"/>
          </a:p>
        </p:txBody>
      </p:sp>
      <p:pic>
        <p:nvPicPr>
          <p:cNvPr id="3" name="YESTERDAY 🎸 - The Beatles - GUITAR Cover - MusikMan N°017 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71308" y="367814"/>
            <a:ext cx="6293716" cy="34297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71308" y="367814"/>
            <a:ext cx="6293716" cy="968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  <p:sp>
        <p:nvSpPr>
          <p:cNvPr id="3" name="Rectangle 2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sachmem.vn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>
                <a:latin typeface="Calibri" panose="020F0502020204030204" pitchFamily="34" charset="0"/>
              </a:rPr>
              <a:t>facebook.com/sachmem.vn</a:t>
            </a:r>
            <a:r>
              <a:rPr lang="en-GB" b="1" i="1" smtClean="0">
                <a:latin typeface="Calibri" panose="020F0502020204030204" pitchFamily="34" charset="0"/>
              </a:rPr>
              <a:t>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1491" y="3797589"/>
            <a:ext cx="102246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131313"/>
                </a:solidFill>
                <a:latin typeface="Roboto"/>
              </a:rPr>
              <a:t>Yesterday All my troubles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seemed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so far away Now it looks as though they're here to stay Oh, I believe in yesterday Suddenly I'm not half the man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used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to be There's a shadow hanging over me Oh, yesterday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came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suddenly Why she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h</a:t>
            </a:r>
            <a:r>
              <a:rPr lang="en-US" sz="2800" dirty="0" smtClean="0">
                <a:solidFill>
                  <a:srgbClr val="FF0000"/>
                </a:solidFill>
                <a:latin typeface="Roboto"/>
              </a:rPr>
              <a:t>ad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to go I don't know, she wouldn't say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said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something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wrong, now I long for yesterday </a:t>
            </a:r>
            <a:r>
              <a:rPr lang="en-US" sz="2800" dirty="0" err="1">
                <a:solidFill>
                  <a:srgbClr val="131313"/>
                </a:solidFill>
                <a:latin typeface="Roboto"/>
              </a:rPr>
              <a:t>Yesterday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love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was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such an easy game to play Now I need a place to hide away Oh, I believe in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yesterday</a:t>
            </a:r>
            <a:endParaRPr lang="en-US" sz="2800" dirty="0"/>
          </a:p>
        </p:txBody>
      </p:sp>
      <p:pic>
        <p:nvPicPr>
          <p:cNvPr id="3" name="YESTERDAY 🎸 - The Beatles - GUITAR Cover - MusikMan N°017 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19156" y="249382"/>
            <a:ext cx="6293716" cy="34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1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532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6629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COMMUNITY SERVICE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Tất tần tận kiến thức về thì quá khứ đơn trong tiếng Anh">
            <a:extLst>
              <a:ext uri="{FF2B5EF4-FFF2-40B4-BE49-F238E27FC236}">
                <a16:creationId xmlns:a16="http://schemas.microsoft.com/office/drawing/2014/main" id="{1D21CDA1-DDC1-4449-99D2-E227B879D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2668863"/>
            <a:ext cx="5638800" cy="3324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77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0653" y="139989"/>
            <a:ext cx="105294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131313"/>
                </a:solidFill>
                <a:latin typeface="Roboto"/>
              </a:rPr>
              <a:t>Yesterday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all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my troubles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seemed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so far away Now it looks as though they're here to stay Oh, I believe in yesterday Suddenly I'm not half the man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used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to be There's a shadow hanging over me Oh, yesterday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came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suddenly Why she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h</a:t>
            </a:r>
            <a:r>
              <a:rPr lang="en-US" sz="2800" dirty="0" smtClean="0">
                <a:solidFill>
                  <a:srgbClr val="FF0000"/>
                </a:solidFill>
                <a:latin typeface="Roboto"/>
              </a:rPr>
              <a:t>ad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to go I don't know, she wouldn't say I </a:t>
            </a:r>
            <a:r>
              <a:rPr lang="en-US" sz="2800" dirty="0">
                <a:solidFill>
                  <a:srgbClr val="FF0000"/>
                </a:solidFill>
                <a:latin typeface="Roboto"/>
              </a:rPr>
              <a:t>said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something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wrong, now I long for yesterday </a:t>
            </a:r>
            <a:r>
              <a:rPr lang="en-US" sz="2800" dirty="0" err="1" smtClean="0">
                <a:solidFill>
                  <a:srgbClr val="131313"/>
                </a:solidFill>
                <a:latin typeface="Roboto"/>
              </a:rPr>
              <a:t>Yesterday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 love </a:t>
            </a:r>
            <a:r>
              <a:rPr lang="en-US" sz="2800" dirty="0" smtClean="0">
                <a:solidFill>
                  <a:srgbClr val="FF0000"/>
                </a:solidFill>
                <a:latin typeface="Roboto"/>
              </a:rPr>
              <a:t>was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 such an easy game to play Now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I need a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place </a:t>
            </a:r>
            <a:r>
              <a:rPr lang="en-US" sz="2800" dirty="0">
                <a:solidFill>
                  <a:srgbClr val="131313"/>
                </a:solidFill>
                <a:latin typeface="Roboto"/>
              </a:rPr>
              <a:t>to hide away Oh, I believe in </a:t>
            </a:r>
            <a:r>
              <a:rPr lang="en-US" sz="2800" dirty="0" smtClean="0">
                <a:solidFill>
                  <a:srgbClr val="131313"/>
                </a:solidFill>
                <a:latin typeface="Roboto"/>
              </a:rPr>
              <a:t>yesterday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1080653" y="3883325"/>
            <a:ext cx="8641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31313"/>
                </a:solidFill>
                <a:latin typeface="Roboto"/>
              </a:rPr>
              <a:t>Yesterday all my troubles </a:t>
            </a:r>
            <a:r>
              <a:rPr lang="en-US" sz="3200" dirty="0">
                <a:solidFill>
                  <a:srgbClr val="FF0000"/>
                </a:solidFill>
                <a:latin typeface="Roboto"/>
              </a:rPr>
              <a:t>seemed</a:t>
            </a:r>
            <a:r>
              <a:rPr lang="en-US" sz="3200" dirty="0">
                <a:solidFill>
                  <a:srgbClr val="131313"/>
                </a:solidFill>
                <a:latin typeface="Roboto"/>
              </a:rPr>
              <a:t> so far away 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1080653" y="4710160"/>
            <a:ext cx="4861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131313"/>
                </a:solidFill>
                <a:latin typeface="Roboto"/>
              </a:rPr>
              <a:t>Yesterday </a:t>
            </a:r>
            <a:r>
              <a:rPr lang="en-US" sz="3200" dirty="0">
                <a:solidFill>
                  <a:srgbClr val="FF0000"/>
                </a:solidFill>
                <a:latin typeface="Roboto"/>
              </a:rPr>
              <a:t>came</a:t>
            </a:r>
            <a:r>
              <a:rPr lang="en-US" sz="3200" dirty="0">
                <a:solidFill>
                  <a:srgbClr val="131313"/>
                </a:solidFill>
                <a:latin typeface="Roboto"/>
              </a:rPr>
              <a:t> </a:t>
            </a:r>
            <a:r>
              <a:rPr lang="en-US" sz="3200" dirty="0" smtClean="0">
                <a:solidFill>
                  <a:srgbClr val="131313"/>
                </a:solidFill>
                <a:latin typeface="Roboto"/>
              </a:rPr>
              <a:t>suddenly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1080653" y="5489919"/>
            <a:ext cx="8687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131313"/>
                </a:solidFill>
                <a:latin typeface="Roboto"/>
              </a:rPr>
              <a:t>Yesterday love </a:t>
            </a:r>
            <a:r>
              <a:rPr lang="en-US" sz="3200" dirty="0" smtClean="0">
                <a:solidFill>
                  <a:srgbClr val="FF0000"/>
                </a:solidFill>
                <a:latin typeface="Roboto"/>
              </a:rPr>
              <a:t>was</a:t>
            </a:r>
            <a:r>
              <a:rPr lang="en-US" sz="3200" dirty="0" smtClean="0">
                <a:solidFill>
                  <a:srgbClr val="131313"/>
                </a:solidFill>
                <a:latin typeface="Roboto"/>
              </a:rPr>
              <a:t> such an easy game to play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484910" y="3089572"/>
            <a:ext cx="2226059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600" b="1" dirty="0" smtClean="0"/>
              <a:t>Examples: </a:t>
            </a:r>
            <a:endParaRPr lang="en-US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3261089" y="3273541"/>
            <a:ext cx="5361917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Roboto"/>
              </a:rPr>
              <a:t>THE  PAST SIMPLE TENSE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4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402768"/>
              </p:ext>
            </p:extLst>
          </p:nvPr>
        </p:nvGraphicFramePr>
        <p:xfrm>
          <a:off x="471054" y="1010610"/>
          <a:ext cx="11097492" cy="4841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273">
                  <a:extLst>
                    <a:ext uri="{9D8B030D-6E8A-4147-A177-3AD203B41FA5}">
                      <a16:colId xmlns:a16="http://schemas.microsoft.com/office/drawing/2014/main" val="1590109790"/>
                    </a:ext>
                  </a:extLst>
                </a:gridCol>
                <a:gridCol w="4087091">
                  <a:extLst>
                    <a:ext uri="{9D8B030D-6E8A-4147-A177-3AD203B41FA5}">
                      <a16:colId xmlns:a16="http://schemas.microsoft.com/office/drawing/2014/main" val="3945743810"/>
                    </a:ext>
                  </a:extLst>
                </a:gridCol>
                <a:gridCol w="4655128">
                  <a:extLst>
                    <a:ext uri="{9D8B030D-6E8A-4147-A177-3AD203B41FA5}">
                      <a16:colId xmlns:a16="http://schemas.microsoft.com/office/drawing/2014/main" val="2627689224"/>
                    </a:ext>
                  </a:extLst>
                </a:gridCol>
              </a:tblGrid>
              <a:tr h="817675"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TO BE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 VERBS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38886"/>
                  </a:ext>
                </a:extLst>
              </a:tr>
              <a:tr h="817675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FORMS: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(+)</a:t>
                      </a:r>
                    </a:p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(-)</a:t>
                      </a:r>
                    </a:p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(?)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(+)</a:t>
                      </a:r>
                    </a:p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(-)</a:t>
                      </a:r>
                    </a:p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(?)</a:t>
                      </a:r>
                    </a:p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075747"/>
                  </a:ext>
                </a:extLst>
              </a:tr>
              <a:tr h="817675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SIGNS:</a:t>
                      </a:r>
                    </a:p>
                    <a:p>
                      <a:endParaRPr lang="en-US" sz="36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USAGES:</a:t>
                      </a:r>
                      <a:r>
                        <a:rPr lang="en-US" sz="3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61668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267200" y="287289"/>
            <a:ext cx="5361917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Roboto"/>
              </a:rPr>
              <a:t>THE  PAST SIMPLE TENSE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799" y="287288"/>
            <a:ext cx="225829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GRAMMAR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137364"/>
              </p:ext>
            </p:extLst>
          </p:nvPr>
        </p:nvGraphicFramePr>
        <p:xfrm>
          <a:off x="471054" y="1010610"/>
          <a:ext cx="11623964" cy="5029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1">
                  <a:extLst>
                    <a:ext uri="{9D8B030D-6E8A-4147-A177-3AD203B41FA5}">
                      <a16:colId xmlns:a16="http://schemas.microsoft.com/office/drawing/2014/main" val="1590109790"/>
                    </a:ext>
                  </a:extLst>
                </a:gridCol>
                <a:gridCol w="5264727">
                  <a:extLst>
                    <a:ext uri="{9D8B030D-6E8A-4147-A177-3AD203B41FA5}">
                      <a16:colId xmlns:a16="http://schemas.microsoft.com/office/drawing/2014/main" val="3945743810"/>
                    </a:ext>
                  </a:extLst>
                </a:gridCol>
                <a:gridCol w="4682836">
                  <a:extLst>
                    <a:ext uri="{9D8B030D-6E8A-4147-A177-3AD203B41FA5}">
                      <a16:colId xmlns:a16="http://schemas.microsoft.com/office/drawing/2014/main" val="2627689224"/>
                    </a:ext>
                  </a:extLst>
                </a:gridCol>
              </a:tblGrid>
              <a:tr h="931715"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TO BE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 VERBS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38886"/>
                  </a:ext>
                </a:extLst>
              </a:tr>
              <a:tr h="204912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FORMS: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 S  + WAS/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WERE…</a:t>
                      </a: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 S  + WAS NOT/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WERE NOT 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(?) WAS/WERE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 S …..?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  S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V-ED/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2)…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  S + DID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NOT +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)…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(?) DID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S  + V(</a:t>
                      </a:r>
                      <a:r>
                        <a:rPr lang="en-US" sz="2800" baseline="0" dirty="0" err="1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….?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075747"/>
                  </a:ext>
                </a:extLst>
              </a:tr>
              <a:tr h="204912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SIGNS:</a:t>
                      </a: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USAGES: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61668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267200" y="287289"/>
            <a:ext cx="5361917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Roboto"/>
              </a:rPr>
              <a:t>THE  PAST SIMPLE TENSE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799" y="287288"/>
            <a:ext cx="225829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GRAMMAR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054" y="4045528"/>
            <a:ext cx="11623964" cy="120032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/>
              <a:t>SIGNS</a:t>
            </a:r>
            <a:r>
              <a:rPr lang="en-US" sz="3600" b="1" dirty="0" smtClean="0"/>
              <a:t>:       yesterday/ </a:t>
            </a:r>
            <a:r>
              <a:rPr lang="en-US" sz="3600" b="1" u="sng" dirty="0" smtClean="0"/>
              <a:t>last</a:t>
            </a:r>
            <a:r>
              <a:rPr lang="en-US" sz="3600" b="1" dirty="0" smtClean="0"/>
              <a:t> week/ 2 days </a:t>
            </a:r>
            <a:r>
              <a:rPr lang="en-US" sz="3600" b="1" u="sng" dirty="0" smtClean="0"/>
              <a:t>ago</a:t>
            </a:r>
            <a:r>
              <a:rPr lang="en-US" sz="3600" b="1" dirty="0" smtClean="0"/>
              <a:t>/</a:t>
            </a:r>
          </a:p>
          <a:p>
            <a:r>
              <a:rPr lang="en-US" sz="3600" b="1" dirty="0"/>
              <a:t> </a:t>
            </a:r>
            <a:r>
              <a:rPr lang="en-US" sz="3600" b="1" dirty="0" smtClean="0"/>
              <a:t>                    in + </a:t>
            </a:r>
            <a:r>
              <a:rPr lang="en-US" sz="3600" b="1" dirty="0" err="1" smtClean="0"/>
              <a:t>năm</a:t>
            </a:r>
            <a:r>
              <a:rPr lang="en-US" sz="3600" b="1" dirty="0" smtClean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7453745" y="1925781"/>
            <a:ext cx="4641273" cy="1981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71054" y="5245857"/>
            <a:ext cx="11623964" cy="646331"/>
          </a:xfrm>
          <a:prstGeom prst="rect">
            <a:avLst/>
          </a:prstGeom>
          <a:solidFill>
            <a:srgbClr val="92D050"/>
          </a:solidFill>
          <a:ln>
            <a:solidFill>
              <a:srgbClr val="048DA4"/>
            </a:solidFill>
          </a:ln>
        </p:spPr>
        <p:txBody>
          <a:bodyPr wrap="square">
            <a:spAutoFit/>
          </a:bodyPr>
          <a:lstStyle/>
          <a:p>
            <a:r>
              <a:rPr lang="en-US" sz="3600" b="1" dirty="0" smtClean="0"/>
              <a:t>USAGE</a:t>
            </a:r>
            <a:r>
              <a:rPr lang="en-US" sz="3600" b="1" dirty="0" smtClean="0"/>
              <a:t>: to talk about completed actions in the past</a:t>
            </a:r>
          </a:p>
        </p:txBody>
      </p:sp>
    </p:spTree>
    <p:extLst>
      <p:ext uri="{BB962C8B-B14F-4D97-AF65-F5344CB8AC3E}">
        <p14:creationId xmlns:p14="http://schemas.microsoft.com/office/powerpoint/2010/main" val="233829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1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19886"/>
              </p:ext>
            </p:extLst>
          </p:nvPr>
        </p:nvGraphicFramePr>
        <p:xfrm>
          <a:off x="2032000" y="719666"/>
          <a:ext cx="597592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964">
                  <a:extLst>
                    <a:ext uri="{9D8B030D-6E8A-4147-A177-3AD203B41FA5}">
                      <a16:colId xmlns:a16="http://schemas.microsoft.com/office/drawing/2014/main" val="529608580"/>
                    </a:ext>
                  </a:extLst>
                </a:gridCol>
                <a:gridCol w="2987964">
                  <a:extLst>
                    <a:ext uri="{9D8B030D-6E8A-4147-A177-3AD203B41FA5}">
                      <a16:colId xmlns:a16="http://schemas.microsoft.com/office/drawing/2014/main" val="1689027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INFINITIES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PAST</a:t>
                      </a:r>
                      <a:r>
                        <a:rPr lang="en-US" sz="3200" baseline="0" dirty="0" smtClean="0">
                          <a:solidFill>
                            <a:srgbClr val="FF0000"/>
                          </a:solidFill>
                        </a:rPr>
                        <a:t> FORM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38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collect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collected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2172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plant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planted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86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help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helped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31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teach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taught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026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grow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grew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53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make</a:t>
                      </a:r>
                    </a:p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take</a:t>
                      </a:r>
                    </a:p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made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took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read</a:t>
                      </a:r>
                      <a:endParaRPr 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39857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019964" y="1294630"/>
            <a:ext cx="2987964" cy="44542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7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7E0C58F-86F1-4FE8-AC13-57875CA8B78B}"/>
              </a:ext>
            </a:extLst>
          </p:cNvPr>
          <p:cNvSpPr txBox="1"/>
          <p:nvPr/>
        </p:nvSpPr>
        <p:spPr>
          <a:xfrm>
            <a:off x="936887" y="2065473"/>
            <a:ext cx="1114954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</a:rPr>
              <a:t>1. </a:t>
            </a:r>
            <a:r>
              <a:rPr lang="en-US" sz="2800" b="0" i="1" dirty="0">
                <a:solidFill>
                  <a:srgbClr val="242021"/>
                </a:solidFill>
                <a:effectLst/>
              </a:rPr>
              <a:t>Green School </a:t>
            </a:r>
            <a:r>
              <a:rPr lang="en-US" sz="2800" b="0" i="0" dirty="0">
                <a:solidFill>
                  <a:srgbClr val="949599"/>
                </a:solidFill>
                <a:effectLst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vegetables for an orphanage last spring.</a:t>
            </a:r>
            <a:br>
              <a:rPr lang="en-US" sz="2800" b="0" i="0" dirty="0">
                <a:solidFill>
                  <a:srgbClr val="242021"/>
                </a:solidFill>
                <a:effectLst/>
              </a:rPr>
            </a:br>
            <a:r>
              <a:rPr lang="en-US" sz="2800" b="0" i="0" dirty="0">
                <a:solidFill>
                  <a:srgbClr val="00A9A5"/>
                </a:solidFill>
                <a:effectLst/>
              </a:rPr>
              <a:t>A.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is growing 		</a:t>
            </a:r>
            <a:r>
              <a:rPr lang="en-US" sz="2800" b="0" i="0" dirty="0" smtClean="0">
                <a:solidFill>
                  <a:srgbClr val="00A9A5"/>
                </a:solidFill>
                <a:effectLst/>
              </a:rPr>
              <a:t>B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grew 			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grows</a:t>
            </a:r>
            <a:br>
              <a:rPr lang="en-US" sz="2800" b="0" i="0" dirty="0">
                <a:solidFill>
                  <a:srgbClr val="242021"/>
                </a:solidFill>
                <a:effectLst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Children </a:t>
            </a:r>
            <a:r>
              <a:rPr lang="en-US" sz="2800" b="0" i="0" dirty="0">
                <a:solidFill>
                  <a:srgbClr val="949599"/>
                </a:solidFill>
                <a:effectLst/>
              </a:rPr>
              <a:t>______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plastic bottles for recycling a month ago.</a:t>
            </a:r>
            <a:br>
              <a:rPr lang="en-US" sz="2800" b="0" i="0" dirty="0">
                <a:solidFill>
                  <a:srgbClr val="242021"/>
                </a:solidFill>
                <a:effectLst/>
              </a:rPr>
            </a:br>
            <a:r>
              <a:rPr lang="en-US" sz="2800" b="0" i="0" dirty="0">
                <a:solidFill>
                  <a:srgbClr val="00A9A5"/>
                </a:solidFill>
                <a:effectLst/>
              </a:rPr>
              <a:t>A.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are collecting 		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collect 			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collected</a:t>
            </a:r>
            <a:br>
              <a:rPr lang="en-US" sz="2800" b="0" i="0" dirty="0">
                <a:solidFill>
                  <a:srgbClr val="242021"/>
                </a:solidFill>
                <a:effectLst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We </a:t>
            </a:r>
            <a:r>
              <a:rPr lang="en-US" sz="2800" b="0" i="0" dirty="0">
                <a:solidFill>
                  <a:srgbClr val="949599"/>
                </a:solidFill>
                <a:effectLst/>
              </a:rPr>
              <a:t>______ </a:t>
            </a:r>
            <a:r>
              <a:rPr lang="en-US" sz="2800" dirty="0">
                <a:solidFill>
                  <a:srgbClr val="242021"/>
                </a:solidFill>
              </a:rPr>
              <a:t>E</a:t>
            </a:r>
            <a:r>
              <a:rPr lang="en-US" sz="2800" b="0" i="0" dirty="0" smtClean="0">
                <a:solidFill>
                  <a:srgbClr val="242021"/>
                </a:solidFill>
                <a:effectLst/>
              </a:rPr>
              <a:t>nglish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to children in a primary school last summer.</a:t>
            </a:r>
            <a:br>
              <a:rPr lang="en-US" sz="2800" b="0" i="0" dirty="0">
                <a:solidFill>
                  <a:srgbClr val="242021"/>
                </a:solidFill>
                <a:effectLst/>
              </a:rPr>
            </a:br>
            <a:r>
              <a:rPr lang="en-US" sz="2800" b="0" i="0" dirty="0">
                <a:solidFill>
                  <a:srgbClr val="00A9A5"/>
                </a:solidFill>
                <a:effectLst/>
              </a:rPr>
              <a:t>A.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are teaching 		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taught 			</a:t>
            </a:r>
            <a:r>
              <a:rPr lang="en-US" sz="2800" b="0" i="0" dirty="0">
                <a:solidFill>
                  <a:srgbClr val="00A9A5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242021"/>
                </a:solidFill>
                <a:effectLst/>
              </a:rPr>
              <a:t>teach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008026" y="1376226"/>
            <a:ext cx="1020861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Circle the correct answer A</a:t>
            </a:r>
            <a:r>
              <a:rPr lang="en-GB" sz="26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, </a:t>
            </a:r>
            <a:r>
              <a:rPr lang="en-GB" sz="26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B, </a:t>
            </a:r>
            <a:r>
              <a:rPr lang="en-GB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or C to complete each sentence.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50D996-EBCE-401B-98AC-82015235FCAF}"/>
              </a:ext>
            </a:extLst>
          </p:cNvPr>
          <p:cNvSpPr/>
          <p:nvPr/>
        </p:nvSpPr>
        <p:spPr>
          <a:xfrm>
            <a:off x="4586310" y="2883858"/>
            <a:ext cx="465513" cy="44334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6DA643D-EDFB-4395-AB7F-37BAEB92248C}"/>
              </a:ext>
            </a:extLst>
          </p:cNvPr>
          <p:cNvSpPr/>
          <p:nvPr/>
        </p:nvSpPr>
        <p:spPr>
          <a:xfrm>
            <a:off x="8237966" y="4176249"/>
            <a:ext cx="465513" cy="44334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782E38F-BA1A-4F14-AECD-016EC99651D4}"/>
              </a:ext>
            </a:extLst>
          </p:cNvPr>
          <p:cNvSpPr/>
          <p:nvPr/>
        </p:nvSpPr>
        <p:spPr>
          <a:xfrm>
            <a:off x="4586309" y="5469784"/>
            <a:ext cx="465513" cy="44334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9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3121</TotalTime>
  <Words>860</Words>
  <Application>Microsoft Office PowerPoint</Application>
  <PresentationFormat>Widescreen</PresentationFormat>
  <Paragraphs>156</Paragraphs>
  <Slides>20</Slides>
  <Notes>9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.VnArial Narrow</vt:lpstr>
      <vt:lpstr>Arial</vt:lpstr>
      <vt:lpstr>Calibri</vt:lpstr>
      <vt:lpstr>Calibri Light</vt:lpstr>
      <vt:lpstr>ChronicaPro-Book</vt:lpstr>
      <vt:lpstr>ChronicaProBookIt</vt:lpstr>
      <vt:lpstr>ChronicaPro-Medium</vt:lpstr>
      <vt:lpstr>ChronicaProMediumIt</vt:lpstr>
      <vt:lpstr>Myriad Pro</vt:lpstr>
      <vt:lpstr>Roboto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183</cp:revision>
  <dcterms:created xsi:type="dcterms:W3CDTF">2020-12-09T02:04:09Z</dcterms:created>
  <dcterms:modified xsi:type="dcterms:W3CDTF">2023-10-10T15:31:04Z</dcterms:modified>
</cp:coreProperties>
</file>