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media/audio2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43"/>
  </p:notesMasterIdLst>
  <p:sldIdLst>
    <p:sldId id="307" r:id="rId3"/>
    <p:sldId id="301" r:id="rId4"/>
    <p:sldId id="302" r:id="rId5"/>
    <p:sldId id="309" r:id="rId6"/>
    <p:sldId id="304" r:id="rId7"/>
    <p:sldId id="305" r:id="rId8"/>
    <p:sldId id="299" r:id="rId9"/>
    <p:sldId id="308" r:id="rId10"/>
    <p:sldId id="258" r:id="rId11"/>
    <p:sldId id="260" r:id="rId12"/>
    <p:sldId id="322" r:id="rId13"/>
    <p:sldId id="311" r:id="rId14"/>
    <p:sldId id="312" r:id="rId15"/>
    <p:sldId id="261" r:id="rId16"/>
    <p:sldId id="270" r:id="rId17"/>
    <p:sldId id="273" r:id="rId18"/>
    <p:sldId id="274" r:id="rId19"/>
    <p:sldId id="330" r:id="rId20"/>
    <p:sldId id="331" r:id="rId21"/>
    <p:sldId id="332" r:id="rId22"/>
    <p:sldId id="326" r:id="rId23"/>
    <p:sldId id="297" r:id="rId24"/>
    <p:sldId id="285" r:id="rId25"/>
    <p:sldId id="286" r:id="rId26"/>
    <p:sldId id="287" r:id="rId27"/>
    <p:sldId id="288" r:id="rId28"/>
    <p:sldId id="289" r:id="rId29"/>
    <p:sldId id="290" r:id="rId30"/>
    <p:sldId id="292" r:id="rId31"/>
    <p:sldId id="293" r:id="rId32"/>
    <p:sldId id="262" r:id="rId33"/>
    <p:sldId id="317" r:id="rId34"/>
    <p:sldId id="263" r:id="rId35"/>
    <p:sldId id="327" r:id="rId36"/>
    <p:sldId id="324" r:id="rId37"/>
    <p:sldId id="328" r:id="rId38"/>
    <p:sldId id="321" r:id="rId39"/>
    <p:sldId id="323" r:id="rId40"/>
    <p:sldId id="298" r:id="rId41"/>
    <p:sldId id="279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E1F42A"/>
    <a:srgbClr val="FFFFFF"/>
    <a:srgbClr val="61D6FF"/>
    <a:srgbClr val="00A1DA"/>
    <a:srgbClr val="F16649"/>
    <a:srgbClr val="B7ECFF"/>
    <a:srgbClr val="97E4FF"/>
    <a:srgbClr val="FDE1D8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932" autoAdjust="0"/>
    <p:restoredTop sz="92910" autoAdjust="0"/>
  </p:normalViewPr>
  <p:slideViewPr>
    <p:cSldViewPr snapToGrid="0" showGuides="1">
      <p:cViewPr varScale="1">
        <p:scale>
          <a:sx n="73" d="100"/>
          <a:sy n="73" d="100"/>
        </p:scale>
        <p:origin x="210" y="54"/>
      </p:cViewPr>
      <p:guideLst>
        <p:guide orient="horz" pos="218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CF1FC7-70F6-402D-BECA-107FEE17B525}" type="datetimeFigureOut">
              <a:rPr lang="en-US" smtClean="0"/>
              <a:t>27/9/2022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589326-CA7F-4AC7-A28A-D38F40EC3D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953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589326-CA7F-4AC7-A28A-D38F40EC3D3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89326-CA7F-4AC7-A28A-D38F40EC3D3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987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89326-CA7F-4AC7-A28A-D38F40EC3D3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3416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89326-CA7F-4AC7-A28A-D38F40EC3D3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9421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89326-CA7F-4AC7-A28A-D38F40EC3D3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476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316" y="4343290"/>
            <a:ext cx="5487370" cy="411531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89326-CA7F-4AC7-A28A-D38F40EC3D3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691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27/9/2022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27/9/2022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27/9/2022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717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172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7173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5748 w 5748"/>
              <a:gd name="T1" fmla="*/ 246 h 246"/>
              <a:gd name="T2" fmla="*/ 0 w 5748"/>
              <a:gd name="T3" fmla="*/ 246 h 246"/>
              <a:gd name="T4" fmla="*/ 0 w 5748"/>
              <a:gd name="T5" fmla="*/ 0 h 246"/>
              <a:gd name="T6" fmla="*/ 5748 w 5748"/>
              <a:gd name="T7" fmla="*/ 0 h 246"/>
              <a:gd name="T8" fmla="*/ 5748 w 5748"/>
              <a:gd name="T9" fmla="*/ 246 h 246"/>
              <a:gd name="T10" fmla="*/ 5748 w 5748"/>
              <a:gd name="T11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7174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7175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7176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7177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78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8 h 353"/>
                  <a:gd name="T4" fmla="*/ 24 w 186"/>
                  <a:gd name="T5" fmla="*/ 30 h 353"/>
                  <a:gd name="T6" fmla="*/ 18 w 186"/>
                  <a:gd name="T7" fmla="*/ 66 h 353"/>
                  <a:gd name="T8" fmla="*/ 42 w 186"/>
                  <a:gd name="T9" fmla="*/ 114 h 353"/>
                  <a:gd name="T10" fmla="*/ 48 w 186"/>
                  <a:gd name="T11" fmla="*/ 162 h 353"/>
                  <a:gd name="T12" fmla="*/ 0 w 186"/>
                  <a:gd name="T13" fmla="*/ 353 h 353"/>
                  <a:gd name="T14" fmla="*/ 54 w 186"/>
                  <a:gd name="T15" fmla="*/ 233 h 353"/>
                  <a:gd name="T16" fmla="*/ 84 w 186"/>
                  <a:gd name="T17" fmla="*/ 216 h 353"/>
                  <a:gd name="T18" fmla="*/ 126 w 186"/>
                  <a:gd name="T19" fmla="*/ 126 h 353"/>
                  <a:gd name="T20" fmla="*/ 144 w 186"/>
                  <a:gd name="T21" fmla="*/ 120 h 353"/>
                  <a:gd name="T22" fmla="*/ 144 w 186"/>
                  <a:gd name="T23" fmla="*/ 90 h 353"/>
                  <a:gd name="T24" fmla="*/ 186 w 186"/>
                  <a:gd name="T25" fmla="*/ 66 h 353"/>
                  <a:gd name="T26" fmla="*/ 162 w 186"/>
                  <a:gd name="T27" fmla="*/ 60 h 353"/>
                  <a:gd name="T28" fmla="*/ 36 w 186"/>
                  <a:gd name="T29" fmla="*/ 0 h 353"/>
                  <a:gd name="T30" fmla="*/ 36 w 186"/>
                  <a:gd name="T31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79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80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6 h 66"/>
                  <a:gd name="T8" fmla="*/ 6 w 155"/>
                  <a:gd name="T9" fmla="*/ 18 h 66"/>
                  <a:gd name="T10" fmla="*/ 0 w 155"/>
                  <a:gd name="T11" fmla="*/ 24 h 66"/>
                  <a:gd name="T12" fmla="*/ 78 w 155"/>
                  <a:gd name="T13" fmla="*/ 60 h 66"/>
                  <a:gd name="T14" fmla="*/ 96 w 155"/>
                  <a:gd name="T15" fmla="*/ 42 h 66"/>
                  <a:gd name="T16" fmla="*/ 155 w 155"/>
                  <a:gd name="T17" fmla="*/ 66 h 66"/>
                  <a:gd name="T18" fmla="*/ 126 w 155"/>
                  <a:gd name="T19" fmla="*/ 24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81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6 h 72"/>
                  <a:gd name="T2" fmla="*/ 0 w 42"/>
                  <a:gd name="T3" fmla="*/ 18 h 72"/>
                  <a:gd name="T4" fmla="*/ 12 w 42"/>
                  <a:gd name="T5" fmla="*/ 6 h 72"/>
                  <a:gd name="T6" fmla="*/ 0 w 42"/>
                  <a:gd name="T7" fmla="*/ 6 h 72"/>
                  <a:gd name="T8" fmla="*/ 12 w 42"/>
                  <a:gd name="T9" fmla="*/ 6 h 72"/>
                  <a:gd name="T10" fmla="*/ 24 w 42"/>
                  <a:gd name="T11" fmla="*/ 6 h 72"/>
                  <a:gd name="T12" fmla="*/ 36 w 42"/>
                  <a:gd name="T13" fmla="*/ 6 h 72"/>
                  <a:gd name="T14" fmla="*/ 42 w 42"/>
                  <a:gd name="T15" fmla="*/ 0 h 72"/>
                  <a:gd name="T16" fmla="*/ 30 w 42"/>
                  <a:gd name="T17" fmla="*/ 18 h 72"/>
                  <a:gd name="T18" fmla="*/ 42 w 42"/>
                  <a:gd name="T19" fmla="*/ 48 h 72"/>
                  <a:gd name="T20" fmla="*/ 12 w 42"/>
                  <a:gd name="T21" fmla="*/ 72 h 72"/>
                  <a:gd name="T22" fmla="*/ 6 w 42"/>
                  <a:gd name="T23" fmla="*/ 36 h 72"/>
                  <a:gd name="T24" fmla="*/ 6 w 42"/>
                  <a:gd name="T2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7182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7183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7184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0 h 287"/>
                <a:gd name="T4" fmla="*/ 66 w 365"/>
                <a:gd name="T5" fmla="*/ 108 h 287"/>
                <a:gd name="T6" fmla="*/ 143 w 365"/>
                <a:gd name="T7" fmla="*/ 180 h 287"/>
                <a:gd name="T8" fmla="*/ 191 w 365"/>
                <a:gd name="T9" fmla="*/ 168 h 287"/>
                <a:gd name="T10" fmla="*/ 341 w 365"/>
                <a:gd name="T11" fmla="*/ 287 h 287"/>
                <a:gd name="T12" fmla="*/ 305 w 365"/>
                <a:gd name="T13" fmla="*/ 174 h 287"/>
                <a:gd name="T14" fmla="*/ 365 w 365"/>
                <a:gd name="T15" fmla="*/ 132 h 287"/>
                <a:gd name="T16" fmla="*/ 359 w 365"/>
                <a:gd name="T17" fmla="*/ 126 h 287"/>
                <a:gd name="T18" fmla="*/ 335 w 365"/>
                <a:gd name="T19" fmla="*/ 114 h 287"/>
                <a:gd name="T20" fmla="*/ 299 w 365"/>
                <a:gd name="T21" fmla="*/ 90 h 287"/>
                <a:gd name="T22" fmla="*/ 257 w 365"/>
                <a:gd name="T23" fmla="*/ 72 h 287"/>
                <a:gd name="T24" fmla="*/ 215 w 365"/>
                <a:gd name="T25" fmla="*/ 54 h 287"/>
                <a:gd name="T26" fmla="*/ 173 w 365"/>
                <a:gd name="T27" fmla="*/ 36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185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186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0 h 60"/>
                <a:gd name="T16" fmla="*/ 65 w 71"/>
                <a:gd name="T17" fmla="*/ 42 h 60"/>
                <a:gd name="T18" fmla="*/ 71 w 71"/>
                <a:gd name="T19" fmla="*/ 54 h 60"/>
                <a:gd name="T20" fmla="*/ 71 w 71"/>
                <a:gd name="T21" fmla="*/ 60 h 60"/>
                <a:gd name="T22" fmla="*/ 59 w 71"/>
                <a:gd name="T23" fmla="*/ 54 h 60"/>
                <a:gd name="T24" fmla="*/ 47 w 71"/>
                <a:gd name="T25" fmla="*/ 42 h 60"/>
                <a:gd name="T26" fmla="*/ 23 w 71"/>
                <a:gd name="T27" fmla="*/ 30 h 60"/>
                <a:gd name="T28" fmla="*/ 23 w 71"/>
                <a:gd name="T29" fmla="*/ 36 h 60"/>
                <a:gd name="T30" fmla="*/ 18 w 71"/>
                <a:gd name="T31" fmla="*/ 42 h 60"/>
                <a:gd name="T32" fmla="*/ 12 w 71"/>
                <a:gd name="T33" fmla="*/ 48 h 60"/>
                <a:gd name="T34" fmla="*/ 6 w 71"/>
                <a:gd name="T35" fmla="*/ 48 h 60"/>
                <a:gd name="T36" fmla="*/ 6 w 71"/>
                <a:gd name="T37" fmla="*/ 48 h 60"/>
                <a:gd name="T38" fmla="*/ 6 w 71"/>
                <a:gd name="T39" fmla="*/ 36 h 60"/>
                <a:gd name="T40" fmla="*/ 0 w 71"/>
                <a:gd name="T41" fmla="*/ 18 h 60"/>
                <a:gd name="T42" fmla="*/ 0 w 71"/>
                <a:gd name="T43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187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4 h 162"/>
                <a:gd name="T10" fmla="*/ 96 w 161"/>
                <a:gd name="T11" fmla="*/ 60 h 162"/>
                <a:gd name="T12" fmla="*/ 102 w 161"/>
                <a:gd name="T13" fmla="*/ 72 h 162"/>
                <a:gd name="T14" fmla="*/ 108 w 161"/>
                <a:gd name="T15" fmla="*/ 84 h 162"/>
                <a:gd name="T16" fmla="*/ 120 w 161"/>
                <a:gd name="T17" fmla="*/ 96 h 162"/>
                <a:gd name="T18" fmla="*/ 143 w 161"/>
                <a:gd name="T19" fmla="*/ 114 h 162"/>
                <a:gd name="T20" fmla="*/ 155 w 161"/>
                <a:gd name="T21" fmla="*/ 138 h 162"/>
                <a:gd name="T22" fmla="*/ 161 w 161"/>
                <a:gd name="T23" fmla="*/ 156 h 162"/>
                <a:gd name="T24" fmla="*/ 161 w 161"/>
                <a:gd name="T25" fmla="*/ 162 h 162"/>
                <a:gd name="T26" fmla="*/ 96 w 161"/>
                <a:gd name="T27" fmla="*/ 102 h 162"/>
                <a:gd name="T28" fmla="*/ 30 w 161"/>
                <a:gd name="T29" fmla="*/ 54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188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0 h 60"/>
                <a:gd name="T4" fmla="*/ 41 w 59"/>
                <a:gd name="T5" fmla="*/ 36 h 60"/>
                <a:gd name="T6" fmla="*/ 47 w 59"/>
                <a:gd name="T7" fmla="*/ 42 h 60"/>
                <a:gd name="T8" fmla="*/ 53 w 59"/>
                <a:gd name="T9" fmla="*/ 54 h 60"/>
                <a:gd name="T10" fmla="*/ 53 w 59"/>
                <a:gd name="T11" fmla="*/ 60 h 60"/>
                <a:gd name="T12" fmla="*/ 47 w 59"/>
                <a:gd name="T13" fmla="*/ 54 h 60"/>
                <a:gd name="T14" fmla="*/ 35 w 59"/>
                <a:gd name="T15" fmla="*/ 48 h 60"/>
                <a:gd name="T16" fmla="*/ 23 w 59"/>
                <a:gd name="T17" fmla="*/ 36 h 60"/>
                <a:gd name="T18" fmla="*/ 17 w 59"/>
                <a:gd name="T19" fmla="*/ 30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189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6 h 204"/>
                <a:gd name="T2" fmla="*/ 245 w 245"/>
                <a:gd name="T3" fmla="*/ 42 h 204"/>
                <a:gd name="T4" fmla="*/ 209 w 245"/>
                <a:gd name="T5" fmla="*/ 84 h 204"/>
                <a:gd name="T6" fmla="*/ 143 w 245"/>
                <a:gd name="T7" fmla="*/ 132 h 204"/>
                <a:gd name="T8" fmla="*/ 167 w 245"/>
                <a:gd name="T9" fmla="*/ 156 h 204"/>
                <a:gd name="T10" fmla="*/ 179 w 245"/>
                <a:gd name="T11" fmla="*/ 204 h 204"/>
                <a:gd name="T12" fmla="*/ 77 w 245"/>
                <a:gd name="T13" fmla="*/ 132 h 204"/>
                <a:gd name="T14" fmla="*/ 47 w 245"/>
                <a:gd name="T15" fmla="*/ 84 h 204"/>
                <a:gd name="T16" fmla="*/ 89 w 245"/>
                <a:gd name="T17" fmla="*/ 66 h 204"/>
                <a:gd name="T18" fmla="*/ 59 w 245"/>
                <a:gd name="T19" fmla="*/ 36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6 h 204"/>
                <a:gd name="T50" fmla="*/ 233 w 245"/>
                <a:gd name="T51" fmla="*/ 3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7190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7191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7192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193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87681B-675B-4A06-991E-B43BC884D1B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194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9353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609E31F-FDFA-4CD1-BDDB-6CB02040B300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53817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4B3CD9-B196-4C96-889E-A446B1EA02F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0003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A8D754-FC1F-4995-A112-D36212BD227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48200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8E9C2E1-5AEF-4A58-A46B-6982E9AE4E8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6359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7F3336-E87D-4FA1-BB77-A0C3F4C2045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24854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30B8EC-B420-4FA1-929D-727D1056CDD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39155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32917A-8CCD-4F0A-818B-2EA7711F6E0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0941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27/9/2022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58A48D-9531-44D9-A0B6-05D1B263034C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89915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297FCFA-CD35-4A23-A2A9-FCDE5D6E262B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95462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0B8CA2-97AC-4B85-989D-B6B5904EE8C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7535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27/9/2022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27/9/2022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27/9/2022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27/9/2022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27/9/2022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27/9/2022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27/9/2022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27/9/2022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614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14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614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5748 w 5748"/>
              <a:gd name="T1" fmla="*/ 246 h 246"/>
              <a:gd name="T2" fmla="*/ 0 w 5748"/>
              <a:gd name="T3" fmla="*/ 246 h 246"/>
              <a:gd name="T4" fmla="*/ 0 w 5748"/>
              <a:gd name="T5" fmla="*/ 0 h 246"/>
              <a:gd name="T6" fmla="*/ 5748 w 5748"/>
              <a:gd name="T7" fmla="*/ 0 h 246"/>
              <a:gd name="T8" fmla="*/ 5748 w 5748"/>
              <a:gd name="T9" fmla="*/ 246 h 246"/>
              <a:gd name="T10" fmla="*/ 5748 w 5748"/>
              <a:gd name="T11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6150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615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615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6153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154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8 h 353"/>
                  <a:gd name="T4" fmla="*/ 24 w 186"/>
                  <a:gd name="T5" fmla="*/ 30 h 353"/>
                  <a:gd name="T6" fmla="*/ 18 w 186"/>
                  <a:gd name="T7" fmla="*/ 66 h 353"/>
                  <a:gd name="T8" fmla="*/ 42 w 186"/>
                  <a:gd name="T9" fmla="*/ 114 h 353"/>
                  <a:gd name="T10" fmla="*/ 48 w 186"/>
                  <a:gd name="T11" fmla="*/ 162 h 353"/>
                  <a:gd name="T12" fmla="*/ 0 w 186"/>
                  <a:gd name="T13" fmla="*/ 353 h 353"/>
                  <a:gd name="T14" fmla="*/ 54 w 186"/>
                  <a:gd name="T15" fmla="*/ 233 h 353"/>
                  <a:gd name="T16" fmla="*/ 84 w 186"/>
                  <a:gd name="T17" fmla="*/ 216 h 353"/>
                  <a:gd name="T18" fmla="*/ 126 w 186"/>
                  <a:gd name="T19" fmla="*/ 126 h 353"/>
                  <a:gd name="T20" fmla="*/ 144 w 186"/>
                  <a:gd name="T21" fmla="*/ 120 h 353"/>
                  <a:gd name="T22" fmla="*/ 144 w 186"/>
                  <a:gd name="T23" fmla="*/ 90 h 353"/>
                  <a:gd name="T24" fmla="*/ 186 w 186"/>
                  <a:gd name="T25" fmla="*/ 66 h 353"/>
                  <a:gd name="T26" fmla="*/ 162 w 186"/>
                  <a:gd name="T27" fmla="*/ 60 h 353"/>
                  <a:gd name="T28" fmla="*/ 36 w 186"/>
                  <a:gd name="T29" fmla="*/ 0 h 353"/>
                  <a:gd name="T30" fmla="*/ 36 w 186"/>
                  <a:gd name="T31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155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156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6 h 66"/>
                  <a:gd name="T8" fmla="*/ 6 w 155"/>
                  <a:gd name="T9" fmla="*/ 18 h 66"/>
                  <a:gd name="T10" fmla="*/ 0 w 155"/>
                  <a:gd name="T11" fmla="*/ 24 h 66"/>
                  <a:gd name="T12" fmla="*/ 78 w 155"/>
                  <a:gd name="T13" fmla="*/ 60 h 66"/>
                  <a:gd name="T14" fmla="*/ 96 w 155"/>
                  <a:gd name="T15" fmla="*/ 42 h 66"/>
                  <a:gd name="T16" fmla="*/ 155 w 155"/>
                  <a:gd name="T17" fmla="*/ 66 h 66"/>
                  <a:gd name="T18" fmla="*/ 126 w 155"/>
                  <a:gd name="T19" fmla="*/ 24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157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6 h 72"/>
                  <a:gd name="T2" fmla="*/ 0 w 42"/>
                  <a:gd name="T3" fmla="*/ 18 h 72"/>
                  <a:gd name="T4" fmla="*/ 12 w 42"/>
                  <a:gd name="T5" fmla="*/ 6 h 72"/>
                  <a:gd name="T6" fmla="*/ 0 w 42"/>
                  <a:gd name="T7" fmla="*/ 6 h 72"/>
                  <a:gd name="T8" fmla="*/ 12 w 42"/>
                  <a:gd name="T9" fmla="*/ 6 h 72"/>
                  <a:gd name="T10" fmla="*/ 24 w 42"/>
                  <a:gd name="T11" fmla="*/ 6 h 72"/>
                  <a:gd name="T12" fmla="*/ 36 w 42"/>
                  <a:gd name="T13" fmla="*/ 6 h 72"/>
                  <a:gd name="T14" fmla="*/ 42 w 42"/>
                  <a:gd name="T15" fmla="*/ 0 h 72"/>
                  <a:gd name="T16" fmla="*/ 30 w 42"/>
                  <a:gd name="T17" fmla="*/ 18 h 72"/>
                  <a:gd name="T18" fmla="*/ 42 w 42"/>
                  <a:gd name="T19" fmla="*/ 48 h 72"/>
                  <a:gd name="T20" fmla="*/ 12 w 42"/>
                  <a:gd name="T21" fmla="*/ 72 h 72"/>
                  <a:gd name="T22" fmla="*/ 6 w 42"/>
                  <a:gd name="T23" fmla="*/ 36 h 72"/>
                  <a:gd name="T24" fmla="*/ 6 w 42"/>
                  <a:gd name="T2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615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615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6160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0 h 287"/>
                <a:gd name="T4" fmla="*/ 66 w 365"/>
                <a:gd name="T5" fmla="*/ 108 h 287"/>
                <a:gd name="T6" fmla="*/ 143 w 365"/>
                <a:gd name="T7" fmla="*/ 180 h 287"/>
                <a:gd name="T8" fmla="*/ 191 w 365"/>
                <a:gd name="T9" fmla="*/ 168 h 287"/>
                <a:gd name="T10" fmla="*/ 341 w 365"/>
                <a:gd name="T11" fmla="*/ 287 h 287"/>
                <a:gd name="T12" fmla="*/ 305 w 365"/>
                <a:gd name="T13" fmla="*/ 174 h 287"/>
                <a:gd name="T14" fmla="*/ 365 w 365"/>
                <a:gd name="T15" fmla="*/ 132 h 287"/>
                <a:gd name="T16" fmla="*/ 359 w 365"/>
                <a:gd name="T17" fmla="*/ 126 h 287"/>
                <a:gd name="T18" fmla="*/ 335 w 365"/>
                <a:gd name="T19" fmla="*/ 114 h 287"/>
                <a:gd name="T20" fmla="*/ 299 w 365"/>
                <a:gd name="T21" fmla="*/ 90 h 287"/>
                <a:gd name="T22" fmla="*/ 257 w 365"/>
                <a:gd name="T23" fmla="*/ 72 h 287"/>
                <a:gd name="T24" fmla="*/ 215 w 365"/>
                <a:gd name="T25" fmla="*/ 54 h 287"/>
                <a:gd name="T26" fmla="*/ 173 w 365"/>
                <a:gd name="T27" fmla="*/ 36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161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162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0 h 60"/>
                <a:gd name="T16" fmla="*/ 65 w 71"/>
                <a:gd name="T17" fmla="*/ 42 h 60"/>
                <a:gd name="T18" fmla="*/ 71 w 71"/>
                <a:gd name="T19" fmla="*/ 54 h 60"/>
                <a:gd name="T20" fmla="*/ 71 w 71"/>
                <a:gd name="T21" fmla="*/ 60 h 60"/>
                <a:gd name="T22" fmla="*/ 59 w 71"/>
                <a:gd name="T23" fmla="*/ 54 h 60"/>
                <a:gd name="T24" fmla="*/ 47 w 71"/>
                <a:gd name="T25" fmla="*/ 42 h 60"/>
                <a:gd name="T26" fmla="*/ 23 w 71"/>
                <a:gd name="T27" fmla="*/ 30 h 60"/>
                <a:gd name="T28" fmla="*/ 23 w 71"/>
                <a:gd name="T29" fmla="*/ 36 h 60"/>
                <a:gd name="T30" fmla="*/ 18 w 71"/>
                <a:gd name="T31" fmla="*/ 42 h 60"/>
                <a:gd name="T32" fmla="*/ 12 w 71"/>
                <a:gd name="T33" fmla="*/ 48 h 60"/>
                <a:gd name="T34" fmla="*/ 6 w 71"/>
                <a:gd name="T35" fmla="*/ 48 h 60"/>
                <a:gd name="T36" fmla="*/ 6 w 71"/>
                <a:gd name="T37" fmla="*/ 48 h 60"/>
                <a:gd name="T38" fmla="*/ 6 w 71"/>
                <a:gd name="T39" fmla="*/ 36 h 60"/>
                <a:gd name="T40" fmla="*/ 0 w 71"/>
                <a:gd name="T41" fmla="*/ 18 h 60"/>
                <a:gd name="T42" fmla="*/ 0 w 71"/>
                <a:gd name="T43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163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4 h 162"/>
                <a:gd name="T10" fmla="*/ 96 w 161"/>
                <a:gd name="T11" fmla="*/ 60 h 162"/>
                <a:gd name="T12" fmla="*/ 102 w 161"/>
                <a:gd name="T13" fmla="*/ 72 h 162"/>
                <a:gd name="T14" fmla="*/ 108 w 161"/>
                <a:gd name="T15" fmla="*/ 84 h 162"/>
                <a:gd name="T16" fmla="*/ 120 w 161"/>
                <a:gd name="T17" fmla="*/ 96 h 162"/>
                <a:gd name="T18" fmla="*/ 143 w 161"/>
                <a:gd name="T19" fmla="*/ 114 h 162"/>
                <a:gd name="T20" fmla="*/ 155 w 161"/>
                <a:gd name="T21" fmla="*/ 138 h 162"/>
                <a:gd name="T22" fmla="*/ 161 w 161"/>
                <a:gd name="T23" fmla="*/ 156 h 162"/>
                <a:gd name="T24" fmla="*/ 161 w 161"/>
                <a:gd name="T25" fmla="*/ 162 h 162"/>
                <a:gd name="T26" fmla="*/ 96 w 161"/>
                <a:gd name="T27" fmla="*/ 102 h 162"/>
                <a:gd name="T28" fmla="*/ 30 w 161"/>
                <a:gd name="T29" fmla="*/ 54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164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0 h 60"/>
                <a:gd name="T4" fmla="*/ 41 w 59"/>
                <a:gd name="T5" fmla="*/ 36 h 60"/>
                <a:gd name="T6" fmla="*/ 47 w 59"/>
                <a:gd name="T7" fmla="*/ 42 h 60"/>
                <a:gd name="T8" fmla="*/ 53 w 59"/>
                <a:gd name="T9" fmla="*/ 54 h 60"/>
                <a:gd name="T10" fmla="*/ 53 w 59"/>
                <a:gd name="T11" fmla="*/ 60 h 60"/>
                <a:gd name="T12" fmla="*/ 47 w 59"/>
                <a:gd name="T13" fmla="*/ 54 h 60"/>
                <a:gd name="T14" fmla="*/ 35 w 59"/>
                <a:gd name="T15" fmla="*/ 48 h 60"/>
                <a:gd name="T16" fmla="*/ 23 w 59"/>
                <a:gd name="T17" fmla="*/ 36 h 60"/>
                <a:gd name="T18" fmla="*/ 17 w 59"/>
                <a:gd name="T19" fmla="*/ 30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165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6 h 204"/>
                <a:gd name="T2" fmla="*/ 245 w 245"/>
                <a:gd name="T3" fmla="*/ 42 h 204"/>
                <a:gd name="T4" fmla="*/ 209 w 245"/>
                <a:gd name="T5" fmla="*/ 84 h 204"/>
                <a:gd name="T6" fmla="*/ 143 w 245"/>
                <a:gd name="T7" fmla="*/ 132 h 204"/>
                <a:gd name="T8" fmla="*/ 167 w 245"/>
                <a:gd name="T9" fmla="*/ 156 h 204"/>
                <a:gd name="T10" fmla="*/ 179 w 245"/>
                <a:gd name="T11" fmla="*/ 204 h 204"/>
                <a:gd name="T12" fmla="*/ 77 w 245"/>
                <a:gd name="T13" fmla="*/ 132 h 204"/>
                <a:gd name="T14" fmla="*/ 47 w 245"/>
                <a:gd name="T15" fmla="*/ 84 h 204"/>
                <a:gd name="T16" fmla="*/ 89 w 245"/>
                <a:gd name="T17" fmla="*/ 66 h 204"/>
                <a:gd name="T18" fmla="*/ 59 w 245"/>
                <a:gd name="T19" fmla="*/ 36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6 h 204"/>
                <a:gd name="T50" fmla="*/ 233 w 245"/>
                <a:gd name="T51" fmla="*/ 3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6166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6167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616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6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7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02AE6-519A-46FD-8E35-198843A044F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562533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4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gif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gif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gif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5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slide" Target="slide26.xml"/><Relationship Id="rId3" Type="http://schemas.openxmlformats.org/officeDocument/2006/relationships/control" Target="../activeX/activeX2.xml"/><Relationship Id="rId7" Type="http://schemas.openxmlformats.org/officeDocument/2006/relationships/slide" Target="slide25.xml"/><Relationship Id="rId12" Type="http://schemas.openxmlformats.org/officeDocument/2006/relationships/slide" Target="slide30.xml"/><Relationship Id="rId17" Type="http://schemas.openxmlformats.org/officeDocument/2006/relationships/image" Target="../media/image42.wmf"/><Relationship Id="rId2" Type="http://schemas.openxmlformats.org/officeDocument/2006/relationships/control" Target="../activeX/activeX1.xml"/><Relationship Id="rId16" Type="http://schemas.openxmlformats.org/officeDocument/2006/relationships/slide" Target="slide31.xml"/><Relationship Id="rId1" Type="http://schemas.openxmlformats.org/officeDocument/2006/relationships/vmlDrawing" Target="../drawings/vmlDrawing1.vml"/><Relationship Id="rId6" Type="http://schemas.openxmlformats.org/officeDocument/2006/relationships/slide" Target="slide29.xml"/><Relationship Id="rId11" Type="http://schemas.openxmlformats.org/officeDocument/2006/relationships/slide" Target="slide27.xml"/><Relationship Id="rId5" Type="http://schemas.openxmlformats.org/officeDocument/2006/relationships/notesSlide" Target="../notesSlides/notesSlide6.xml"/><Relationship Id="rId15" Type="http://schemas.openxmlformats.org/officeDocument/2006/relationships/image" Target="../media/image44.png"/><Relationship Id="rId10" Type="http://schemas.openxmlformats.org/officeDocument/2006/relationships/slide" Target="slide28.xml"/><Relationship Id="rId4" Type="http://schemas.openxmlformats.org/officeDocument/2006/relationships/slideLayout" Target="../slideLayouts/slideLayout7.xml"/><Relationship Id="rId9" Type="http://schemas.openxmlformats.org/officeDocument/2006/relationships/slide" Target="slide24.xml"/><Relationship Id="rId1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gif"/><Relationship Id="rId4" Type="http://schemas.openxmlformats.org/officeDocument/2006/relationships/slide" Target="slide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gif"/><Relationship Id="rId4" Type="http://schemas.openxmlformats.org/officeDocument/2006/relationships/slide" Target="slide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9.PNG"/><Relationship Id="rId4" Type="http://schemas.openxmlformats.org/officeDocument/2006/relationships/image" Target="../media/image53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audio" Target="DemThanhPhoDaySao.mid" TargetMode="External"/><Relationship Id="rId4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1.jpe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1.jpe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us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76400"/>
            <a:ext cx="9144000" cy="876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h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-133350"/>
            <a:ext cx="97155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e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33350"/>
            <a:ext cx="83820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l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1" y="0"/>
            <a:ext cx="914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l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0"/>
            <a:ext cx="9906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 descr="o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69875"/>
            <a:ext cx="9906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 descr="Welcome-18-june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88043">
            <a:off x="914400" y="2286000"/>
            <a:ext cx="7315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7" name="WordArt 9"/>
          <p:cNvSpPr>
            <a:spLocks noChangeArrowheads="1" noChangeShapeType="1" noTextEdit="1"/>
          </p:cNvSpPr>
          <p:nvPr/>
        </p:nvSpPr>
        <p:spPr bwMode="auto">
          <a:xfrm rot="-143839">
            <a:off x="2667001" y="4343402"/>
            <a:ext cx="5341938" cy="14398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sz="4400" b="1" kern="10" dirty="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igi"/>
              </a:rPr>
              <a:t>to my </a:t>
            </a:r>
            <a:r>
              <a:rPr lang="en-US" sz="4400" b="1" kern="10" dirty="0" smtClean="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igi"/>
              </a:rPr>
              <a:t>class 6D1!</a:t>
            </a:r>
            <a:endParaRPr lang="en-US" sz="4400" b="1" kern="10" dirty="0">
              <a:ln w="9525">
                <a:solidFill>
                  <a:srgbClr val="FFCC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Gigi"/>
            </a:endParaRP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304800" y="5791200"/>
            <a:ext cx="8610600" cy="933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4000" b="1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Gigi"/>
            </a:endParaRPr>
          </a:p>
        </p:txBody>
      </p:sp>
      <p:sp>
        <p:nvSpPr>
          <p:cNvPr id="11" name="WordArt 9"/>
          <p:cNvSpPr>
            <a:spLocks noChangeArrowheads="1" noChangeShapeType="1" noTextEdit="1"/>
          </p:cNvSpPr>
          <p:nvPr/>
        </p:nvSpPr>
        <p:spPr bwMode="auto">
          <a:xfrm rot="-143839">
            <a:off x="814959" y="6139416"/>
            <a:ext cx="6921205" cy="621729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sz="4400" b="1" kern="10" dirty="0" smtClean="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.VnArabia" panose="020B7200000000000000" pitchFamily="34" charset="0"/>
              </a:rPr>
              <a:t>Teacher: Nguyen </a:t>
            </a:r>
            <a:r>
              <a:rPr lang="en-US" sz="4400" b="1" kern="10" dirty="0" err="1" smtClean="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.VnArabia" panose="020B7200000000000000" pitchFamily="34" charset="0"/>
              </a:rPr>
              <a:t>Thi</a:t>
            </a:r>
            <a:r>
              <a:rPr lang="en-US" sz="4400" b="1" kern="10" dirty="0" smtClean="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.VnArabia" panose="020B7200000000000000" pitchFamily="34" charset="0"/>
              </a:rPr>
              <a:t> Le </a:t>
            </a:r>
            <a:r>
              <a:rPr lang="en-US" sz="4400" b="1" kern="10" dirty="0" err="1" smtClean="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.VnArabia" panose="020B7200000000000000" pitchFamily="34" charset="0"/>
              </a:rPr>
              <a:t>Thuy</a:t>
            </a:r>
            <a:endParaRPr lang="en-US" sz="4400" b="1" kern="10" dirty="0">
              <a:ln w="9525">
                <a:solidFill>
                  <a:srgbClr val="FFCC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.VnArabia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73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1023888" y="6676"/>
            <a:ext cx="7811502" cy="830997"/>
          </a:xfrm>
          <a:prstGeom prst="rect">
            <a:avLst/>
          </a:prstGeom>
          <a:solidFill>
            <a:srgbClr val="00B0F0">
              <a:alpha val="82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sentences with the correct possessive forms.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3180" y="1736265"/>
            <a:ext cx="4954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>
                <a:solidFill>
                  <a:srgbClr val="0070C0"/>
                </a:solidFill>
              </a:rPr>
              <a:t>1.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18009" y="1684068"/>
            <a:ext cx="537270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err="1"/>
              <a:t>Thuc</a:t>
            </a:r>
            <a:r>
              <a:rPr lang="en-US" sz="2600" dirty="0"/>
              <a:t> Anh is              cousin. </a:t>
            </a:r>
            <a:r>
              <a:rPr lang="en-US" sz="2600" b="1" dirty="0">
                <a:solidFill>
                  <a:srgbClr val="0070C0"/>
                </a:solidFill>
              </a:rPr>
              <a:t>(Mi)  </a:t>
            </a:r>
          </a:p>
        </p:txBody>
      </p:sp>
      <p:cxnSp>
        <p:nvCxnSpPr>
          <p:cNvPr id="26" name="Straight Connector 25"/>
          <p:cNvCxnSpPr>
            <a:cxnSpLocks/>
          </p:cNvCxnSpPr>
          <p:nvPr/>
        </p:nvCxnSpPr>
        <p:spPr>
          <a:xfrm>
            <a:off x="2645859" y="2043700"/>
            <a:ext cx="9541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3180" y="2553261"/>
            <a:ext cx="4954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>
                <a:solidFill>
                  <a:srgbClr val="0070C0"/>
                </a:solidFill>
              </a:rPr>
              <a:t>2.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18010" y="2501064"/>
            <a:ext cx="57170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This is their                    chair. </a:t>
            </a:r>
            <a:r>
              <a:rPr lang="en-US" sz="2600" b="1" dirty="0">
                <a:solidFill>
                  <a:srgbClr val="0070C0"/>
                </a:solidFill>
              </a:rPr>
              <a:t>(teacher)</a:t>
            </a:r>
          </a:p>
        </p:txBody>
      </p:sp>
      <p:cxnSp>
        <p:nvCxnSpPr>
          <p:cNvPr id="29" name="Straight Connector 28"/>
          <p:cNvCxnSpPr>
            <a:cxnSpLocks/>
          </p:cNvCxnSpPr>
          <p:nvPr/>
        </p:nvCxnSpPr>
        <p:spPr>
          <a:xfrm>
            <a:off x="2666096" y="2878070"/>
            <a:ext cx="137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43180" y="3320906"/>
            <a:ext cx="4954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>
                <a:solidFill>
                  <a:srgbClr val="0070C0"/>
                </a:solidFill>
              </a:rPr>
              <a:t>3.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18010" y="3312253"/>
            <a:ext cx="56285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Where is                 computer? </a:t>
            </a:r>
            <a:r>
              <a:rPr lang="en-US" sz="2600" b="1" dirty="0">
                <a:solidFill>
                  <a:srgbClr val="0070C0"/>
                </a:solidFill>
              </a:rPr>
              <a:t>(Nick)</a:t>
            </a:r>
          </a:p>
        </p:txBody>
      </p:sp>
      <p:cxnSp>
        <p:nvCxnSpPr>
          <p:cNvPr id="33" name="Straight Connector 32"/>
          <p:cNvCxnSpPr>
            <a:cxnSpLocks/>
          </p:cNvCxnSpPr>
          <p:nvPr/>
        </p:nvCxnSpPr>
        <p:spPr>
          <a:xfrm>
            <a:off x="2330115" y="3688916"/>
            <a:ext cx="11449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43180" y="4115501"/>
            <a:ext cx="4954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>
                <a:solidFill>
                  <a:srgbClr val="0070C0"/>
                </a:solidFill>
              </a:rPr>
              <a:t>4.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18010" y="4106848"/>
            <a:ext cx="71079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My                 motorbike is in the garden. </a:t>
            </a:r>
            <a:r>
              <a:rPr lang="en-US" sz="2600" b="1" dirty="0">
                <a:solidFill>
                  <a:srgbClr val="0070C0"/>
                </a:solidFill>
              </a:rPr>
              <a:t>(father)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3180" y="4986645"/>
            <a:ext cx="4954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>
                <a:solidFill>
                  <a:srgbClr val="0070C0"/>
                </a:solidFill>
              </a:rPr>
              <a:t>5.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18010" y="4986645"/>
            <a:ext cx="82439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My                   bedroom is next to the living room. </a:t>
            </a:r>
            <a:r>
              <a:rPr lang="en-US" sz="2600" b="1" dirty="0">
                <a:solidFill>
                  <a:srgbClr val="0070C0"/>
                </a:solidFill>
              </a:rPr>
              <a:t>(brother)</a:t>
            </a:r>
          </a:p>
        </p:txBody>
      </p:sp>
      <p:cxnSp>
        <p:nvCxnSpPr>
          <p:cNvPr id="39" name="Straight Connector 38"/>
          <p:cNvCxnSpPr>
            <a:cxnSpLocks/>
          </p:cNvCxnSpPr>
          <p:nvPr/>
        </p:nvCxnSpPr>
        <p:spPr>
          <a:xfrm>
            <a:off x="1608986" y="5363308"/>
            <a:ext cx="12801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/>
        </p:nvCxnSpPr>
        <p:spPr>
          <a:xfrm>
            <a:off x="1592210" y="4484917"/>
            <a:ext cx="11449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817E00D-2388-49FA-99A1-3A923B18CADF}"/>
              </a:ext>
            </a:extLst>
          </p:cNvPr>
          <p:cNvSpPr txBox="1"/>
          <p:nvPr/>
        </p:nvSpPr>
        <p:spPr>
          <a:xfrm>
            <a:off x="2803106" y="1684067"/>
            <a:ext cx="7757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</a:rPr>
              <a:t>Mi’s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4B6EBC0-953B-4D25-93C6-754CA74721E6}"/>
              </a:ext>
            </a:extLst>
          </p:cNvPr>
          <p:cNvSpPr txBox="1"/>
          <p:nvPr/>
        </p:nvSpPr>
        <p:spPr>
          <a:xfrm>
            <a:off x="2685481" y="2506430"/>
            <a:ext cx="157918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</a:rPr>
              <a:t>teacher’s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437D52D-3D4E-4E79-BE59-C0F93CBF8816}"/>
              </a:ext>
            </a:extLst>
          </p:cNvPr>
          <p:cNvSpPr txBox="1"/>
          <p:nvPr/>
        </p:nvSpPr>
        <p:spPr>
          <a:xfrm>
            <a:off x="2418389" y="3325126"/>
            <a:ext cx="12859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</a:rPr>
              <a:t>Nick’s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0ECE0BE-E9F9-4DDB-BA9F-6FB7DB0AEA6D}"/>
              </a:ext>
            </a:extLst>
          </p:cNvPr>
          <p:cNvSpPr txBox="1"/>
          <p:nvPr/>
        </p:nvSpPr>
        <p:spPr>
          <a:xfrm>
            <a:off x="1532972" y="5003239"/>
            <a:ext cx="165799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</a:rPr>
              <a:t>brother’s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D14EA7C-5A70-4A2F-9303-3C986B35DE4C}"/>
              </a:ext>
            </a:extLst>
          </p:cNvPr>
          <p:cNvSpPr txBox="1"/>
          <p:nvPr/>
        </p:nvSpPr>
        <p:spPr>
          <a:xfrm>
            <a:off x="1589323" y="4123442"/>
            <a:ext cx="131297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</a:rPr>
              <a:t>father’s</a:t>
            </a:r>
          </a:p>
        </p:txBody>
      </p:sp>
      <p:pic>
        <p:nvPicPr>
          <p:cNvPr id="4" name="30 seconds countdown (Đồng hồ đếm ngược 30 giây)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184571" y="936310"/>
            <a:ext cx="1620474" cy="79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28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  <p:bldP spid="32" grpId="0"/>
      <p:bldP spid="36" grpId="0"/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Từ vựng tiếng anh đồ dùng học tập quen thuộc / Từ vựng tiếng anh cơ bản cho  bé thông dụng dễ nhớ - YouTu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098" y="499078"/>
            <a:ext cx="6460736" cy="3720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884425" y="4530039"/>
            <a:ext cx="4215930" cy="5847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chemeClr val="accent6"/>
                </a:solidFill>
              </a:rPr>
              <a:t> </a:t>
            </a:r>
            <a:r>
              <a:rPr lang="en-US" sz="3200" b="1" i="1" dirty="0" smtClean="0">
                <a:solidFill>
                  <a:srgbClr val="FF0000"/>
                </a:solidFill>
              </a:rPr>
              <a:t>Whose thing is it? </a:t>
            </a:r>
            <a:endParaRPr lang="en-US" sz="3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67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016" y="863745"/>
            <a:ext cx="5130140" cy="29089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4476" y="340525"/>
            <a:ext cx="2220685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.VnArabiaH" panose="020B7200000000000000" pitchFamily="34" charset="0"/>
              </a:rPr>
              <a:t>NICK</a:t>
            </a:r>
            <a:endParaRPr lang="en-US" sz="2800" dirty="0">
              <a:solidFill>
                <a:srgbClr val="FF0000"/>
              </a:solidFill>
              <a:latin typeface=".VnArabiaH" panose="020B7200000000000000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3316" y="353770"/>
            <a:ext cx="2220685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.VnArabiaH" panose="020B7200000000000000" pitchFamily="34" charset="0"/>
              </a:rPr>
              <a:t>ALICE</a:t>
            </a:r>
            <a:endParaRPr lang="en-US" sz="2800" dirty="0">
              <a:solidFill>
                <a:srgbClr val="FF0000"/>
              </a:solidFill>
              <a:latin typeface=".VnArabiaH" panose="020B7200000000000000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FBA721-7D9F-4ECB-9493-A0CFBD6D7E65}"/>
              </a:ext>
            </a:extLst>
          </p:cNvPr>
          <p:cNvSpPr txBox="1"/>
          <p:nvPr/>
        </p:nvSpPr>
        <p:spPr>
          <a:xfrm>
            <a:off x="684628" y="3921694"/>
            <a:ext cx="4907888" cy="523220"/>
          </a:xfrm>
          <a:prstGeom prst="rect">
            <a:avLst/>
          </a:prstGeom>
          <a:solidFill>
            <a:srgbClr val="97E4FF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Where are Nick and Alice?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8130" y="876990"/>
            <a:ext cx="2784766" cy="29029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4FBA721-7D9F-4ECB-9493-A0CFBD6D7E65}"/>
              </a:ext>
            </a:extLst>
          </p:cNvPr>
          <p:cNvSpPr txBox="1"/>
          <p:nvPr/>
        </p:nvSpPr>
        <p:spPr>
          <a:xfrm>
            <a:off x="5988130" y="3828069"/>
            <a:ext cx="3028209" cy="523220"/>
          </a:xfrm>
          <a:prstGeom prst="rect">
            <a:avLst/>
          </a:prstGeom>
          <a:solidFill>
            <a:srgbClr val="97E4FF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Where is the fish?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60159" y="5312858"/>
            <a:ext cx="77767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/>
              <a:t>Prepositions of place : </a:t>
            </a:r>
            <a:r>
              <a:rPr lang="en-US" sz="2800" b="1" i="1" dirty="0">
                <a:solidFill>
                  <a:schemeClr val="accent6"/>
                </a:solidFill>
              </a:rPr>
              <a:t>( </a:t>
            </a:r>
            <a:r>
              <a:rPr lang="en-US" sz="2800" b="1" i="1" dirty="0" err="1">
                <a:solidFill>
                  <a:schemeClr val="accent6"/>
                </a:solidFill>
              </a:rPr>
              <a:t>Giới</a:t>
            </a:r>
            <a:r>
              <a:rPr lang="en-US" sz="2800" b="1" i="1" dirty="0">
                <a:solidFill>
                  <a:schemeClr val="accent6"/>
                </a:solidFill>
              </a:rPr>
              <a:t> </a:t>
            </a:r>
            <a:r>
              <a:rPr lang="en-US" sz="2800" b="1" i="1" dirty="0" err="1">
                <a:solidFill>
                  <a:schemeClr val="accent6"/>
                </a:solidFill>
              </a:rPr>
              <a:t>từ</a:t>
            </a:r>
            <a:r>
              <a:rPr lang="en-US" sz="2800" b="1" i="1" dirty="0">
                <a:solidFill>
                  <a:schemeClr val="accent6"/>
                </a:solidFill>
              </a:rPr>
              <a:t> </a:t>
            </a:r>
            <a:r>
              <a:rPr lang="en-US" sz="2800" b="1" i="1" dirty="0" err="1">
                <a:solidFill>
                  <a:schemeClr val="accent6"/>
                </a:solidFill>
              </a:rPr>
              <a:t>chỉ</a:t>
            </a:r>
            <a:r>
              <a:rPr lang="en-US" sz="2800" b="1" i="1" dirty="0">
                <a:solidFill>
                  <a:schemeClr val="accent6"/>
                </a:solidFill>
              </a:rPr>
              <a:t> </a:t>
            </a:r>
            <a:r>
              <a:rPr lang="en-US" sz="2800" b="1" i="1" dirty="0" err="1">
                <a:solidFill>
                  <a:schemeClr val="accent6"/>
                </a:solidFill>
              </a:rPr>
              <a:t>nơi</a:t>
            </a:r>
            <a:r>
              <a:rPr lang="en-US" sz="2800" b="1" i="1" dirty="0">
                <a:solidFill>
                  <a:schemeClr val="accent6"/>
                </a:solidFill>
              </a:rPr>
              <a:t> </a:t>
            </a:r>
            <a:r>
              <a:rPr lang="en-US" sz="2800" b="1" i="1" dirty="0" err="1">
                <a:solidFill>
                  <a:schemeClr val="accent6"/>
                </a:solidFill>
              </a:rPr>
              <a:t>chốn</a:t>
            </a:r>
            <a:r>
              <a:rPr lang="en-US" sz="2800" b="1" i="1" dirty="0">
                <a:solidFill>
                  <a:schemeClr val="accent6"/>
                </a:solidFill>
              </a:rPr>
              <a:t>)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2406716" y="4891751"/>
            <a:ext cx="976890" cy="4235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4FBA721-7D9F-4ECB-9493-A0CFBD6D7E65}"/>
              </a:ext>
            </a:extLst>
          </p:cNvPr>
          <p:cNvSpPr txBox="1"/>
          <p:nvPr/>
        </p:nvSpPr>
        <p:spPr>
          <a:xfrm>
            <a:off x="702000" y="4444914"/>
            <a:ext cx="4873144" cy="523220"/>
          </a:xfrm>
          <a:prstGeom prst="rect">
            <a:avLst/>
          </a:prstGeom>
          <a:solidFill>
            <a:srgbClr val="97E4FF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They are 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living room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4FBA721-7D9F-4ECB-9493-A0CFBD6D7E65}"/>
              </a:ext>
            </a:extLst>
          </p:cNvPr>
          <p:cNvSpPr txBox="1"/>
          <p:nvPr/>
        </p:nvSpPr>
        <p:spPr>
          <a:xfrm>
            <a:off x="5988129" y="4342801"/>
            <a:ext cx="3028209" cy="523220"/>
          </a:xfrm>
          <a:prstGeom prst="rect">
            <a:avLst/>
          </a:prstGeom>
          <a:solidFill>
            <a:srgbClr val="97E4FF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It is  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jar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4022055" y="4798126"/>
            <a:ext cx="3223041" cy="4897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2160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71228" y="-9345"/>
            <a:ext cx="1909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FB7BD"/>
                </a:solidFill>
              </a:rPr>
              <a:t>* Grammar</a:t>
            </a:r>
          </a:p>
        </p:txBody>
      </p:sp>
      <p:sp>
        <p:nvSpPr>
          <p:cNvPr id="6" name="Rectangle 5"/>
          <p:cNvSpPr/>
          <p:nvPr/>
        </p:nvSpPr>
        <p:spPr>
          <a:xfrm>
            <a:off x="2633799" y="1457"/>
            <a:ext cx="637815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/>
              <a:t>Prepositions of place : </a:t>
            </a:r>
            <a:r>
              <a:rPr lang="en-US" sz="2600" b="1" i="1" dirty="0">
                <a:solidFill>
                  <a:schemeClr val="accent6"/>
                </a:solidFill>
              </a:rPr>
              <a:t>( </a:t>
            </a:r>
            <a:r>
              <a:rPr lang="en-US" sz="2600" b="1" i="1" dirty="0" err="1">
                <a:solidFill>
                  <a:schemeClr val="accent6"/>
                </a:solidFill>
              </a:rPr>
              <a:t>Giới</a:t>
            </a:r>
            <a:r>
              <a:rPr lang="en-US" sz="2600" b="1" i="1" dirty="0">
                <a:solidFill>
                  <a:schemeClr val="accent6"/>
                </a:solidFill>
              </a:rPr>
              <a:t> </a:t>
            </a:r>
            <a:r>
              <a:rPr lang="en-US" sz="2600" b="1" i="1" dirty="0" err="1">
                <a:solidFill>
                  <a:schemeClr val="accent6"/>
                </a:solidFill>
              </a:rPr>
              <a:t>từ</a:t>
            </a:r>
            <a:r>
              <a:rPr lang="en-US" sz="2600" b="1" i="1" dirty="0">
                <a:solidFill>
                  <a:schemeClr val="accent6"/>
                </a:solidFill>
              </a:rPr>
              <a:t> </a:t>
            </a:r>
            <a:r>
              <a:rPr lang="en-US" sz="2600" b="1" i="1" dirty="0" err="1">
                <a:solidFill>
                  <a:schemeClr val="accent6"/>
                </a:solidFill>
              </a:rPr>
              <a:t>chỉ</a:t>
            </a:r>
            <a:r>
              <a:rPr lang="en-US" sz="2600" b="1" i="1" dirty="0">
                <a:solidFill>
                  <a:schemeClr val="accent6"/>
                </a:solidFill>
              </a:rPr>
              <a:t> </a:t>
            </a:r>
            <a:r>
              <a:rPr lang="en-US" sz="2600" b="1" i="1" dirty="0" err="1">
                <a:solidFill>
                  <a:schemeClr val="accent6"/>
                </a:solidFill>
              </a:rPr>
              <a:t>nơi</a:t>
            </a:r>
            <a:r>
              <a:rPr lang="en-US" sz="2600" b="1" i="1" dirty="0">
                <a:solidFill>
                  <a:schemeClr val="accent6"/>
                </a:solidFill>
              </a:rPr>
              <a:t> </a:t>
            </a:r>
            <a:r>
              <a:rPr lang="en-US" sz="2600" b="1" i="1" dirty="0" err="1">
                <a:solidFill>
                  <a:schemeClr val="accent6"/>
                </a:solidFill>
              </a:rPr>
              <a:t>chốn</a:t>
            </a:r>
            <a:r>
              <a:rPr lang="en-US" sz="2600" b="1" i="1" dirty="0">
                <a:solidFill>
                  <a:schemeClr val="accent6"/>
                </a:solidFill>
              </a:rPr>
              <a:t>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67" y="1108402"/>
            <a:ext cx="1939731" cy="205086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054" y="1140061"/>
            <a:ext cx="1939731" cy="191664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510" y="1204626"/>
            <a:ext cx="1915105" cy="215189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340" y="1185318"/>
            <a:ext cx="1939731" cy="210202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52" y="4007941"/>
            <a:ext cx="1939731" cy="234474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008" y="4046552"/>
            <a:ext cx="1939731" cy="223871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198" y="4080358"/>
            <a:ext cx="1939731" cy="225512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460662" y="1119685"/>
            <a:ext cx="720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in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591984" y="991584"/>
            <a:ext cx="720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87569" y="1079170"/>
            <a:ext cx="1357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behind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400461" y="2628663"/>
            <a:ext cx="1357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under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98992" y="3762162"/>
            <a:ext cx="1357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next to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876747" y="3875543"/>
            <a:ext cx="1917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in front of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545252" y="3818749"/>
            <a:ext cx="1917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between</a:t>
            </a:r>
          </a:p>
        </p:txBody>
      </p:sp>
    </p:spTree>
    <p:extLst>
      <p:ext uri="{BB962C8B-B14F-4D97-AF65-F5344CB8AC3E}">
        <p14:creationId xmlns:p14="http://schemas.microsoft.com/office/powerpoint/2010/main" val="166519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841584" y="1326477"/>
            <a:ext cx="5493283" cy="1251623"/>
          </a:xfrm>
          <a:prstGeom prst="roundRect">
            <a:avLst>
              <a:gd name="adj" fmla="val 16116"/>
            </a:avLst>
          </a:prstGeom>
          <a:solidFill>
            <a:srgbClr val="A3E7FF"/>
          </a:solidFill>
          <a:ln>
            <a:solidFill>
              <a:srgbClr val="A3E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21" name="TextBox 20"/>
          <p:cNvSpPr txBox="1"/>
          <p:nvPr/>
        </p:nvSpPr>
        <p:spPr>
          <a:xfrm>
            <a:off x="2124206" y="1468240"/>
            <a:ext cx="771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in</a:t>
            </a:r>
            <a:endParaRPr lang="en-US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2124207" y="1903665"/>
            <a:ext cx="1773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in front of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092784" y="1456627"/>
            <a:ext cx="1408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next to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092783" y="1896635"/>
            <a:ext cx="13922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under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620201" y="1894903"/>
            <a:ext cx="1597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between</a:t>
            </a:r>
            <a:endParaRPr lang="en-US" sz="2800" dirty="0"/>
          </a:p>
        </p:txBody>
      </p:sp>
      <p:sp>
        <p:nvSpPr>
          <p:cNvPr id="28" name="TextBox 27"/>
          <p:cNvSpPr txBox="1"/>
          <p:nvPr/>
        </p:nvSpPr>
        <p:spPr>
          <a:xfrm>
            <a:off x="5620201" y="1450953"/>
            <a:ext cx="1597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behind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84" y="2678491"/>
            <a:ext cx="3123402" cy="3632015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489493" y="2767281"/>
            <a:ext cx="1860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Example: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426662" y="3181011"/>
            <a:ext cx="474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1.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901492" y="3181011"/>
            <a:ext cx="629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24F51F-AFB7-4C7F-86D6-85235743A2DF}"/>
              </a:ext>
            </a:extLst>
          </p:cNvPr>
          <p:cNvSpPr txBox="1"/>
          <p:nvPr/>
        </p:nvSpPr>
        <p:spPr>
          <a:xfrm>
            <a:off x="3127986" y="1450642"/>
            <a:ext cx="62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on</a:t>
            </a:r>
          </a:p>
        </p:txBody>
      </p:sp>
      <p:pic>
        <p:nvPicPr>
          <p:cNvPr id="16" name="Picture 4" descr="mui-ten-gif - quocthinh.ne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86" y="3972766"/>
            <a:ext cx="1860596" cy="521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35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L 0.3592 0.2939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51" y="1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18" grpId="1"/>
      <p:bldP spid="18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03" y="1827458"/>
            <a:ext cx="3979545" cy="340793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520" y="1587516"/>
            <a:ext cx="4015009" cy="3624236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976007" y="5138149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2.</a:t>
            </a:r>
          </a:p>
        </p:txBody>
      </p:sp>
      <p:cxnSp>
        <p:nvCxnSpPr>
          <p:cNvPr id="57" name="Straight Connector 56"/>
          <p:cNvCxnSpPr>
            <a:cxnSpLocks/>
          </p:cNvCxnSpPr>
          <p:nvPr/>
        </p:nvCxnSpPr>
        <p:spPr>
          <a:xfrm>
            <a:off x="1450837" y="5479182"/>
            <a:ext cx="274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5153646" y="5138149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3.</a:t>
            </a:r>
          </a:p>
        </p:txBody>
      </p:sp>
      <p:cxnSp>
        <p:nvCxnSpPr>
          <p:cNvPr id="61" name="Straight Connector 60"/>
          <p:cNvCxnSpPr>
            <a:cxnSpLocks/>
          </p:cNvCxnSpPr>
          <p:nvPr/>
        </p:nvCxnSpPr>
        <p:spPr>
          <a:xfrm>
            <a:off x="5628476" y="5479182"/>
            <a:ext cx="274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9">
            <a:extLst>
              <a:ext uri="{FF2B5EF4-FFF2-40B4-BE49-F238E27FC236}">
                <a16:creationId xmlns:a16="http://schemas.microsoft.com/office/drawing/2014/main" id="{792205E8-A9DA-446F-AA72-2F53EB0BD3EE}"/>
              </a:ext>
            </a:extLst>
          </p:cNvPr>
          <p:cNvSpPr/>
          <p:nvPr/>
        </p:nvSpPr>
        <p:spPr>
          <a:xfrm>
            <a:off x="1841584" y="351117"/>
            <a:ext cx="5493283" cy="1251623"/>
          </a:xfrm>
          <a:prstGeom prst="roundRect">
            <a:avLst>
              <a:gd name="adj" fmla="val 16116"/>
            </a:avLst>
          </a:prstGeom>
          <a:solidFill>
            <a:srgbClr val="A3E7FF"/>
          </a:solidFill>
          <a:ln>
            <a:solidFill>
              <a:srgbClr val="A3E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43E91E1-D1F3-4579-A8B1-EB7ECA47E96D}"/>
              </a:ext>
            </a:extLst>
          </p:cNvPr>
          <p:cNvSpPr txBox="1"/>
          <p:nvPr/>
        </p:nvSpPr>
        <p:spPr>
          <a:xfrm>
            <a:off x="2124206" y="492880"/>
            <a:ext cx="771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in</a:t>
            </a:r>
            <a:endParaRPr lang="en-US" sz="28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26962DB-791F-4432-B9C6-1B4FC4FF83DA}"/>
              </a:ext>
            </a:extLst>
          </p:cNvPr>
          <p:cNvSpPr txBox="1"/>
          <p:nvPr/>
        </p:nvSpPr>
        <p:spPr>
          <a:xfrm>
            <a:off x="2124207" y="928305"/>
            <a:ext cx="1773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in front of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6D50F33-FDC2-4109-8BAB-6BD1873A9225}"/>
              </a:ext>
            </a:extLst>
          </p:cNvPr>
          <p:cNvSpPr txBox="1"/>
          <p:nvPr/>
        </p:nvSpPr>
        <p:spPr>
          <a:xfrm>
            <a:off x="4092784" y="481267"/>
            <a:ext cx="1408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next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D01115A-6E4E-4982-9BAC-AB23DC3D0517}"/>
              </a:ext>
            </a:extLst>
          </p:cNvPr>
          <p:cNvSpPr txBox="1"/>
          <p:nvPr/>
        </p:nvSpPr>
        <p:spPr>
          <a:xfrm>
            <a:off x="4092783" y="921275"/>
            <a:ext cx="13922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under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95F7603-9DAE-41E7-8461-ED80CD0DF3F4}"/>
              </a:ext>
            </a:extLst>
          </p:cNvPr>
          <p:cNvSpPr txBox="1"/>
          <p:nvPr/>
        </p:nvSpPr>
        <p:spPr>
          <a:xfrm>
            <a:off x="5620201" y="919543"/>
            <a:ext cx="1597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between</a:t>
            </a:r>
            <a:endParaRPr lang="en-US" sz="28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3F6B695-52B6-4C16-88F7-BFB1B55AB634}"/>
              </a:ext>
            </a:extLst>
          </p:cNvPr>
          <p:cNvSpPr txBox="1"/>
          <p:nvPr/>
        </p:nvSpPr>
        <p:spPr>
          <a:xfrm>
            <a:off x="5620201" y="475593"/>
            <a:ext cx="1597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behind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591E9F-3D5B-4205-9F80-4A9BBA2782B7}"/>
              </a:ext>
            </a:extLst>
          </p:cNvPr>
          <p:cNvSpPr txBox="1"/>
          <p:nvPr/>
        </p:nvSpPr>
        <p:spPr>
          <a:xfrm>
            <a:off x="3127930" y="481267"/>
            <a:ext cx="62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>
                    <a:alpha val="25000"/>
                  </a:schemeClr>
                </a:solidFill>
              </a:rPr>
              <a:t>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1721223-D785-4EEE-AB01-9FA2509F58EB}"/>
              </a:ext>
            </a:extLst>
          </p:cNvPr>
          <p:cNvSpPr txBox="1"/>
          <p:nvPr/>
        </p:nvSpPr>
        <p:spPr>
          <a:xfrm>
            <a:off x="4015602" y="485692"/>
            <a:ext cx="1344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next to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8FA9EAC-B416-48E1-B41E-7F4AF3A751ED}"/>
              </a:ext>
            </a:extLst>
          </p:cNvPr>
          <p:cNvSpPr txBox="1"/>
          <p:nvPr/>
        </p:nvSpPr>
        <p:spPr>
          <a:xfrm>
            <a:off x="1925667" y="5095679"/>
            <a:ext cx="1408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next to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6121662-5639-49E3-B081-9425B14DF570}"/>
              </a:ext>
            </a:extLst>
          </p:cNvPr>
          <p:cNvSpPr txBox="1"/>
          <p:nvPr/>
        </p:nvSpPr>
        <p:spPr>
          <a:xfrm>
            <a:off x="5539818" y="477729"/>
            <a:ext cx="1344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behind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6AF21FB-EF74-4396-A150-1CB811EB1D32}"/>
              </a:ext>
            </a:extLst>
          </p:cNvPr>
          <p:cNvSpPr txBox="1"/>
          <p:nvPr/>
        </p:nvSpPr>
        <p:spPr>
          <a:xfrm>
            <a:off x="6289699" y="5104392"/>
            <a:ext cx="1344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behind</a:t>
            </a:r>
          </a:p>
        </p:txBody>
      </p:sp>
      <p:pic>
        <p:nvPicPr>
          <p:cNvPr id="27" name="Picture 4" descr="mui-ten-gif - quocthinh.ne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49" y="3789887"/>
            <a:ext cx="1132873" cy="521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mui-ten-gif - quocthinh.ne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648" y="2240886"/>
            <a:ext cx="1132873" cy="521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843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2.22222E-6 L -0.22465 0.6715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37" y="3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-3.7037E-7 L 0.08125 0.6733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4" y="3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6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6" grpId="0"/>
      <p:bldP spid="26" grpId="1"/>
      <p:bldP spid="26" grpId="2"/>
      <p:bldP spid="29" grpId="0"/>
      <p:bldP spid="31" grpId="0"/>
      <p:bldP spid="31" grpId="1"/>
      <p:bldP spid="31" grpId="2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51" y="1827458"/>
            <a:ext cx="3709664" cy="340793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699" y="1587516"/>
            <a:ext cx="3594650" cy="3624236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976007" y="5138149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4.</a:t>
            </a:r>
          </a:p>
        </p:txBody>
      </p:sp>
      <p:cxnSp>
        <p:nvCxnSpPr>
          <p:cNvPr id="57" name="Straight Connector 56"/>
          <p:cNvCxnSpPr>
            <a:cxnSpLocks/>
          </p:cNvCxnSpPr>
          <p:nvPr/>
        </p:nvCxnSpPr>
        <p:spPr>
          <a:xfrm>
            <a:off x="1450837" y="5479182"/>
            <a:ext cx="274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5153646" y="5138149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5.</a:t>
            </a:r>
          </a:p>
        </p:txBody>
      </p:sp>
      <p:cxnSp>
        <p:nvCxnSpPr>
          <p:cNvPr id="61" name="Straight Connector 60"/>
          <p:cNvCxnSpPr>
            <a:cxnSpLocks/>
          </p:cNvCxnSpPr>
          <p:nvPr/>
        </p:nvCxnSpPr>
        <p:spPr>
          <a:xfrm>
            <a:off x="5628476" y="5479182"/>
            <a:ext cx="274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9">
            <a:extLst>
              <a:ext uri="{FF2B5EF4-FFF2-40B4-BE49-F238E27FC236}">
                <a16:creationId xmlns:a16="http://schemas.microsoft.com/office/drawing/2014/main" id="{A0299B70-B435-4CF7-89ED-07512908A6F4}"/>
              </a:ext>
            </a:extLst>
          </p:cNvPr>
          <p:cNvSpPr/>
          <p:nvPr/>
        </p:nvSpPr>
        <p:spPr>
          <a:xfrm>
            <a:off x="1841584" y="295040"/>
            <a:ext cx="5493283" cy="1251623"/>
          </a:xfrm>
          <a:prstGeom prst="roundRect">
            <a:avLst>
              <a:gd name="adj" fmla="val 16116"/>
            </a:avLst>
          </a:prstGeom>
          <a:solidFill>
            <a:srgbClr val="A3E7FF"/>
          </a:solidFill>
          <a:ln>
            <a:solidFill>
              <a:srgbClr val="A3E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3AF86E-5DB3-4A29-910A-F41AF8B02F30}"/>
              </a:ext>
            </a:extLst>
          </p:cNvPr>
          <p:cNvSpPr txBox="1"/>
          <p:nvPr/>
        </p:nvSpPr>
        <p:spPr>
          <a:xfrm>
            <a:off x="2124206" y="436803"/>
            <a:ext cx="771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in</a:t>
            </a:r>
            <a:endParaRPr lang="en-US" sz="28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00FECC4-A6E0-4D5B-85B3-2D1D2E851663}"/>
              </a:ext>
            </a:extLst>
          </p:cNvPr>
          <p:cNvSpPr txBox="1"/>
          <p:nvPr/>
        </p:nvSpPr>
        <p:spPr>
          <a:xfrm>
            <a:off x="2124207" y="872228"/>
            <a:ext cx="1773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in front of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9284473-6F7E-4208-BF5A-326343AA728B}"/>
              </a:ext>
            </a:extLst>
          </p:cNvPr>
          <p:cNvSpPr txBox="1"/>
          <p:nvPr/>
        </p:nvSpPr>
        <p:spPr>
          <a:xfrm>
            <a:off x="4092784" y="425190"/>
            <a:ext cx="1408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tx1">
                    <a:alpha val="25000"/>
                  </a:schemeClr>
                </a:solidFill>
              </a:rPr>
              <a:t>next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F840453-4D44-4A70-B953-76D072AAE11F}"/>
              </a:ext>
            </a:extLst>
          </p:cNvPr>
          <p:cNvSpPr txBox="1"/>
          <p:nvPr/>
        </p:nvSpPr>
        <p:spPr>
          <a:xfrm>
            <a:off x="4092783" y="865198"/>
            <a:ext cx="13922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under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94DA98E-0B76-40F1-AA11-08C4861752F0}"/>
              </a:ext>
            </a:extLst>
          </p:cNvPr>
          <p:cNvSpPr txBox="1"/>
          <p:nvPr/>
        </p:nvSpPr>
        <p:spPr>
          <a:xfrm>
            <a:off x="5620201" y="863466"/>
            <a:ext cx="1597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between</a:t>
            </a:r>
            <a:endParaRPr lang="en-US" sz="28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D93CED8-E13F-428D-8FDA-83284D7AF332}"/>
              </a:ext>
            </a:extLst>
          </p:cNvPr>
          <p:cNvSpPr txBox="1"/>
          <p:nvPr/>
        </p:nvSpPr>
        <p:spPr>
          <a:xfrm>
            <a:off x="5620201" y="419516"/>
            <a:ext cx="1597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>
                    <a:alpha val="25000"/>
                  </a:schemeClr>
                </a:solidFill>
              </a:rPr>
              <a:t>behind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464555E-4EDA-47D9-97F9-9BD19A684C36}"/>
              </a:ext>
            </a:extLst>
          </p:cNvPr>
          <p:cNvSpPr txBox="1"/>
          <p:nvPr/>
        </p:nvSpPr>
        <p:spPr>
          <a:xfrm>
            <a:off x="3127930" y="425190"/>
            <a:ext cx="62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>
                    <a:alpha val="25000"/>
                  </a:schemeClr>
                </a:solidFill>
              </a:rPr>
              <a:t>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EC20C2A-DC66-46C5-A367-3FC83D7F9206}"/>
              </a:ext>
            </a:extLst>
          </p:cNvPr>
          <p:cNvSpPr txBox="1"/>
          <p:nvPr/>
        </p:nvSpPr>
        <p:spPr>
          <a:xfrm>
            <a:off x="2131498" y="445363"/>
            <a:ext cx="62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67E457B-FB23-4CC1-A539-BF6D198D4043}"/>
              </a:ext>
            </a:extLst>
          </p:cNvPr>
          <p:cNvSpPr txBox="1"/>
          <p:nvPr/>
        </p:nvSpPr>
        <p:spPr>
          <a:xfrm>
            <a:off x="2290986" y="5076594"/>
            <a:ext cx="62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368541F-E63C-49B0-AD34-D8CAE5FEF793}"/>
              </a:ext>
            </a:extLst>
          </p:cNvPr>
          <p:cNvSpPr txBox="1"/>
          <p:nvPr/>
        </p:nvSpPr>
        <p:spPr>
          <a:xfrm>
            <a:off x="2121240" y="871875"/>
            <a:ext cx="1993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in front of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D4A8EB0-E4F9-4BBB-BA0F-F553C4740FAF}"/>
              </a:ext>
            </a:extLst>
          </p:cNvPr>
          <p:cNvSpPr txBox="1"/>
          <p:nvPr/>
        </p:nvSpPr>
        <p:spPr>
          <a:xfrm>
            <a:off x="5917559" y="5101141"/>
            <a:ext cx="1993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in front of</a:t>
            </a:r>
          </a:p>
        </p:txBody>
      </p:sp>
      <p:pic>
        <p:nvPicPr>
          <p:cNvPr id="28" name="Picture 4" descr="mui-ten-gif - quocthinh.ne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67" y="4217719"/>
            <a:ext cx="1491704" cy="521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mui-ten-gif - quocthinh.ne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538" y="4184828"/>
            <a:ext cx="1383494" cy="521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4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0347 L 0.02708 0.6747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" y="3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209 L 0.43559 0.6175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06" y="30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6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6" grpId="0"/>
      <p:bldP spid="26" grpId="1"/>
      <p:bldP spid="26" grpId="2"/>
      <p:bldP spid="27" grpId="0"/>
      <p:bldP spid="30" grpId="0"/>
      <p:bldP spid="30" grpId="1"/>
      <p:bldP spid="30" grpId="2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91" y="2210183"/>
            <a:ext cx="4474262" cy="25218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699" y="1980887"/>
            <a:ext cx="3594650" cy="2837494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976007" y="5138149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6.</a:t>
            </a:r>
          </a:p>
        </p:txBody>
      </p:sp>
      <p:cxnSp>
        <p:nvCxnSpPr>
          <p:cNvPr id="57" name="Straight Connector 56"/>
          <p:cNvCxnSpPr>
            <a:cxnSpLocks/>
          </p:cNvCxnSpPr>
          <p:nvPr/>
        </p:nvCxnSpPr>
        <p:spPr>
          <a:xfrm>
            <a:off x="1450837" y="5479182"/>
            <a:ext cx="274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5153646" y="5138149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7.</a:t>
            </a:r>
          </a:p>
        </p:txBody>
      </p:sp>
      <p:cxnSp>
        <p:nvCxnSpPr>
          <p:cNvPr id="61" name="Straight Connector 60"/>
          <p:cNvCxnSpPr>
            <a:cxnSpLocks/>
          </p:cNvCxnSpPr>
          <p:nvPr/>
        </p:nvCxnSpPr>
        <p:spPr>
          <a:xfrm>
            <a:off x="5628476" y="5479182"/>
            <a:ext cx="274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9">
            <a:extLst>
              <a:ext uri="{FF2B5EF4-FFF2-40B4-BE49-F238E27FC236}">
                <a16:creationId xmlns:a16="http://schemas.microsoft.com/office/drawing/2014/main" id="{9A084340-20CE-4121-94E7-4F094245EFF9}"/>
              </a:ext>
            </a:extLst>
          </p:cNvPr>
          <p:cNvSpPr/>
          <p:nvPr/>
        </p:nvSpPr>
        <p:spPr>
          <a:xfrm>
            <a:off x="1841584" y="295040"/>
            <a:ext cx="5493283" cy="1251623"/>
          </a:xfrm>
          <a:prstGeom prst="roundRect">
            <a:avLst>
              <a:gd name="adj" fmla="val 16116"/>
            </a:avLst>
          </a:prstGeom>
          <a:solidFill>
            <a:srgbClr val="A3E7FF"/>
          </a:solidFill>
          <a:ln>
            <a:solidFill>
              <a:srgbClr val="A3E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3BECF48-3079-4983-87BB-EBAB9EF8B2C1}"/>
              </a:ext>
            </a:extLst>
          </p:cNvPr>
          <p:cNvSpPr txBox="1"/>
          <p:nvPr/>
        </p:nvSpPr>
        <p:spPr>
          <a:xfrm>
            <a:off x="2124206" y="436803"/>
            <a:ext cx="771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>
                    <a:alpha val="25000"/>
                  </a:schemeClr>
                </a:solidFill>
              </a:rPr>
              <a:t>in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6EF949-D73C-4952-B944-69D3AFE237F7}"/>
              </a:ext>
            </a:extLst>
          </p:cNvPr>
          <p:cNvSpPr txBox="1"/>
          <p:nvPr/>
        </p:nvSpPr>
        <p:spPr>
          <a:xfrm>
            <a:off x="2124207" y="872228"/>
            <a:ext cx="1773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>
                    <a:alpha val="25000"/>
                  </a:schemeClr>
                </a:solidFill>
              </a:rPr>
              <a:t>in front of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C36583F-4D67-4D63-859B-B27919658380}"/>
              </a:ext>
            </a:extLst>
          </p:cNvPr>
          <p:cNvSpPr txBox="1"/>
          <p:nvPr/>
        </p:nvSpPr>
        <p:spPr>
          <a:xfrm>
            <a:off x="4092784" y="425190"/>
            <a:ext cx="1408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tx1">
                    <a:alpha val="25000"/>
                  </a:schemeClr>
                </a:solidFill>
              </a:rPr>
              <a:t>next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CE114F1-2F00-4C7A-AB05-22D3616A2D9E}"/>
              </a:ext>
            </a:extLst>
          </p:cNvPr>
          <p:cNvSpPr txBox="1"/>
          <p:nvPr/>
        </p:nvSpPr>
        <p:spPr>
          <a:xfrm>
            <a:off x="4092783" y="865198"/>
            <a:ext cx="13922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under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7AEC798-5AF4-46AD-B0C0-05A4FF16A98B}"/>
              </a:ext>
            </a:extLst>
          </p:cNvPr>
          <p:cNvSpPr txBox="1"/>
          <p:nvPr/>
        </p:nvSpPr>
        <p:spPr>
          <a:xfrm>
            <a:off x="5620201" y="863466"/>
            <a:ext cx="1597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between</a:t>
            </a:r>
            <a:endParaRPr lang="en-US" sz="28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52671A-6F27-47AE-AFA2-A34F89BD8510}"/>
              </a:ext>
            </a:extLst>
          </p:cNvPr>
          <p:cNvSpPr txBox="1"/>
          <p:nvPr/>
        </p:nvSpPr>
        <p:spPr>
          <a:xfrm>
            <a:off x="5620201" y="419516"/>
            <a:ext cx="1597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>
                    <a:alpha val="25000"/>
                  </a:schemeClr>
                </a:solidFill>
              </a:rPr>
              <a:t>behind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1C795E5-B146-48CC-9D39-F59CEE09C0B0}"/>
              </a:ext>
            </a:extLst>
          </p:cNvPr>
          <p:cNvSpPr txBox="1"/>
          <p:nvPr/>
        </p:nvSpPr>
        <p:spPr>
          <a:xfrm>
            <a:off x="3127930" y="425190"/>
            <a:ext cx="62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>
                    <a:alpha val="25000"/>
                  </a:schemeClr>
                </a:solidFill>
              </a:rPr>
              <a:t>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F099536-D4E6-4441-894E-4BD5257CA438}"/>
              </a:ext>
            </a:extLst>
          </p:cNvPr>
          <p:cNvSpPr txBox="1"/>
          <p:nvPr/>
        </p:nvSpPr>
        <p:spPr>
          <a:xfrm>
            <a:off x="5511040" y="859386"/>
            <a:ext cx="1668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between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2C1E7AA-F669-4322-8133-754D6D51B840}"/>
              </a:ext>
            </a:extLst>
          </p:cNvPr>
          <p:cNvSpPr txBox="1"/>
          <p:nvPr/>
        </p:nvSpPr>
        <p:spPr>
          <a:xfrm>
            <a:off x="4083594" y="867004"/>
            <a:ext cx="1070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under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6B08127-25D2-43D9-972E-6F837ED5BEA7}"/>
              </a:ext>
            </a:extLst>
          </p:cNvPr>
          <p:cNvSpPr txBox="1"/>
          <p:nvPr/>
        </p:nvSpPr>
        <p:spPr>
          <a:xfrm>
            <a:off x="1841584" y="5096914"/>
            <a:ext cx="1668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between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EFD6667-825E-465D-B6EF-4C8A84870C8A}"/>
              </a:ext>
            </a:extLst>
          </p:cNvPr>
          <p:cNvSpPr txBox="1"/>
          <p:nvPr/>
        </p:nvSpPr>
        <p:spPr>
          <a:xfrm>
            <a:off x="6419032" y="5107371"/>
            <a:ext cx="1070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under</a:t>
            </a:r>
          </a:p>
        </p:txBody>
      </p:sp>
      <p:pic>
        <p:nvPicPr>
          <p:cNvPr id="30" name="Picture 4" descr="mui-ten-gif - quocthinh.ne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14" y="3981980"/>
            <a:ext cx="1244370" cy="521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mui-ten-gif - quocthinh.ne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330" y="4058870"/>
            <a:ext cx="1516485" cy="36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25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-0.00348 L -0.40191 0.6178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26" y="3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-0.00069 L 0.25469 0.6180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4" y="3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6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6" grpId="0"/>
      <p:bldP spid="26" grpId="1"/>
      <p:bldP spid="26" grpId="2"/>
      <p:bldP spid="27" grpId="0"/>
      <p:bldP spid="27" grpId="1"/>
      <p:bldP spid="27" grpId="2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71228" y="-9345"/>
            <a:ext cx="1909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FB7BD"/>
                </a:solidFill>
              </a:rPr>
              <a:t>* Grammar</a:t>
            </a:r>
          </a:p>
        </p:txBody>
      </p:sp>
      <p:sp>
        <p:nvSpPr>
          <p:cNvPr id="6" name="Rectangle 5"/>
          <p:cNvSpPr/>
          <p:nvPr/>
        </p:nvSpPr>
        <p:spPr>
          <a:xfrm>
            <a:off x="2633799" y="1457"/>
            <a:ext cx="637815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/>
              <a:t>Prepositions of place : </a:t>
            </a:r>
            <a:r>
              <a:rPr lang="en-US" sz="2600" b="1" i="1" dirty="0">
                <a:solidFill>
                  <a:schemeClr val="accent6"/>
                </a:solidFill>
              </a:rPr>
              <a:t>( </a:t>
            </a:r>
            <a:r>
              <a:rPr lang="en-US" sz="2600" b="1" i="1" dirty="0" err="1">
                <a:solidFill>
                  <a:schemeClr val="accent6"/>
                </a:solidFill>
              </a:rPr>
              <a:t>Giới</a:t>
            </a:r>
            <a:r>
              <a:rPr lang="en-US" sz="2600" b="1" i="1" dirty="0">
                <a:solidFill>
                  <a:schemeClr val="accent6"/>
                </a:solidFill>
              </a:rPr>
              <a:t> </a:t>
            </a:r>
            <a:r>
              <a:rPr lang="en-US" sz="2600" b="1" i="1" dirty="0" err="1">
                <a:solidFill>
                  <a:schemeClr val="accent6"/>
                </a:solidFill>
              </a:rPr>
              <a:t>từ</a:t>
            </a:r>
            <a:r>
              <a:rPr lang="en-US" sz="2600" b="1" i="1" dirty="0">
                <a:solidFill>
                  <a:schemeClr val="accent6"/>
                </a:solidFill>
              </a:rPr>
              <a:t> </a:t>
            </a:r>
            <a:r>
              <a:rPr lang="en-US" sz="2600" b="1" i="1" dirty="0" err="1">
                <a:solidFill>
                  <a:schemeClr val="accent6"/>
                </a:solidFill>
              </a:rPr>
              <a:t>chỉ</a:t>
            </a:r>
            <a:r>
              <a:rPr lang="en-US" sz="2600" b="1" i="1" dirty="0">
                <a:solidFill>
                  <a:schemeClr val="accent6"/>
                </a:solidFill>
              </a:rPr>
              <a:t> </a:t>
            </a:r>
            <a:r>
              <a:rPr lang="en-US" sz="2600" b="1" i="1" dirty="0" err="1">
                <a:solidFill>
                  <a:schemeClr val="accent6"/>
                </a:solidFill>
              </a:rPr>
              <a:t>nơi</a:t>
            </a:r>
            <a:r>
              <a:rPr lang="en-US" sz="2600" b="1" i="1" dirty="0">
                <a:solidFill>
                  <a:schemeClr val="accent6"/>
                </a:solidFill>
              </a:rPr>
              <a:t> </a:t>
            </a:r>
            <a:r>
              <a:rPr lang="en-US" sz="2600" b="1" i="1" dirty="0" err="1">
                <a:solidFill>
                  <a:schemeClr val="accent6"/>
                </a:solidFill>
              </a:rPr>
              <a:t>chốn</a:t>
            </a:r>
            <a:r>
              <a:rPr lang="en-US" sz="2600" b="1" i="1" dirty="0">
                <a:solidFill>
                  <a:schemeClr val="accent6"/>
                </a:solidFill>
              </a:rPr>
              <a:t>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67" y="533419"/>
            <a:ext cx="1939731" cy="187655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054" y="565077"/>
            <a:ext cx="1939731" cy="175374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510" y="629642"/>
            <a:ext cx="1915105" cy="196899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340" y="610335"/>
            <a:ext cx="1939731" cy="192336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52" y="4898921"/>
            <a:ext cx="1939731" cy="170779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008" y="4937532"/>
            <a:ext cx="1939731" cy="163056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198" y="4971339"/>
            <a:ext cx="1939731" cy="164251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460662" y="544701"/>
            <a:ext cx="720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in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591984" y="416600"/>
            <a:ext cx="720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87569" y="504186"/>
            <a:ext cx="1357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behind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400461" y="2053679"/>
            <a:ext cx="1357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under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98992" y="4653142"/>
            <a:ext cx="1357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next to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876747" y="4766523"/>
            <a:ext cx="1917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in front of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545252" y="4709729"/>
            <a:ext cx="1917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between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4FBA721-7D9F-4ECB-9493-A0CFBD6D7E65}"/>
              </a:ext>
            </a:extLst>
          </p:cNvPr>
          <p:cNvSpPr txBox="1"/>
          <p:nvPr/>
        </p:nvSpPr>
        <p:spPr>
          <a:xfrm>
            <a:off x="1557761" y="2311911"/>
            <a:ext cx="3925890" cy="523220"/>
          </a:xfrm>
          <a:prstGeom prst="rect">
            <a:avLst/>
          </a:prstGeom>
          <a:solidFill>
            <a:srgbClr val="97E4FF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book is  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table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4FBA721-7D9F-4ECB-9493-A0CFBD6D7E65}"/>
              </a:ext>
            </a:extLst>
          </p:cNvPr>
          <p:cNvSpPr txBox="1"/>
          <p:nvPr/>
        </p:nvSpPr>
        <p:spPr>
          <a:xfrm>
            <a:off x="1072754" y="2886713"/>
            <a:ext cx="6216320" cy="954107"/>
          </a:xfrm>
          <a:prstGeom prst="rect">
            <a:avLst/>
          </a:prstGeom>
          <a:solidFill>
            <a:srgbClr val="97E4FF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Form: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+ be  +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+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N(place)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chốn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)?</a:t>
            </a:r>
          </a:p>
        </p:txBody>
      </p:sp>
      <p:sp>
        <p:nvSpPr>
          <p:cNvPr id="32" name="Rectangle 31"/>
          <p:cNvSpPr/>
          <p:nvPr/>
        </p:nvSpPr>
        <p:spPr>
          <a:xfrm>
            <a:off x="861649" y="3880811"/>
            <a:ext cx="8098068" cy="89255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/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Usage: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Prepositions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of place describe where people or things are. </a:t>
            </a:r>
            <a:endParaRPr lang="en-US" sz="3200" i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" name="Picture 4" descr="mui-ten-gif - quocthinh.net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675" y="1416562"/>
            <a:ext cx="1516485" cy="36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043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FBA721-7D9F-4ECB-9493-A0CFBD6D7E65}"/>
              </a:ext>
            </a:extLst>
          </p:cNvPr>
          <p:cNvSpPr txBox="1"/>
          <p:nvPr/>
        </p:nvSpPr>
        <p:spPr>
          <a:xfrm>
            <a:off x="1482187" y="621185"/>
            <a:ext cx="5728861" cy="954107"/>
          </a:xfrm>
          <a:prstGeom prst="rect">
            <a:avLst/>
          </a:prstGeom>
          <a:solidFill>
            <a:srgbClr val="97E4FF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Form: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+ be  +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+ Place (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chốn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FBA721-7D9F-4ECB-9493-A0CFBD6D7E65}"/>
              </a:ext>
            </a:extLst>
          </p:cNvPr>
          <p:cNvSpPr txBox="1"/>
          <p:nvPr/>
        </p:nvSpPr>
        <p:spPr>
          <a:xfrm>
            <a:off x="1320687" y="2126987"/>
            <a:ext cx="7235484" cy="523220"/>
          </a:xfrm>
          <a:prstGeom prst="rect">
            <a:avLst/>
          </a:prstGeom>
          <a:solidFill>
            <a:srgbClr val="97E4FF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cat/ on the arm chair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FBA721-7D9F-4ECB-9493-A0CFBD6D7E65}"/>
              </a:ext>
            </a:extLst>
          </p:cNvPr>
          <p:cNvSpPr txBox="1"/>
          <p:nvPr/>
        </p:nvSpPr>
        <p:spPr>
          <a:xfrm>
            <a:off x="1320686" y="3402532"/>
            <a:ext cx="7235485" cy="523220"/>
          </a:xfrm>
          <a:prstGeom prst="rect">
            <a:avLst/>
          </a:prstGeom>
          <a:solidFill>
            <a:srgbClr val="97E4FF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2.The flowers/ in the garden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FBA721-7D9F-4ECB-9493-A0CFBD6D7E65}"/>
              </a:ext>
            </a:extLst>
          </p:cNvPr>
          <p:cNvSpPr txBox="1"/>
          <p:nvPr/>
        </p:nvSpPr>
        <p:spPr>
          <a:xfrm>
            <a:off x="1320685" y="4714781"/>
            <a:ext cx="7353051" cy="523220"/>
          </a:xfrm>
          <a:prstGeom prst="rect">
            <a:avLst/>
          </a:prstGeom>
          <a:solidFill>
            <a:srgbClr val="97E4FF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house/ between/ a book store and a hotel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FBA721-7D9F-4ECB-9493-A0CFBD6D7E65}"/>
              </a:ext>
            </a:extLst>
          </p:cNvPr>
          <p:cNvSpPr txBox="1"/>
          <p:nvPr/>
        </p:nvSpPr>
        <p:spPr>
          <a:xfrm>
            <a:off x="1320686" y="2698016"/>
            <a:ext cx="7235485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cat is  on the chair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FBA721-7D9F-4ECB-9493-A0CFBD6D7E65}"/>
              </a:ext>
            </a:extLst>
          </p:cNvPr>
          <p:cNvSpPr txBox="1"/>
          <p:nvPr/>
        </p:nvSpPr>
        <p:spPr>
          <a:xfrm>
            <a:off x="1320686" y="4004065"/>
            <a:ext cx="7235485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flowers are in the garden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FBA721-7D9F-4ECB-9493-A0CFBD6D7E65}"/>
              </a:ext>
            </a:extLst>
          </p:cNvPr>
          <p:cNvSpPr txBox="1"/>
          <p:nvPr/>
        </p:nvSpPr>
        <p:spPr>
          <a:xfrm>
            <a:off x="1320685" y="5316314"/>
            <a:ext cx="7353051" cy="523220"/>
          </a:xfrm>
          <a:prstGeom prst="rect">
            <a:avLst/>
          </a:prstGeom>
          <a:solidFill>
            <a:srgbClr val="E1F42A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house is </a:t>
            </a:r>
            <a:r>
              <a:rPr lang="en-US" sz="28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between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book store </a:t>
            </a:r>
            <a:r>
              <a:rPr lang="en-US" sz="28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hotel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66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657" y="1544273"/>
            <a:ext cx="6365176" cy="30633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50669" y="729509"/>
            <a:ext cx="2220685" cy="707886"/>
          </a:xfrm>
          <a:prstGeom prst="rect">
            <a:avLst/>
          </a:prstGeom>
          <a:solidFill>
            <a:srgbClr val="97E4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latin typeface=".VnArabiaH" panose="020B7200000000000000" pitchFamily="34" charset="0"/>
              </a:rPr>
              <a:t>NICK</a:t>
            </a:r>
            <a:endParaRPr lang="en-US" sz="4000" dirty="0">
              <a:solidFill>
                <a:srgbClr val="FF0000"/>
              </a:solidFill>
              <a:latin typeface=".VnArabiaH" panose="020B7200000000000000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80658" y="729509"/>
            <a:ext cx="2220685" cy="707886"/>
          </a:xfrm>
          <a:prstGeom prst="rect">
            <a:avLst/>
          </a:prstGeom>
          <a:solidFill>
            <a:srgbClr val="97E4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latin typeface=".VnArabiaH" panose="020B7200000000000000" pitchFamily="34" charset="0"/>
              </a:rPr>
              <a:t>ALICE</a:t>
            </a:r>
            <a:endParaRPr lang="en-US" sz="4000" dirty="0">
              <a:solidFill>
                <a:srgbClr val="FF0000"/>
              </a:solidFill>
              <a:latin typeface=".VnArabiaH" panose="020B7200000000000000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68731" y="4907644"/>
            <a:ext cx="3113316" cy="707886"/>
          </a:xfrm>
          <a:prstGeom prst="rect">
            <a:avLst/>
          </a:prstGeom>
          <a:solidFill>
            <a:schemeClr val="accent4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00A1DA"/>
                </a:solidFill>
                <a:latin typeface=".VnArabiaH" panose="020B7200000000000000" pitchFamily="34" charset="0"/>
              </a:rPr>
              <a:t>Pets ?</a:t>
            </a:r>
            <a:endParaRPr lang="en-US" sz="4000" dirty="0">
              <a:solidFill>
                <a:srgbClr val="00A1DA"/>
              </a:solidFill>
              <a:latin typeface=".VnArabiaH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3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338" y="422261"/>
            <a:ext cx="2708916" cy="216151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554" y="405529"/>
            <a:ext cx="2610932" cy="2174798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12" y="4685038"/>
            <a:ext cx="2149637" cy="1894637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897" y="2769067"/>
            <a:ext cx="3014469" cy="1730674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761" y="4685039"/>
            <a:ext cx="2676468" cy="1894637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455" y="4685039"/>
            <a:ext cx="2707031" cy="1894637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1" y="405529"/>
            <a:ext cx="2717074" cy="2215948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60658" y="2073566"/>
            <a:ext cx="138799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    on</a:t>
            </a:r>
            <a:endParaRPr lang="en-US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17562" y="2754568"/>
            <a:ext cx="4088127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33CC"/>
                </a:solidFill>
              </a:rPr>
              <a:t>The dog is on the chair.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05918" y="2164803"/>
            <a:ext cx="15811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1.next to</a:t>
            </a:r>
            <a:endParaRPr 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202454" y="2104355"/>
            <a:ext cx="15811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2.behind</a:t>
            </a:r>
            <a:endParaRPr lang="en-US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17562" y="6150951"/>
            <a:ext cx="15811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4. in</a:t>
            </a:r>
            <a:endParaRPr lang="en-US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381897" y="4046239"/>
            <a:ext cx="2216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3. in front of</a:t>
            </a:r>
            <a:endParaRPr lang="en-US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109643" y="6150951"/>
            <a:ext cx="17770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5.between</a:t>
            </a:r>
            <a:endParaRPr lang="en-US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202454" y="6150951"/>
            <a:ext cx="15811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6.under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35474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87167" y="517904"/>
            <a:ext cx="8441679" cy="100647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 u="sng" dirty="0">
                <a:solidFill>
                  <a:srgbClr val="FF3300"/>
                </a:solidFill>
                <a:latin typeface="Times New Roman" pitchFamily="18" charset="0"/>
              </a:rPr>
              <a:t>Game:</a:t>
            </a:r>
            <a:r>
              <a:rPr lang="en-US" sz="6000" b="1" dirty="0">
                <a:solidFill>
                  <a:srgbClr val="FF3300"/>
                </a:solidFill>
                <a:latin typeface="Times New Roman" pitchFamily="18" charset="0"/>
              </a:rPr>
              <a:t> Lucky </a:t>
            </a:r>
            <a:r>
              <a:rPr lang="en-US" sz="6000" b="1" dirty="0" smtClean="0">
                <a:solidFill>
                  <a:srgbClr val="FF3300"/>
                </a:solidFill>
                <a:latin typeface="Times New Roman" pitchFamily="18" charset="0"/>
              </a:rPr>
              <a:t>animals</a:t>
            </a:r>
            <a:endParaRPr lang="en-US" sz="6000" b="1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449402"/>
              </p:ext>
            </p:extLst>
          </p:nvPr>
        </p:nvGraphicFramePr>
        <p:xfrm>
          <a:off x="1316018" y="1788885"/>
          <a:ext cx="6783976" cy="1346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5994">
                  <a:extLst>
                    <a:ext uri="{9D8B030D-6E8A-4147-A177-3AD203B41FA5}">
                      <a16:colId xmlns:a16="http://schemas.microsoft.com/office/drawing/2014/main" val="605939788"/>
                    </a:ext>
                  </a:extLst>
                </a:gridCol>
                <a:gridCol w="1695994">
                  <a:extLst>
                    <a:ext uri="{9D8B030D-6E8A-4147-A177-3AD203B41FA5}">
                      <a16:colId xmlns:a16="http://schemas.microsoft.com/office/drawing/2014/main" val="575649543"/>
                    </a:ext>
                  </a:extLst>
                </a:gridCol>
                <a:gridCol w="1695994">
                  <a:extLst>
                    <a:ext uri="{9D8B030D-6E8A-4147-A177-3AD203B41FA5}">
                      <a16:colId xmlns:a16="http://schemas.microsoft.com/office/drawing/2014/main" val="3894848032"/>
                    </a:ext>
                  </a:extLst>
                </a:gridCol>
                <a:gridCol w="1695994">
                  <a:extLst>
                    <a:ext uri="{9D8B030D-6E8A-4147-A177-3AD203B41FA5}">
                      <a16:colId xmlns:a16="http://schemas.microsoft.com/office/drawing/2014/main" val="3880442675"/>
                    </a:ext>
                  </a:extLst>
                </a:gridCol>
              </a:tblGrid>
              <a:tr h="663832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.VnBlack" panose="020B7200000000000000" pitchFamily="34" charset="0"/>
                        </a:rPr>
                        <a:t>CAT</a:t>
                      </a:r>
                      <a:endParaRPr lang="en-US" sz="2800" dirty="0">
                        <a:solidFill>
                          <a:srgbClr val="FF0000"/>
                        </a:solidFill>
                        <a:latin typeface=".VnBlack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.VnBlack" panose="020B7200000000000000" pitchFamily="34" charset="0"/>
                        </a:rPr>
                        <a:t>DOG</a:t>
                      </a:r>
                      <a:endParaRPr lang="en-US" sz="2800" dirty="0">
                        <a:solidFill>
                          <a:srgbClr val="FF0000"/>
                        </a:solidFill>
                        <a:latin typeface=".VnBlack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.VnBlack" panose="020B7200000000000000" pitchFamily="34" charset="0"/>
                        </a:rPr>
                        <a:t>COW</a:t>
                      </a:r>
                      <a:endParaRPr lang="en-US" sz="2800" dirty="0">
                        <a:solidFill>
                          <a:srgbClr val="FF0000"/>
                        </a:solidFill>
                        <a:latin typeface=".VnBlack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.VnBlack" panose="020B7200000000000000" pitchFamily="34" charset="0"/>
                        </a:rPr>
                        <a:t>FISH</a:t>
                      </a:r>
                      <a:endParaRPr lang="en-US" sz="2800" dirty="0">
                        <a:solidFill>
                          <a:srgbClr val="FF0000"/>
                        </a:solidFill>
                        <a:latin typeface=".VnBlack" panose="020B7200000000000000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9525588"/>
                  </a:ext>
                </a:extLst>
              </a:tr>
              <a:tr h="68237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.VnBlack" panose="020B7200000000000000" pitchFamily="34" charset="0"/>
                        </a:rPr>
                        <a:t>PIG</a:t>
                      </a:r>
                      <a:endParaRPr lang="en-US" sz="2800" dirty="0">
                        <a:solidFill>
                          <a:srgbClr val="FF0000"/>
                        </a:solidFill>
                        <a:latin typeface=".VnBlack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.VnBlack" panose="020B7200000000000000" pitchFamily="34" charset="0"/>
                        </a:rPr>
                        <a:t>LION</a:t>
                      </a:r>
                      <a:endParaRPr lang="en-US" sz="2800" dirty="0">
                        <a:solidFill>
                          <a:srgbClr val="FF0000"/>
                        </a:solidFill>
                        <a:latin typeface=".VnBlack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.VnBlack" panose="020B7200000000000000" pitchFamily="34" charset="0"/>
                        </a:rPr>
                        <a:t>BIRD</a:t>
                      </a:r>
                      <a:endParaRPr lang="en-US" sz="2800" dirty="0">
                        <a:solidFill>
                          <a:srgbClr val="FF0000"/>
                        </a:solidFill>
                        <a:latin typeface=".VnBlack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.VnBlack" panose="020B7200000000000000" pitchFamily="34" charset="0"/>
                        </a:rPr>
                        <a:t>BEAR</a:t>
                      </a:r>
                      <a:endParaRPr lang="en-US" sz="2800" dirty="0">
                        <a:solidFill>
                          <a:srgbClr val="FF0000"/>
                        </a:solidFill>
                        <a:latin typeface=".VnBlack" panose="020B7200000000000000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88627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79866" y="3226696"/>
            <a:ext cx="7267300" cy="30469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rule of the game: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endParaRPr 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mắn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lượt</a:t>
            </a:r>
            <a:endParaRPr 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41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7010400"/>
          </a:xfrm>
          <a:prstGeom prst="rect">
            <a:avLst/>
          </a:prstGeom>
          <a:gradFill rotWithShape="1">
            <a:gsLst>
              <a:gs pos="0">
                <a:srgbClr val="67F77C"/>
              </a:gs>
              <a:gs pos="50000">
                <a:schemeClr val="bg1"/>
              </a:gs>
              <a:gs pos="100000">
                <a:srgbClr val="67F77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vi-VN" sz="2800">
              <a:latin typeface=".VnTime" pitchFamily="34" charset="0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100647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 u="sng" dirty="0">
                <a:solidFill>
                  <a:srgbClr val="FF3300"/>
                </a:solidFill>
                <a:latin typeface="Times New Roman" pitchFamily="18" charset="0"/>
              </a:rPr>
              <a:t>Game:</a:t>
            </a:r>
            <a:r>
              <a:rPr lang="en-US" sz="6000" b="1" dirty="0">
                <a:solidFill>
                  <a:srgbClr val="FF3300"/>
                </a:solidFill>
                <a:latin typeface="Times New Roman" pitchFamily="18" charset="0"/>
              </a:rPr>
              <a:t> Lucky </a:t>
            </a:r>
            <a:r>
              <a:rPr lang="en-US" sz="6000" b="1" dirty="0" smtClean="0">
                <a:solidFill>
                  <a:srgbClr val="FF3300"/>
                </a:solidFill>
                <a:latin typeface="Times New Roman" pitchFamily="18" charset="0"/>
              </a:rPr>
              <a:t>animals</a:t>
            </a:r>
            <a:endParaRPr lang="en-US" sz="6000" b="1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2533" name="Rectangle 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17650" y="1220788"/>
            <a:ext cx="1447800" cy="17526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chemeClr val="bg1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800" dirty="0" smtClean="0">
                <a:solidFill>
                  <a:srgbClr val="FF3300"/>
                </a:solidFill>
                <a:latin typeface=".VnTifani HeavyH" pitchFamily="34" charset="0"/>
              </a:rPr>
              <a:t>cat</a:t>
            </a:r>
            <a:endParaRPr lang="en-US" sz="2800" dirty="0">
              <a:solidFill>
                <a:srgbClr val="FF3300"/>
              </a:solidFill>
              <a:latin typeface=".VnTifani HeavyH" pitchFamily="34" charset="0"/>
            </a:endParaRPr>
          </a:p>
        </p:txBody>
      </p:sp>
      <p:sp>
        <p:nvSpPr>
          <p:cNvPr id="22534" name="Rectangle 6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937250" y="1233488"/>
            <a:ext cx="1600200" cy="17526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chemeClr val="bg1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800" dirty="0" smtClean="0">
                <a:solidFill>
                  <a:srgbClr val="FF3300"/>
                </a:solidFill>
                <a:latin typeface=".VnTifani HeavyH" pitchFamily="34" charset="0"/>
              </a:rPr>
              <a:t>fish</a:t>
            </a:r>
            <a:endParaRPr lang="en-US" sz="2800" dirty="0">
              <a:solidFill>
                <a:srgbClr val="FF3300"/>
              </a:solidFill>
              <a:latin typeface=".VnTifani HeavyH" pitchFamily="34" charset="0"/>
            </a:endParaRPr>
          </a:p>
        </p:txBody>
      </p:sp>
      <p:sp>
        <p:nvSpPr>
          <p:cNvPr id="22535" name="Rectangle 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965450" y="1220788"/>
            <a:ext cx="1447800" cy="18288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chemeClr val="bg1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800" dirty="0" smtClean="0">
                <a:solidFill>
                  <a:srgbClr val="FF3300"/>
                </a:solidFill>
                <a:latin typeface=".VnTifani HeavyH" pitchFamily="34" charset="0"/>
              </a:rPr>
              <a:t>dog</a:t>
            </a:r>
            <a:endParaRPr lang="en-US" sz="2800" dirty="0">
              <a:solidFill>
                <a:srgbClr val="FF3300"/>
              </a:solidFill>
              <a:latin typeface=".VnTifani HeavyH" pitchFamily="34" charset="0"/>
            </a:endParaRPr>
          </a:p>
        </p:txBody>
      </p:sp>
      <p:sp>
        <p:nvSpPr>
          <p:cNvPr id="22537" name="Rectangle 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4413250" y="1233488"/>
            <a:ext cx="1524000" cy="17526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chemeClr val="bg1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800" dirty="0" smtClean="0">
                <a:solidFill>
                  <a:srgbClr val="FF3300"/>
                </a:solidFill>
                <a:latin typeface=".VnTifani HeavyH" pitchFamily="34" charset="0"/>
              </a:rPr>
              <a:t>cow</a:t>
            </a:r>
            <a:endParaRPr lang="en-US" sz="2800" dirty="0">
              <a:solidFill>
                <a:srgbClr val="FF3300"/>
              </a:solidFill>
              <a:latin typeface=".VnTifani HeavyH" pitchFamily="34" charset="0"/>
            </a:endParaRPr>
          </a:p>
        </p:txBody>
      </p:sp>
      <p:sp>
        <p:nvSpPr>
          <p:cNvPr id="22538" name="Rectangle 1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965450" y="2986088"/>
            <a:ext cx="1524000" cy="18288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chemeClr val="bg1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800" dirty="0" smtClean="0">
                <a:solidFill>
                  <a:srgbClr val="FF3300"/>
                </a:solidFill>
                <a:latin typeface=".VnTifani HeavyH" pitchFamily="34" charset="0"/>
              </a:rPr>
              <a:t>lion</a:t>
            </a:r>
            <a:endParaRPr lang="en-US" sz="2800" dirty="0">
              <a:solidFill>
                <a:srgbClr val="FF3300"/>
              </a:solidFill>
              <a:latin typeface=".VnTifani HeavyH" pitchFamily="34" charset="0"/>
            </a:endParaRPr>
          </a:p>
        </p:txBody>
      </p:sp>
      <p:sp>
        <p:nvSpPr>
          <p:cNvPr id="22539" name="Rectangle 1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517650" y="2973388"/>
            <a:ext cx="1447800" cy="18288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chemeClr val="bg1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800" dirty="0" smtClean="0">
                <a:solidFill>
                  <a:srgbClr val="FF3300"/>
                </a:solidFill>
                <a:latin typeface=".VnTifani HeavyH" pitchFamily="34" charset="0"/>
              </a:rPr>
              <a:t>pig</a:t>
            </a:r>
            <a:endParaRPr lang="en-US" sz="2800" dirty="0">
              <a:solidFill>
                <a:srgbClr val="FF3300"/>
              </a:solidFill>
              <a:latin typeface=".VnTifani HeavyH" pitchFamily="34" charset="0"/>
            </a:endParaRPr>
          </a:p>
        </p:txBody>
      </p:sp>
      <p:sp>
        <p:nvSpPr>
          <p:cNvPr id="22541" name="Rectangle 13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413250" y="2986088"/>
            <a:ext cx="1524000" cy="18288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chemeClr val="bg1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800" dirty="0" smtClean="0">
                <a:solidFill>
                  <a:srgbClr val="FF3300"/>
                </a:solidFill>
                <a:latin typeface=".VnTifani HeavyH" pitchFamily="34" charset="0"/>
              </a:rPr>
              <a:t>Bird</a:t>
            </a:r>
            <a:endParaRPr lang="en-US" sz="2800" dirty="0">
              <a:solidFill>
                <a:srgbClr val="FF3300"/>
              </a:solidFill>
              <a:latin typeface=".VnTifani HeavyH" pitchFamily="34" charset="0"/>
            </a:endParaRPr>
          </a:p>
        </p:txBody>
      </p:sp>
      <p:sp>
        <p:nvSpPr>
          <p:cNvPr id="1037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604250" y="4365625"/>
            <a:ext cx="304800" cy="3810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038" name="Text Box 12"/>
          <p:cNvSpPr txBox="1">
            <a:spLocks noChangeArrowheads="1"/>
          </p:cNvSpPr>
          <p:nvPr/>
        </p:nvSpPr>
        <p:spPr bwMode="auto">
          <a:xfrm>
            <a:off x="5562600" y="5943600"/>
            <a:ext cx="1676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vi-VN" sz="3200" b="1">
              <a:solidFill>
                <a:schemeClr val="bg1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2" name="Rectangle 13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5937250" y="2986088"/>
            <a:ext cx="1600200" cy="18288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chemeClr val="bg1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800" dirty="0" smtClean="0">
                <a:solidFill>
                  <a:srgbClr val="FF3300"/>
                </a:solidFill>
                <a:latin typeface=".VnTifani HeavyH" pitchFamily="34" charset="0"/>
              </a:rPr>
              <a:t>bear</a:t>
            </a:r>
            <a:endParaRPr lang="en-US" sz="2800" dirty="0">
              <a:solidFill>
                <a:srgbClr val="FF3300"/>
              </a:solidFill>
              <a:latin typeface=".VnTifani HeavyH" pitchFamily="34" charset="0"/>
            </a:endParaRPr>
          </a:p>
        </p:txBody>
      </p:sp>
      <p:pic>
        <p:nvPicPr>
          <p:cNvPr id="28709" name="Picture 37" descr="ANd9GcT2LJJIwmYitwAIZFU9f4szraTLtEDREGHFrtOHXTBNmd6_hF1S5Q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55" y="5229225"/>
            <a:ext cx="1468573" cy="1628775"/>
          </a:xfrm>
          <a:prstGeom prst="rect">
            <a:avLst/>
          </a:prstGeom>
          <a:noFill/>
          <a:ln w="38100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707" name="Rectangle 35"/>
          <p:cNvSpPr>
            <a:spLocks noChangeArrowheads="1"/>
          </p:cNvSpPr>
          <p:nvPr/>
        </p:nvSpPr>
        <p:spPr bwMode="auto">
          <a:xfrm>
            <a:off x="457200" y="6019800"/>
            <a:ext cx="522288" cy="609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 sz="1800">
              <a:cs typeface="Arial" charset="0"/>
            </a:endParaRPr>
          </a:p>
        </p:txBody>
      </p:sp>
      <p:pic>
        <p:nvPicPr>
          <p:cNvPr id="28711" name="Picture 39" descr="Jerry_Mouse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6350" y="5181600"/>
            <a:ext cx="1356791" cy="1690688"/>
          </a:xfrm>
          <a:prstGeom prst="rect">
            <a:avLst/>
          </a:prstGeom>
          <a:noFill/>
          <a:ln w="38100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ight Arrow 2">
            <a:hlinkClick r:id="rId16" action="ppaction://hlinksldjump"/>
          </p:cNvPr>
          <p:cNvSpPr/>
          <p:nvPr/>
        </p:nvSpPr>
        <p:spPr>
          <a:xfrm>
            <a:off x="4165600" y="6426200"/>
            <a:ext cx="1009650" cy="446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98" name="TextBox1" r:id="rId2" imgW="1219320" imgH="876240"/>
        </mc:Choice>
        <mc:Fallback>
          <p:control name="TextBox1" r:id="rId2" imgW="1219320" imgH="876240">
            <p:pic>
              <p:nvPicPr>
                <p:cNvPr id="4" name="TextBox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7"/>
                <a:srcRect/>
                <a:stretch>
                  <a:fillRect/>
                </a:stretch>
              </p:blipFill>
              <p:spPr bwMode="auto">
                <a:xfrm>
                  <a:off x="2197961" y="5229225"/>
                  <a:ext cx="1219200" cy="8810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99" name="TextBox2" r:id="rId3" imgW="1219320" imgH="876240"/>
        </mc:Choice>
        <mc:Fallback>
          <p:control name="TextBox2" r:id="rId3" imgW="1219320" imgH="876240">
            <p:pic>
              <p:nvPicPr>
                <p:cNvPr id="5" name="TextBox2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7"/>
                <a:srcRect/>
                <a:stretch>
                  <a:fillRect/>
                </a:stretch>
              </p:blipFill>
              <p:spPr bwMode="auto">
                <a:xfrm>
                  <a:off x="6134962" y="5229226"/>
                  <a:ext cx="1219200" cy="88106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31992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11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85" decel="100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85" decel="100000"/>
                                        <p:tgtEl>
                                          <p:spTgt spid="2253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385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385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25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 nodeType="clickPar">
                      <p:stCondLst>
                        <p:cond delay="0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3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25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 nodeType="clickPar">
                      <p:stCondLst>
                        <p:cond delay="0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5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1000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7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25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 nodeType="clickPar">
                      <p:stCondLst>
                        <p:cond delay="0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1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4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25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 nodeType="clickPar">
                      <p:stCondLst>
                        <p:cond delay="0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9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25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 nodeType="clickPar">
                      <p:stCondLst>
                        <p:cond delay="0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6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8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25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 nodeType="clickPar">
                      <p:stCondLst>
                        <p:cond delay="0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2" dur="10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1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 nodeType="clickPar">
                      <p:stCondLst>
                        <p:cond delay="0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2531" grpId="0" animBg="1"/>
      <p:bldP spid="22533" grpId="0" animBg="1"/>
      <p:bldP spid="22533" grpId="1" animBg="1"/>
      <p:bldP spid="22534" grpId="0" animBg="1"/>
      <p:bldP spid="22534" grpId="1" animBg="1"/>
      <p:bldP spid="22535" grpId="0" animBg="1"/>
      <p:bldP spid="22535" grpId="1" animBg="1"/>
      <p:bldP spid="22537" grpId="0" animBg="1"/>
      <p:bldP spid="22537" grpId="1" animBg="1"/>
      <p:bldP spid="22538" grpId="0" animBg="1"/>
      <p:bldP spid="22538" grpId="1" animBg="1"/>
      <p:bldP spid="22539" grpId="0" animBg="1"/>
      <p:bldP spid="22539" grpId="1" animBg="1"/>
      <p:bldP spid="22541" grpId="0" animBg="1"/>
      <p:bldP spid="22541" grpId="1" animBg="1"/>
      <p:bldP spid="2" grpId="0" animBg="1"/>
      <p:bldP spid="2" grpId="1" animBg="1"/>
      <p:bldP spid="2870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455" y="1661614"/>
            <a:ext cx="3979545" cy="37638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8FA9EAC-B416-48E1-B41E-7F4AF3A751ED}"/>
              </a:ext>
            </a:extLst>
          </p:cNvPr>
          <p:cNvSpPr txBox="1"/>
          <p:nvPr/>
        </p:nvSpPr>
        <p:spPr>
          <a:xfrm>
            <a:off x="4622179" y="5133053"/>
            <a:ext cx="1408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next to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F63E07-E1AB-45D4-9B42-256928EB4445}"/>
              </a:ext>
            </a:extLst>
          </p:cNvPr>
          <p:cNvSpPr txBox="1"/>
          <p:nvPr/>
        </p:nvSpPr>
        <p:spPr>
          <a:xfrm>
            <a:off x="1247381" y="720951"/>
            <a:ext cx="6236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2. The dog is next to the armchair.</a:t>
            </a:r>
          </a:p>
        </p:txBody>
      </p:sp>
      <p:sp>
        <p:nvSpPr>
          <p:cNvPr id="7" name="Action Button: Home 6">
            <a:hlinkClick r:id="rId3" action="ppaction://hlinksldjump" highlightClick="1"/>
          </p:cNvPr>
          <p:cNvSpPr/>
          <p:nvPr/>
        </p:nvSpPr>
        <p:spPr>
          <a:xfrm>
            <a:off x="7734300" y="5626100"/>
            <a:ext cx="876300" cy="787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076" name="Picture 4" descr="mui-ten-gif - quocthinh.ne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379" y="3448986"/>
            <a:ext cx="2509296" cy="521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531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520" y="1244616"/>
            <a:ext cx="4015009" cy="36242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AF21FB-EF74-4396-A150-1CB811EB1D32}"/>
              </a:ext>
            </a:extLst>
          </p:cNvPr>
          <p:cNvSpPr txBox="1"/>
          <p:nvPr/>
        </p:nvSpPr>
        <p:spPr>
          <a:xfrm>
            <a:off x="3965599" y="4842782"/>
            <a:ext cx="1873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behind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FAA0F6-5930-4823-8FD5-2C8A6B4CE767}"/>
              </a:ext>
            </a:extLst>
          </p:cNvPr>
          <p:cNvSpPr txBox="1"/>
          <p:nvPr/>
        </p:nvSpPr>
        <p:spPr>
          <a:xfrm>
            <a:off x="1282700" y="873840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3. The cat is behind the TV.</a:t>
            </a:r>
          </a:p>
        </p:txBody>
      </p:sp>
      <p:sp>
        <p:nvSpPr>
          <p:cNvPr id="7" name="Action Button: Home 6">
            <a:hlinkClick r:id="rId3" action="ppaction://hlinksldjump" highlightClick="1"/>
          </p:cNvPr>
          <p:cNvSpPr/>
          <p:nvPr/>
        </p:nvSpPr>
        <p:spPr>
          <a:xfrm>
            <a:off x="7734300" y="5626100"/>
            <a:ext cx="876300" cy="787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4" descr="mui-ten-gif - quocthinh.ne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40" y="2260266"/>
            <a:ext cx="2509296" cy="521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33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625" y="1840870"/>
            <a:ext cx="3769929" cy="37852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7E457B-FB23-4CC1-A539-BF6D198D4043}"/>
              </a:ext>
            </a:extLst>
          </p:cNvPr>
          <p:cNvSpPr txBox="1"/>
          <p:nvPr/>
        </p:nvSpPr>
        <p:spPr>
          <a:xfrm>
            <a:off x="4672589" y="5302934"/>
            <a:ext cx="6279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in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24EA77-6C77-4C5F-A0D6-617294330320}"/>
              </a:ext>
            </a:extLst>
          </p:cNvPr>
          <p:cNvSpPr txBox="1"/>
          <p:nvPr/>
        </p:nvSpPr>
        <p:spPr>
          <a:xfrm>
            <a:off x="1799402" y="619525"/>
            <a:ext cx="522369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4</a:t>
            </a:r>
            <a:r>
              <a:rPr lang="en-US" sz="3200" b="1" i="0" dirty="0">
                <a:solidFill>
                  <a:srgbClr val="FF0000"/>
                </a:solidFill>
                <a:effectLst/>
              </a:rPr>
              <a:t>. The cat is in the wardrobe.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Action Button: Home 6">
            <a:hlinkClick r:id="rId3" action="ppaction://hlinksldjump" highlightClick="1"/>
          </p:cNvPr>
          <p:cNvSpPr/>
          <p:nvPr/>
        </p:nvSpPr>
        <p:spPr>
          <a:xfrm>
            <a:off x="7734300" y="5626100"/>
            <a:ext cx="876300" cy="787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4" descr="mui-ten-gif - quocthinh.ne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077" y="4295933"/>
            <a:ext cx="2550529" cy="521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634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498" y="957605"/>
            <a:ext cx="4512947" cy="42675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4A8EB0-E4F9-4BBB-BA0F-F553C4740FAF}"/>
              </a:ext>
            </a:extLst>
          </p:cNvPr>
          <p:cNvSpPr txBox="1"/>
          <p:nvPr/>
        </p:nvSpPr>
        <p:spPr>
          <a:xfrm>
            <a:off x="3446294" y="4581842"/>
            <a:ext cx="1993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in front of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ED830D-F67A-4E7C-B615-D6A0242170BA}"/>
              </a:ext>
            </a:extLst>
          </p:cNvPr>
          <p:cNvSpPr txBox="1"/>
          <p:nvPr/>
        </p:nvSpPr>
        <p:spPr>
          <a:xfrm>
            <a:off x="1377770" y="852116"/>
            <a:ext cx="71014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5</a:t>
            </a:r>
            <a:r>
              <a:rPr lang="en-US" sz="3200" b="1" i="0" dirty="0">
                <a:solidFill>
                  <a:srgbClr val="FF0000"/>
                </a:solidFill>
                <a:effectLst/>
              </a:rPr>
              <a:t>. The dog is in front of the doghouse.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Action Button: Home 6">
            <a:hlinkClick r:id="rId3" action="ppaction://hlinksldjump" highlightClick="1"/>
          </p:cNvPr>
          <p:cNvSpPr/>
          <p:nvPr/>
        </p:nvSpPr>
        <p:spPr>
          <a:xfrm>
            <a:off x="7734300" y="5626100"/>
            <a:ext cx="876300" cy="787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4" descr="mui-ten-gif - quocthinh.ne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646" y="3940030"/>
            <a:ext cx="2509296" cy="521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805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290" y="1580606"/>
            <a:ext cx="5622424" cy="31183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6B08127-25D2-43D9-972E-6F837ED5BEA7}"/>
              </a:ext>
            </a:extLst>
          </p:cNvPr>
          <p:cNvSpPr txBox="1"/>
          <p:nvPr/>
        </p:nvSpPr>
        <p:spPr>
          <a:xfrm>
            <a:off x="4016027" y="4956338"/>
            <a:ext cx="23717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between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4FC365-C90D-4C8C-9362-D8A32C5E8D95}"/>
              </a:ext>
            </a:extLst>
          </p:cNvPr>
          <p:cNvSpPr txBox="1"/>
          <p:nvPr/>
        </p:nvSpPr>
        <p:spPr>
          <a:xfrm>
            <a:off x="1111550" y="630453"/>
            <a:ext cx="765145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i="0" dirty="0">
                <a:solidFill>
                  <a:srgbClr val="FF0000"/>
                </a:solidFill>
                <a:effectLst/>
              </a:rPr>
              <a:t>6. The cat is between the lamp and the armchair.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Action Button: Home 6">
            <a:hlinkClick r:id="rId3" action="ppaction://hlinksldjump" highlightClick="1"/>
          </p:cNvPr>
          <p:cNvSpPr/>
          <p:nvPr/>
        </p:nvSpPr>
        <p:spPr>
          <a:xfrm>
            <a:off x="7734300" y="5626100"/>
            <a:ext cx="876300" cy="787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4" descr="mui-ten-gif - quocthinh.ne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731" y="3430848"/>
            <a:ext cx="2509296" cy="521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42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098" y="1561786"/>
            <a:ext cx="4736467" cy="30040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FD6667-825E-465D-B6EF-4C8A84870C8A}"/>
              </a:ext>
            </a:extLst>
          </p:cNvPr>
          <p:cNvSpPr txBox="1"/>
          <p:nvPr/>
        </p:nvSpPr>
        <p:spPr>
          <a:xfrm>
            <a:off x="3832323" y="4876512"/>
            <a:ext cx="2045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under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704948-63F1-4A10-998E-B03DD5D3C176}"/>
              </a:ext>
            </a:extLst>
          </p:cNvPr>
          <p:cNvSpPr txBox="1"/>
          <p:nvPr/>
        </p:nvSpPr>
        <p:spPr>
          <a:xfrm>
            <a:off x="1261748" y="839886"/>
            <a:ext cx="62624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i="0" dirty="0">
                <a:solidFill>
                  <a:srgbClr val="FF0000"/>
                </a:solidFill>
                <a:effectLst/>
              </a:rPr>
              <a:t>7. The cat is under the table.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8" name="Action Button: Home 7">
            <a:hlinkClick r:id="rId3" action="ppaction://hlinksldjump" highlightClick="1"/>
          </p:cNvPr>
          <p:cNvSpPr/>
          <p:nvPr/>
        </p:nvSpPr>
        <p:spPr>
          <a:xfrm>
            <a:off x="7734300" y="5626100"/>
            <a:ext cx="876300" cy="787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4" descr="mui-ten-gif - quocthinh.ne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177" y="3629355"/>
            <a:ext cx="2509296" cy="521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879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223" y="2338761"/>
            <a:ext cx="2455817" cy="3960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626925"/>
            <a:ext cx="6768752" cy="1433923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6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LUCKY </a:t>
            </a:r>
            <a:r>
              <a:rPr lang="en-US" sz="6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animal!</a:t>
            </a:r>
            <a:endParaRPr lang="en-US" sz="6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Action Button: Home 2">
            <a:hlinkClick r:id="rId4" action="ppaction://hlinksldjump" highlightClick="1"/>
          </p:cNvPr>
          <p:cNvSpPr/>
          <p:nvPr/>
        </p:nvSpPr>
        <p:spPr>
          <a:xfrm>
            <a:off x="7937500" y="5930900"/>
            <a:ext cx="863600" cy="7366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42" name="Picture 2" descr="Hình nền động powerpoint đẹp, sinh động nhất cho bài thuyết trình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" y="2790626"/>
            <a:ext cx="4689566" cy="3056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725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 Have A Pet - Animal Song - Super Simple Song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3766" y="332509"/>
            <a:ext cx="8027720" cy="5313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3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966" y="2060848"/>
            <a:ext cx="4591813" cy="3960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626925"/>
            <a:ext cx="6768752" cy="1433923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6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LUCKY </a:t>
            </a:r>
            <a:r>
              <a:rPr lang="en-US" sz="6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animal!</a:t>
            </a:r>
            <a:endParaRPr lang="en-US" sz="6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Action Button: Home 5">
            <a:hlinkClick r:id="rId4" action="ppaction://hlinksldjump" highlightClick="1"/>
          </p:cNvPr>
          <p:cNvSpPr/>
          <p:nvPr/>
        </p:nvSpPr>
        <p:spPr>
          <a:xfrm>
            <a:off x="7937500" y="5930900"/>
            <a:ext cx="863600" cy="7366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074" name="Picture 2" descr="Top 199+ hình ảnh động đẹp, ngộ nghĩnh đáng yêu nhất trên thế giới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966" y="2639015"/>
            <a:ext cx="3021000" cy="27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725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825781" y="113416"/>
            <a:ext cx="803831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Look at the picture and write T (true) or F (False) for each sentence. Correct the false ones.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381" y="1005968"/>
            <a:ext cx="7160987" cy="3549772"/>
          </a:xfrm>
          <a:prstGeom prst="rect">
            <a:avLst/>
          </a:prstGeom>
          <a:ln>
            <a:solidFill>
              <a:srgbClr val="00A1DA"/>
            </a:solidFill>
          </a:ln>
        </p:spPr>
      </p:pic>
      <p:sp>
        <p:nvSpPr>
          <p:cNvPr id="69" name="TextBox 68"/>
          <p:cNvSpPr txBox="1"/>
          <p:nvPr/>
        </p:nvSpPr>
        <p:spPr>
          <a:xfrm>
            <a:off x="243626" y="4765702"/>
            <a:ext cx="1860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Example: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2458051" y="4765702"/>
            <a:ext cx="5042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The books are under the table. </a:t>
            </a:r>
            <a:endParaRPr lang="en-US" sz="2800" b="1" dirty="0">
              <a:solidFill>
                <a:srgbClr val="0070C0"/>
              </a:solidFill>
            </a:endParaRPr>
          </a:p>
        </p:txBody>
      </p:sp>
      <p:cxnSp>
        <p:nvCxnSpPr>
          <p:cNvPr id="71" name="Straight Arrow Connector 70"/>
          <p:cNvCxnSpPr/>
          <p:nvPr/>
        </p:nvCxnSpPr>
        <p:spPr>
          <a:xfrm>
            <a:off x="2280289" y="5406372"/>
            <a:ext cx="35552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2647146" y="5144762"/>
            <a:ext cx="5579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 The books are on the table.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7A2206-5756-4EB4-B53C-3EF4A241A2C8}"/>
              </a:ext>
            </a:extLst>
          </p:cNvPr>
          <p:cNvSpPr txBox="1"/>
          <p:nvPr/>
        </p:nvSpPr>
        <p:spPr>
          <a:xfrm>
            <a:off x="7375931" y="4824427"/>
            <a:ext cx="4876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F</a:t>
            </a:r>
            <a:endParaRPr lang="en-US" sz="28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3992EAA-CB0E-4B32-AF7D-44C87E44DC1F}"/>
              </a:ext>
            </a:extLst>
          </p:cNvPr>
          <p:cNvCxnSpPr/>
          <p:nvPr/>
        </p:nvCxnSpPr>
        <p:spPr>
          <a:xfrm>
            <a:off x="4979453" y="5197482"/>
            <a:ext cx="7086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4" descr="mui-ten-gif - quocthinh.ne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453" y="2488355"/>
            <a:ext cx="1881739" cy="397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13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83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47" y="340707"/>
            <a:ext cx="7008349" cy="3083568"/>
          </a:xfrm>
          <a:prstGeom prst="rect">
            <a:avLst/>
          </a:prstGeom>
          <a:ln>
            <a:solidFill>
              <a:srgbClr val="00A1DA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2756379" y="1184829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1.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6623" y="3530880"/>
            <a:ext cx="4680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1. The </a:t>
            </a:r>
            <a:r>
              <a:rPr lang="en-US" sz="2400" dirty="0"/>
              <a:t>dog is behind the bed.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27657" y="7228625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2.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0786" y="3961585"/>
            <a:ext cx="472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2. The </a:t>
            </a:r>
            <a:r>
              <a:rPr lang="en-US" sz="2400" dirty="0"/>
              <a:t>school bag is on the table.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0057" y="4741095"/>
            <a:ext cx="5002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3. The </a:t>
            </a:r>
            <a:r>
              <a:rPr lang="en-US" sz="2400" dirty="0"/>
              <a:t>picture is between the clocks.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0785" y="5414346"/>
            <a:ext cx="5906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4. The </a:t>
            </a:r>
            <a:r>
              <a:rPr lang="en-US" sz="2400" dirty="0"/>
              <a:t>cat is in front of the computer.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44849" y="2520572"/>
            <a:ext cx="399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5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0786" y="5804234"/>
            <a:ext cx="4097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5. The </a:t>
            </a:r>
            <a:r>
              <a:rPr lang="en-US" sz="2400" dirty="0"/>
              <a:t>cap is under the pillow.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0157164-0186-4B21-9EFB-20882E496B38}"/>
              </a:ext>
            </a:extLst>
          </p:cNvPr>
          <p:cNvSpPr txBox="1"/>
          <p:nvPr/>
        </p:nvSpPr>
        <p:spPr>
          <a:xfrm>
            <a:off x="5292545" y="4750041"/>
            <a:ext cx="4876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F</a:t>
            </a:r>
            <a:endParaRPr lang="en-US" sz="2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82494D3-B85A-4722-BE39-2B3BB1A24F1A}"/>
              </a:ext>
            </a:extLst>
          </p:cNvPr>
          <p:cNvSpPr txBox="1"/>
          <p:nvPr/>
        </p:nvSpPr>
        <p:spPr>
          <a:xfrm>
            <a:off x="4525967" y="5798678"/>
            <a:ext cx="4876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F</a:t>
            </a:r>
            <a:endParaRPr lang="en-US" sz="28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6B8ECBB-EC1C-4906-B12A-CCEBF9454FEC}"/>
              </a:ext>
            </a:extLst>
          </p:cNvPr>
          <p:cNvSpPr txBox="1"/>
          <p:nvPr/>
        </p:nvSpPr>
        <p:spPr>
          <a:xfrm>
            <a:off x="4823359" y="3947406"/>
            <a:ext cx="4876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F</a:t>
            </a:r>
            <a:endParaRPr lang="en-US" sz="28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677F0E4-4610-401F-BE46-F4B47C9787BA}"/>
              </a:ext>
            </a:extLst>
          </p:cNvPr>
          <p:cNvSpPr txBox="1"/>
          <p:nvPr/>
        </p:nvSpPr>
        <p:spPr>
          <a:xfrm>
            <a:off x="4727956" y="3515104"/>
            <a:ext cx="4876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T</a:t>
            </a:r>
            <a:endParaRPr lang="en-US" sz="28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7D5EA6D-4678-4FE4-BD55-1AA07E86C8BF}"/>
              </a:ext>
            </a:extLst>
          </p:cNvPr>
          <p:cNvSpPr txBox="1"/>
          <p:nvPr/>
        </p:nvSpPr>
        <p:spPr>
          <a:xfrm>
            <a:off x="5389313" y="5387994"/>
            <a:ext cx="4876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T</a:t>
            </a:r>
            <a:endParaRPr lang="en-US" sz="28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6B1815A-C8C5-4058-B0CB-B9741A3A8209}"/>
              </a:ext>
            </a:extLst>
          </p:cNvPr>
          <p:cNvSpPr txBox="1"/>
          <p:nvPr/>
        </p:nvSpPr>
        <p:spPr>
          <a:xfrm>
            <a:off x="700225" y="4370476"/>
            <a:ext cx="45923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FF0000"/>
                </a:solidFill>
                <a:effectLst/>
              </a:rPr>
              <a:t>The school bag is under the table.</a:t>
            </a:r>
            <a:endParaRPr lang="en-US" sz="2400" b="1" dirty="0">
              <a:solidFill>
                <a:srgbClr val="FF0000"/>
              </a:solidFill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9B50CDBB-2735-45DE-9A90-C7B28BB6998F}"/>
              </a:ext>
            </a:extLst>
          </p:cNvPr>
          <p:cNvCxnSpPr/>
          <p:nvPr/>
        </p:nvCxnSpPr>
        <p:spPr>
          <a:xfrm>
            <a:off x="3118657" y="4371882"/>
            <a:ext cx="457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CA9CF2D-0396-4636-B2CC-4C20E3E08956}"/>
              </a:ext>
            </a:extLst>
          </p:cNvPr>
          <p:cNvSpPr txBox="1"/>
          <p:nvPr/>
        </p:nvSpPr>
        <p:spPr>
          <a:xfrm>
            <a:off x="753531" y="5142069"/>
            <a:ext cx="52527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FF0000"/>
                </a:solidFill>
                <a:effectLst/>
              </a:rPr>
              <a:t>The clock is between the two pictures.</a:t>
            </a:r>
            <a:endParaRPr lang="en-US" sz="2400" b="1" dirty="0">
              <a:solidFill>
                <a:srgbClr val="FF0000"/>
              </a:solidFill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DB60F4B4-6F96-496E-88C9-26DCC09E7D1A}"/>
              </a:ext>
            </a:extLst>
          </p:cNvPr>
          <p:cNvCxnSpPr/>
          <p:nvPr/>
        </p:nvCxnSpPr>
        <p:spPr>
          <a:xfrm>
            <a:off x="2286258" y="6172779"/>
            <a:ext cx="78517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12E0784-6936-4FC4-BB7B-B7819D73DC2F}"/>
              </a:ext>
            </a:extLst>
          </p:cNvPr>
          <p:cNvCxnSpPr/>
          <p:nvPr/>
        </p:nvCxnSpPr>
        <p:spPr>
          <a:xfrm>
            <a:off x="1006098" y="5106162"/>
            <a:ext cx="12801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87B1683D-647B-4E01-A49C-731597611630}"/>
              </a:ext>
            </a:extLst>
          </p:cNvPr>
          <p:cNvSpPr txBox="1"/>
          <p:nvPr/>
        </p:nvSpPr>
        <p:spPr>
          <a:xfrm>
            <a:off x="808547" y="6186433"/>
            <a:ext cx="32538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FF0000"/>
                </a:solidFill>
                <a:effectLst/>
              </a:rPr>
              <a:t>The cap is on the pillow.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7D5EA6D-4678-4FE4-BD55-1AA07E86C8BF}"/>
              </a:ext>
            </a:extLst>
          </p:cNvPr>
          <p:cNvSpPr txBox="1"/>
          <p:nvPr/>
        </p:nvSpPr>
        <p:spPr>
          <a:xfrm>
            <a:off x="6364673" y="866969"/>
            <a:ext cx="4876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4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7D5EA6D-4678-4FE4-BD55-1AA07E86C8BF}"/>
              </a:ext>
            </a:extLst>
          </p:cNvPr>
          <p:cNvSpPr txBox="1"/>
          <p:nvPr/>
        </p:nvSpPr>
        <p:spPr>
          <a:xfrm>
            <a:off x="6536810" y="2277192"/>
            <a:ext cx="4876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2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7D5EA6D-4678-4FE4-BD55-1AA07E86C8BF}"/>
              </a:ext>
            </a:extLst>
          </p:cNvPr>
          <p:cNvSpPr txBox="1"/>
          <p:nvPr/>
        </p:nvSpPr>
        <p:spPr>
          <a:xfrm>
            <a:off x="5438855" y="777425"/>
            <a:ext cx="4876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3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7D5EA6D-4678-4FE4-BD55-1AA07E86C8BF}"/>
              </a:ext>
            </a:extLst>
          </p:cNvPr>
          <p:cNvSpPr txBox="1"/>
          <p:nvPr/>
        </p:nvSpPr>
        <p:spPr>
          <a:xfrm>
            <a:off x="3666691" y="1753972"/>
            <a:ext cx="3715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6</a:t>
            </a:r>
            <a:endParaRPr lang="en-US" sz="2800" dirty="0">
              <a:solidFill>
                <a:srgbClr val="FF000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633153" y="1753972"/>
            <a:ext cx="49542" cy="89364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V="1">
            <a:off x="3173482" y="1947869"/>
            <a:ext cx="581028" cy="28977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2 Minutes timer (Đồng hồ đếm ngược 2 phút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53753" y="3928341"/>
            <a:ext cx="1572868" cy="1274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64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53030">
                <p:cTn id="9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0" grpId="0"/>
      <p:bldP spid="18" grpId="0"/>
      <p:bldP spid="27" grpId="0"/>
      <p:bldP spid="28" grpId="0"/>
      <p:bldP spid="29" grpId="0"/>
      <p:bldP spid="44" grpId="0"/>
      <p:bldP spid="45" grpId="0"/>
      <p:bldP spid="46" grpId="0"/>
      <p:bldP spid="48" grpId="0"/>
      <p:bldP spid="51" grpId="0"/>
      <p:bldP spid="40" grpId="0"/>
      <p:bldP spid="41" grpId="0"/>
      <p:bldP spid="42" grpId="0"/>
      <p:bldP spid="5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38671"/>
            <a:ext cx="587409" cy="55384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045143" y="200070"/>
            <a:ext cx="3650297" cy="49244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Memory challenge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98" y="139969"/>
            <a:ext cx="2026920" cy="592484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310245" y="734280"/>
            <a:ext cx="827368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effectLst>
                  <a:glow rad="88900">
                    <a:schemeClr val="bg1"/>
                  </a:glow>
                </a:effectLst>
                <a:latin typeface="Times New Roman" pitchFamily="18" charset="0"/>
                <a:cs typeface="Times New Roman" pitchFamily="18" charset="0"/>
              </a:rPr>
              <a:t>Work in pairs. Look at the picture in </a:t>
            </a:r>
            <a:r>
              <a:rPr lang="en-US" sz="26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600" b="1" dirty="0">
                <a:effectLst>
                  <a:glow rad="88900">
                    <a:schemeClr val="bg1"/>
                  </a:glow>
                </a:effectLst>
                <a:latin typeface="Times New Roman" pitchFamily="18" charset="0"/>
                <a:cs typeface="Times New Roman" pitchFamily="18" charset="0"/>
              </a:rPr>
              <a:t> carefully, and then cover it. Ask and answer questions about the position of things in the picture.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042024" y="2236489"/>
            <a:ext cx="1860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Example: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18143" y="2236489"/>
            <a:ext cx="5042804" cy="95410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are the books?</a:t>
            </a:r>
          </a:p>
          <a:p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B: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They’re on the table.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557" y="3281390"/>
            <a:ext cx="6953060" cy="330200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94022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8046" y="1090613"/>
            <a:ext cx="7772400" cy="838200"/>
          </a:xfrm>
        </p:spPr>
        <p:txBody>
          <a:bodyPr/>
          <a:lstStyle/>
          <a:p>
            <a:r>
              <a:rPr lang="en-US" altLang="en-US" sz="4400">
                <a:solidFill>
                  <a:srgbClr val="FF0066"/>
                </a:solidFill>
              </a:rPr>
              <a:t>Đồng hồ đếm ngược 5 giây</a:t>
            </a:r>
          </a:p>
        </p:txBody>
      </p:sp>
      <p:pic>
        <p:nvPicPr>
          <p:cNvPr id="2052" name="Picture 4" descr="j023413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1371600"/>
            <a:ext cx="833438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7620000" y="12192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6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</p:txBody>
      </p:sp>
      <p:sp>
        <p:nvSpPr>
          <p:cNvPr id="2059" name="Oval 11"/>
          <p:cNvSpPr>
            <a:spLocks noChangeArrowheads="1"/>
          </p:cNvSpPr>
          <p:nvPr/>
        </p:nvSpPr>
        <p:spPr bwMode="auto">
          <a:xfrm>
            <a:off x="7620000" y="12192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6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2060" name="Oval 12"/>
          <p:cNvSpPr>
            <a:spLocks noChangeArrowheads="1"/>
          </p:cNvSpPr>
          <p:nvPr/>
        </p:nvSpPr>
        <p:spPr bwMode="auto">
          <a:xfrm>
            <a:off x="7620000" y="12192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6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2061" name="Oval 13"/>
          <p:cNvSpPr>
            <a:spLocks noChangeArrowheads="1"/>
          </p:cNvSpPr>
          <p:nvPr/>
        </p:nvSpPr>
        <p:spPr bwMode="auto">
          <a:xfrm>
            <a:off x="7620000" y="12192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6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2062" name="Oval 14"/>
          <p:cNvSpPr>
            <a:spLocks noChangeArrowheads="1"/>
          </p:cNvSpPr>
          <p:nvPr/>
        </p:nvSpPr>
        <p:spPr bwMode="auto">
          <a:xfrm>
            <a:off x="7620000" y="12192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6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2063" name="Oval 15"/>
          <p:cNvSpPr>
            <a:spLocks noChangeArrowheads="1"/>
          </p:cNvSpPr>
          <p:nvPr/>
        </p:nvSpPr>
        <p:spPr bwMode="auto">
          <a:xfrm>
            <a:off x="7620000" y="12192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7620000" cy="6857999"/>
          </a:xfrm>
          <a:prstGeom prst="rect">
            <a:avLst/>
          </a:prstGeom>
          <a:ln>
            <a:solidFill>
              <a:srgbClr val="00A1DA"/>
            </a:solidFill>
          </a:ln>
        </p:spPr>
      </p:pic>
    </p:spTree>
    <p:extLst>
      <p:ext uri="{BB962C8B-B14F-4D97-AF65-F5344CB8AC3E}">
        <p14:creationId xmlns:p14="http://schemas.microsoft.com/office/powerpoint/2010/main" val="6471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 animBg="1"/>
      <p:bldP spid="2060" grpId="0" animBg="1"/>
      <p:bldP spid="2061" grpId="0" animBg="1"/>
      <p:bldP spid="2062" grpId="0" animBg="1"/>
      <p:bldP spid="206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ình ảnh dấu chấm hỏi đẹp | Clip art, Image illustration, Vector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2" y="0"/>
            <a:ext cx="3944983" cy="4140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784" y="209006"/>
            <a:ext cx="5460274" cy="4715690"/>
          </a:xfrm>
          <a:prstGeom prst="rect">
            <a:avLst/>
          </a:prstGeom>
          <a:ln>
            <a:solidFill>
              <a:srgbClr val="00A1DA"/>
            </a:solidFill>
          </a:ln>
        </p:spPr>
      </p:pic>
    </p:spTree>
    <p:extLst>
      <p:ext uri="{BB962C8B-B14F-4D97-AF65-F5344CB8AC3E}">
        <p14:creationId xmlns:p14="http://schemas.microsoft.com/office/powerpoint/2010/main" val="183824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47" y="340706"/>
            <a:ext cx="7029167" cy="4936687"/>
          </a:xfrm>
          <a:prstGeom prst="rect">
            <a:avLst/>
          </a:prstGeom>
          <a:ln>
            <a:solidFill>
              <a:srgbClr val="00A1DA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2842343" y="1889050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1.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27657" y="7228625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2.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77884" y="3326845"/>
            <a:ext cx="399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5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7D5EA6D-4678-4FE4-BD55-1AA07E86C8BF}"/>
              </a:ext>
            </a:extLst>
          </p:cNvPr>
          <p:cNvSpPr txBox="1"/>
          <p:nvPr/>
        </p:nvSpPr>
        <p:spPr>
          <a:xfrm>
            <a:off x="6292970" y="1087211"/>
            <a:ext cx="4876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4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7D5EA6D-4678-4FE4-BD55-1AA07E86C8BF}"/>
              </a:ext>
            </a:extLst>
          </p:cNvPr>
          <p:cNvSpPr txBox="1"/>
          <p:nvPr/>
        </p:nvSpPr>
        <p:spPr>
          <a:xfrm>
            <a:off x="6536810" y="3526900"/>
            <a:ext cx="4876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2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7D5EA6D-4678-4FE4-BD55-1AA07E86C8BF}"/>
              </a:ext>
            </a:extLst>
          </p:cNvPr>
          <p:cNvSpPr txBox="1"/>
          <p:nvPr/>
        </p:nvSpPr>
        <p:spPr>
          <a:xfrm>
            <a:off x="5389313" y="1205191"/>
            <a:ext cx="4876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3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7D5EA6D-4678-4FE4-BD55-1AA07E86C8BF}"/>
              </a:ext>
            </a:extLst>
          </p:cNvPr>
          <p:cNvSpPr txBox="1"/>
          <p:nvPr/>
        </p:nvSpPr>
        <p:spPr>
          <a:xfrm>
            <a:off x="3723511" y="2717074"/>
            <a:ext cx="3715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6</a:t>
            </a:r>
            <a:endParaRPr lang="en-US" sz="2800" dirty="0">
              <a:solidFill>
                <a:srgbClr val="FF000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581103" y="2531861"/>
            <a:ext cx="49542" cy="89364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V="1">
            <a:off x="3213486" y="3037067"/>
            <a:ext cx="581028" cy="28977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570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3425879" y="2173873"/>
            <a:ext cx="1622139" cy="634427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573" tIns="8573" rIns="8573" bIns="8573" numCol="1" spcCol="1270" anchor="ctr" anchorCtr="0">
            <a:noAutofit/>
          </a:bodyPr>
          <a:lstStyle/>
          <a:p>
            <a:pPr marL="0" lvl="1" defTabSz="600075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sz="1350" b="1" dirty="0"/>
          </a:p>
        </p:txBody>
      </p:sp>
      <p:sp>
        <p:nvSpPr>
          <p:cNvPr id="11" name="Freeform 10"/>
          <p:cNvSpPr/>
          <p:nvPr/>
        </p:nvSpPr>
        <p:spPr>
          <a:xfrm>
            <a:off x="2982811" y="4675005"/>
            <a:ext cx="1202422" cy="634427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573" tIns="8573" rIns="8573" bIns="8573" numCol="1" spcCol="1270" anchor="ctr" anchorCtr="0">
            <a:noAutofit/>
          </a:bodyPr>
          <a:lstStyle/>
          <a:p>
            <a:pPr marL="0" lvl="1" defTabSz="600075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sz="1350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2349429" y="645916"/>
            <a:ext cx="3287360" cy="415907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  <a:ea typeface="Adobe Gothic Std B" panose="020B0800000000000000" pitchFamily="34" charset="-128"/>
              </a:rPr>
              <a:t>GRAMMAR</a:t>
            </a:r>
            <a:endParaRPr lang="en-GB" sz="4000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581611" y="1966027"/>
            <a:ext cx="4390434" cy="1461430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Prepositions of place</a:t>
            </a:r>
            <a:endParaRPr lang="en-GB" sz="4000" dirty="0">
              <a:solidFill>
                <a:srgbClr val="FF0000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54486" y="1818650"/>
            <a:ext cx="3730747" cy="62410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Possessive case</a:t>
            </a:r>
            <a:endParaRPr lang="en-GB" sz="4000" dirty="0">
              <a:solidFill>
                <a:srgbClr val="FF0000"/>
              </a:solidFill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6459151" y="3427457"/>
            <a:ext cx="1028072" cy="412625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/>
          <p:nvPr/>
        </p:nvCxnSpPr>
        <p:spPr>
          <a:xfrm rot="10800000" flipV="1">
            <a:off x="2225296" y="1129158"/>
            <a:ext cx="1028074" cy="708760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/>
          <p:nvPr/>
        </p:nvCxnSpPr>
        <p:spPr>
          <a:xfrm>
            <a:off x="4431282" y="1086140"/>
            <a:ext cx="698918" cy="1010516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2602"/>
            <a:ext cx="723339" cy="681754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5636789" y="3835552"/>
            <a:ext cx="2724670" cy="2931919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 smtClean="0">
              <a:solidFill>
                <a:schemeClr val="tx1"/>
              </a:solidFill>
            </a:endParaRPr>
          </a:p>
          <a:p>
            <a:pPr algn="ctr"/>
            <a:endParaRPr lang="en-US" sz="2800" dirty="0">
              <a:solidFill>
                <a:schemeClr val="tx1"/>
              </a:solidFill>
            </a:endParaRP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ehind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front of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etween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 to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</a:p>
          <a:p>
            <a:pPr algn="ctr"/>
            <a:endParaRPr lang="en-US" sz="2800" dirty="0" smtClean="0">
              <a:solidFill>
                <a:schemeClr val="tx1"/>
              </a:solidFill>
            </a:endParaRPr>
          </a:p>
          <a:p>
            <a:pPr algn="ctr"/>
            <a:endParaRPr lang="en-GB" sz="2800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/>
          <p:nvPr/>
        </p:nvCxnSpPr>
        <p:spPr>
          <a:xfrm rot="10800000" flipV="1">
            <a:off x="1005114" y="2493056"/>
            <a:ext cx="691955" cy="511487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257339" y="2943327"/>
            <a:ext cx="4173943" cy="2253686"/>
          </a:xfrm>
          <a:prstGeom prst="rect">
            <a:avLst/>
          </a:prstGeom>
          <a:solidFill>
            <a:srgbClr val="61D6FF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is </a:t>
            </a:r>
            <a:r>
              <a:rPr lang="en-US" sz="2800" b="1" u="sng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Nịck’s</a:t>
            </a:r>
            <a:r>
              <a:rPr lang="en-US" sz="28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cat</a:t>
            </a:r>
          </a:p>
          <a:p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is </a:t>
            </a:r>
            <a:r>
              <a:rPr lang="en-US" sz="28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teacher’s book</a:t>
            </a:r>
            <a:endParaRPr lang="en-GB" sz="28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80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7" grpId="0" animBg="1"/>
      <p:bldP spid="2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413"/>
            <a:ext cx="8001000" cy="575187"/>
          </a:xfrm>
        </p:spPr>
        <p:txBody>
          <a:bodyPr>
            <a:normAutofit/>
          </a:bodyPr>
          <a:lstStyle/>
          <a:p>
            <a:pPr algn="ctr"/>
            <a:r>
              <a:rPr lang="en-US" sz="3200" b="1" i="1" dirty="0" smtClean="0">
                <a:solidFill>
                  <a:srgbClr val="FF0000"/>
                </a:solidFill>
              </a:rPr>
              <a:t>* </a:t>
            </a:r>
            <a:r>
              <a:rPr lang="en-US" sz="2200" b="1" i="1" dirty="0" smtClean="0">
                <a:solidFill>
                  <a:srgbClr val="FF0000"/>
                </a:solidFill>
              </a:rPr>
              <a:t>Further Practice: Choose the best answer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9135649" cy="61722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1.  ……….mother is a teacher.</a:t>
            </a:r>
          </a:p>
          <a:p>
            <a:pPr marL="354013" indent="0">
              <a:lnSpc>
                <a:spcPct val="100000"/>
              </a:lnSpc>
              <a:buNone/>
              <a:tabLst>
                <a:tab pos="2330450" algn="l"/>
                <a:tab pos="4395788" algn="l"/>
                <a:tab pos="6548438" algn="l"/>
              </a:tabLst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A. Mai	B.  Mai’s	C. Mai is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   ……………………is in the city.</a:t>
            </a:r>
          </a:p>
          <a:p>
            <a:pPr marL="354013" indent="0">
              <a:lnSpc>
                <a:spcPct val="100000"/>
              </a:lnSpc>
              <a:buNone/>
              <a:tabLst>
                <a:tab pos="2330450" algn="l"/>
                <a:tab pos="4395788" algn="l"/>
                <a:tab pos="6548438" algn="l"/>
              </a:tabLst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A. My uncle’s	B. My uncle house   C. my uncle’s house	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3. The clock is  ……………...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he picture and the window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on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 between 	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4. Is  ……….. near a stadium.</a:t>
            </a:r>
          </a:p>
          <a:p>
            <a:pPr marL="354013" indent="0">
              <a:lnSpc>
                <a:spcPct val="100000"/>
              </a:lnSpc>
              <a:buNone/>
              <a:tabLst>
                <a:tab pos="2330450" algn="l"/>
                <a:tab pos="4395788" algn="l"/>
                <a:tab pos="6548438" algn="l"/>
              </a:tabLst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A. Nick school	         B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Nick’s school  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school’s Nick	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5. The cat is……….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 the T.V</a:t>
            </a:r>
          </a:p>
          <a:p>
            <a:pPr marL="354013" indent="0">
              <a:lnSpc>
                <a:spcPct val="100000"/>
              </a:lnSpc>
              <a:buNone/>
              <a:tabLst>
                <a:tab pos="2330450" algn="l"/>
                <a:tab pos="4395788" algn="l"/>
                <a:tab pos="6548438" algn="l"/>
              </a:tabLst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A. 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 front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in front of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between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5" name="Oval 4"/>
          <p:cNvSpPr/>
          <p:nvPr/>
        </p:nvSpPr>
        <p:spPr>
          <a:xfrm>
            <a:off x="2315496" y="1078523"/>
            <a:ext cx="468000" cy="468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862016" y="2122013"/>
            <a:ext cx="468000" cy="468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605181" y="3124329"/>
            <a:ext cx="468000" cy="468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005959" y="4062591"/>
            <a:ext cx="468000" cy="468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99400" y="5061851"/>
            <a:ext cx="468000" cy="46373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38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6" descr="67200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32412"/>
            <a:ext cx="1905000" cy="24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7" descr="Cloud-01-jun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835" y="3832413"/>
            <a:ext cx="1609165" cy="227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8" descr="ABARBLYL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242050"/>
            <a:ext cx="8763000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5" name="WordArt 9"/>
          <p:cNvSpPr>
            <a:spLocks noChangeArrowheads="1" noChangeShapeType="1" noTextEdit="1"/>
          </p:cNvSpPr>
          <p:nvPr/>
        </p:nvSpPr>
        <p:spPr bwMode="auto">
          <a:xfrm rot="10800000" flipH="1" flipV="1">
            <a:off x="1981200" y="609600"/>
            <a:ext cx="5410200" cy="29718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251284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660033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rgbClr val="6699FF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VNI-Fato"/>
              </a:rPr>
              <a:t>Homework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1066800" y="1981200"/>
            <a:ext cx="78486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-"/>
            </a:pPr>
            <a:endParaRPr lang="en-US" sz="600" b="1" dirty="0">
              <a:latin typeface="Georgia" pitchFamily="18" charset="0"/>
            </a:endParaRPr>
          </a:p>
          <a:p>
            <a:pPr eaLnBrk="1" hangingPunct="1"/>
            <a:r>
              <a:rPr lang="en-US" sz="2800" b="1" dirty="0">
                <a:latin typeface="Georgia" pitchFamily="18" charset="0"/>
              </a:rPr>
              <a:t>- Do Ex </a:t>
            </a:r>
            <a:r>
              <a:rPr lang="en-US" sz="2800" b="1" dirty="0" smtClean="0">
                <a:latin typeface="Georgia" pitchFamily="18" charset="0"/>
              </a:rPr>
              <a:t>B4,5 / Unit 2 (Workbook).</a:t>
            </a:r>
            <a:endParaRPr lang="en-US" sz="2800" b="1" dirty="0">
              <a:latin typeface="Georgia" pitchFamily="18" charset="0"/>
            </a:endParaRPr>
          </a:p>
          <a:p>
            <a:pPr eaLnBrk="1" hangingPunct="1"/>
            <a:endParaRPr lang="en-US" sz="2800" b="1" dirty="0" smtClean="0">
              <a:latin typeface="Georgia" pitchFamily="18" charset="0"/>
            </a:endParaRPr>
          </a:p>
          <a:p>
            <a:pPr eaLnBrk="1" hangingPunct="1"/>
            <a:r>
              <a:rPr lang="en-US" sz="2800" b="1" dirty="0" smtClean="0">
                <a:latin typeface="Georgia" pitchFamily="18" charset="0"/>
              </a:rPr>
              <a:t>- </a:t>
            </a:r>
            <a:r>
              <a:rPr lang="en-US" sz="2800" b="1" dirty="0">
                <a:latin typeface="Georgia" pitchFamily="18" charset="0"/>
              </a:rPr>
              <a:t>Do </a:t>
            </a:r>
            <a:r>
              <a:rPr lang="en-US" sz="2800" b="1" dirty="0" smtClean="0">
                <a:latin typeface="Georgia" pitchFamily="18" charset="0"/>
              </a:rPr>
              <a:t>Ex 1,2,3 </a:t>
            </a:r>
            <a:r>
              <a:rPr lang="en-US" sz="2800" b="1" dirty="0">
                <a:latin typeface="Georgia" pitchFamily="18" charset="0"/>
              </a:rPr>
              <a:t>/page </a:t>
            </a:r>
            <a:r>
              <a:rPr lang="en-US" sz="2800" b="1" dirty="0" smtClean="0">
                <a:latin typeface="Georgia" pitchFamily="18" charset="0"/>
              </a:rPr>
              <a:t>24 (Looking back).</a:t>
            </a:r>
            <a:endParaRPr lang="en-US" sz="28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27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 animBg="1"/>
      <p:bldP spid="143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4" y="1080643"/>
            <a:ext cx="2220685" cy="30495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0272" y="1080643"/>
            <a:ext cx="2113415" cy="304953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78614" y="505636"/>
            <a:ext cx="2220685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.VnArabiaH" panose="020B7200000000000000" pitchFamily="34" charset="0"/>
              </a:rPr>
              <a:t>NICK</a:t>
            </a:r>
            <a:endParaRPr lang="en-US" sz="2800" dirty="0">
              <a:solidFill>
                <a:srgbClr val="FF0000"/>
              </a:solidFill>
              <a:latin typeface=".VnArabiaH" panose="020B7200000000000000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20272" y="362999"/>
            <a:ext cx="2220685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.VnArabiaH" panose="020B7200000000000000" pitchFamily="34" charset="0"/>
              </a:rPr>
              <a:t>ALICE</a:t>
            </a:r>
            <a:endParaRPr lang="en-US" sz="2800" dirty="0">
              <a:solidFill>
                <a:srgbClr val="FF0000"/>
              </a:solidFill>
              <a:latin typeface=".VnArabiaH" panose="020B7200000000000000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5343" y="583743"/>
            <a:ext cx="1306595" cy="103130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052" name="Picture 4" descr="Lion cartoon Stock Vector Image by ©tigatelu #2737148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343" y="3208897"/>
            <a:ext cx="1306595" cy="125859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38651" y="2946167"/>
            <a:ext cx="1082486" cy="118401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38651" y="1263986"/>
            <a:ext cx="1182054" cy="136164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35343" y="1755224"/>
            <a:ext cx="1306595" cy="1313494"/>
          </a:xfrm>
          <a:prstGeom prst="rect">
            <a:avLst/>
          </a:prstGeom>
          <a:solidFill>
            <a:srgbClr val="97E4FF"/>
          </a:solidFill>
          <a:ln>
            <a:solidFill>
              <a:srgbClr val="00A1DA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38642" y="4298868"/>
            <a:ext cx="1419123" cy="117798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8029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WordArt 3"/>
          <p:cNvSpPr>
            <a:spLocks noChangeArrowheads="1" noChangeShapeType="1" noTextEdit="1"/>
          </p:cNvSpPr>
          <p:nvPr/>
        </p:nvSpPr>
        <p:spPr bwMode="auto">
          <a:xfrm>
            <a:off x="685800" y="4876800"/>
            <a:ext cx="7524750" cy="198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Thank you for your attention!</a:t>
            </a:r>
          </a:p>
        </p:txBody>
      </p:sp>
      <p:pic>
        <p:nvPicPr>
          <p:cNvPr id="14341" name="DemThanhPhoDaySao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731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7" presetID="9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1" presetID="9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58232" fill="hold"/>
                                        <p:tgtEl>
                                          <p:spTgt spid="143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1"/>
                </p:tgtEl>
              </p:cMediaNode>
            </p:audio>
          </p:childTnLst>
        </p:cTn>
      </p:par>
    </p:tnLst>
    <p:bldLst>
      <p:bldP spid="14339" grpId="0" animBg="1"/>
      <p:bldP spid="14339" grpId="1" animBg="1"/>
      <p:bldP spid="14339" grpId="2" animBg="1"/>
      <p:bldP spid="14339" grpId="3" animBg="1"/>
      <p:bldP spid="14339" grpId="4" animBg="1"/>
      <p:bldP spid="14339" grpId="5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4" y="2842839"/>
            <a:ext cx="8892967" cy="3327690"/>
          </a:xfrm>
          <a:prstGeom prst="rect">
            <a:avLst/>
          </a:prstGeom>
        </p:spPr>
      </p:pic>
      <p:pic>
        <p:nvPicPr>
          <p:cNvPr id="6" name="Picture 2" descr="http://cdn.freshome.com/wp-content/uploads/2010/08/cheap_exterior_hom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4" y="1981200"/>
            <a:ext cx="8892967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248192" y="1346465"/>
            <a:ext cx="3510007" cy="10220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.VnArabia" pitchFamily="34" charset="0"/>
              </a:rPr>
              <a:t>Period 11 LESSON </a:t>
            </a:r>
            <a:r>
              <a:rPr lang="en-US" sz="3200" b="1" dirty="0">
                <a:solidFill>
                  <a:srgbClr val="FF0000"/>
                </a:solidFill>
                <a:latin typeface=".VnArabia" pitchFamily="34" charset="0"/>
              </a:rPr>
              <a:t>3</a:t>
            </a:r>
            <a:endParaRPr lang="en-GB" sz="3200" b="1" dirty="0">
              <a:solidFill>
                <a:srgbClr val="FF0000"/>
              </a:solidFill>
              <a:latin typeface=".VnArabia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48192" y="21768"/>
            <a:ext cx="8451669" cy="1058092"/>
          </a:xfrm>
          <a:prstGeom prst="roundRect">
            <a:avLst/>
          </a:prstGeom>
          <a:solidFill>
            <a:srgbClr val="0FB7BD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.VnBodoni" pitchFamily="34" charset="0"/>
              </a:rPr>
              <a:t>UNIT 2: MY HOUSE</a:t>
            </a:r>
            <a:endParaRPr lang="en-GB" sz="4000" b="1" dirty="0">
              <a:solidFill>
                <a:srgbClr val="FF0000"/>
              </a:solidFill>
              <a:latin typeface=".VnBodon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871" y="1554223"/>
            <a:ext cx="4176100" cy="7205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8199" y="1552693"/>
            <a:ext cx="961782" cy="77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99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4" y="1080643"/>
            <a:ext cx="2220685" cy="30495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0272" y="1080643"/>
            <a:ext cx="2113415" cy="304953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78614" y="505636"/>
            <a:ext cx="2220685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.VnArabiaH" panose="020B7200000000000000" pitchFamily="34" charset="0"/>
              </a:rPr>
              <a:t>NICK</a:t>
            </a:r>
            <a:endParaRPr lang="en-US" sz="2800" dirty="0">
              <a:solidFill>
                <a:srgbClr val="FF0000"/>
              </a:solidFill>
              <a:latin typeface=".VnArabiaH" panose="020B7200000000000000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20272" y="362999"/>
            <a:ext cx="2220685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.VnArabiaH" panose="020B7200000000000000" pitchFamily="34" charset="0"/>
              </a:rPr>
              <a:t>ALICE</a:t>
            </a:r>
            <a:endParaRPr lang="en-US" sz="2800" dirty="0">
              <a:solidFill>
                <a:srgbClr val="FF0000"/>
              </a:solidFill>
              <a:latin typeface=".VnArabiaH" panose="020B7200000000000000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5343" y="583743"/>
            <a:ext cx="1306595" cy="103130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052" name="Picture 4" descr="Lion cartoon Stock Vector Image by ©tigatelu #2737148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546" y="3208898"/>
            <a:ext cx="1012187" cy="921281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1639" y="2946168"/>
            <a:ext cx="1369498" cy="102843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07578" y="1028856"/>
            <a:ext cx="1369498" cy="156562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4FBA721-7D9F-4ECB-9493-A0CFBD6D7E65}"/>
              </a:ext>
            </a:extLst>
          </p:cNvPr>
          <p:cNvSpPr txBox="1"/>
          <p:nvPr/>
        </p:nvSpPr>
        <p:spPr>
          <a:xfrm>
            <a:off x="3108751" y="4780622"/>
            <a:ext cx="3100858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Nick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’s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dog.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35343" y="1755224"/>
            <a:ext cx="1306595" cy="1313494"/>
          </a:xfrm>
          <a:prstGeom prst="rect">
            <a:avLst/>
          </a:prstGeom>
          <a:solidFill>
            <a:srgbClr val="97E4FF"/>
          </a:solidFill>
          <a:ln>
            <a:solidFill>
              <a:srgbClr val="00A1DA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2699" y="4224481"/>
            <a:ext cx="1419123" cy="117798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5568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8A9110F-36FD-4960-87A4-0070E86055C2}"/>
              </a:ext>
            </a:extLst>
          </p:cNvPr>
          <p:cNvSpPr txBox="1"/>
          <p:nvPr/>
        </p:nvSpPr>
        <p:spPr>
          <a:xfrm>
            <a:off x="93998" y="190895"/>
            <a:ext cx="3216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Grammar: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3274E8B-1EBF-43E3-9D45-6E011503C377}"/>
              </a:ext>
            </a:extLst>
          </p:cNvPr>
          <p:cNvSpPr/>
          <p:nvPr/>
        </p:nvSpPr>
        <p:spPr>
          <a:xfrm>
            <a:off x="2825861" y="211317"/>
            <a:ext cx="56589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Possessive case : 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vi-V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56A241-6BBD-4B38-8F5B-6AE07BBB57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620" y="3315634"/>
            <a:ext cx="3228986" cy="62194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47F5EED-93CA-4553-B0B0-64D8BB851BBC}"/>
              </a:ext>
            </a:extLst>
          </p:cNvPr>
          <p:cNvSpPr/>
          <p:nvPr/>
        </p:nvSpPr>
        <p:spPr>
          <a:xfrm>
            <a:off x="891581" y="4055801"/>
            <a:ext cx="7593201" cy="1815882"/>
          </a:xfrm>
          <a:prstGeom prst="rect">
            <a:avLst/>
          </a:prstGeom>
          <a:solidFill>
            <a:srgbClr val="FDE1D8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itchFamily="18" charset="0"/>
              </a:rPr>
              <a:t>- </a:t>
            </a:r>
            <a:r>
              <a:rPr lang="vi-VN" sz="2800" b="1" dirty="0">
                <a:latin typeface="Times New Roman" panose="02020603050405020304" pitchFamily="18" charset="0"/>
                <a:cs typeface="Times New Roman" pitchFamily="18" charset="0"/>
              </a:rPr>
              <a:t>Chúng t</a:t>
            </a:r>
            <a:r>
              <a:rPr lang="en-US" sz="2800" b="1" dirty="0">
                <a:latin typeface="Times New Roman" panose="02020603050405020304" pitchFamily="18" charset="0"/>
                <a:cs typeface="Times New Roman" pitchFamily="18" charset="0"/>
              </a:rPr>
              <a:t>a </a:t>
            </a:r>
            <a:r>
              <a:rPr lang="vi-VN" sz="2800" b="1" dirty="0">
                <a:latin typeface="Times New Roman" panose="02020603050405020304" pitchFamily="18" charset="0"/>
                <a:cs typeface="Times New Roman" pitchFamily="18" charset="0"/>
              </a:rPr>
              <a:t>sử dụng</a:t>
            </a:r>
            <a:r>
              <a:rPr lang="en-US" sz="2800" b="1" dirty="0">
                <a:latin typeface="Times New Roman" panose="02020603050405020304" pitchFamily="18" charset="0"/>
                <a:cs typeface="Times New Roman" pitchFamily="18" charset="0"/>
              </a:rPr>
              <a:t>  </a:t>
            </a:r>
            <a:r>
              <a:rPr lang="vi-VN" sz="2800" b="1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’s  </a:t>
            </a:r>
            <a:r>
              <a:rPr lang="vi-VN" sz="2800" b="1" dirty="0">
                <a:latin typeface="Times New Roman" panose="02020603050405020304" pitchFamily="18" charset="0"/>
                <a:cs typeface="Times New Roman" pitchFamily="18" charset="0"/>
              </a:rPr>
              <a:t> sau một tên riêng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ex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: This is </a:t>
            </a:r>
            <a:r>
              <a:rPr lang="en-US" sz="2800" b="1" u="sng" dirty="0" smtClean="0">
                <a:latin typeface="Times New Roman" pitchFamily="18" charset="0"/>
                <a:cs typeface="Times New Roman" pitchFamily="18" charset="0"/>
              </a:rPr>
              <a:t>Nick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’s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dog 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b="1" dirty="0">
                <a:latin typeface="Times New Roman" panose="02020603050405020304" pitchFamily="18" charset="0"/>
                <a:cs typeface="Times New Roman" pitchFamily="18" charset="0"/>
              </a:rPr>
              <a:t>- Chúng t</a:t>
            </a:r>
            <a:r>
              <a:rPr lang="en-US" sz="2800" b="1" dirty="0">
                <a:latin typeface="Times New Roman" panose="02020603050405020304" pitchFamily="18" charset="0"/>
                <a:cs typeface="Times New Roman" pitchFamily="18" charset="0"/>
              </a:rPr>
              <a:t>a</a:t>
            </a:r>
            <a:r>
              <a:rPr lang="vi-VN" sz="2800" b="1" dirty="0">
                <a:latin typeface="Times New Roman" panose="02020603050405020304" pitchFamily="18" charset="0"/>
                <a:cs typeface="Times New Roman" pitchFamily="18" charset="0"/>
              </a:rPr>
              <a:t> sử dụng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’s</a:t>
            </a:r>
            <a:r>
              <a:rPr lang="vi-VN" sz="2800" b="1" dirty="0">
                <a:latin typeface="Times New Roman" panose="02020603050405020304" pitchFamily="18" charset="0"/>
                <a:cs typeface="Times New Roman" pitchFamily="18" charset="0"/>
              </a:rPr>
              <a:t>  sau một danh </a:t>
            </a:r>
            <a:r>
              <a:rPr lang="vi-VN" sz="2800" b="1" dirty="0" smtClean="0">
                <a:latin typeface="Times New Roman" panose="02020603050405020304" pitchFamily="18" charset="0"/>
                <a:cs typeface="Times New Roman" pitchFamily="18" charset="0"/>
              </a:rPr>
              <a:t>từ </a:t>
            </a:r>
            <a:r>
              <a:rPr lang="vi-VN" sz="2800" b="1" dirty="0">
                <a:latin typeface="Times New Roman" panose="02020603050405020304" pitchFamily="18" charset="0"/>
                <a:cs typeface="Times New Roman" pitchFamily="18" charset="0"/>
              </a:rPr>
              <a:t>số ít</a:t>
            </a:r>
            <a:r>
              <a:rPr lang="en-US" sz="2800" b="1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</a:p>
          <a:p>
            <a:r>
              <a:rPr lang="en-US" sz="2800" b="1" dirty="0">
                <a:latin typeface="Times New Roman" panose="02020603050405020304" pitchFamily="18" charset="0"/>
                <a:cs typeface="Times New Roman" pitchFamily="18" charset="0"/>
              </a:rPr>
              <a:t>    </a:t>
            </a:r>
            <a:r>
              <a:rPr lang="vi-VN" sz="2800" b="1" dirty="0">
                <a:latin typeface="Times New Roman" panose="02020603050405020304" pitchFamily="18" charset="0"/>
                <a:cs typeface="Times New Roman" pitchFamily="18" charset="0"/>
              </a:rPr>
              <a:t>      ex</a:t>
            </a:r>
            <a:r>
              <a:rPr lang="en-US" sz="2800" b="1" dirty="0">
                <a:latin typeface="Times New Roman" panose="02020603050405020304" pitchFamily="18" charset="0"/>
                <a:cs typeface="Times New Roman" pitchFamily="18" charset="0"/>
              </a:rPr>
              <a:t> : This is my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itchFamily="18" charset="0"/>
              </a:rPr>
              <a:t>student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’s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itchFamily="18" charset="0"/>
              </a:rPr>
              <a:t>book.</a:t>
            </a:r>
            <a:r>
              <a:rPr lang="vi-VN" sz="2800" b="1" dirty="0">
                <a:latin typeface="Times New Roman" panose="02020603050405020304" pitchFamily="18" charset="0"/>
                <a:cs typeface="Times New Roman" pitchFamily="18" charset="0"/>
              </a:rPr>
              <a:t>  </a:t>
            </a:r>
            <a:endParaRPr lang="en-US" sz="28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4FBA721-7D9F-4ECB-9493-A0CFBD6D7E65}"/>
              </a:ext>
            </a:extLst>
          </p:cNvPr>
          <p:cNvSpPr txBox="1"/>
          <p:nvPr/>
        </p:nvSpPr>
        <p:spPr>
          <a:xfrm>
            <a:off x="672061" y="800344"/>
            <a:ext cx="5672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Examples:  This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Nick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’s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dog.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3710788" y="1331316"/>
            <a:ext cx="1458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672061" y="2120198"/>
            <a:ext cx="7490038" cy="1077218"/>
          </a:xfrm>
          <a:prstGeom prst="rect">
            <a:avLst/>
          </a:prstGeom>
          <a:solidFill>
            <a:srgbClr val="97E4FF"/>
          </a:solidFill>
        </p:spPr>
        <p:txBody>
          <a:bodyPr wrap="square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 </a:t>
            </a:r>
            <a:r>
              <a:rPr 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's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endParaRPr lang="en-US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DT)      (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  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403883" y="1276259"/>
            <a:ext cx="4265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itchFamily="18" charset="0"/>
              </a:rPr>
              <a:t>This is my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itchFamily="18" charset="0"/>
              </a:rPr>
              <a:t>student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’s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itchFamily="18" charset="0"/>
              </a:rPr>
              <a:t>book.</a:t>
            </a:r>
            <a:r>
              <a:rPr lang="vi-VN" sz="2800" b="1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endParaRPr lang="en-US" sz="2800" dirty="0"/>
          </a:p>
        </p:txBody>
      </p:sp>
      <p:cxnSp>
        <p:nvCxnSpPr>
          <p:cNvPr id="19" name="Straight Connector 18"/>
          <p:cNvCxnSpPr/>
          <p:nvPr/>
        </p:nvCxnSpPr>
        <p:spPr>
          <a:xfrm>
            <a:off x="3588730" y="1791624"/>
            <a:ext cx="2755535" cy="1086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116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12" grpId="0"/>
      <p:bldP spid="15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4" y="1080643"/>
            <a:ext cx="2220685" cy="30495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0272" y="1080643"/>
            <a:ext cx="2113415" cy="304953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78614" y="505636"/>
            <a:ext cx="2220685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.VnArabiaH" panose="020B7200000000000000" pitchFamily="34" charset="0"/>
              </a:rPr>
              <a:t>NICK</a:t>
            </a:r>
            <a:endParaRPr lang="en-US" sz="2800" dirty="0">
              <a:solidFill>
                <a:srgbClr val="FF0000"/>
              </a:solidFill>
              <a:latin typeface=".VnArabiaH" panose="020B7200000000000000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20272" y="362999"/>
            <a:ext cx="2220685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.VnArabiaH" panose="020B7200000000000000" pitchFamily="34" charset="0"/>
              </a:rPr>
              <a:t>ALICE</a:t>
            </a:r>
            <a:endParaRPr lang="en-US" sz="2800" dirty="0">
              <a:solidFill>
                <a:srgbClr val="FF0000"/>
              </a:solidFill>
              <a:latin typeface=".VnArabiaH" panose="020B7200000000000000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4FBA721-7D9F-4ECB-9493-A0CFBD6D7E65}"/>
              </a:ext>
            </a:extLst>
          </p:cNvPr>
          <p:cNvSpPr txBox="1"/>
          <p:nvPr/>
        </p:nvSpPr>
        <p:spPr>
          <a:xfrm>
            <a:off x="519137" y="5357501"/>
            <a:ext cx="3100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Nick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’s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lion.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5343" y="583743"/>
            <a:ext cx="1306595" cy="103130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052" name="Picture 4" descr="Lion cartoon Stock Vector Image by ©tigatelu #2737148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546" y="3208898"/>
            <a:ext cx="1012187" cy="921281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1639" y="2946168"/>
            <a:ext cx="1369498" cy="102843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07578" y="1028856"/>
            <a:ext cx="1369498" cy="156562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4FBA721-7D9F-4ECB-9493-A0CFBD6D7E65}"/>
              </a:ext>
            </a:extLst>
          </p:cNvPr>
          <p:cNvSpPr txBox="1"/>
          <p:nvPr/>
        </p:nvSpPr>
        <p:spPr>
          <a:xfrm>
            <a:off x="519137" y="4893980"/>
            <a:ext cx="3100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Nick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’s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bird.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FBA721-7D9F-4ECB-9493-A0CFBD6D7E65}"/>
              </a:ext>
            </a:extLst>
          </p:cNvPr>
          <p:cNvSpPr txBox="1"/>
          <p:nvPr/>
        </p:nvSpPr>
        <p:spPr>
          <a:xfrm>
            <a:off x="519137" y="4399775"/>
            <a:ext cx="3100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Nick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’s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dog.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4FBA721-7D9F-4ECB-9493-A0CFBD6D7E65}"/>
              </a:ext>
            </a:extLst>
          </p:cNvPr>
          <p:cNvSpPr txBox="1"/>
          <p:nvPr/>
        </p:nvSpPr>
        <p:spPr>
          <a:xfrm>
            <a:off x="4554768" y="4324603"/>
            <a:ext cx="3100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Alice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’s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cat.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4FBA721-7D9F-4ECB-9493-A0CFBD6D7E65}"/>
              </a:ext>
            </a:extLst>
          </p:cNvPr>
          <p:cNvSpPr txBox="1"/>
          <p:nvPr/>
        </p:nvSpPr>
        <p:spPr>
          <a:xfrm>
            <a:off x="4554768" y="4834281"/>
            <a:ext cx="3100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Alice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’s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fish.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35343" y="1755224"/>
            <a:ext cx="1306595" cy="1313494"/>
          </a:xfrm>
          <a:prstGeom prst="rect">
            <a:avLst/>
          </a:prstGeom>
          <a:solidFill>
            <a:srgbClr val="97E4FF"/>
          </a:solidFill>
          <a:ln>
            <a:solidFill>
              <a:srgbClr val="00A1DA"/>
            </a:solidFill>
          </a:ln>
        </p:spPr>
      </p:pic>
    </p:spTree>
    <p:extLst>
      <p:ext uri="{BB962C8B-B14F-4D97-AF65-F5344CB8AC3E}">
        <p14:creationId xmlns:p14="http://schemas.microsoft.com/office/powerpoint/2010/main" val="225061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0" grpId="0"/>
      <p:bldP spid="15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3" y="143153"/>
            <a:ext cx="627229" cy="6815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12" name="TextBox 11"/>
          <p:cNvSpPr txBox="1"/>
          <p:nvPr/>
        </p:nvSpPr>
        <p:spPr>
          <a:xfrm>
            <a:off x="920516" y="253076"/>
            <a:ext cx="7588257" cy="461665"/>
          </a:xfrm>
          <a:prstGeom prst="rect">
            <a:avLst/>
          </a:prstGeom>
          <a:solidFill>
            <a:srgbClr val="00B0F0">
              <a:alpha val="82000"/>
            </a:srgb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Choose the correct answer.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948197" y="1303531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1.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423027" y="1297054"/>
            <a:ext cx="732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My (grandmothers / grandmother’s) house is in Ha </a:t>
            </a:r>
            <a:r>
              <a:rPr lang="en-US" sz="2400" dirty="0" err="1"/>
              <a:t>Noi</a:t>
            </a:r>
            <a:r>
              <a:rPr lang="en-US" sz="2400" dirty="0"/>
              <a:t>.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920516" y="2210221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2.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395346" y="2191226"/>
            <a:ext cx="650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This is my (sister’s / sister’) desk.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948197" y="3071334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3.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423027" y="3062681"/>
            <a:ext cx="7979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My (cousin’s / cousin) dad is my uncle.</a:t>
            </a:r>
            <a:endParaRPr lang="en-US" sz="2400" dirty="0"/>
          </a:p>
        </p:txBody>
      </p:sp>
      <p:sp>
        <p:nvSpPr>
          <p:cNvPr id="81" name="TextBox 80"/>
          <p:cNvSpPr txBox="1"/>
          <p:nvPr/>
        </p:nvSpPr>
        <p:spPr>
          <a:xfrm>
            <a:off x="948197" y="3928606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4.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1423027" y="3919953"/>
            <a:ext cx="7979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(Nam’s / Nam’) house is small.</a:t>
            </a:r>
            <a:endParaRPr lang="en-US" sz="2400" dirty="0"/>
          </a:p>
        </p:txBody>
      </p:sp>
      <p:sp>
        <p:nvSpPr>
          <p:cNvPr id="83" name="TextBox 82"/>
          <p:cNvSpPr txBox="1"/>
          <p:nvPr/>
        </p:nvSpPr>
        <p:spPr>
          <a:xfrm>
            <a:off x="948197" y="4768572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5.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368143" y="4814423"/>
            <a:ext cx="7979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There are two bedrooms in (</a:t>
            </a:r>
            <a:r>
              <a:rPr lang="en-US" sz="2400" dirty="0" err="1"/>
              <a:t>Ans</a:t>
            </a:r>
            <a:r>
              <a:rPr lang="en-US" sz="2400" dirty="0"/>
              <a:t> / </a:t>
            </a:r>
            <a:r>
              <a:rPr lang="en-US" sz="2400" dirty="0" err="1"/>
              <a:t>An’s</a:t>
            </a:r>
            <a:r>
              <a:rPr lang="en-US" sz="2400" dirty="0"/>
              <a:t>) flat.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8D06F7C-FB05-4928-9F35-2D60AEDF0A17}"/>
              </a:ext>
            </a:extLst>
          </p:cNvPr>
          <p:cNvSpPr/>
          <p:nvPr/>
        </p:nvSpPr>
        <p:spPr>
          <a:xfrm>
            <a:off x="2740905" y="2267545"/>
            <a:ext cx="935949" cy="36663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0AE096A-6551-4461-8DB6-374780D4C812}"/>
              </a:ext>
            </a:extLst>
          </p:cNvPr>
          <p:cNvSpPr/>
          <p:nvPr/>
        </p:nvSpPr>
        <p:spPr>
          <a:xfrm>
            <a:off x="3999845" y="1376469"/>
            <a:ext cx="1909342" cy="36663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E6CDE8E-A759-4EC2-A2A6-2804475549A2}"/>
              </a:ext>
            </a:extLst>
          </p:cNvPr>
          <p:cNvSpPr/>
          <p:nvPr/>
        </p:nvSpPr>
        <p:spPr>
          <a:xfrm>
            <a:off x="1992425" y="3143617"/>
            <a:ext cx="1044104" cy="36663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38FB08B-4F89-42A0-B106-2F3609E85CC7}"/>
              </a:ext>
            </a:extLst>
          </p:cNvPr>
          <p:cNvSpPr/>
          <p:nvPr/>
        </p:nvSpPr>
        <p:spPr>
          <a:xfrm>
            <a:off x="1540141" y="3983394"/>
            <a:ext cx="822960" cy="36663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EA0474E-9245-4E25-8A09-9814BD1313BD}"/>
              </a:ext>
            </a:extLst>
          </p:cNvPr>
          <p:cNvSpPr/>
          <p:nvPr/>
        </p:nvSpPr>
        <p:spPr>
          <a:xfrm>
            <a:off x="5685257" y="4861936"/>
            <a:ext cx="548640" cy="36663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30 seconds countdown (Đồng hồ đếm ngược 30 giây)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35486" y="5421186"/>
            <a:ext cx="2007986" cy="87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56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2046</TotalTime>
  <Words>976</Words>
  <Application>Microsoft Office PowerPoint</Application>
  <PresentationFormat>On-screen Show (4:3)</PresentationFormat>
  <Paragraphs>268</Paragraphs>
  <Slides>40</Slides>
  <Notes>7</Notes>
  <HiddenSlides>0</HiddenSlides>
  <MMClips>5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57" baseType="lpstr">
      <vt:lpstr>.VnArabia</vt:lpstr>
      <vt:lpstr>.VnArabiaH</vt:lpstr>
      <vt:lpstr>.VnBlack</vt:lpstr>
      <vt:lpstr>.VnBodoni</vt:lpstr>
      <vt:lpstr>.VnTifani HeavyH</vt:lpstr>
      <vt:lpstr>.VnTime</vt:lpstr>
      <vt:lpstr>Adobe Gothic Std B</vt:lpstr>
      <vt:lpstr>Arial</vt:lpstr>
      <vt:lpstr>Arial Black</vt:lpstr>
      <vt:lpstr>Calibri</vt:lpstr>
      <vt:lpstr>Calibri Light</vt:lpstr>
      <vt:lpstr>Georgia</vt:lpstr>
      <vt:lpstr>Gigi</vt:lpstr>
      <vt:lpstr>Times New Roman</vt:lpstr>
      <vt:lpstr>VNI-Fato</vt:lpstr>
      <vt:lpstr>Office Theme</vt:lpstr>
      <vt:lpstr>Mountain Top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Đồng hồ đếm ngược 5 giây</vt:lpstr>
      <vt:lpstr>PowerPoint Presentation</vt:lpstr>
      <vt:lpstr>PowerPoint Presentation</vt:lpstr>
      <vt:lpstr>PowerPoint Presentation</vt:lpstr>
      <vt:lpstr>* Further Practice: Choose the best answer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</cp:lastModifiedBy>
  <cp:revision>148</cp:revision>
  <dcterms:created xsi:type="dcterms:W3CDTF">2020-12-09T02:04:09Z</dcterms:created>
  <dcterms:modified xsi:type="dcterms:W3CDTF">2022-09-27T16:27:42Z</dcterms:modified>
</cp:coreProperties>
</file>