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6" r:id="rId2"/>
    <p:sldMasterId id="2147483718" r:id="rId3"/>
    <p:sldMasterId id="2147483730" r:id="rId4"/>
    <p:sldMasterId id="2147483743" r:id="rId5"/>
  </p:sldMasterIdLst>
  <p:notesMasterIdLst>
    <p:notesMasterId r:id="rId26"/>
  </p:notesMasterIdLst>
  <p:sldIdLst>
    <p:sldId id="404" r:id="rId6"/>
    <p:sldId id="377" r:id="rId7"/>
    <p:sldId id="406" r:id="rId8"/>
    <p:sldId id="410" r:id="rId9"/>
    <p:sldId id="407" r:id="rId10"/>
    <p:sldId id="412" r:id="rId11"/>
    <p:sldId id="413" r:id="rId12"/>
    <p:sldId id="409" r:id="rId13"/>
    <p:sldId id="415" r:id="rId14"/>
    <p:sldId id="360" r:id="rId15"/>
    <p:sldId id="362" r:id="rId16"/>
    <p:sldId id="342" r:id="rId17"/>
    <p:sldId id="417" r:id="rId18"/>
    <p:sldId id="419" r:id="rId19"/>
    <p:sldId id="421" r:id="rId20"/>
    <p:sldId id="264" r:id="rId21"/>
    <p:sldId id="423" r:id="rId22"/>
    <p:sldId id="424" r:id="rId23"/>
    <p:sldId id="426" r:id="rId24"/>
    <p:sldId id="428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99"/>
    <a:srgbClr val="000F2E"/>
    <a:srgbClr val="001746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3783" autoAdjust="0"/>
  </p:normalViewPr>
  <p:slideViewPr>
    <p:cSldViewPr>
      <p:cViewPr>
        <p:scale>
          <a:sx n="90" d="100"/>
          <a:sy n="90" d="100"/>
        </p:scale>
        <p:origin x="-714" y="4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20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7E14FA-7219-418F-9617-AEF1BEBE88D2}" type="datetimeFigureOut">
              <a:rPr lang="en-US" smtClean="0"/>
              <a:pPr/>
              <a:t>8/14/2023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664BE6-CE14-40F1-B745-83278613587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491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B4A08A5-333F-4CE0-BE95-D1C6BC3EC589}" type="slidenum">
              <a:rPr lang="en-US" altLang="en-US"/>
              <a:pPr/>
              <a:t>2</a:t>
            </a:fld>
            <a:endParaRPr lang="en-US" altLang="en-US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777D6-BC94-4672-AAEF-BD0C1CEC84DA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2740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i="1" u="sng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Gợi ý:</a:t>
            </a:r>
            <a:r>
              <a:rPr lang="en-US" sz="1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Đ</a:t>
            </a:r>
            <a:r>
              <a:rPr lang="vi-VN" sz="120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ưa ra bài toán thực tế có kèm hướng dẫn ban đầu đối với bài toán để học sinh về nhà tư duy tiếp</a:t>
            </a:r>
            <a:r>
              <a:rPr lang="en-US" sz="1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hoặc giải quyết tại lớp nếu có thời gian.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B979B6-8E7C-4E90-8C9D-F537DFD7086F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0631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40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EB0BA-1468-4F72-994D-0631EDCC1385}" type="datetimeFigureOut">
              <a:rPr lang="en-US" smtClean="0"/>
              <a:pPr/>
              <a:t>8/14/2023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C46DE-D839-46A1-B501-444EC90B249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7815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EB0BA-1468-4F72-994D-0631EDCC1385}" type="datetimeFigureOut">
              <a:rPr lang="en-US" smtClean="0"/>
              <a:pPr/>
              <a:t>8/14/2023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C46DE-D839-46A1-B501-444EC90B249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037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EB0BA-1468-4F72-994D-0631EDCC1385}" type="datetimeFigureOut">
              <a:rPr lang="en-US" smtClean="0"/>
              <a:pPr/>
              <a:t>8/14/2023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C46DE-D839-46A1-B501-444EC90B249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2168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28600"/>
            <a:ext cx="8229600" cy="5867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duytusonguyen@gmail.com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821B5D-2915-4405-8A12-84D8F259D7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946523"/>
      </p:ext>
    </p:extLst>
  </p:cSld>
  <p:clrMapOvr>
    <a:masterClrMapping/>
  </p:clrMapOvr>
  <p:transition>
    <p:wedg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70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DB557-DD31-4CD5-83D6-FAFBD722F9F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2F998-40A6-478F-BD62-A2C82A8098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904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DB557-DD31-4CD5-83D6-FAFBD722F9F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2F998-40A6-478F-BD62-A2C82A8098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03849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33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DB557-DD31-4CD5-83D6-FAFBD722F9F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2F998-40A6-478F-BD62-A2C82A8098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7315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DB557-DD31-4CD5-83D6-FAFBD722F9F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2F998-40A6-478F-BD62-A2C82A8098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2033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62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62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DB557-DD31-4CD5-83D6-FAFBD722F9F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2F998-40A6-478F-BD62-A2C82A8098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7987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DB557-DD31-4CD5-83D6-FAFBD722F9F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2F998-40A6-478F-BD62-A2C82A8098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0728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DB557-DD31-4CD5-83D6-FAFBD722F9F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2F998-40A6-478F-BD62-A2C82A8098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371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EB0BA-1468-4F72-994D-0631EDCC1385}" type="datetimeFigureOut">
              <a:rPr lang="en-US" smtClean="0"/>
              <a:pPr/>
              <a:t>8/14/2023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C46DE-D839-46A1-B501-444EC90B249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0343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9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DB557-DD31-4CD5-83D6-FAFBD722F9F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2F998-40A6-478F-BD62-A2C82A8098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5113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5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DB557-DD31-4CD5-83D6-FAFBD722F9F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2F998-40A6-478F-BD62-A2C82A8098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2941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DB557-DD31-4CD5-83D6-FAFBD722F9F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2F998-40A6-478F-BD62-A2C82A8098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6536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6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6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DB557-DD31-4CD5-83D6-FAFBD722F9F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2F998-40A6-478F-BD62-A2C82A8098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2549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70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DB557-DD31-4CD5-83D6-FAFBD722F9F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2F998-40A6-478F-BD62-A2C82A8098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71705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DB557-DD31-4CD5-83D6-FAFBD722F9F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2F998-40A6-478F-BD62-A2C82A8098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475321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33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DB557-DD31-4CD5-83D6-FAFBD722F9F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2F998-40A6-478F-BD62-A2C82A8098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10534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DB557-DD31-4CD5-83D6-FAFBD722F9F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2F998-40A6-478F-BD62-A2C82A8098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4636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62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62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DB557-DD31-4CD5-83D6-FAFBD722F9F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2F998-40A6-478F-BD62-A2C82A8098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67694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DB557-DD31-4CD5-83D6-FAFBD722F9F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2F998-40A6-478F-BD62-A2C82A8098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115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EB0BA-1468-4F72-994D-0631EDCC1385}" type="datetimeFigureOut">
              <a:rPr lang="en-US" smtClean="0"/>
              <a:pPr/>
              <a:t>8/14/2023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C46DE-D839-46A1-B501-444EC90B249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56843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DB557-DD31-4CD5-83D6-FAFBD722F9F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2F998-40A6-478F-BD62-A2C82A8098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6262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9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DB557-DD31-4CD5-83D6-FAFBD722F9F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2F998-40A6-478F-BD62-A2C82A8098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8746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5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DB557-DD31-4CD5-83D6-FAFBD722F9F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2F998-40A6-478F-BD62-A2C82A8098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138876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DB557-DD31-4CD5-83D6-FAFBD722F9F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2F998-40A6-478F-BD62-A2C82A8098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325775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6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6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DB557-DD31-4CD5-83D6-FAFBD722F9F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2F998-40A6-478F-BD62-A2C82A8098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657048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7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9F21DE-91B0-4F59-9729-201E871358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D36252-790F-4530-A661-160F6EA781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51517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9F21DE-91B0-4F59-9729-201E871358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D36252-790F-4530-A661-160F6EA781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38022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9F21DE-91B0-4F59-9729-201E871358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D36252-790F-4530-A661-160F6EA781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27724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9F21DE-91B0-4F59-9729-201E871358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D36252-790F-4530-A661-160F6EA781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46174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9F21DE-91B0-4F59-9729-201E871358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D36252-790F-4530-A661-160F6EA781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6616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EB0BA-1468-4F72-994D-0631EDCC1385}" type="datetimeFigureOut">
              <a:rPr lang="en-US" smtClean="0"/>
              <a:pPr/>
              <a:t>8/14/2023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C46DE-D839-46A1-B501-444EC90B249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90403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9F21DE-91B0-4F59-9729-201E871358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D36252-790F-4530-A661-160F6EA781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264914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9F21DE-91B0-4F59-9729-201E871358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D36252-790F-4530-A661-160F6EA781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62576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8" y="273049"/>
            <a:ext cx="3008313" cy="1162051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6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8" y="1435104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9F21DE-91B0-4F59-9729-201E871358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D36252-790F-4530-A661-160F6EA781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29950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9"/>
            <a:ext cx="5486400" cy="8048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9F21DE-91B0-4F59-9729-201E871358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D36252-790F-4530-A661-160F6EA781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18577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9F21DE-91B0-4F59-9729-201E871358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D36252-790F-4530-A661-160F6EA781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46338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9F21DE-91B0-4F59-9729-201E871358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D36252-790F-4530-A661-160F6EA781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75940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5271" y="6248681"/>
            <a:ext cx="1905000" cy="45664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729" y="6248681"/>
            <a:ext cx="2894542" cy="45664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729" y="6248681"/>
            <a:ext cx="1905000" cy="45664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F25601-F6FC-4764-9089-9DCD69704C4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337685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4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9F21DE-91B0-4F59-9729-201E871358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D36252-790F-4530-A661-160F6EA781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103393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9F21DE-91B0-4F59-9729-201E871358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D36252-790F-4530-A661-160F6EA781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043275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9F21DE-91B0-4F59-9729-201E871358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D36252-790F-4530-A661-160F6EA781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020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EB0BA-1468-4F72-994D-0631EDCC1385}" type="datetimeFigureOut">
              <a:rPr lang="en-US" smtClean="0"/>
              <a:pPr/>
              <a:t>8/14/2023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C46DE-D839-46A1-B501-444EC90B249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40476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9F21DE-91B0-4F59-9729-201E871358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D36252-790F-4530-A661-160F6EA781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289347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9F21DE-91B0-4F59-9729-201E871358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D36252-790F-4530-A661-160F6EA781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28725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9F21DE-91B0-4F59-9729-201E871358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D36252-790F-4530-A661-160F6EA781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45518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9F21DE-91B0-4F59-9729-201E871358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D36252-790F-4530-A661-160F6EA781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75678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4" y="273049"/>
            <a:ext cx="3008313" cy="1162051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60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4" y="1435104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9F21DE-91B0-4F59-9729-201E871358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D36252-790F-4530-A661-160F6EA781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40692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6"/>
            <a:ext cx="5486400" cy="8048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9F21DE-91B0-4F59-9729-201E871358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D36252-790F-4530-A661-160F6EA781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75782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9F21DE-91B0-4F59-9729-201E871358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D36252-790F-4530-A661-160F6EA781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54112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9F21DE-91B0-4F59-9729-201E871358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D36252-790F-4530-A661-160F6EA781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47279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5271" y="6248681"/>
            <a:ext cx="1905000" cy="45664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729" y="6248681"/>
            <a:ext cx="2894542" cy="45664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729" y="6248681"/>
            <a:ext cx="1905000" cy="45664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F25601-F6FC-4764-9089-9DCD69704C4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476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EB0BA-1468-4F72-994D-0631EDCC1385}" type="datetimeFigureOut">
              <a:rPr lang="en-US" smtClean="0"/>
              <a:pPr/>
              <a:t>8/14/2023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C46DE-D839-46A1-B501-444EC90B249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6903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EB0BA-1468-4F72-994D-0631EDCC1385}" type="datetimeFigureOut">
              <a:rPr lang="en-US" smtClean="0"/>
              <a:pPr/>
              <a:t>8/14/2023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C46DE-D839-46A1-B501-444EC90B249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4632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65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EB0BA-1468-4F72-994D-0631EDCC1385}" type="datetimeFigureOut">
              <a:rPr lang="en-US" smtClean="0"/>
              <a:pPr/>
              <a:t>8/14/2023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C46DE-D839-46A1-B501-444EC90B249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8705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5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EB0BA-1468-4F72-994D-0631EDCC1385}" type="datetimeFigureOut">
              <a:rPr lang="en-US" smtClean="0"/>
              <a:pPr/>
              <a:t>8/14/2023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C46DE-D839-46A1-B501-444EC90B249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848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slideLayout" Target="../slideLayouts/slideLayout58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AEB0BA-1468-4F72-994D-0631EDCC1385}" type="datetimeFigureOut">
              <a:rPr lang="en-US" smtClean="0"/>
              <a:pPr/>
              <a:t>8/14/2023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DC46DE-D839-46A1-B501-444EC90B249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827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8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9DB557-DD31-4CD5-83D6-FAFBD722F9F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8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8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E2F998-40A6-478F-BD62-A2C82A8098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750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8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9DB557-DD31-4CD5-83D6-FAFBD722F9F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8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8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E2F998-40A6-478F-BD62-A2C82A8098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737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E9F21DE-91B0-4F59-9729-201E871358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DD36252-790F-4530-A661-160F6EA781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147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E9F21DE-91B0-4F59-9729-201E871358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DD36252-790F-4530-A661-160F6EA781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7205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  <p:sldLayoutId id="2147483755" r:id="rId12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gif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8229600" cy="762000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en-US" sz="2000" b="1" dirty="0" err="1" smtClean="0">
                <a:latin typeface="Times New Roman" pitchFamily="18" charset="0"/>
                <a:ea typeface="+mn-ea"/>
                <a:cs typeface="Times New Roman" pitchFamily="18" charset="0"/>
              </a:rPr>
              <a:t>PHÒNG</a:t>
            </a:r>
            <a:r>
              <a:rPr lang="en-US" sz="20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+mn-ea"/>
                <a:cs typeface="Times New Roman" pitchFamily="18" charset="0"/>
              </a:rPr>
              <a:t>GIÁO</a:t>
            </a:r>
            <a:r>
              <a:rPr lang="en-US" sz="20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+mn-ea"/>
                <a:cs typeface="Times New Roman" pitchFamily="18" charset="0"/>
              </a:rPr>
              <a:t>DỤC</a:t>
            </a:r>
            <a:r>
              <a:rPr lang="en-US" sz="20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+mn-ea"/>
                <a:cs typeface="Times New Roman" pitchFamily="18" charset="0"/>
              </a:rPr>
              <a:t>VÀ</a:t>
            </a:r>
            <a:r>
              <a:rPr lang="en-US" sz="20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+mn-ea"/>
                <a:cs typeface="Times New Roman" pitchFamily="18" charset="0"/>
              </a:rPr>
              <a:t>ĐÀO</a:t>
            </a:r>
            <a:r>
              <a:rPr lang="en-US" sz="20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+mn-ea"/>
                <a:cs typeface="Times New Roman" pitchFamily="18" charset="0"/>
              </a:rPr>
              <a:t>TẠO</a:t>
            </a:r>
            <a:r>
              <a:rPr lang="en-US" sz="20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vi-VN" sz="20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QUẬN </a:t>
            </a:r>
            <a:r>
              <a:rPr lang="vi-VN" sz="2000" b="1" dirty="0">
                <a:latin typeface="Times New Roman" pitchFamily="18" charset="0"/>
                <a:ea typeface="+mn-ea"/>
                <a:cs typeface="Times New Roman" pitchFamily="18" charset="0"/>
              </a:rPr>
              <a:t>HẢI </a:t>
            </a:r>
            <a:r>
              <a:rPr lang="vi-VN" sz="20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AN</a:t>
            </a:r>
            <a:r>
              <a:rPr lang="en-US" sz="20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en-US" sz="2000" b="1" dirty="0" smtClean="0"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en-US" sz="2000" b="1" dirty="0" err="1" smtClean="0">
                <a:latin typeface="Times New Roman" pitchFamily="18" charset="0"/>
                <a:ea typeface="+mn-ea"/>
                <a:cs typeface="Times New Roman" pitchFamily="18" charset="0"/>
              </a:rPr>
              <a:t>TRƯỜNG</a:t>
            </a:r>
            <a:r>
              <a:rPr lang="en-US" sz="20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 THCS </a:t>
            </a:r>
            <a:r>
              <a:rPr lang="en-US" sz="2000" b="1" dirty="0" err="1" smtClean="0">
                <a:latin typeface="Times New Roman" pitchFamily="18" charset="0"/>
                <a:ea typeface="+mn-ea"/>
                <a:cs typeface="Times New Roman" pitchFamily="18" charset="0"/>
              </a:rPr>
              <a:t>TRÀNG</a:t>
            </a:r>
            <a:r>
              <a:rPr lang="en-US" sz="20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ea typeface="+mn-ea"/>
                <a:cs typeface="Times New Roman" pitchFamily="18" charset="0"/>
              </a:rPr>
              <a:t>CÁT</a:t>
            </a:r>
            <a:r>
              <a:rPr lang="vi-VN" sz="2000" b="1" dirty="0"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vi-VN" sz="2000" b="1" dirty="0"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8"/>
            <a:ext cx="8534400" cy="5059365"/>
          </a:xfrm>
        </p:spPr>
        <p:txBody>
          <a:bodyPr/>
          <a:lstStyle/>
          <a:p>
            <a:pPr marL="0" lvl="0" indent="0" algn="ctr">
              <a:spcBef>
                <a:spcPts val="0"/>
              </a:spcBef>
              <a:buNone/>
            </a:pPr>
            <a:endParaRPr lang="en-US" sz="2800" b="1" dirty="0" smtClean="0">
              <a:solidFill>
                <a:srgbClr val="C00000"/>
              </a:solidFill>
              <a:latin typeface="Times New Roman"/>
              <a:ea typeface="Times New Roman"/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en-US" sz="2800" b="1" dirty="0">
              <a:solidFill>
                <a:srgbClr val="C00000"/>
              </a:solidFill>
              <a:latin typeface="Times New Roman"/>
              <a:ea typeface="Times New Roman"/>
            </a:endParaRPr>
          </a:p>
          <a:p>
            <a:pPr marL="0" lvl="0" indent="0" algn="ctr">
              <a:spcBef>
                <a:spcPts val="0"/>
              </a:spcBef>
              <a:buNone/>
            </a:pPr>
            <a:r>
              <a:rPr lang="en-US" b="1" dirty="0" err="1" smtClean="0">
                <a:solidFill>
                  <a:srgbClr val="C00000"/>
                </a:solidFill>
                <a:latin typeface="Times New Roman"/>
                <a:ea typeface="Times New Roman"/>
              </a:rPr>
              <a:t>CHÀO</a:t>
            </a:r>
            <a:r>
              <a:rPr lang="en-US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latin typeface="Times New Roman"/>
                <a:ea typeface="Times New Roman"/>
              </a:rPr>
              <a:t>MỪNG</a:t>
            </a:r>
            <a:r>
              <a:rPr lang="en-US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latin typeface="Times New Roman"/>
                <a:ea typeface="Times New Roman"/>
              </a:rPr>
              <a:t>CÁC</a:t>
            </a:r>
            <a:r>
              <a:rPr lang="en-US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latin typeface="Times New Roman"/>
                <a:ea typeface="Times New Roman"/>
              </a:rPr>
              <a:t>THẦY</a:t>
            </a:r>
            <a:r>
              <a:rPr lang="en-US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latin typeface="Times New Roman"/>
                <a:ea typeface="Times New Roman"/>
              </a:rPr>
              <a:t>CÔ</a:t>
            </a:r>
            <a:r>
              <a:rPr lang="en-US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latin typeface="Times New Roman"/>
                <a:ea typeface="Times New Roman"/>
              </a:rPr>
              <a:t>GIÁO</a:t>
            </a:r>
            <a:r>
              <a:rPr lang="en-US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latin typeface="Times New Roman"/>
                <a:ea typeface="Times New Roman"/>
              </a:rPr>
              <a:t>VỀ</a:t>
            </a:r>
            <a:r>
              <a:rPr lang="en-US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latin typeface="Times New Roman"/>
                <a:ea typeface="Times New Roman"/>
              </a:rPr>
              <a:t>DỰ</a:t>
            </a:r>
            <a:r>
              <a:rPr lang="en-US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latin typeface="Times New Roman"/>
                <a:ea typeface="Times New Roman"/>
              </a:rPr>
              <a:t>TIẾT</a:t>
            </a:r>
            <a:r>
              <a:rPr lang="en-US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latin typeface="Times New Roman"/>
                <a:ea typeface="Times New Roman"/>
              </a:rPr>
              <a:t>HỌC</a:t>
            </a:r>
            <a:r>
              <a:rPr lang="en-US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  </a:t>
            </a:r>
            <a:r>
              <a:rPr lang="en-US" b="1" dirty="0" err="1" smtClean="0">
                <a:solidFill>
                  <a:srgbClr val="C00000"/>
                </a:solidFill>
                <a:latin typeface="Times New Roman"/>
                <a:ea typeface="Times New Roman"/>
              </a:rPr>
              <a:t>LỚP</a:t>
            </a:r>
            <a:r>
              <a:rPr lang="en-US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  </a:t>
            </a:r>
            <a:r>
              <a:rPr lang="en-US" b="1" dirty="0" err="1" smtClean="0">
                <a:solidFill>
                  <a:srgbClr val="C00000"/>
                </a:solidFill>
                <a:latin typeface="Times New Roman"/>
                <a:ea typeface="Times New Roman"/>
              </a:rPr>
              <a:t>8B1</a:t>
            </a:r>
            <a:endParaRPr lang="en-US" dirty="0">
              <a:solidFill>
                <a:srgbClr val="C00000"/>
              </a:solidFill>
              <a:latin typeface="Arial"/>
            </a:endParaRPr>
          </a:p>
          <a:p>
            <a:pPr marL="0" lvl="0" indent="0" algn="ctr">
              <a:lnSpc>
                <a:spcPct val="115000"/>
              </a:lnSpc>
              <a:spcBef>
                <a:spcPts val="0"/>
              </a:spcBef>
              <a:buNone/>
            </a:pPr>
            <a:endParaRPr lang="en-US" sz="2800" b="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lvl="0" indent="0" algn="ctr">
              <a:lnSpc>
                <a:spcPct val="115000"/>
              </a:lnSpc>
              <a:spcBef>
                <a:spcPts val="0"/>
              </a:spcBef>
              <a:buNone/>
            </a:pPr>
            <a:r>
              <a:rPr lang="en-US" b="1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MÔN</a:t>
            </a:r>
            <a:r>
              <a:rPr lang="en-US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: </a:t>
            </a:r>
            <a:r>
              <a:rPr lang="en-US" b="1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LỊCH</a:t>
            </a:r>
            <a:r>
              <a:rPr lang="en-US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b="1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SỬ</a:t>
            </a:r>
            <a:r>
              <a:rPr lang="en-US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- </a:t>
            </a:r>
            <a:r>
              <a:rPr lang="en-US" b="1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ĐỊA</a:t>
            </a:r>
            <a:r>
              <a:rPr lang="en-US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b="1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LÍ</a:t>
            </a:r>
            <a:r>
              <a:rPr lang="en-US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 8</a:t>
            </a:r>
            <a:endParaRPr lang="en-US" b="1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214284" y="4317598"/>
            <a:ext cx="6553200" cy="587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71600" algn="ctr">
              <a:lnSpc>
                <a:spcPct val="115000"/>
              </a:lnSpc>
            </a:pP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Giáo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viên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: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Nguyễn</a:t>
            </a:r>
            <a:r>
              <a:rPr lang="en-US" sz="28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Thị</a:t>
            </a:r>
            <a:r>
              <a:rPr lang="en-US" sz="28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Thêm</a:t>
            </a:r>
            <a:endParaRPr lang="en-US" sz="28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9050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485900" y="304811"/>
            <a:ext cx="6172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3200" b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32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CHÍ</a:t>
            </a:r>
            <a:r>
              <a:rPr lang="en-US" sz="32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32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GIÁ</a:t>
            </a:r>
            <a:endParaRPr lang="en-US" sz="3200" b="1" u="sng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81000" y="1402163"/>
            <a:ext cx="83820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dung: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Đầy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đủ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:  8,0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điểm</a:t>
            </a:r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bày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: To,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rõ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ràng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            :2,0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điểm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0751505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6"/>
          <p:cNvSpPr>
            <a:spLocks noChangeArrowheads="1"/>
          </p:cNvSpPr>
          <p:nvPr/>
        </p:nvSpPr>
        <p:spPr bwMode="auto">
          <a:xfrm>
            <a:off x="685800" y="5181614"/>
            <a:ext cx="914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61448" name="Rectangle 8"/>
          <p:cNvSpPr>
            <a:spLocks noChangeArrowheads="1"/>
          </p:cNvSpPr>
          <p:nvPr/>
        </p:nvSpPr>
        <p:spPr bwMode="auto">
          <a:xfrm>
            <a:off x="1600200" y="993350"/>
            <a:ext cx="2590800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200" b="1" dirty="0" err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ĐỨC</a:t>
            </a: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 </a:t>
            </a:r>
          </a:p>
          <a:p>
            <a:pPr algn="ctr"/>
            <a:r>
              <a:rPr lang="en-US" altLang="zh-CN" sz="3200" b="1" dirty="0" err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ÁO</a:t>
            </a: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 – HUNG</a:t>
            </a:r>
          </a:p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ITALIA</a:t>
            </a:r>
          </a:p>
          <a:p>
            <a:pPr algn="ctr"/>
            <a:r>
              <a:rPr lang="en-US" altLang="zh-CN" sz="3200" b="1" i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(1882)</a:t>
            </a:r>
          </a:p>
        </p:txBody>
      </p:sp>
      <p:sp>
        <p:nvSpPr>
          <p:cNvPr id="61455" name="Rectangle 15"/>
          <p:cNvSpPr>
            <a:spLocks noChangeArrowheads="1"/>
          </p:cNvSpPr>
          <p:nvPr/>
        </p:nvSpPr>
        <p:spPr bwMode="auto">
          <a:xfrm>
            <a:off x="5146158" y="991543"/>
            <a:ext cx="1635642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err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ANH</a:t>
            </a:r>
            <a:endParaRPr lang="en-US" altLang="zh-CN" sz="32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  <a:p>
            <a:pPr algn="ctr"/>
            <a:r>
              <a:rPr lang="en-US" altLang="zh-CN" sz="3200" b="1" dirty="0" err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PHÁP</a:t>
            </a:r>
            <a:endParaRPr lang="en-US" altLang="zh-CN" sz="32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  <a:p>
            <a:pPr algn="ctr"/>
            <a:r>
              <a:rPr lang="en-US" altLang="zh-CN" sz="3200" b="1" dirty="0" err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NGA</a:t>
            </a:r>
            <a:endParaRPr lang="en-US" altLang="zh-CN" sz="32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  <a:p>
            <a:pPr algn="ctr"/>
            <a:r>
              <a:rPr lang="en-US" altLang="zh-CN" sz="3200" b="1" i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(1907)</a:t>
            </a:r>
          </a:p>
        </p:txBody>
      </p:sp>
      <p:sp>
        <p:nvSpPr>
          <p:cNvPr id="61456" name="Rectangle 16"/>
          <p:cNvSpPr>
            <a:spLocks noChangeArrowheads="1"/>
          </p:cNvSpPr>
          <p:nvPr/>
        </p:nvSpPr>
        <p:spPr bwMode="auto">
          <a:xfrm>
            <a:off x="228600" y="907703"/>
            <a:ext cx="13716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200" b="1" dirty="0" err="1">
                <a:latin typeface="Times New Roman" pitchFamily="18" charset="0"/>
                <a:ea typeface="宋体" pitchFamily="2" charset="-122"/>
              </a:rPr>
              <a:t>Khối</a:t>
            </a:r>
            <a:endParaRPr lang="en-US" altLang="zh-CN" sz="3200" b="1" dirty="0">
              <a:latin typeface="Times New Roman" pitchFamily="18" charset="0"/>
              <a:ea typeface="宋体" pitchFamily="2" charset="-122"/>
            </a:endParaRPr>
          </a:p>
          <a:p>
            <a:pPr algn="ctr"/>
            <a:r>
              <a:rPr lang="en-US" altLang="zh-CN" sz="3200" b="1" dirty="0" err="1">
                <a:latin typeface="Times New Roman" pitchFamily="18" charset="0"/>
                <a:ea typeface="宋体" pitchFamily="2" charset="-122"/>
              </a:rPr>
              <a:t>Liên</a:t>
            </a:r>
            <a:endParaRPr lang="en-US" altLang="zh-CN" sz="3200" b="1" dirty="0">
              <a:latin typeface="Times New Roman" pitchFamily="18" charset="0"/>
              <a:ea typeface="宋体" pitchFamily="2" charset="-122"/>
            </a:endParaRPr>
          </a:p>
          <a:p>
            <a:pPr algn="ctr"/>
            <a:r>
              <a:rPr lang="en-US" altLang="zh-CN" sz="3200" b="1" dirty="0">
                <a:latin typeface="Times New Roman" pitchFamily="18" charset="0"/>
                <a:ea typeface="宋体" pitchFamily="2" charset="-122"/>
              </a:rPr>
              <a:t>minh</a:t>
            </a:r>
          </a:p>
        </p:txBody>
      </p:sp>
      <p:sp>
        <p:nvSpPr>
          <p:cNvPr id="61457" name="Rectangle 17"/>
          <p:cNvSpPr>
            <a:spLocks noChangeArrowheads="1"/>
          </p:cNvSpPr>
          <p:nvPr/>
        </p:nvSpPr>
        <p:spPr bwMode="auto">
          <a:xfrm>
            <a:off x="7315200" y="1123897"/>
            <a:ext cx="10668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200" b="1" dirty="0" err="1">
                <a:latin typeface="Times New Roman" pitchFamily="18" charset="0"/>
                <a:ea typeface="宋体" pitchFamily="2" charset="-122"/>
              </a:rPr>
              <a:t>Khối</a:t>
            </a:r>
            <a:endParaRPr lang="en-US" altLang="zh-CN" sz="3200" b="1" dirty="0">
              <a:latin typeface="Times New Roman" pitchFamily="18" charset="0"/>
              <a:ea typeface="宋体" pitchFamily="2" charset="-122"/>
            </a:endParaRPr>
          </a:p>
          <a:p>
            <a:pPr algn="ctr"/>
            <a:r>
              <a:rPr lang="en-US" altLang="zh-CN" sz="3200" b="1" dirty="0" err="1">
                <a:latin typeface="Times New Roman" pitchFamily="18" charset="0"/>
                <a:ea typeface="宋体" pitchFamily="2" charset="-122"/>
              </a:rPr>
              <a:t>Hiệp</a:t>
            </a:r>
            <a:endParaRPr lang="en-US" altLang="zh-CN" sz="3200" b="1" dirty="0">
              <a:latin typeface="Times New Roman" pitchFamily="18" charset="0"/>
              <a:ea typeface="宋体" pitchFamily="2" charset="-122"/>
            </a:endParaRPr>
          </a:p>
          <a:p>
            <a:pPr algn="ctr"/>
            <a:r>
              <a:rPr lang="en-US" altLang="zh-CN" sz="3200" b="1" dirty="0" err="1">
                <a:latin typeface="Times New Roman" pitchFamily="18" charset="0"/>
                <a:ea typeface="宋体" pitchFamily="2" charset="-122"/>
              </a:rPr>
              <a:t>ước</a:t>
            </a:r>
            <a:endParaRPr lang="en-US" altLang="zh-CN" sz="3200" b="1" dirty="0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61460" name="AutoShape 20"/>
          <p:cNvSpPr>
            <a:spLocks/>
          </p:cNvSpPr>
          <p:nvPr/>
        </p:nvSpPr>
        <p:spPr bwMode="auto">
          <a:xfrm>
            <a:off x="1524000" y="762000"/>
            <a:ext cx="152400" cy="1676400"/>
          </a:xfrm>
          <a:prstGeom prst="leftBrace">
            <a:avLst>
              <a:gd name="adj1" fmla="val 916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63" name="AutoShape 23"/>
          <p:cNvSpPr>
            <a:spLocks/>
          </p:cNvSpPr>
          <p:nvPr/>
        </p:nvSpPr>
        <p:spPr bwMode="auto">
          <a:xfrm>
            <a:off x="6781800" y="991532"/>
            <a:ext cx="304800" cy="1600200"/>
          </a:xfrm>
          <a:prstGeom prst="rightBrace">
            <a:avLst>
              <a:gd name="adj1" fmla="val 47906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471" name="Text Box 31"/>
          <p:cNvSpPr txBox="1">
            <a:spLocks noChangeArrowheads="1"/>
          </p:cNvSpPr>
          <p:nvPr/>
        </p:nvSpPr>
        <p:spPr bwMode="auto">
          <a:xfrm>
            <a:off x="3886200" y="1114577"/>
            <a:ext cx="12954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5400" dirty="0">
                <a:sym typeface="Wingdings 3" pitchFamily="18" charset="2"/>
              </a:rPr>
              <a:t></a:t>
            </a:r>
          </a:p>
        </p:txBody>
      </p:sp>
    </p:spTree>
    <p:extLst>
      <p:ext uri="{BB962C8B-B14F-4D97-AF65-F5344CB8AC3E}">
        <p14:creationId xmlns:p14="http://schemas.microsoft.com/office/powerpoint/2010/main" val="144390293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1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61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61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61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61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61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61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8" grpId="0"/>
      <p:bldP spid="61455" grpId="0"/>
      <p:bldP spid="61456" grpId="0"/>
      <p:bldP spid="61457" grpId="0"/>
      <p:bldP spid="61460" grpId="0" animBg="1"/>
      <p:bldP spid="61463" grpId="0" animBg="1"/>
      <p:bldP spid="61471" grpId="0"/>
      <p:bldP spid="61471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 Box 6"/>
          <p:cNvSpPr txBox="1">
            <a:spLocks noChangeArrowheads="1"/>
          </p:cNvSpPr>
          <p:nvPr/>
        </p:nvSpPr>
        <p:spPr bwMode="auto">
          <a:xfrm>
            <a:off x="523875" y="533414"/>
            <a:ext cx="83058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rgbClr val="C00000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eaLnBrk="0" hangingPunct="0">
              <a:defRPr sz="2000" b="1">
                <a:solidFill>
                  <a:srgbClr val="C00000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eaLnBrk="0" hangingPunct="0">
              <a:defRPr sz="2000" b="1">
                <a:solidFill>
                  <a:srgbClr val="C00000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eaLnBrk="0" hangingPunct="0">
              <a:defRPr sz="2000" b="1">
                <a:solidFill>
                  <a:srgbClr val="C00000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eaLnBrk="0" hangingPunct="0">
              <a:defRPr sz="2000" b="1">
                <a:solidFill>
                  <a:srgbClr val="C00000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C00000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C00000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C00000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C00000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dirty="0">
                <a:solidFill>
                  <a:srgbClr val="006600"/>
                </a:solidFill>
              </a:rPr>
              <a:t>28-6- 1914</a:t>
            </a:r>
            <a:r>
              <a:rPr lang="en-US" sz="2800" b="0" dirty="0">
                <a:solidFill>
                  <a:schemeClr val="tx1"/>
                </a:solidFill>
              </a:rPr>
              <a:t>: </a:t>
            </a:r>
            <a:r>
              <a:rPr lang="en-US" sz="2800" b="0" dirty="0" err="1">
                <a:solidFill>
                  <a:schemeClr val="tx1"/>
                </a:solidFill>
              </a:rPr>
              <a:t>Thái</a:t>
            </a:r>
            <a:r>
              <a:rPr lang="en-US" sz="2800" b="0" dirty="0">
                <a:solidFill>
                  <a:schemeClr val="tx1"/>
                </a:solidFill>
              </a:rPr>
              <a:t> </a:t>
            </a:r>
            <a:r>
              <a:rPr lang="en-US" sz="2800" b="0" dirty="0" err="1">
                <a:solidFill>
                  <a:schemeClr val="tx1"/>
                </a:solidFill>
              </a:rPr>
              <a:t>tử</a:t>
            </a:r>
            <a:r>
              <a:rPr lang="en-US" sz="2800" b="0" dirty="0">
                <a:solidFill>
                  <a:schemeClr val="tx1"/>
                </a:solidFill>
              </a:rPr>
              <a:t> </a:t>
            </a:r>
            <a:r>
              <a:rPr lang="en-US" sz="2800" b="0" dirty="0" err="1">
                <a:solidFill>
                  <a:schemeClr val="tx1"/>
                </a:solidFill>
              </a:rPr>
              <a:t>Áo</a:t>
            </a:r>
            <a:r>
              <a:rPr lang="en-US" sz="2800" b="0" dirty="0">
                <a:solidFill>
                  <a:schemeClr val="tx1"/>
                </a:solidFill>
              </a:rPr>
              <a:t> – Hung </a:t>
            </a:r>
            <a:r>
              <a:rPr lang="en-US" sz="2800" b="0" dirty="0" err="1" smtClean="0">
                <a:solidFill>
                  <a:schemeClr val="tx1"/>
                </a:solidFill>
              </a:rPr>
              <a:t>bị</a:t>
            </a:r>
            <a:r>
              <a:rPr lang="en-US" sz="2800" b="0" dirty="0" smtClean="0">
                <a:solidFill>
                  <a:schemeClr val="tx1"/>
                </a:solidFill>
              </a:rPr>
              <a:t> </a:t>
            </a:r>
            <a:r>
              <a:rPr lang="en-US" sz="2800" b="0" dirty="0" err="1">
                <a:solidFill>
                  <a:schemeClr val="tx1"/>
                </a:solidFill>
              </a:rPr>
              <a:t>một</a:t>
            </a:r>
            <a:r>
              <a:rPr lang="en-US" sz="2800" b="0" dirty="0">
                <a:solidFill>
                  <a:schemeClr val="tx1"/>
                </a:solidFill>
              </a:rPr>
              <a:t> </a:t>
            </a:r>
            <a:r>
              <a:rPr lang="en-US" sz="2800" b="0" dirty="0" err="1">
                <a:solidFill>
                  <a:schemeClr val="tx1"/>
                </a:solidFill>
              </a:rPr>
              <a:t>phần</a:t>
            </a:r>
            <a:r>
              <a:rPr lang="en-US" sz="2800" b="0" dirty="0">
                <a:solidFill>
                  <a:schemeClr val="tx1"/>
                </a:solidFill>
              </a:rPr>
              <a:t> </a:t>
            </a:r>
            <a:r>
              <a:rPr lang="en-US" sz="2800" b="0" dirty="0" err="1">
                <a:solidFill>
                  <a:schemeClr val="tx1"/>
                </a:solidFill>
              </a:rPr>
              <a:t>tử</a:t>
            </a:r>
            <a:r>
              <a:rPr lang="en-US" sz="2800" b="0" dirty="0">
                <a:solidFill>
                  <a:schemeClr val="tx1"/>
                </a:solidFill>
              </a:rPr>
              <a:t> </a:t>
            </a:r>
            <a:r>
              <a:rPr lang="en-US" sz="2800" b="0" dirty="0" err="1">
                <a:solidFill>
                  <a:schemeClr val="tx1"/>
                </a:solidFill>
              </a:rPr>
              <a:t>người</a:t>
            </a:r>
            <a:r>
              <a:rPr lang="en-US" sz="2800" b="0" dirty="0">
                <a:solidFill>
                  <a:schemeClr val="tx1"/>
                </a:solidFill>
              </a:rPr>
              <a:t> </a:t>
            </a:r>
            <a:r>
              <a:rPr lang="en-US" sz="2800" b="0" dirty="0" err="1" smtClean="0">
                <a:solidFill>
                  <a:schemeClr val="tx1"/>
                </a:solidFill>
              </a:rPr>
              <a:t>Xéc</a:t>
            </a:r>
            <a:r>
              <a:rPr lang="en-US" sz="2800" b="0" dirty="0" smtClean="0">
                <a:solidFill>
                  <a:schemeClr val="tx1"/>
                </a:solidFill>
              </a:rPr>
              <a:t>- bi </a:t>
            </a:r>
            <a:r>
              <a:rPr lang="en-US" sz="2800" b="0" dirty="0" err="1">
                <a:solidFill>
                  <a:schemeClr val="tx1"/>
                </a:solidFill>
              </a:rPr>
              <a:t>ám</a:t>
            </a:r>
            <a:r>
              <a:rPr lang="en-US" sz="2800" b="0" dirty="0">
                <a:solidFill>
                  <a:schemeClr val="tx1"/>
                </a:solidFill>
              </a:rPr>
              <a:t> </a:t>
            </a:r>
            <a:r>
              <a:rPr lang="en-US" sz="2800" b="0" dirty="0" err="1">
                <a:solidFill>
                  <a:schemeClr val="tx1"/>
                </a:solidFill>
              </a:rPr>
              <a:t>sát</a:t>
            </a:r>
            <a:endParaRPr lang="en-US" sz="2800" b="0" dirty="0">
              <a:solidFill>
                <a:schemeClr val="tx1"/>
              </a:solidFill>
            </a:endParaRPr>
          </a:p>
        </p:txBody>
      </p:sp>
      <p:pic>
        <p:nvPicPr>
          <p:cNvPr id="21508" name="Picture 9" descr="tải xuống (19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7100" y="1866900"/>
            <a:ext cx="57150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2" descr="D:\ALPHA SCHOOL\LỊCH SỬ\LICH SU 8\CĐ 3 CTTG 1\Phran Phéc-đi-năn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61" t="2856" r="11790"/>
          <a:stretch>
            <a:fillRect/>
          </a:stretch>
        </p:blipFill>
        <p:spPr bwMode="auto">
          <a:xfrm>
            <a:off x="152400" y="1866900"/>
            <a:ext cx="34290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1" name="Rounded Rectangle 1"/>
          <p:cNvSpPr>
            <a:spLocks noChangeArrowheads="1"/>
          </p:cNvSpPr>
          <p:nvPr/>
        </p:nvSpPr>
        <p:spPr bwMode="auto">
          <a:xfrm>
            <a:off x="266700" y="5868431"/>
            <a:ext cx="3200400" cy="5334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sz="2400">
                <a:solidFill>
                  <a:schemeClr val="tx1"/>
                </a:solidFill>
              </a:rPr>
              <a:t>Thái tử Ferdinad</a:t>
            </a:r>
          </a:p>
        </p:txBody>
      </p:sp>
      <p:sp>
        <p:nvSpPr>
          <p:cNvPr id="21512" name="Rounded Rectangle 10"/>
          <p:cNvSpPr>
            <a:spLocks noChangeArrowheads="1"/>
          </p:cNvSpPr>
          <p:nvPr/>
        </p:nvSpPr>
        <p:spPr bwMode="auto">
          <a:xfrm>
            <a:off x="4038600" y="6057900"/>
            <a:ext cx="4419600" cy="5334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sz="2400">
                <a:solidFill>
                  <a:schemeClr val="tx1"/>
                </a:solidFill>
              </a:rPr>
              <a:t>Vụ ám sát  Thái tử Áo - Hung </a:t>
            </a:r>
          </a:p>
        </p:txBody>
      </p:sp>
    </p:spTree>
    <p:extLst>
      <p:ext uri="{BB962C8B-B14F-4D97-AF65-F5344CB8AC3E}">
        <p14:creationId xmlns:p14="http://schemas.microsoft.com/office/powerpoint/2010/main" val="3832549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 Box 13"/>
          <p:cNvSpPr txBox="1">
            <a:spLocks noChangeArrowheads="1"/>
          </p:cNvSpPr>
          <p:nvPr/>
        </p:nvSpPr>
        <p:spPr bwMode="auto">
          <a:xfrm>
            <a:off x="1371203" y="2141740"/>
            <a:ext cx="3143250" cy="276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4" tIns="34286" rIns="68574" bIns="3428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en-US" sz="1350">
              <a:solidFill>
                <a:srgbClr val="0000FF"/>
              </a:solidFill>
            </a:endParaRPr>
          </a:p>
        </p:txBody>
      </p:sp>
      <p:sp>
        <p:nvSpPr>
          <p:cNvPr id="173063" name="Rectangle 7"/>
          <p:cNvSpPr>
            <a:spLocks noChangeArrowheads="1"/>
          </p:cNvSpPr>
          <p:nvPr/>
        </p:nvSpPr>
        <p:spPr bwMode="auto">
          <a:xfrm>
            <a:off x="381000" y="152403"/>
            <a:ext cx="8458200" cy="3085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4" tIns="34286" rIns="68574" bIns="34286" anchor="ctr">
            <a:spAutoFit/>
          </a:bodyPr>
          <a:lstStyle/>
          <a:p>
            <a:pPr algn="ctr"/>
            <a:r>
              <a:rPr lang="en-US" sz="28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endParaRPr lang="en-US" sz="28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800" b="1" i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800" b="1" i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âu</a:t>
            </a:r>
            <a:r>
              <a:rPr lang="en-US" sz="2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xa</a:t>
            </a:r>
            <a:r>
              <a:rPr lang="en-US" sz="28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342900" indent="-342900">
              <a:buFontTx/>
              <a:buChar char="-"/>
            </a:pPr>
            <a:r>
              <a:rPr lang="en-US" sz="28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Mâu</a:t>
            </a:r>
            <a:r>
              <a:rPr 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thuẫn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</a:t>
            </a:r>
            <a:r>
              <a:rPr 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vấn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vô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gay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gắt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khối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r>
              <a:rPr 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8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hối</a:t>
            </a:r>
            <a:r>
              <a:rPr 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 (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Đức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Ấo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Hung, </a:t>
            </a:r>
            <a:r>
              <a:rPr 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I-ta-li-a)</a:t>
            </a:r>
          </a:p>
          <a:p>
            <a:r>
              <a:rPr 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8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hối</a:t>
            </a:r>
            <a:r>
              <a:rPr 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Hiệp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Nga</a:t>
            </a:r>
            <a:r>
              <a:rPr 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sz="2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200406"/>
            <a:ext cx="8229600" cy="1775089"/>
          </a:xfrm>
        </p:spPr>
        <p:txBody>
          <a:bodyPr>
            <a:noAutofit/>
          </a:bodyPr>
          <a:lstStyle/>
          <a:p>
            <a:pPr algn="l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trực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28 - 6 - 1914,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Áo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Hung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ám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Xéc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-bi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châm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ngòi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bùng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nổ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nb-NO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5011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30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30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30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30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30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30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30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30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30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30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Arrow 8">
            <a:extLst>
              <a:ext uri="{FF2B5EF4-FFF2-40B4-BE49-F238E27FC236}">
                <a16:creationId xmlns="" xmlns:a16="http://schemas.microsoft.com/office/drawing/2014/main" id="{6A6D043C-C10D-954D-B6B4-45A95F6885D7}"/>
              </a:ext>
            </a:extLst>
          </p:cNvPr>
          <p:cNvSpPr/>
          <p:nvPr/>
        </p:nvSpPr>
        <p:spPr>
          <a:xfrm>
            <a:off x="228611" y="4072344"/>
            <a:ext cx="8603255" cy="616605"/>
          </a:xfrm>
          <a:prstGeom prst="rightArrow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1350" dirty="0">
              <a:solidFill>
                <a:prstClr val="white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F03397E7-3D9B-074E-A8E4-4330038E0AB3}"/>
              </a:ext>
            </a:extLst>
          </p:cNvPr>
          <p:cNvCxnSpPr/>
          <p:nvPr/>
        </p:nvCxnSpPr>
        <p:spPr>
          <a:xfrm>
            <a:off x="2228850" y="5252385"/>
            <a:ext cx="0" cy="2285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E0064458-EF85-0843-82D4-763E16F28417}"/>
              </a:ext>
            </a:extLst>
          </p:cNvPr>
          <p:cNvSpPr txBox="1"/>
          <p:nvPr/>
        </p:nvSpPr>
        <p:spPr>
          <a:xfrm>
            <a:off x="3886200" y="2401460"/>
            <a:ext cx="2209800" cy="1323439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Mỹ</a:t>
            </a:r>
            <a:r>
              <a:rPr 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phe</a:t>
            </a:r>
            <a:r>
              <a:rPr 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hiệp</a:t>
            </a:r>
            <a:r>
              <a:rPr 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endParaRPr lang="en-US" sz="2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Nga</a:t>
            </a:r>
            <a:r>
              <a:rPr 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rút</a:t>
            </a:r>
            <a:r>
              <a:rPr 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khỏi</a:t>
            </a:r>
            <a:r>
              <a:rPr 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endParaRPr lang="x-none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CFF0A056-DC63-9E47-BA7B-72329EAD28A0}"/>
              </a:ext>
            </a:extLst>
          </p:cNvPr>
          <p:cNvSpPr txBox="1"/>
          <p:nvPr/>
        </p:nvSpPr>
        <p:spPr>
          <a:xfrm>
            <a:off x="990611" y="2401460"/>
            <a:ext cx="2396591" cy="1323439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Đức</a:t>
            </a:r>
            <a:r>
              <a:rPr 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tuyên</a:t>
            </a:r>
            <a:r>
              <a:rPr 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Nga,sau</a:t>
            </a:r>
            <a:r>
              <a:rPr 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endParaRPr lang="en-US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châu</a:t>
            </a:r>
            <a:r>
              <a:rPr 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Âu</a:t>
            </a:r>
            <a:endParaRPr lang="x-none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38FB349F-BD1D-5B4F-B09B-5C41ADCC9883}"/>
              </a:ext>
            </a:extLst>
          </p:cNvPr>
          <p:cNvSpPr txBox="1"/>
          <p:nvPr/>
        </p:nvSpPr>
        <p:spPr>
          <a:xfrm>
            <a:off x="6889115" y="2586124"/>
            <a:ext cx="1868312" cy="1015663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Đức</a:t>
            </a:r>
            <a:r>
              <a:rPr 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endParaRPr lang="x-none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47700" y="4688475"/>
            <a:ext cx="800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12.4. </a:t>
            </a:r>
            <a:r>
              <a:rPr lang="en-US" sz="20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</a:t>
            </a:r>
            <a:r>
              <a:rPr lang="en-US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lang="en-US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(1914-1918)</a:t>
            </a:r>
            <a:endParaRPr lang="en-US" sz="2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07509" y="1727520"/>
            <a:ext cx="20427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lang="en-US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endParaRPr lang="en-US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69190" y="1767961"/>
            <a:ext cx="20427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lang="en-US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endParaRPr lang="en-US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="" xmlns:a16="http://schemas.microsoft.com/office/drawing/2014/main" id="{C211A54E-30E3-8EC2-1C25-406E3BDF93C6}"/>
              </a:ext>
            </a:extLst>
          </p:cNvPr>
          <p:cNvCxnSpPr/>
          <p:nvPr/>
        </p:nvCxnSpPr>
        <p:spPr>
          <a:xfrm flipH="1">
            <a:off x="838208" y="2250496"/>
            <a:ext cx="18369" cy="2200533"/>
          </a:xfrm>
          <a:prstGeom prst="lin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="" xmlns:a16="http://schemas.microsoft.com/office/drawing/2014/main" id="{C211A54E-30E3-8EC2-1C25-406E3BDF93C6}"/>
              </a:ext>
            </a:extLst>
          </p:cNvPr>
          <p:cNvCxnSpPr/>
          <p:nvPr/>
        </p:nvCxnSpPr>
        <p:spPr>
          <a:xfrm flipH="1">
            <a:off x="3675965" y="2245363"/>
            <a:ext cx="1" cy="2205671"/>
          </a:xfrm>
          <a:prstGeom prst="lin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="" xmlns:a16="http://schemas.microsoft.com/office/drawing/2014/main" id="{C211A54E-30E3-8EC2-1C25-406E3BDF93C6}"/>
              </a:ext>
            </a:extLst>
          </p:cNvPr>
          <p:cNvCxnSpPr/>
          <p:nvPr/>
        </p:nvCxnSpPr>
        <p:spPr>
          <a:xfrm>
            <a:off x="6705600" y="2245356"/>
            <a:ext cx="0" cy="2148565"/>
          </a:xfrm>
          <a:prstGeom prst="lin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6" name="Rectangle: Rounded Corners 11">
            <a:extLst>
              <a:ext uri="{FF2B5EF4-FFF2-40B4-BE49-F238E27FC236}">
                <a16:creationId xmlns="" xmlns:a16="http://schemas.microsoft.com/office/drawing/2014/main" id="{E174B06E-AF28-A8F7-F7A5-5BB820F603F7}"/>
              </a:ext>
            </a:extLst>
          </p:cNvPr>
          <p:cNvSpPr/>
          <p:nvPr/>
        </p:nvSpPr>
        <p:spPr>
          <a:xfrm>
            <a:off x="457200" y="1638176"/>
            <a:ext cx="668086" cy="531161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1914</a:t>
            </a:r>
            <a:endParaRPr lang="en-US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Rectangle: Rounded Corners 11">
            <a:extLst>
              <a:ext uri="{FF2B5EF4-FFF2-40B4-BE49-F238E27FC236}">
                <a16:creationId xmlns="" xmlns:a16="http://schemas.microsoft.com/office/drawing/2014/main" id="{E174B06E-AF28-A8F7-F7A5-5BB820F603F7}"/>
              </a:ext>
            </a:extLst>
          </p:cNvPr>
          <p:cNvSpPr/>
          <p:nvPr/>
        </p:nvSpPr>
        <p:spPr>
          <a:xfrm>
            <a:off x="3407245" y="1620469"/>
            <a:ext cx="661934" cy="531161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1916</a:t>
            </a:r>
            <a:endParaRPr lang="en-US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Rectangle: Rounded Corners 11">
            <a:extLst>
              <a:ext uri="{FF2B5EF4-FFF2-40B4-BE49-F238E27FC236}">
                <a16:creationId xmlns="" xmlns:a16="http://schemas.microsoft.com/office/drawing/2014/main" id="{E174B06E-AF28-A8F7-F7A5-5BB820F603F7}"/>
              </a:ext>
            </a:extLst>
          </p:cNvPr>
          <p:cNvSpPr/>
          <p:nvPr/>
        </p:nvSpPr>
        <p:spPr>
          <a:xfrm>
            <a:off x="6351138" y="1638174"/>
            <a:ext cx="818978" cy="531161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11-1918</a:t>
            </a:r>
            <a:endParaRPr lang="en-US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5093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1" grpId="0" animBg="1"/>
      <p:bldP spid="23" grpId="0" animBg="1"/>
      <p:bldP spid="2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8200" y="1219204"/>
            <a:ext cx="79248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bàn</a:t>
            </a:r>
            <a:endParaRPr lang="en-US" sz="28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3p</a:t>
            </a:r>
            <a:endParaRPr lang="en-US" sz="2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2800" b="1" dirty="0" err="1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Nhiệm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vụ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Quan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sát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hình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ảnh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tìm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hiểu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thông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tin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sgk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thảo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luận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để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hoàn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thiện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nội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dung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PHT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: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1.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Trình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bày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hậu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quả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và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tác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động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của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chiến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tranh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thế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giới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thứ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nhất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đối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với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lịch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sử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nhân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loại</a:t>
            </a: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?</a:t>
            </a:r>
            <a:endParaRPr lang="en-US" sz="2800" b="1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2.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Rút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ra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tính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chất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của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cuộc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chiến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tranh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thế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giới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thứ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nhất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?  </a:t>
            </a:r>
            <a:endParaRPr lang="en-US" sz="2800" b="1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9"/>
            <a:ext cx="6019800" cy="1143000"/>
          </a:xfrm>
        </p:spPr>
        <p:txBody>
          <a:bodyPr>
            <a:normAutofit/>
          </a:bodyPr>
          <a:lstStyle/>
          <a:p>
            <a:r>
              <a:rPr lang="en-US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PHIẾU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2</a:t>
            </a:r>
            <a:endParaRPr lang="en-US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0611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0"/>
            <a:ext cx="4419600" cy="66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786" y="0"/>
            <a:ext cx="4572000" cy="678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1764205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0"/>
            <a:ext cx="4419600" cy="66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786" y="0"/>
            <a:ext cx="4572000" cy="678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10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0700" y="3"/>
            <a:ext cx="2057400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184467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xit" presetSubtype="0" fill="hold" nodeType="withEffect">
                                  <p:stCondLst>
                                    <p:cond delay="183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ING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609600" y="304807"/>
            <a:ext cx="7848600" cy="5555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3200" b="1" dirty="0" err="1" smtClean="0">
                <a:solidFill>
                  <a:srgbClr val="000000"/>
                </a:solidFill>
                <a:latin typeface="Times New Roman"/>
                <a:ea typeface="Calibri"/>
              </a:rPr>
              <a:t>PHIẾU</a:t>
            </a:r>
            <a:r>
              <a:rPr lang="en-US" sz="3200" b="1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sz="3200" b="1" dirty="0" err="1" smtClean="0">
                <a:solidFill>
                  <a:srgbClr val="000000"/>
                </a:solidFill>
                <a:latin typeface="Times New Roman"/>
                <a:ea typeface="Calibri"/>
              </a:rPr>
              <a:t>HỌC</a:t>
            </a:r>
            <a:r>
              <a:rPr lang="en-US" sz="3200" b="1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sz="3200" b="1" dirty="0" err="1" smtClean="0">
                <a:solidFill>
                  <a:srgbClr val="000000"/>
                </a:solidFill>
                <a:latin typeface="Times New Roman"/>
                <a:ea typeface="Calibri"/>
              </a:rPr>
              <a:t>TẬP</a:t>
            </a:r>
            <a:r>
              <a:rPr lang="en-US" sz="3200" b="1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sz="3200" b="1" dirty="0" err="1" smtClean="0">
                <a:solidFill>
                  <a:srgbClr val="000000"/>
                </a:solidFill>
                <a:latin typeface="Times New Roman"/>
                <a:ea typeface="Calibri"/>
              </a:rPr>
              <a:t>SỐ</a:t>
            </a:r>
            <a:r>
              <a:rPr lang="en-US" sz="3200" b="1" dirty="0" smtClean="0">
                <a:solidFill>
                  <a:srgbClr val="000000"/>
                </a:solidFill>
                <a:latin typeface="Times New Roman"/>
                <a:ea typeface="Calibri"/>
              </a:rPr>
              <a:t> 2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3200" b="1" i="1" dirty="0">
                <a:solidFill>
                  <a:srgbClr val="000000"/>
                </a:solidFill>
                <a:latin typeface="Times New Roman"/>
                <a:ea typeface="Calibri"/>
              </a:rPr>
              <a:t>*</a:t>
            </a:r>
            <a:r>
              <a:rPr lang="en-US" sz="3200" b="1" i="1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sz="3200" b="1" i="1" dirty="0" err="1" smtClean="0">
                <a:solidFill>
                  <a:srgbClr val="000000"/>
                </a:solidFill>
                <a:latin typeface="Times New Roman"/>
                <a:ea typeface="Calibri"/>
              </a:rPr>
              <a:t>Hậu</a:t>
            </a:r>
            <a:r>
              <a:rPr lang="en-US" sz="3200" b="1" i="1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sz="3200" b="1" i="1" dirty="0" err="1">
                <a:solidFill>
                  <a:srgbClr val="000000"/>
                </a:solidFill>
                <a:latin typeface="Times New Roman"/>
                <a:ea typeface="Calibri"/>
              </a:rPr>
              <a:t>quả</a:t>
            </a:r>
            <a:r>
              <a:rPr lang="en-US" sz="3200" b="1" i="1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sz="3200" b="1" i="1" dirty="0" err="1">
                <a:solidFill>
                  <a:srgbClr val="000000"/>
                </a:solidFill>
                <a:latin typeface="Times New Roman"/>
                <a:ea typeface="Calibri"/>
              </a:rPr>
              <a:t>và</a:t>
            </a:r>
            <a:r>
              <a:rPr lang="en-US" sz="3200" b="1" i="1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sz="3200" b="1" i="1" dirty="0" err="1">
                <a:solidFill>
                  <a:srgbClr val="000000"/>
                </a:solidFill>
                <a:latin typeface="Times New Roman"/>
                <a:ea typeface="Calibri"/>
              </a:rPr>
              <a:t>tác</a:t>
            </a:r>
            <a:r>
              <a:rPr lang="en-US" sz="3200" b="1" i="1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sz="3200" b="1" i="1" dirty="0" err="1">
                <a:solidFill>
                  <a:srgbClr val="000000"/>
                </a:solidFill>
                <a:latin typeface="Times New Roman"/>
                <a:ea typeface="Calibri"/>
              </a:rPr>
              <a:t>động</a:t>
            </a:r>
            <a:r>
              <a:rPr lang="en-US" sz="3200" b="1" i="1" dirty="0">
                <a:solidFill>
                  <a:srgbClr val="000000"/>
                </a:solidFill>
                <a:latin typeface="Times New Roman"/>
                <a:ea typeface="Calibri"/>
              </a:rPr>
              <a:t>:</a:t>
            </a:r>
            <a:endParaRPr lang="en-US" sz="3200" b="1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3200" b="1" dirty="0">
                <a:solidFill>
                  <a:srgbClr val="000000"/>
                </a:solidFill>
                <a:latin typeface="Times New Roman"/>
                <a:ea typeface="Calibri"/>
              </a:rPr>
              <a:t>+ </a:t>
            </a:r>
            <a:r>
              <a:rPr lang="en-US" sz="3200" b="1" dirty="0" err="1">
                <a:solidFill>
                  <a:srgbClr val="000000"/>
                </a:solidFill>
                <a:latin typeface="Times New Roman"/>
                <a:ea typeface="Calibri"/>
              </a:rPr>
              <a:t>Gây</a:t>
            </a:r>
            <a:r>
              <a:rPr lang="en-US" sz="3200" b="1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/>
                <a:ea typeface="Calibri"/>
              </a:rPr>
              <a:t>nhiều</a:t>
            </a:r>
            <a:r>
              <a:rPr lang="en-US" sz="3200" b="1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/>
                <a:ea typeface="Calibri"/>
              </a:rPr>
              <a:t>thảm</a:t>
            </a:r>
            <a:r>
              <a:rPr lang="en-US" sz="3200" b="1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/>
                <a:ea typeface="Calibri"/>
              </a:rPr>
              <a:t>họa</a:t>
            </a:r>
            <a:r>
              <a:rPr lang="en-US" sz="3200" b="1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/>
                <a:ea typeface="Calibri"/>
              </a:rPr>
              <a:t>nặng</a:t>
            </a:r>
            <a:r>
              <a:rPr lang="en-US" sz="3200" b="1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/>
                <a:ea typeface="Calibri"/>
              </a:rPr>
              <a:t>nề</a:t>
            </a:r>
            <a:r>
              <a:rPr lang="en-US" sz="3200" b="1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/>
                <a:ea typeface="Calibri"/>
              </a:rPr>
              <a:t>cho</a:t>
            </a:r>
            <a:r>
              <a:rPr lang="en-US" sz="3200" b="1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/>
                <a:ea typeface="Calibri"/>
              </a:rPr>
              <a:t>nhân</a:t>
            </a:r>
            <a:r>
              <a:rPr lang="en-US" sz="3200" b="1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/>
                <a:ea typeface="Calibri"/>
              </a:rPr>
              <a:t>loại</a:t>
            </a:r>
            <a:endParaRPr lang="en-US" sz="3200" b="1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3200" b="1" dirty="0">
                <a:solidFill>
                  <a:srgbClr val="000000"/>
                </a:solidFill>
                <a:latin typeface="Times New Roman"/>
                <a:ea typeface="Calibri"/>
              </a:rPr>
              <a:t>+ </a:t>
            </a:r>
            <a:r>
              <a:rPr lang="en-US" sz="3200" b="1" dirty="0" err="1">
                <a:solidFill>
                  <a:srgbClr val="000000"/>
                </a:solidFill>
                <a:latin typeface="Times New Roman"/>
                <a:ea typeface="Calibri"/>
              </a:rPr>
              <a:t>Trong</a:t>
            </a:r>
            <a:r>
              <a:rPr lang="en-US" sz="3200" b="1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/>
                <a:ea typeface="Calibri"/>
              </a:rPr>
              <a:t>quá</a:t>
            </a:r>
            <a:r>
              <a:rPr lang="en-US" sz="3200" b="1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/>
                <a:ea typeface="Calibri"/>
              </a:rPr>
              <a:t>trình</a:t>
            </a:r>
            <a:r>
              <a:rPr lang="en-US" sz="3200" b="1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/>
                <a:ea typeface="Calibri"/>
              </a:rPr>
              <a:t>chiến</a:t>
            </a:r>
            <a:r>
              <a:rPr lang="en-US" sz="3200" b="1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/>
                <a:ea typeface="Calibri"/>
              </a:rPr>
              <a:t>tranh</a:t>
            </a:r>
            <a:r>
              <a:rPr lang="en-US" sz="3200" b="1" dirty="0">
                <a:solidFill>
                  <a:srgbClr val="000000"/>
                </a:solidFill>
                <a:latin typeface="Times New Roman"/>
                <a:ea typeface="Calibri"/>
              </a:rPr>
              <a:t>, </a:t>
            </a:r>
            <a:r>
              <a:rPr lang="en-US" sz="3200" b="1" dirty="0" err="1">
                <a:solidFill>
                  <a:srgbClr val="000000"/>
                </a:solidFill>
                <a:latin typeface="Times New Roman"/>
                <a:ea typeface="Calibri"/>
              </a:rPr>
              <a:t>Cách</a:t>
            </a:r>
            <a:r>
              <a:rPr lang="en-US" sz="3200" b="1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/>
                <a:ea typeface="Calibri"/>
              </a:rPr>
              <a:t>mạng</a:t>
            </a:r>
            <a:r>
              <a:rPr lang="en-US" sz="3200" b="1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/>
                <a:ea typeface="Calibri"/>
              </a:rPr>
              <a:t>tháng</a:t>
            </a:r>
            <a:r>
              <a:rPr lang="en-US" sz="3200" b="1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/>
                <a:ea typeface="Calibri"/>
              </a:rPr>
              <a:t>Mười</a:t>
            </a:r>
            <a:r>
              <a:rPr lang="en-US" sz="3200" b="1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/>
                <a:ea typeface="Calibri"/>
              </a:rPr>
              <a:t>Nga</a:t>
            </a:r>
            <a:r>
              <a:rPr lang="en-US" sz="3200" b="1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/>
                <a:ea typeface="Calibri"/>
              </a:rPr>
              <a:t>và</a:t>
            </a:r>
            <a:r>
              <a:rPr lang="en-US" sz="3200" b="1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/>
                <a:ea typeface="Calibri"/>
              </a:rPr>
              <a:t>việc</a:t>
            </a:r>
            <a:r>
              <a:rPr lang="en-US" sz="3200" b="1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/>
                <a:ea typeface="Calibri"/>
              </a:rPr>
              <a:t>thành</a:t>
            </a:r>
            <a:r>
              <a:rPr lang="en-US" sz="3200" b="1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/>
                <a:ea typeface="Calibri"/>
              </a:rPr>
              <a:t>lập</a:t>
            </a:r>
            <a:r>
              <a:rPr lang="en-US" sz="3200" b="1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/>
                <a:ea typeface="Calibri"/>
              </a:rPr>
              <a:t>nhà</a:t>
            </a:r>
            <a:r>
              <a:rPr lang="en-US" sz="3200" b="1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/>
                <a:ea typeface="Calibri"/>
              </a:rPr>
              <a:t>nước</a:t>
            </a:r>
            <a:r>
              <a:rPr lang="en-US" sz="3200" b="1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/>
                <a:ea typeface="Calibri"/>
              </a:rPr>
              <a:t>Xô</a:t>
            </a:r>
            <a:r>
              <a:rPr lang="en-US" sz="3200" b="1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/>
                <a:ea typeface="Calibri"/>
              </a:rPr>
              <a:t>viết</a:t>
            </a:r>
            <a:r>
              <a:rPr lang="en-US" sz="3200" b="1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/>
                <a:ea typeface="Calibri"/>
              </a:rPr>
              <a:t>đánh</a:t>
            </a:r>
            <a:r>
              <a:rPr lang="en-US" sz="3200" b="1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/>
                <a:ea typeface="Calibri"/>
              </a:rPr>
              <a:t>dấu</a:t>
            </a:r>
            <a:r>
              <a:rPr lang="en-US" sz="3200" b="1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/>
                <a:ea typeface="Calibri"/>
              </a:rPr>
              <a:t>bước</a:t>
            </a:r>
            <a:r>
              <a:rPr lang="en-US" sz="3200" b="1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/>
                <a:ea typeface="Calibri"/>
              </a:rPr>
              <a:t>chuyển</a:t>
            </a:r>
            <a:r>
              <a:rPr lang="en-US" sz="3200" b="1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/>
                <a:ea typeface="Calibri"/>
              </a:rPr>
              <a:t>lớn</a:t>
            </a:r>
            <a:r>
              <a:rPr lang="en-US" sz="3200" b="1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/>
                <a:ea typeface="Calibri"/>
              </a:rPr>
              <a:t>trong</a:t>
            </a:r>
            <a:r>
              <a:rPr lang="en-US" sz="3200" b="1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/>
                <a:ea typeface="Calibri"/>
              </a:rPr>
              <a:t>cục</a:t>
            </a:r>
            <a:r>
              <a:rPr lang="en-US" sz="3200" b="1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/>
                <a:ea typeface="Calibri"/>
              </a:rPr>
              <a:t>diện</a:t>
            </a:r>
            <a:r>
              <a:rPr lang="en-US" sz="3200" b="1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/>
                <a:ea typeface="Calibri"/>
              </a:rPr>
              <a:t>chính</a:t>
            </a:r>
            <a:r>
              <a:rPr lang="en-US" sz="3200" b="1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/>
                <a:ea typeface="Calibri"/>
              </a:rPr>
              <a:t>trị</a:t>
            </a:r>
            <a:r>
              <a:rPr lang="en-US" sz="3200" b="1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/>
                <a:ea typeface="Calibri"/>
              </a:rPr>
              <a:t>thế</a:t>
            </a:r>
            <a:r>
              <a:rPr lang="en-US" sz="3200" b="1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/>
                <a:ea typeface="Calibri"/>
              </a:rPr>
              <a:t>giới</a:t>
            </a:r>
            <a:r>
              <a:rPr lang="en-US" sz="3200" b="1" dirty="0">
                <a:solidFill>
                  <a:srgbClr val="000000"/>
                </a:solidFill>
                <a:latin typeface="Times New Roman"/>
                <a:ea typeface="Calibri"/>
              </a:rPr>
              <a:t>.</a:t>
            </a:r>
          </a:p>
          <a:p>
            <a:r>
              <a:rPr lang="en-US" sz="3200" b="1" dirty="0">
                <a:solidFill>
                  <a:srgbClr val="FF0000"/>
                </a:solidFill>
                <a:latin typeface="Times New Roman"/>
                <a:ea typeface="Calibri"/>
              </a:rPr>
              <a:t>-&gt; </a:t>
            </a:r>
            <a:r>
              <a:rPr lang="en-US" sz="3200" b="1" dirty="0" err="1">
                <a:solidFill>
                  <a:srgbClr val="FF0000"/>
                </a:solidFill>
                <a:latin typeface="Times New Roman"/>
                <a:ea typeface="Calibri"/>
              </a:rPr>
              <a:t>Tính</a:t>
            </a:r>
            <a:r>
              <a:rPr lang="en-US" sz="3200" b="1" dirty="0">
                <a:solidFill>
                  <a:srgbClr val="FF0000"/>
                </a:solidFill>
                <a:latin typeface="Times New Roman"/>
                <a:ea typeface="Calibri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/>
                <a:ea typeface="Calibri"/>
              </a:rPr>
              <a:t>chất</a:t>
            </a:r>
            <a:r>
              <a:rPr lang="en-US" sz="3200" b="1" dirty="0">
                <a:solidFill>
                  <a:srgbClr val="FF0000"/>
                </a:solidFill>
                <a:latin typeface="Times New Roman"/>
                <a:ea typeface="Calibri"/>
              </a:rPr>
              <a:t>: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/>
                <a:ea typeface="Calibri"/>
              </a:rPr>
              <a:t>Chiến</a:t>
            </a:r>
            <a:r>
              <a:rPr lang="en-US" sz="3200" b="1" dirty="0" smtClean="0">
                <a:solidFill>
                  <a:srgbClr val="FF0000"/>
                </a:solidFill>
                <a:latin typeface="Times New Roman"/>
                <a:ea typeface="Calibri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/>
                <a:ea typeface="Calibri"/>
              </a:rPr>
              <a:t>tranh</a:t>
            </a:r>
            <a:r>
              <a:rPr lang="en-US" sz="3200" b="1" dirty="0" smtClean="0">
                <a:solidFill>
                  <a:srgbClr val="FF0000"/>
                </a:solidFill>
                <a:latin typeface="Times New Roman"/>
                <a:ea typeface="Calibri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/>
                <a:ea typeface="Calibri"/>
              </a:rPr>
              <a:t>thế</a:t>
            </a:r>
            <a:r>
              <a:rPr lang="en-US" sz="3200" b="1" dirty="0" smtClean="0">
                <a:solidFill>
                  <a:srgbClr val="FF0000"/>
                </a:solidFill>
                <a:latin typeface="Times New Roman"/>
                <a:ea typeface="Calibri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/>
                <a:ea typeface="Calibri"/>
              </a:rPr>
              <a:t>giới</a:t>
            </a:r>
            <a:r>
              <a:rPr lang="en-US" sz="3200" b="1" dirty="0" smtClean="0">
                <a:solidFill>
                  <a:srgbClr val="FF0000"/>
                </a:solidFill>
                <a:latin typeface="Times New Roman"/>
                <a:ea typeface="Calibri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/>
                <a:ea typeface="Calibri"/>
              </a:rPr>
              <a:t>thứ</a:t>
            </a:r>
            <a:r>
              <a:rPr lang="en-US" sz="3200" b="1" dirty="0" smtClean="0">
                <a:solidFill>
                  <a:srgbClr val="FF0000"/>
                </a:solidFill>
                <a:latin typeface="Times New Roman"/>
                <a:ea typeface="Calibri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/>
                <a:ea typeface="Calibri"/>
              </a:rPr>
              <a:t>nhất</a:t>
            </a:r>
            <a:r>
              <a:rPr lang="en-US" sz="3200" b="1" dirty="0" smtClean="0">
                <a:solidFill>
                  <a:srgbClr val="FF0000"/>
                </a:solidFill>
                <a:latin typeface="Times New Roman"/>
                <a:ea typeface="Calibri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/>
                <a:ea typeface="Calibri"/>
              </a:rPr>
              <a:t>là</a:t>
            </a:r>
            <a:r>
              <a:rPr lang="en-US" sz="3200" b="1" dirty="0" smtClean="0">
                <a:solidFill>
                  <a:srgbClr val="FF0000"/>
                </a:solidFill>
                <a:latin typeface="Times New Roman"/>
                <a:ea typeface="Calibri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/>
                <a:ea typeface="Calibri"/>
              </a:rPr>
              <a:t>cuộc</a:t>
            </a:r>
            <a:r>
              <a:rPr lang="en-US" sz="3200" b="1" dirty="0" smtClean="0">
                <a:solidFill>
                  <a:srgbClr val="FF0000"/>
                </a:solidFill>
                <a:latin typeface="Times New Roman"/>
                <a:ea typeface="Calibri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/>
                <a:ea typeface="Calibri"/>
              </a:rPr>
              <a:t>chiến</a:t>
            </a:r>
            <a:r>
              <a:rPr lang="en-US" sz="3200" b="1" dirty="0">
                <a:solidFill>
                  <a:srgbClr val="FF0000"/>
                </a:solidFill>
                <a:latin typeface="Times New Roman"/>
                <a:ea typeface="Calibri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/>
                <a:ea typeface="Calibri"/>
              </a:rPr>
              <a:t>tranh</a:t>
            </a:r>
            <a:r>
              <a:rPr lang="en-US" sz="3200" b="1" dirty="0">
                <a:solidFill>
                  <a:srgbClr val="FF0000"/>
                </a:solidFill>
                <a:latin typeface="Times New Roman"/>
                <a:ea typeface="Calibri"/>
              </a:rPr>
              <a:t> phi </a:t>
            </a:r>
            <a:r>
              <a:rPr lang="en-US" sz="3200" b="1" dirty="0" err="1">
                <a:solidFill>
                  <a:srgbClr val="FF0000"/>
                </a:solidFill>
                <a:latin typeface="Times New Roman"/>
                <a:ea typeface="Calibri"/>
              </a:rPr>
              <a:t>nghĩa</a:t>
            </a:r>
            <a:r>
              <a:rPr lang="en-US" sz="3200" b="1" dirty="0">
                <a:solidFill>
                  <a:srgbClr val="FF0000"/>
                </a:solidFill>
                <a:latin typeface="Times New Roman"/>
                <a:ea typeface="Calibri"/>
              </a:rPr>
              <a:t>.</a:t>
            </a:r>
            <a:endParaRPr 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1276194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n 2"/>
          <p:cNvSpPr/>
          <p:nvPr/>
        </p:nvSpPr>
        <p:spPr>
          <a:xfrm>
            <a:off x="96985" y="-125960"/>
            <a:ext cx="3235960" cy="4246880"/>
          </a:xfrm>
          <a:prstGeom prst="sun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</a:t>
            </a:r>
          </a:p>
        </p:txBody>
      </p:sp>
      <p:pic>
        <p:nvPicPr>
          <p:cNvPr id="4" name="Hình ảnh 3" descr="Ảnh có chứa văn bản, đồ chơi, đồ họa véc-tơ, danh thiếp&#10;&#10;Mô tả được tạo tự độ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3780" y="745868"/>
            <a:ext cx="2320220" cy="2979963"/>
          </a:xfrm>
          <a:prstGeom prst="rect">
            <a:avLst/>
          </a:prstGeom>
        </p:spPr>
      </p:pic>
      <p:sp>
        <p:nvSpPr>
          <p:cNvPr id="2" name="TextBox 10"/>
          <p:cNvSpPr txBox="1"/>
          <p:nvPr/>
        </p:nvSpPr>
        <p:spPr>
          <a:xfrm>
            <a:off x="4066187" y="381002"/>
            <a:ext cx="2438400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GB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VẬN DỤNG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2057400" y="3937000"/>
            <a:ext cx="6934200" cy="254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rtlCol="0">
            <a:noAutofit/>
          </a:bodyPr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6858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Sưu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tầm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hiến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suy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nghĩ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nay ?</a:t>
            </a:r>
          </a:p>
        </p:txBody>
      </p:sp>
    </p:spTree>
    <p:extLst>
      <p:ext uri="{BB962C8B-B14F-4D97-AF65-F5344CB8AC3E}">
        <p14:creationId xmlns:p14="http://schemas.microsoft.com/office/powerpoint/2010/main" val="4265349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1127146" y="2479689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endParaRPr lang="en-US" altLang="en-US" sz="2400">
              <a:latin typeface=".VnTime" pitchFamily="34" charset="0"/>
            </a:endParaRPr>
          </a:p>
        </p:txBody>
      </p:sp>
      <p:sp>
        <p:nvSpPr>
          <p:cNvPr id="694277" name="Text Box 5"/>
          <p:cNvSpPr txBox="1">
            <a:spLocks noChangeArrowheads="1"/>
          </p:cNvSpPr>
          <p:nvPr/>
        </p:nvSpPr>
        <p:spPr bwMode="auto">
          <a:xfrm>
            <a:off x="152400" y="1277114"/>
            <a:ext cx="8686800" cy="3016210"/>
          </a:xfrm>
          <a:prstGeom prst="rect">
            <a:avLst/>
          </a:prstGeom>
          <a:noFill/>
          <a:ln>
            <a:noFill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100000">
                      <a:schemeClr val="bg1"/>
                    </a:gs>
                  </a:gsLst>
                  <a:lin ang="27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altLang="en-US" sz="3800" b="1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altLang="en-US" sz="38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12: </a:t>
            </a:r>
            <a:r>
              <a:rPr lang="en-US" altLang="en-US" sz="3800" b="1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CHIẾN</a:t>
            </a:r>
            <a:r>
              <a:rPr lang="en-US" altLang="en-US" sz="38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800" b="1" dirty="0" err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altLang="en-US" sz="3800" b="1" dirty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800" b="1" dirty="0" err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altLang="en-US" sz="3800" b="1" dirty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800" b="1" dirty="0" err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altLang="en-US" sz="3800" b="1" dirty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eaLnBrk="1" hangingPunct="1">
              <a:spcBef>
                <a:spcPct val="50000"/>
              </a:spcBef>
              <a:defRPr/>
            </a:pPr>
            <a:r>
              <a:rPr lang="en-US" altLang="en-US" sz="3800" b="1" dirty="0" err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altLang="en-US" sz="3800" b="1" dirty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800" b="1" dirty="0" err="1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altLang="en-US" sz="3800" b="1" dirty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(1914 -1918</a:t>
            </a:r>
            <a:r>
              <a:rPr lang="en-US" altLang="en-US" sz="38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altLang="en-US" sz="3800" b="1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altLang="en-US" sz="38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800" b="1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altLang="en-US" sz="38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800" b="1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MẠNG</a:t>
            </a:r>
            <a:r>
              <a:rPr lang="en-US" altLang="en-US" sz="38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800" b="1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altLang="en-US" sz="38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800" b="1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MƯỜI</a:t>
            </a:r>
            <a:r>
              <a:rPr lang="en-US" altLang="en-US" sz="38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800" b="1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NGA</a:t>
            </a:r>
            <a:r>
              <a:rPr lang="en-US" altLang="en-US" sz="38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800" b="1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altLang="en-US" sz="38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1917</a:t>
            </a:r>
          </a:p>
          <a:p>
            <a:pPr algn="ctr" eaLnBrk="1" hangingPunct="1">
              <a:spcBef>
                <a:spcPct val="50000"/>
              </a:spcBef>
              <a:defRPr/>
            </a:pPr>
            <a:r>
              <a:rPr lang="en-US" altLang="en-US" sz="38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en-US" altLang="en-US" sz="3800" b="1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altLang="en-US" sz="38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800" b="1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altLang="en-US" sz="38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800" b="1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altLang="en-US" sz="38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800" b="1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altLang="en-US" sz="38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: 02)</a:t>
            </a:r>
            <a:endParaRPr lang="en-US" altLang="en-US" sz="3800" b="1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>
            <a:extLst>
              <a:ext uri="{FF2B5EF4-FFF2-40B4-BE49-F238E27FC236}">
                <a16:creationId xmlns="" xmlns:a16="http://schemas.microsoft.com/office/drawing/2014/main" id="{653AC967-D76F-4BEA-9802-36BAE58E09C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/>
        </p:blipFill>
        <p:spPr>
          <a:xfrm>
            <a:off x="8050734" y="334745"/>
            <a:ext cx="940866" cy="1254488"/>
          </a:xfrm>
          <a:prstGeom prst="rect">
            <a:avLst/>
          </a:prstGeom>
        </p:spPr>
      </p:pic>
      <p:pic>
        <p:nvPicPr>
          <p:cNvPr id="4" name="Google Shape;213;p23" descr="Ngôi nhà hoạt hình, phim hoạt hình png | Klipartz">
            <a:extLst>
              <a:ext uri="{FF2B5EF4-FFF2-40B4-BE49-F238E27FC236}">
                <a16:creationId xmlns="" xmlns:a16="http://schemas.microsoft.com/office/drawing/2014/main" id="{0B091707-62F1-0790-F0CD-A27A695345C6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21448" y="482601"/>
            <a:ext cx="2743200" cy="325120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214;p23">
            <a:extLst>
              <a:ext uri="{FF2B5EF4-FFF2-40B4-BE49-F238E27FC236}">
                <a16:creationId xmlns="" xmlns:a16="http://schemas.microsoft.com/office/drawing/2014/main" id="{FA68ACEA-3938-617C-DF6C-B9D82AE7B6EC}"/>
              </a:ext>
            </a:extLst>
          </p:cNvPr>
          <p:cNvSpPr txBox="1"/>
          <p:nvPr/>
        </p:nvSpPr>
        <p:spPr>
          <a:xfrm>
            <a:off x="2438400" y="334745"/>
            <a:ext cx="5777166" cy="561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defTabSz="685800">
              <a:buClr>
                <a:srgbClr val="000000"/>
              </a:buClr>
            </a:pPr>
            <a:r>
              <a:rPr lang="en-US" sz="3200" b="1" kern="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HƯỚNG DẪN </a:t>
            </a:r>
            <a:r>
              <a:rPr lang="en-US" sz="3200" b="1" kern="0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HỌC Ở </a:t>
            </a:r>
            <a:r>
              <a:rPr lang="en-US" sz="3200" b="1" kern="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NHÀ</a:t>
            </a:r>
            <a:endParaRPr sz="12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Rectangle 3"/>
          <p:cNvSpPr>
            <a:spLocks noGrp="1" noChangeArrowheads="1"/>
          </p:cNvSpPr>
          <p:nvPr>
            <p:ph idx="1"/>
          </p:nvPr>
        </p:nvSpPr>
        <p:spPr>
          <a:xfrm>
            <a:off x="2438400" y="1905000"/>
            <a:ext cx="6553200" cy="4325275"/>
          </a:xfrm>
          <a:solidFill>
            <a:schemeClr val="accent5">
              <a:lumMod val="20000"/>
              <a:lumOff val="80000"/>
            </a:schemeClr>
          </a:solidFill>
        </p:spPr>
        <p:txBody>
          <a:bodyPr rtlCol="0">
            <a:noAutofit/>
          </a:bodyPr>
          <a:lstStyle/>
          <a:p>
            <a:pPr>
              <a:defRPr/>
            </a:pPr>
            <a:r>
              <a:rPr lang="sv-SE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Tìm hiểu về cách mạng tháng 10 Nga </a:t>
            </a:r>
          </a:p>
          <a:p>
            <a:pPr marL="0" indent="0" algn="ctr">
              <a:buNone/>
              <a:defRPr/>
            </a:pPr>
            <a:r>
              <a:rPr lang="sv-SE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năm 1917</a:t>
            </a:r>
          </a:p>
          <a:p>
            <a:pPr marL="0" indent="0">
              <a:buNone/>
              <a:defRPr/>
            </a:pPr>
            <a:r>
              <a:rPr lang="sv-SE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+ Nguyên nhân, diễn biến</a:t>
            </a:r>
          </a:p>
          <a:p>
            <a:pPr marL="0" indent="0">
              <a:buNone/>
              <a:defRPr/>
            </a:pPr>
            <a:r>
              <a:rPr lang="sv-SE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+ Ý nghĩa , tác động</a:t>
            </a:r>
          </a:p>
          <a:p>
            <a:pPr marL="0" indent="0">
              <a:buNone/>
              <a:defRPr/>
            </a:pPr>
            <a:r>
              <a:rPr lang="sv-SE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+ Tìm hiểu sách báo, Internet cho biết cách mạng tháng 10 Nga năm 1917 có ảnh hưởng như thế nào đối với cách mạng Việt Nam?</a:t>
            </a:r>
            <a:endParaRPr lang="en-U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439421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18"/>
          <p:cNvSpPr/>
          <p:nvPr/>
        </p:nvSpPr>
        <p:spPr>
          <a:xfrm>
            <a:off x="228600" y="1761544"/>
            <a:ext cx="2743200" cy="2660392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NỘI DUNG BÀI </a:t>
            </a:r>
            <a:r>
              <a:rPr lang="en-US" sz="28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endParaRPr lang="en-US" sz="28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Line">
            <a:extLst>
              <a:ext uri="{FF2B5EF4-FFF2-40B4-BE49-F238E27FC236}">
                <a16:creationId xmlns="" xmlns:a16="http://schemas.microsoft.com/office/drawing/2014/main" id="{03960BCD-6778-40B0-9227-7CAD18291E62}"/>
              </a:ext>
            </a:extLst>
          </p:cNvPr>
          <p:cNvSpPr/>
          <p:nvPr/>
        </p:nvSpPr>
        <p:spPr>
          <a:xfrm>
            <a:off x="2927590" y="967975"/>
            <a:ext cx="5943587" cy="16850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80" h="21600" extrusionOk="0">
                <a:moveTo>
                  <a:pt x="4164" y="17450"/>
                </a:moveTo>
                <a:lnTo>
                  <a:pt x="2973" y="17497"/>
                </a:lnTo>
                <a:lnTo>
                  <a:pt x="2917" y="0"/>
                </a:lnTo>
                <a:lnTo>
                  <a:pt x="1865" y="67"/>
                </a:lnTo>
                <a:lnTo>
                  <a:pt x="245" y="2060"/>
                </a:lnTo>
                <a:lnTo>
                  <a:pt x="222" y="5070"/>
                </a:lnTo>
                <a:lnTo>
                  <a:pt x="1461" y="5136"/>
                </a:lnTo>
                <a:lnTo>
                  <a:pt x="1416" y="17404"/>
                </a:lnTo>
                <a:lnTo>
                  <a:pt x="6" y="17412"/>
                </a:lnTo>
                <a:lnTo>
                  <a:pt x="0" y="21600"/>
                </a:lnTo>
                <a:lnTo>
                  <a:pt x="19569" y="21569"/>
                </a:lnTo>
                <a:cubicBezTo>
                  <a:pt x="20231" y="21098"/>
                  <a:pt x="20796" y="19753"/>
                  <a:pt x="21139" y="17888"/>
                </a:cubicBezTo>
                <a:cubicBezTo>
                  <a:pt x="21555" y="15627"/>
                  <a:pt x="21600" y="12883"/>
                  <a:pt x="21575" y="10181"/>
                </a:cubicBezTo>
                <a:cubicBezTo>
                  <a:pt x="21552" y="7749"/>
                  <a:pt x="21471" y="5297"/>
                  <a:pt x="21072" y="3320"/>
                </a:cubicBezTo>
                <a:cubicBezTo>
                  <a:pt x="20736" y="1658"/>
                  <a:pt x="20203" y="492"/>
                  <a:pt x="19588" y="141"/>
                </a:cubicBezTo>
                <a:lnTo>
                  <a:pt x="3450" y="21"/>
                </a:lnTo>
              </a:path>
            </a:pathLst>
          </a:custGeom>
          <a:ln w="53975">
            <a:gradFill flip="none" rotWithShape="1">
              <a:gsLst>
                <a:gs pos="89000">
                  <a:srgbClr val="FFC400"/>
                </a:gs>
                <a:gs pos="16000">
                  <a:srgbClr val="FF0157"/>
                </a:gs>
              </a:gsLst>
              <a:lin ang="10800000" scaled="1"/>
              <a:tileRect/>
            </a:gradFill>
            <a:miter/>
          </a:ln>
          <a:effectLst>
            <a:outerShdw blurRad="76200" dist="12700" dir="3480000" algn="tl" rotWithShape="0">
              <a:prstClr val="black">
                <a:alpha val="27000"/>
              </a:prstClr>
            </a:outerShdw>
          </a:effectLst>
        </p:spPr>
        <p:txBody>
          <a:bodyPr lIns="45719" rIns="45719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" name="Line">
            <a:extLst>
              <a:ext uri="{FF2B5EF4-FFF2-40B4-BE49-F238E27FC236}">
                <a16:creationId xmlns="" xmlns:a16="http://schemas.microsoft.com/office/drawing/2014/main" id="{D9722492-0CE8-4B74-B260-6C99FF9984A4}"/>
              </a:ext>
            </a:extLst>
          </p:cNvPr>
          <p:cNvSpPr/>
          <p:nvPr/>
        </p:nvSpPr>
        <p:spPr>
          <a:xfrm>
            <a:off x="2743219" y="3421163"/>
            <a:ext cx="6248399" cy="1692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4" h="21519" extrusionOk="0">
                <a:moveTo>
                  <a:pt x="4546" y="17129"/>
                </a:moveTo>
                <a:lnTo>
                  <a:pt x="2303" y="17318"/>
                </a:lnTo>
                <a:cubicBezTo>
                  <a:pt x="2631" y="16260"/>
                  <a:pt x="2937" y="15203"/>
                  <a:pt x="3224" y="14134"/>
                </a:cubicBezTo>
                <a:cubicBezTo>
                  <a:pt x="3510" y="13066"/>
                  <a:pt x="3779" y="11973"/>
                  <a:pt x="3971" y="10738"/>
                </a:cubicBezTo>
                <a:cubicBezTo>
                  <a:pt x="4180" y="9395"/>
                  <a:pt x="4293" y="7864"/>
                  <a:pt x="4278" y="6388"/>
                </a:cubicBezTo>
                <a:cubicBezTo>
                  <a:pt x="4261" y="4820"/>
                  <a:pt x="4098" y="3311"/>
                  <a:pt x="3739" y="2068"/>
                </a:cubicBezTo>
                <a:cubicBezTo>
                  <a:pt x="3280" y="479"/>
                  <a:pt x="2643" y="-81"/>
                  <a:pt x="2034" y="9"/>
                </a:cubicBezTo>
                <a:cubicBezTo>
                  <a:pt x="1261" y="124"/>
                  <a:pt x="510" y="1278"/>
                  <a:pt x="0" y="3458"/>
                </a:cubicBezTo>
                <a:lnTo>
                  <a:pt x="817" y="6332"/>
                </a:lnTo>
                <a:cubicBezTo>
                  <a:pt x="1000" y="4791"/>
                  <a:pt x="1453" y="3951"/>
                  <a:pt x="1914" y="4026"/>
                </a:cubicBezTo>
                <a:cubicBezTo>
                  <a:pt x="2219" y="4075"/>
                  <a:pt x="2521" y="4538"/>
                  <a:pt x="2696" y="5478"/>
                </a:cubicBezTo>
                <a:cubicBezTo>
                  <a:pt x="2933" y="6755"/>
                  <a:pt x="2825" y="8070"/>
                  <a:pt x="2630" y="9340"/>
                </a:cubicBezTo>
                <a:cubicBezTo>
                  <a:pt x="2449" y="10515"/>
                  <a:pt x="2200" y="11778"/>
                  <a:pt x="1906" y="12842"/>
                </a:cubicBezTo>
                <a:cubicBezTo>
                  <a:pt x="1595" y="13971"/>
                  <a:pt x="1241" y="14966"/>
                  <a:pt x="900" y="15998"/>
                </a:cubicBezTo>
                <a:cubicBezTo>
                  <a:pt x="595" y="16918"/>
                  <a:pt x="299" y="17865"/>
                  <a:pt x="14" y="18847"/>
                </a:cubicBezTo>
                <a:lnTo>
                  <a:pt x="35" y="21519"/>
                </a:lnTo>
                <a:lnTo>
                  <a:pt x="19633" y="21511"/>
                </a:lnTo>
                <a:cubicBezTo>
                  <a:pt x="20212" y="21074"/>
                  <a:pt x="20714" y="19956"/>
                  <a:pt x="21046" y="18398"/>
                </a:cubicBezTo>
                <a:cubicBezTo>
                  <a:pt x="21491" y="16309"/>
                  <a:pt x="21585" y="13692"/>
                  <a:pt x="21593" y="11109"/>
                </a:cubicBezTo>
                <a:cubicBezTo>
                  <a:pt x="21600" y="8773"/>
                  <a:pt x="21538" y="6418"/>
                  <a:pt x="21185" y="4441"/>
                </a:cubicBezTo>
                <a:cubicBezTo>
                  <a:pt x="20843" y="2533"/>
                  <a:pt x="20261" y="1163"/>
                  <a:pt x="19578" y="721"/>
                </a:cubicBezTo>
                <a:lnTo>
                  <a:pt x="4368" y="816"/>
                </a:lnTo>
              </a:path>
            </a:pathLst>
          </a:custGeom>
          <a:ln w="53975">
            <a:gradFill flip="none" rotWithShape="1">
              <a:gsLst>
                <a:gs pos="17000">
                  <a:srgbClr val="00ABFF"/>
                </a:gs>
                <a:gs pos="85000">
                  <a:srgbClr val="FF0193"/>
                </a:gs>
              </a:gsLst>
              <a:lin ang="10800000" scaled="1"/>
              <a:tileRect/>
            </a:gradFill>
            <a:miter/>
          </a:ln>
          <a:effectLst>
            <a:outerShdw blurRad="76200" dist="12700" dir="3480000" algn="tl" rotWithShape="0">
              <a:prstClr val="black">
                <a:alpha val="27000"/>
              </a:prstClr>
            </a:outerShdw>
          </a:effectLst>
        </p:spPr>
        <p:txBody>
          <a:bodyPr lIns="45719" rIns="45719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3" name="TextBox 52">
            <a:extLst>
              <a:ext uri="{FF2B5EF4-FFF2-40B4-BE49-F238E27FC236}">
                <a16:creationId xmlns="" xmlns:a16="http://schemas.microsoft.com/office/drawing/2014/main" id="{AB52AE01-F5F9-409A-B630-826C04709E1C}"/>
              </a:ext>
            </a:extLst>
          </p:cNvPr>
          <p:cNvSpPr txBox="1"/>
          <p:nvPr/>
        </p:nvSpPr>
        <p:spPr>
          <a:xfrm>
            <a:off x="3733801" y="1260311"/>
            <a:ext cx="5137354" cy="13849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r>
              <a:rPr lang="vi-VN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3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3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3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3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3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endParaRPr lang="en-US" sz="30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( 1914-1918)</a:t>
            </a:r>
            <a:endParaRPr lang="vi-VN" sz="3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52">
            <a:extLst>
              <a:ext uri="{FF2B5EF4-FFF2-40B4-BE49-F238E27FC236}">
                <a16:creationId xmlns="" xmlns:a16="http://schemas.microsoft.com/office/drawing/2014/main" id="{66EF88F5-B1C6-4CAD-9A82-820C51DB06F8}"/>
              </a:ext>
            </a:extLst>
          </p:cNvPr>
          <p:cNvSpPr txBox="1"/>
          <p:nvPr/>
        </p:nvSpPr>
        <p:spPr>
          <a:xfrm>
            <a:off x="4019729" y="2937907"/>
            <a:ext cx="4701283" cy="4154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endParaRPr 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52">
            <a:extLst>
              <a:ext uri="{FF2B5EF4-FFF2-40B4-BE49-F238E27FC236}">
                <a16:creationId xmlns="" xmlns:a16="http://schemas.microsoft.com/office/drawing/2014/main" id="{1FFB7C43-1160-443D-ADBE-CD04F8DFFD09}"/>
              </a:ext>
            </a:extLst>
          </p:cNvPr>
          <p:cNvSpPr txBox="1"/>
          <p:nvPr/>
        </p:nvSpPr>
        <p:spPr>
          <a:xfrm>
            <a:off x="4720582" y="5290010"/>
            <a:ext cx="2480232" cy="4154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100">
                <a:solidFill>
                  <a:srgbClr val="535353"/>
                </a:solidFill>
              </a:defRPr>
            </a:lvl1pPr>
          </a:lstStyle>
          <a:p>
            <a:pPr algn="ctr"/>
            <a:endParaRPr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33802" y="3730399"/>
            <a:ext cx="513735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prstClr val="black"/>
                </a:solidFill>
                <a:latin typeface="Times New Roman"/>
              </a:rPr>
              <a:t>  </a:t>
            </a:r>
            <a:r>
              <a:rPr lang="en-US" sz="3000" b="1" dirty="0" err="1" smtClean="0">
                <a:solidFill>
                  <a:prstClr val="black"/>
                </a:solidFill>
                <a:latin typeface="Times New Roman"/>
              </a:rPr>
              <a:t>Cách</a:t>
            </a:r>
            <a:r>
              <a:rPr lang="en-US" sz="3000" b="1" dirty="0" smtClean="0">
                <a:solidFill>
                  <a:prstClr val="black"/>
                </a:solidFill>
                <a:latin typeface="Times New Roman"/>
              </a:rPr>
              <a:t> </a:t>
            </a:r>
            <a:r>
              <a:rPr lang="en-US" sz="3000" b="1" dirty="0" err="1" smtClean="0">
                <a:solidFill>
                  <a:prstClr val="black"/>
                </a:solidFill>
                <a:latin typeface="Times New Roman"/>
              </a:rPr>
              <a:t>mạng</a:t>
            </a:r>
            <a:r>
              <a:rPr lang="en-US" sz="3000" b="1" dirty="0" smtClean="0">
                <a:solidFill>
                  <a:prstClr val="black"/>
                </a:solidFill>
                <a:latin typeface="Times New Roman"/>
              </a:rPr>
              <a:t> </a:t>
            </a:r>
            <a:r>
              <a:rPr lang="en-US" sz="3000" b="1" dirty="0" err="1" smtClean="0">
                <a:solidFill>
                  <a:prstClr val="black"/>
                </a:solidFill>
                <a:latin typeface="Times New Roman"/>
              </a:rPr>
              <a:t>tháng</a:t>
            </a:r>
            <a:r>
              <a:rPr lang="en-US" sz="3000" b="1" dirty="0" smtClean="0">
                <a:solidFill>
                  <a:prstClr val="black"/>
                </a:solidFill>
                <a:latin typeface="Times New Roman"/>
              </a:rPr>
              <a:t> </a:t>
            </a:r>
            <a:r>
              <a:rPr lang="en-US" sz="3000" b="1" dirty="0" err="1" smtClean="0">
                <a:solidFill>
                  <a:prstClr val="black"/>
                </a:solidFill>
                <a:latin typeface="Times New Roman"/>
              </a:rPr>
              <a:t>Mười</a:t>
            </a:r>
            <a:r>
              <a:rPr lang="en-US" sz="3000" b="1" dirty="0" smtClean="0">
                <a:solidFill>
                  <a:prstClr val="black"/>
                </a:solidFill>
                <a:latin typeface="Times New Roman"/>
              </a:rPr>
              <a:t> </a:t>
            </a:r>
            <a:r>
              <a:rPr lang="en-US" sz="3000" b="1" dirty="0" err="1" smtClean="0">
                <a:solidFill>
                  <a:prstClr val="black"/>
                </a:solidFill>
                <a:latin typeface="Times New Roman"/>
              </a:rPr>
              <a:t>Nga</a:t>
            </a:r>
            <a:r>
              <a:rPr lang="en-US" sz="3000" b="1" dirty="0" smtClean="0">
                <a:solidFill>
                  <a:prstClr val="black"/>
                </a:solidFill>
                <a:latin typeface="Times New Roman"/>
              </a:rPr>
              <a:t> </a:t>
            </a:r>
          </a:p>
          <a:p>
            <a:pPr algn="ctr"/>
            <a:r>
              <a:rPr lang="en-US" sz="3000" b="1" dirty="0" smtClean="0">
                <a:solidFill>
                  <a:prstClr val="black"/>
                </a:solidFill>
                <a:latin typeface="Times New Roman"/>
              </a:rPr>
              <a:t>( 1917)</a:t>
            </a:r>
            <a:endParaRPr lang="vi-VN" sz="3000" b="1" dirty="0">
              <a:solidFill>
                <a:prstClr val="black"/>
              </a:solidFill>
              <a:latin typeface="Times New Roman"/>
            </a:endParaRPr>
          </a:p>
          <a:p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0681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3" grpId="0" animBg="1"/>
      <p:bldP spid="14" grpId="0" animBg="1"/>
      <p:bldP spid="23" grpId="0" animBg="1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639763"/>
          </a:xfrm>
        </p:spPr>
        <p:txBody>
          <a:bodyPr>
            <a:norm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PHIẾU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THEO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KĨ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THUẬT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KWL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1874543"/>
              </p:ext>
            </p:extLst>
          </p:nvPr>
        </p:nvGraphicFramePr>
        <p:xfrm>
          <a:off x="685800" y="1066800"/>
          <a:ext cx="8153400" cy="4915909"/>
        </p:xfrm>
        <a:graphic>
          <a:graphicData uri="http://schemas.openxmlformats.org/drawingml/2006/table">
            <a:tbl>
              <a:tblPr firstRow="1" firstCol="1" bandRow="1"/>
              <a:tblGrid>
                <a:gridCol w="2666999"/>
                <a:gridCol w="2819401"/>
                <a:gridCol w="2667000"/>
              </a:tblGrid>
              <a:tr h="220980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</a:rPr>
                        <a:t>K( Know)</a:t>
                      </a:r>
                      <a:endParaRPr lang="en-US" sz="28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( </a:t>
                      </a:r>
                      <a:r>
                        <a:rPr lang="en-US" sz="280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Những</a:t>
                      </a:r>
                      <a:r>
                        <a:rPr lang="en-US" sz="28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điều</a:t>
                      </a:r>
                      <a:r>
                        <a:rPr lang="en-US" sz="28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e</a:t>
                      </a:r>
                      <a:r>
                        <a:rPr lang="en-US" sz="280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m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đã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biết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về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chiến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tranh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 TG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thứ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nhất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)</a:t>
                      </a:r>
                      <a:endParaRPr lang="en-US" sz="28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</a:rPr>
                        <a:t>W( Want)</a:t>
                      </a:r>
                      <a:endParaRPr lang="en-US" sz="28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en-US" sz="280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Những</a:t>
                      </a:r>
                      <a:r>
                        <a:rPr lang="en-US" sz="28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điều</a:t>
                      </a:r>
                      <a:r>
                        <a:rPr lang="en-US" sz="28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e</a:t>
                      </a:r>
                      <a:r>
                        <a:rPr lang="en-US" sz="280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m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muốn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biết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về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chiến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tranh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thế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giới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thứ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nhất</a:t>
                      </a:r>
                      <a:endParaRPr lang="en-US" sz="28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</a:rPr>
                        <a:t>L( Learn)</a:t>
                      </a:r>
                      <a:endParaRPr lang="en-US" sz="2800" b="1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(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Những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điều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em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học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được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sau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khi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học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xong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bài</a:t>
                      </a:r>
                      <a:r>
                        <a:rPr lang="en-US" sz="28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học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) </a:t>
                      </a:r>
                      <a:endParaRPr lang="en-US" sz="28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6109">
                <a:tc>
                  <a:txBody>
                    <a:bodyPr/>
                    <a:lstStyle/>
                    <a:p>
                      <a:pPr marL="0" indent="0">
                        <a:spcBef>
                          <a:spcPts val="60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en-US" sz="3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spcBef>
                          <a:spcPts val="60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en-US" sz="3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3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7693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943600"/>
            <a:ext cx="8763000" cy="914400"/>
          </a:xfrm>
        </p:spPr>
        <p:txBody>
          <a:bodyPr>
            <a:normAutofit fontScale="90000"/>
          </a:bodyPr>
          <a:lstStyle/>
          <a:p>
            <a:r>
              <a:rPr lang="en-US" sz="2800" b="1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8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8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8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8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28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TÊ</a:t>
            </a:r>
            <a:r>
              <a:rPr lang="en-US" sz="28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8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sz="28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sz="28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8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ĐẾ</a:t>
            </a:r>
            <a:r>
              <a:rPr lang="en-US" sz="28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QUỐC</a:t>
            </a:r>
            <a:endParaRPr lang="en-US" sz="2800" b="1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Object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800371908"/>
              </p:ext>
            </p:extLst>
          </p:nvPr>
        </p:nvGraphicFramePr>
        <p:xfrm>
          <a:off x="457200" y="457200"/>
          <a:ext cx="8229600" cy="571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6" name="Microsoft Graph Chart" r:id="rId3" imgW="8229687" imgH="5848381" progId="MSGraph.Chart.8">
                  <p:embed followColorScheme="full"/>
                </p:oleObj>
              </mc:Choice>
              <mc:Fallback>
                <p:oleObj name="Microsoft Graph Chart" r:id="rId3" imgW="8229687" imgH="5848381" progId="MSGraph.Chart.8">
                  <p:embed followColorScheme="full"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457200"/>
                        <a:ext cx="8229600" cy="571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2493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RANH BIẾM HỌA TRONG SÁCH GIÁO KHOA LỊCH SỬ CHLB ĐỨC – KINH NGHIỆM CHO SÁCH  GIÁO KHOA LỊCH SỬ MỚI Ở VIỆT NAM | Mrs hoangng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81000"/>
            <a:ext cx="7924800" cy="541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7200" y="5791211"/>
            <a:ext cx="7924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12.3. </a:t>
            </a:r>
            <a:r>
              <a:rPr lang="en-US" sz="28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28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</a:t>
            </a:r>
            <a:r>
              <a:rPr 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‘</a:t>
            </a:r>
            <a:r>
              <a:rPr lang="en-US" sz="28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già</a:t>
            </a:r>
            <a:r>
              <a:rPr 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’’ </a:t>
            </a:r>
            <a:r>
              <a:rPr lang="en-US" sz="28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‘</a:t>
            </a:r>
            <a:r>
              <a:rPr lang="en-US" sz="28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’’ (</a:t>
            </a:r>
            <a:r>
              <a:rPr lang="en-US" sz="28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biếm</a:t>
            </a:r>
            <a:r>
              <a:rPr 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họa</a:t>
            </a:r>
            <a:r>
              <a:rPr 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2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7568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8200" y="1219210"/>
            <a:ext cx="79248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b="1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- </a:t>
            </a:r>
            <a:r>
              <a:rPr lang="en-US" sz="2800" b="1" dirty="0" err="1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Hoạt</a:t>
            </a:r>
            <a:r>
              <a:rPr lang="en-US" sz="2800" b="1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động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Cặp</a:t>
            </a:r>
            <a:r>
              <a:rPr lang="en-US" sz="2800" b="1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đôi</a:t>
            </a:r>
            <a:r>
              <a:rPr lang="en-US" sz="2800" b="1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chia </a:t>
            </a:r>
            <a:r>
              <a:rPr lang="en-US" sz="2800" b="1" dirty="0" err="1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sẻ</a:t>
            </a:r>
            <a:endParaRPr lang="en-US" sz="2800" b="1" dirty="0" smtClean="0">
              <a:solidFill>
                <a:prstClr val="black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b="1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-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Thời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gian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: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</a:t>
            </a:r>
            <a:r>
              <a:rPr lang="en-US" sz="2800" b="1" dirty="0" err="1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p</a:t>
            </a:r>
            <a:endParaRPr lang="en-US" sz="2800" b="1" dirty="0">
              <a:solidFill>
                <a:srgbClr val="00000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2800" b="1" dirty="0" err="1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Nhiệm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vụ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: Theo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dõi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video,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tìm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hiểu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thông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tin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sgk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thảo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luận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để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hoàn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thiện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nội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dung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PHT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: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? </a:t>
            </a:r>
            <a:r>
              <a:rPr lang="en-US" sz="2800" b="1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Trình</a:t>
            </a:r>
            <a:r>
              <a:rPr lang="en-US" sz="2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Calibri"/>
                <a:cs typeface="Times New Roman" pitchFamily="18" charset="0"/>
              </a:rPr>
              <a:t>bày</a:t>
            </a:r>
            <a:r>
              <a:rPr lang="en-US" sz="2800" b="1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Calibri"/>
                <a:cs typeface="Times New Roman" pitchFamily="18" charset="0"/>
              </a:rPr>
              <a:t>nguyên</a:t>
            </a:r>
            <a:r>
              <a:rPr lang="en-US" sz="2800" b="1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Calibri"/>
                <a:cs typeface="Times New Roman" pitchFamily="18" charset="0"/>
              </a:rPr>
              <a:t>nhân</a:t>
            </a:r>
            <a:r>
              <a:rPr lang="en-US" sz="2800" b="1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Calibri"/>
                <a:cs typeface="Times New Roman" pitchFamily="18" charset="0"/>
              </a:rPr>
              <a:t>sâu</a:t>
            </a:r>
            <a:r>
              <a:rPr lang="en-US" sz="2800" b="1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Calibri"/>
                <a:cs typeface="Times New Roman" pitchFamily="18" charset="0"/>
              </a:rPr>
              <a:t>xa</a:t>
            </a:r>
            <a:r>
              <a:rPr lang="en-US" sz="2800" b="1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Calibri"/>
                <a:cs typeface="Times New Roman" pitchFamily="18" charset="0"/>
              </a:rPr>
              <a:t>và</a:t>
            </a:r>
            <a:r>
              <a:rPr lang="en-US" sz="2800" b="1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nguyên</a:t>
            </a:r>
            <a:r>
              <a:rPr lang="en-US" sz="2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nhân</a:t>
            </a:r>
            <a:r>
              <a:rPr lang="en-US" sz="2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Calibri"/>
                <a:cs typeface="Times New Roman" pitchFamily="18" charset="0"/>
              </a:rPr>
              <a:t>trực</a:t>
            </a:r>
            <a:r>
              <a:rPr lang="en-US" sz="2800" b="1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Calibri"/>
                <a:cs typeface="Times New Roman" pitchFamily="18" charset="0"/>
              </a:rPr>
              <a:t>tiếp</a:t>
            </a:r>
            <a:r>
              <a:rPr lang="en-US" sz="2800" b="1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Calibri"/>
                <a:cs typeface="Times New Roman" pitchFamily="18" charset="0"/>
              </a:rPr>
              <a:t>dẫn</a:t>
            </a:r>
            <a:r>
              <a:rPr lang="en-US" sz="2800" b="1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Calibri"/>
                <a:cs typeface="Times New Roman" pitchFamily="18" charset="0"/>
              </a:rPr>
              <a:t>tới</a:t>
            </a:r>
            <a:r>
              <a:rPr lang="en-US" sz="2800" b="1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chiến</a:t>
            </a:r>
            <a:r>
              <a:rPr lang="en-US" sz="2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tranh</a:t>
            </a:r>
            <a:r>
              <a:rPr lang="en-US" sz="2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thế</a:t>
            </a:r>
            <a:r>
              <a:rPr lang="en-US" sz="2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giới</a:t>
            </a:r>
            <a:r>
              <a:rPr lang="en-US" sz="28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Calibri"/>
                <a:cs typeface="Times New Roman" pitchFamily="18" charset="0"/>
              </a:rPr>
              <a:t>thứ</a:t>
            </a:r>
            <a:r>
              <a:rPr lang="en-US" sz="2800" b="1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Calibri"/>
                <a:cs typeface="Times New Roman" pitchFamily="18" charset="0"/>
              </a:rPr>
              <a:t>nhất</a:t>
            </a:r>
            <a:r>
              <a:rPr lang="en-US" sz="2800" b="1" dirty="0">
                <a:latin typeface="Times New Roman" pitchFamily="18" charset="0"/>
                <a:ea typeface="Calibri"/>
                <a:cs typeface="Times New Roman" pitchFamily="18" charset="0"/>
              </a:rPr>
              <a:t>?</a:t>
            </a:r>
            <a:endParaRPr lang="en-US" sz="2800" b="1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PHIẾU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1</a:t>
            </a:r>
            <a:endParaRPr lang="en-US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707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152400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THEO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DÕI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VIDEO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372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8200" y="1219210"/>
            <a:ext cx="79248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Cặp</a:t>
            </a:r>
            <a:r>
              <a:rPr lang="en-US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đôi</a:t>
            </a:r>
            <a:r>
              <a:rPr lang="en-US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chia </a:t>
            </a:r>
            <a:r>
              <a:rPr lang="en-US" sz="28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sẻ</a:t>
            </a:r>
            <a:endParaRPr lang="en-US" sz="28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endParaRPr lang="en-US" sz="2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2800" b="1" dirty="0" err="1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Nhiệm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vụ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: Theo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dõi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video,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tìm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hiểu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thông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tin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sgk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thảo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luận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để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hoàn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thiện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nội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dung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PHT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: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? </a:t>
            </a:r>
            <a:r>
              <a:rPr lang="en-US" sz="2800" b="1" dirty="0" err="1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Trình</a:t>
            </a:r>
            <a:r>
              <a:rPr lang="en-US" sz="2800" b="1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bày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nguyên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nhân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sâu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xa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và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nguyên</a:t>
            </a:r>
            <a:r>
              <a:rPr lang="en-US" sz="2800" b="1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nhân</a:t>
            </a:r>
            <a:r>
              <a:rPr lang="en-US" sz="2800" b="1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trực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tiếp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dẫn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tới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chiến</a:t>
            </a:r>
            <a:r>
              <a:rPr lang="en-US" sz="2800" b="1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tranh</a:t>
            </a:r>
            <a:r>
              <a:rPr lang="en-US" sz="2800" b="1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thế</a:t>
            </a:r>
            <a:r>
              <a:rPr lang="en-US" sz="2800" b="1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giới</a:t>
            </a:r>
            <a:r>
              <a:rPr lang="en-US" sz="2800" b="1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thứ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nhất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?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9"/>
            <a:ext cx="6019800" cy="1143000"/>
          </a:xfrm>
        </p:spPr>
        <p:txBody>
          <a:bodyPr>
            <a:normAutofit/>
          </a:bodyPr>
          <a:lstStyle/>
          <a:p>
            <a:r>
              <a:rPr lang="en-US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PHIẾU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1</a:t>
            </a:r>
            <a:endParaRPr lang="en-US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8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304803"/>
            <a:ext cx="2057400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1694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withEffect">
                                  <p:stCondLst>
                                    <p:cond delay="123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ING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4585</TotalTime>
  <Words>802</Words>
  <Application>Microsoft Office PowerPoint</Application>
  <PresentationFormat>On-screen Show (4:3)</PresentationFormat>
  <Paragraphs>99</Paragraphs>
  <Slides>20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Office Theme</vt:lpstr>
      <vt:lpstr>1_Office Theme</vt:lpstr>
      <vt:lpstr>2_Office Theme</vt:lpstr>
      <vt:lpstr>3_Office Theme</vt:lpstr>
      <vt:lpstr>4_Office Theme</vt:lpstr>
      <vt:lpstr>Microsoft Graph Chart</vt:lpstr>
      <vt:lpstr>PHÒNG GIÁO DỤC VÀ ĐÀO TẠO QUẬN HẢI AN TRƯỜNG THCS TRÀNG CÁT </vt:lpstr>
      <vt:lpstr>PowerPoint Presentation</vt:lpstr>
      <vt:lpstr>PowerPoint Presentation</vt:lpstr>
      <vt:lpstr>PHIẾU HỌC TẬP THEO KĨ THUẬT KWL</vt:lpstr>
      <vt:lpstr>BIỂU ĐỒ THỂ HIỆN KINH TÊ VÀ THUỘC ĐỊA GIỮA CÁC NƯỚC ĐẾ QUỐC</vt:lpstr>
      <vt:lpstr>PowerPoint Presentation</vt:lpstr>
      <vt:lpstr>PHIẾU HỌC TẬP 1</vt:lpstr>
      <vt:lpstr>THEO DÕI VIDEO</vt:lpstr>
      <vt:lpstr>PHIẾU HỌC TẬP 1</vt:lpstr>
      <vt:lpstr>PowerPoint Presentation</vt:lpstr>
      <vt:lpstr>PowerPoint Presentation</vt:lpstr>
      <vt:lpstr>PowerPoint Presentation</vt:lpstr>
      <vt:lpstr>b. Nguyên nhân trực tiếp - Ngày 28 - 6 - 1914, Thái tử kế vị Áo - Hung bị ám sát ở Xéc-bi đã châm ngòi cho cuộc chiến tranh bùng nổ.  </vt:lpstr>
      <vt:lpstr>PowerPoint Presentation</vt:lpstr>
      <vt:lpstr>PHIẾU HỌC TẬP 2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cham-dhsp</dc:creator>
  <cp:lastModifiedBy>sony</cp:lastModifiedBy>
  <cp:revision>544</cp:revision>
  <dcterms:created xsi:type="dcterms:W3CDTF">2015-02-04T08:04:07Z</dcterms:created>
  <dcterms:modified xsi:type="dcterms:W3CDTF">2023-08-13T21:35:21Z</dcterms:modified>
</cp:coreProperties>
</file>