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26" r:id="rId1"/>
  </p:sldMasterIdLst>
  <p:notesMasterIdLst>
    <p:notesMasterId r:id="rId22"/>
  </p:notesMasterIdLst>
  <p:handoutMasterIdLst>
    <p:handoutMasterId r:id="rId23"/>
  </p:handoutMasterIdLst>
  <p:sldIdLst>
    <p:sldId id="337" r:id="rId2"/>
    <p:sldId id="260" r:id="rId3"/>
    <p:sldId id="319" r:id="rId4"/>
    <p:sldId id="274" r:id="rId5"/>
    <p:sldId id="320" r:id="rId6"/>
    <p:sldId id="276" r:id="rId7"/>
    <p:sldId id="268" r:id="rId8"/>
    <p:sldId id="308" r:id="rId9"/>
    <p:sldId id="323" r:id="rId10"/>
    <p:sldId id="334" r:id="rId11"/>
    <p:sldId id="290" r:id="rId12"/>
    <p:sldId id="325" r:id="rId13"/>
    <p:sldId id="296" r:id="rId14"/>
    <p:sldId id="297" r:id="rId15"/>
    <p:sldId id="294" r:id="rId16"/>
    <p:sldId id="299" r:id="rId17"/>
    <p:sldId id="303" r:id="rId18"/>
    <p:sldId id="300" r:id="rId19"/>
    <p:sldId id="328" r:id="rId20"/>
    <p:sldId id="330"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4620" autoAdjust="0"/>
  </p:normalViewPr>
  <p:slideViewPr>
    <p:cSldViewPr>
      <p:cViewPr varScale="1">
        <p:scale>
          <a:sx n="105" d="100"/>
          <a:sy n="105" d="100"/>
        </p:scale>
        <p:origin x="17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6EBE6E3-7280-4B57-9D5F-83CF504239AA}" type="datetimeFigureOut">
              <a:rPr lang="en-US" smtClean="0"/>
              <a:pPr/>
              <a:t>7/24/2023</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EF007A6-E9E8-44BD-B381-DE3042C4130B}" type="slidenum">
              <a:rPr lang="en-US" smtClean="0"/>
              <a:pPr/>
              <a:t>‹#›</a:t>
            </a:fld>
            <a:endParaRPr lang="en-US"/>
          </a:p>
        </p:txBody>
      </p:sp>
    </p:spTree>
    <p:extLst>
      <p:ext uri="{BB962C8B-B14F-4D97-AF65-F5344CB8AC3E}">
        <p14:creationId xmlns:p14="http://schemas.microsoft.com/office/powerpoint/2010/main" val="2901631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9101E32-B9F4-4F0A-8220-135E56469E54}" type="datetimeFigureOut">
              <a:rPr lang="en-US" smtClean="0"/>
              <a:pPr/>
              <a:t>7/24/2023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4A67479-4F11-41FD-BB1B-3C300C25BB11}" type="slidenum">
              <a:rPr lang="en-US" smtClean="0"/>
              <a:pPr/>
              <a:t>‹#›</a:t>
            </a:fld>
            <a:endParaRPr lang="en-US"/>
          </a:p>
        </p:txBody>
      </p:sp>
    </p:spTree>
    <p:extLst>
      <p:ext uri="{BB962C8B-B14F-4D97-AF65-F5344CB8AC3E}">
        <p14:creationId xmlns:p14="http://schemas.microsoft.com/office/powerpoint/2010/main" val="265798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67479-4F11-41FD-BB1B-3C300C25BB11}" type="slidenum">
              <a:rPr lang="en-US" smtClean="0"/>
              <a:pPr/>
              <a:t>7</a:t>
            </a:fld>
            <a:endParaRPr lang="en-US"/>
          </a:p>
        </p:txBody>
      </p:sp>
    </p:spTree>
    <p:extLst>
      <p:ext uri="{BB962C8B-B14F-4D97-AF65-F5344CB8AC3E}">
        <p14:creationId xmlns:p14="http://schemas.microsoft.com/office/powerpoint/2010/main" val="642343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67479-4F11-41FD-BB1B-3C300C25BB11}" type="slidenum">
              <a:rPr lang="en-US" smtClean="0"/>
              <a:pPr/>
              <a:t>10</a:t>
            </a:fld>
            <a:endParaRPr lang="en-US"/>
          </a:p>
        </p:txBody>
      </p:sp>
    </p:spTree>
    <p:extLst>
      <p:ext uri="{BB962C8B-B14F-4D97-AF65-F5344CB8AC3E}">
        <p14:creationId xmlns:p14="http://schemas.microsoft.com/office/powerpoint/2010/main" val="112077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67479-4F11-41FD-BB1B-3C300C25BB11}" type="slidenum">
              <a:rPr lang="en-US" smtClean="0"/>
              <a:pPr/>
              <a:t>12</a:t>
            </a:fld>
            <a:endParaRPr lang="en-US"/>
          </a:p>
        </p:txBody>
      </p:sp>
    </p:spTree>
    <p:extLst>
      <p:ext uri="{BB962C8B-B14F-4D97-AF65-F5344CB8AC3E}">
        <p14:creationId xmlns:p14="http://schemas.microsoft.com/office/powerpoint/2010/main" val="225595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67479-4F11-41FD-BB1B-3C300C25BB11}" type="slidenum">
              <a:rPr lang="en-US" smtClean="0"/>
              <a:pPr/>
              <a:t>17</a:t>
            </a:fld>
            <a:endParaRPr lang="en-US"/>
          </a:p>
        </p:txBody>
      </p:sp>
    </p:spTree>
    <p:extLst>
      <p:ext uri="{BB962C8B-B14F-4D97-AF65-F5344CB8AC3E}">
        <p14:creationId xmlns:p14="http://schemas.microsoft.com/office/powerpoint/2010/main" val="3808058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3133D1-DC63-4650-98C9-209BFC82DC72}" type="datetimeFigureOut">
              <a:rPr lang="en-US" smtClean="0"/>
              <a:pPr/>
              <a:t>7/24/2023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A8315A3-4266-415A-82BC-B21D585C7C8D}" type="slidenum">
              <a:rPr lang="en-US" smtClean="0"/>
              <a:pPr/>
              <a:t>‹#›</a:t>
            </a:fld>
            <a:endParaRPr lang="en-US"/>
          </a:p>
        </p:txBody>
      </p:sp>
    </p:spTree>
    <p:extLst>
      <p:ext uri="{BB962C8B-B14F-4D97-AF65-F5344CB8AC3E}">
        <p14:creationId xmlns:p14="http://schemas.microsoft.com/office/powerpoint/2010/main" val="383111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3133D1-DC63-4650-98C9-209BFC82DC72}" type="datetimeFigureOut">
              <a:rPr lang="en-US" smtClean="0"/>
              <a:pPr/>
              <a:t>7/24/2023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A8315A3-4266-415A-82BC-B21D585C7C8D}" type="slidenum">
              <a:rPr lang="en-US" smtClean="0"/>
              <a:pPr/>
              <a:t>‹#›</a:t>
            </a:fld>
            <a:endParaRPr lang="en-US"/>
          </a:p>
        </p:txBody>
      </p:sp>
    </p:spTree>
    <p:extLst>
      <p:ext uri="{BB962C8B-B14F-4D97-AF65-F5344CB8AC3E}">
        <p14:creationId xmlns:p14="http://schemas.microsoft.com/office/powerpoint/2010/main" val="266889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3133D1-DC63-4650-98C9-209BFC82DC72}" type="datetimeFigureOut">
              <a:rPr lang="en-US" smtClean="0"/>
              <a:pPr/>
              <a:t>7/24/2023</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A8315A3-4266-415A-82BC-B21D585C7C8D}"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93422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03133D1-DC63-4650-98C9-209BFC82DC72}" type="datetimeFigureOut">
              <a:rPr lang="en-US" smtClean="0"/>
              <a:pPr/>
              <a:t>7/24/2023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A8315A3-4266-415A-82BC-B21D585C7C8D}" type="slidenum">
              <a:rPr lang="en-US" smtClean="0"/>
              <a:pPr/>
              <a:t>‹#›</a:t>
            </a:fld>
            <a:endParaRPr lang="en-US"/>
          </a:p>
        </p:txBody>
      </p:sp>
    </p:spTree>
    <p:extLst>
      <p:ext uri="{BB962C8B-B14F-4D97-AF65-F5344CB8AC3E}">
        <p14:creationId xmlns:p14="http://schemas.microsoft.com/office/powerpoint/2010/main" val="3500410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03133D1-DC63-4650-98C9-209BFC82DC72}" type="datetimeFigureOut">
              <a:rPr lang="en-US" smtClean="0"/>
              <a:pPr/>
              <a:t>7/24/2023</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A8315A3-4266-415A-82BC-B21D585C7C8D}"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64871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03133D1-DC63-4650-98C9-209BFC82DC72}" type="datetimeFigureOut">
              <a:rPr lang="en-US" smtClean="0"/>
              <a:pPr/>
              <a:t>7/24/2023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A8315A3-4266-415A-82BC-B21D585C7C8D}" type="slidenum">
              <a:rPr lang="en-US" smtClean="0"/>
              <a:pPr/>
              <a:t>‹#›</a:t>
            </a:fld>
            <a:endParaRPr lang="en-US"/>
          </a:p>
        </p:txBody>
      </p:sp>
    </p:spTree>
    <p:extLst>
      <p:ext uri="{BB962C8B-B14F-4D97-AF65-F5344CB8AC3E}">
        <p14:creationId xmlns:p14="http://schemas.microsoft.com/office/powerpoint/2010/main" val="2886218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3133D1-DC63-4650-98C9-209BFC82DC72}" type="datetimeFigureOut">
              <a:rPr lang="en-US" smtClean="0"/>
              <a:pPr/>
              <a:t>7/24/2023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8315A3-4266-415A-82BC-B21D585C7C8D}" type="slidenum">
              <a:rPr lang="en-US" smtClean="0"/>
              <a:pPr/>
              <a:t>‹#›</a:t>
            </a:fld>
            <a:endParaRPr lang="en-US"/>
          </a:p>
        </p:txBody>
      </p:sp>
    </p:spTree>
    <p:extLst>
      <p:ext uri="{BB962C8B-B14F-4D97-AF65-F5344CB8AC3E}">
        <p14:creationId xmlns:p14="http://schemas.microsoft.com/office/powerpoint/2010/main" val="2177460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3133D1-DC63-4650-98C9-209BFC82DC72}" type="datetimeFigureOut">
              <a:rPr lang="en-US" smtClean="0"/>
              <a:pPr/>
              <a:t>7/24/2023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8315A3-4266-415A-82BC-B21D585C7C8D}" type="slidenum">
              <a:rPr lang="en-US" smtClean="0"/>
              <a:pPr/>
              <a:t>‹#›</a:t>
            </a:fld>
            <a:endParaRPr lang="en-US"/>
          </a:p>
        </p:txBody>
      </p:sp>
    </p:spTree>
    <p:extLst>
      <p:ext uri="{BB962C8B-B14F-4D97-AF65-F5344CB8AC3E}">
        <p14:creationId xmlns:p14="http://schemas.microsoft.com/office/powerpoint/2010/main" val="296766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3133D1-DC63-4650-98C9-209BFC82DC72}" type="datetimeFigureOut">
              <a:rPr lang="en-US" smtClean="0"/>
              <a:pPr/>
              <a:t>7/24/2023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8315A3-4266-415A-82BC-B21D585C7C8D}" type="slidenum">
              <a:rPr lang="en-US" smtClean="0"/>
              <a:pPr/>
              <a:t>‹#›</a:t>
            </a:fld>
            <a:endParaRPr lang="en-US"/>
          </a:p>
        </p:txBody>
      </p:sp>
    </p:spTree>
    <p:extLst>
      <p:ext uri="{BB962C8B-B14F-4D97-AF65-F5344CB8AC3E}">
        <p14:creationId xmlns:p14="http://schemas.microsoft.com/office/powerpoint/2010/main" val="323265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3133D1-DC63-4650-98C9-209BFC82DC72}" type="datetimeFigureOut">
              <a:rPr lang="en-US" smtClean="0"/>
              <a:pPr/>
              <a:t>7/24/2023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A8315A3-4266-415A-82BC-B21D585C7C8D}" type="slidenum">
              <a:rPr lang="en-US" smtClean="0"/>
              <a:pPr/>
              <a:t>‹#›</a:t>
            </a:fld>
            <a:endParaRPr lang="en-US"/>
          </a:p>
        </p:txBody>
      </p:sp>
    </p:spTree>
    <p:extLst>
      <p:ext uri="{BB962C8B-B14F-4D97-AF65-F5344CB8AC3E}">
        <p14:creationId xmlns:p14="http://schemas.microsoft.com/office/powerpoint/2010/main" val="142800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3133D1-DC63-4650-98C9-209BFC82DC72}" type="datetimeFigureOut">
              <a:rPr lang="en-US" smtClean="0"/>
              <a:pPr/>
              <a:t>7/24/2023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A8315A3-4266-415A-82BC-B21D585C7C8D}" type="slidenum">
              <a:rPr lang="en-US" smtClean="0"/>
              <a:pPr/>
              <a:t>‹#›</a:t>
            </a:fld>
            <a:endParaRPr lang="en-US"/>
          </a:p>
        </p:txBody>
      </p:sp>
    </p:spTree>
    <p:extLst>
      <p:ext uri="{BB962C8B-B14F-4D97-AF65-F5344CB8AC3E}">
        <p14:creationId xmlns:p14="http://schemas.microsoft.com/office/powerpoint/2010/main" val="360989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3133D1-DC63-4650-98C9-209BFC82DC72}" type="datetimeFigureOut">
              <a:rPr lang="en-US" smtClean="0"/>
              <a:pPr/>
              <a:t>7/24/2023</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A8315A3-4266-415A-82BC-B21D585C7C8D}" type="slidenum">
              <a:rPr lang="en-US" smtClean="0"/>
              <a:pPr/>
              <a:t>‹#›</a:t>
            </a:fld>
            <a:endParaRPr lang="en-US"/>
          </a:p>
        </p:txBody>
      </p:sp>
    </p:spTree>
    <p:extLst>
      <p:ext uri="{BB962C8B-B14F-4D97-AF65-F5344CB8AC3E}">
        <p14:creationId xmlns:p14="http://schemas.microsoft.com/office/powerpoint/2010/main" val="296848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3133D1-DC63-4650-98C9-209BFC82DC72}" type="datetimeFigureOut">
              <a:rPr lang="en-US" smtClean="0"/>
              <a:pPr/>
              <a:t>7/24/2023</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A8315A3-4266-415A-82BC-B21D585C7C8D}" type="slidenum">
              <a:rPr lang="en-US" smtClean="0"/>
              <a:pPr/>
              <a:t>‹#›</a:t>
            </a:fld>
            <a:endParaRPr lang="en-US"/>
          </a:p>
        </p:txBody>
      </p:sp>
    </p:spTree>
    <p:extLst>
      <p:ext uri="{BB962C8B-B14F-4D97-AF65-F5344CB8AC3E}">
        <p14:creationId xmlns:p14="http://schemas.microsoft.com/office/powerpoint/2010/main" val="1889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133D1-DC63-4650-98C9-209BFC82DC72}" type="datetimeFigureOut">
              <a:rPr lang="en-US" smtClean="0"/>
              <a:pPr/>
              <a:t>7/24/2023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A8315A3-4266-415A-82BC-B21D585C7C8D}" type="slidenum">
              <a:rPr lang="en-US" smtClean="0"/>
              <a:pPr/>
              <a:t>‹#›</a:t>
            </a:fld>
            <a:endParaRPr lang="en-US"/>
          </a:p>
        </p:txBody>
      </p:sp>
    </p:spTree>
    <p:extLst>
      <p:ext uri="{BB962C8B-B14F-4D97-AF65-F5344CB8AC3E}">
        <p14:creationId xmlns:p14="http://schemas.microsoft.com/office/powerpoint/2010/main" val="2740328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3133D1-DC63-4650-98C9-209BFC82DC72}" type="datetimeFigureOut">
              <a:rPr lang="en-US" smtClean="0"/>
              <a:pPr/>
              <a:t>7/24/2023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A8315A3-4266-415A-82BC-B21D585C7C8D}" type="slidenum">
              <a:rPr lang="en-US" smtClean="0"/>
              <a:pPr/>
              <a:t>‹#›</a:t>
            </a:fld>
            <a:endParaRPr lang="en-US"/>
          </a:p>
        </p:txBody>
      </p:sp>
    </p:spTree>
    <p:extLst>
      <p:ext uri="{BB962C8B-B14F-4D97-AF65-F5344CB8AC3E}">
        <p14:creationId xmlns:p14="http://schemas.microsoft.com/office/powerpoint/2010/main" val="262800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3133D1-DC63-4650-98C9-209BFC82DC72}" type="datetimeFigureOut">
              <a:rPr lang="en-US" smtClean="0"/>
              <a:pPr/>
              <a:t>7/24/2023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A8315A3-4266-415A-82BC-B21D585C7C8D}" type="slidenum">
              <a:rPr lang="en-US" smtClean="0"/>
              <a:pPr/>
              <a:t>‹#›</a:t>
            </a:fld>
            <a:endParaRPr lang="en-US"/>
          </a:p>
        </p:txBody>
      </p:sp>
    </p:spTree>
    <p:extLst>
      <p:ext uri="{BB962C8B-B14F-4D97-AF65-F5344CB8AC3E}">
        <p14:creationId xmlns:p14="http://schemas.microsoft.com/office/powerpoint/2010/main" val="104378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03133D1-DC63-4650-98C9-209BFC82DC72}" type="datetimeFigureOut">
              <a:rPr lang="en-US" smtClean="0"/>
              <a:pPr/>
              <a:t>7/24/2023</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A8315A3-4266-415A-82BC-B21D585C7C8D}" type="slidenum">
              <a:rPr lang="en-US" smtClean="0"/>
              <a:pPr/>
              <a:t>‹#›</a:t>
            </a:fld>
            <a:endParaRPr lang="en-US"/>
          </a:p>
        </p:txBody>
      </p:sp>
    </p:spTree>
    <p:extLst>
      <p:ext uri="{BB962C8B-B14F-4D97-AF65-F5344CB8AC3E}">
        <p14:creationId xmlns:p14="http://schemas.microsoft.com/office/powerpoint/2010/main" val="105421867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5A66-64CB-4785-A95F-AE8D8FA3ADE8}"/>
              </a:ext>
            </a:extLst>
          </p:cNvPr>
          <p:cNvSpPr>
            <a:spLocks noGrp="1"/>
          </p:cNvSpPr>
          <p:nvPr>
            <p:ph type="ctrTitle"/>
          </p:nvPr>
        </p:nvSpPr>
        <p:spPr>
          <a:xfrm>
            <a:off x="0" y="0"/>
            <a:ext cx="9159536" cy="762000"/>
          </a:xfrm>
        </p:spPr>
        <p:txBody>
          <a:bodyPr>
            <a:normAutofit/>
          </a:bodyPr>
          <a:lstStyle/>
          <a:p>
            <a:pPr algn="ctr"/>
            <a:r>
              <a:rPr lang="en-US" sz="2800" b="1" dirty="0">
                <a:solidFill>
                  <a:srgbClr val="FF0000"/>
                </a:solidFill>
                <a:latin typeface="Arial" panose="020B0604020202020204" pitchFamily="34" charset="0"/>
                <a:cs typeface="Arial" panose="020B0604020202020204" pitchFamily="34" charset="0"/>
              </a:rPr>
              <a:t>TRUNG TÂM Y TẾ HUYỆN VĨNH BẢO</a:t>
            </a:r>
          </a:p>
        </p:txBody>
      </p:sp>
      <p:sp>
        <p:nvSpPr>
          <p:cNvPr id="3" name="Subtitle 2">
            <a:extLst>
              <a:ext uri="{FF2B5EF4-FFF2-40B4-BE49-F238E27FC236}">
                <a16:creationId xmlns:a16="http://schemas.microsoft.com/office/drawing/2014/main" id="{210B64EA-F083-405D-AFF7-20E629F92543}"/>
              </a:ext>
            </a:extLst>
          </p:cNvPr>
          <p:cNvSpPr>
            <a:spLocks noGrp="1"/>
          </p:cNvSpPr>
          <p:nvPr>
            <p:ph type="subTitle" idx="1"/>
          </p:nvPr>
        </p:nvSpPr>
        <p:spPr>
          <a:xfrm>
            <a:off x="304800" y="1716350"/>
            <a:ext cx="8915400" cy="5141663"/>
          </a:xfrm>
        </p:spPr>
        <p:txBody>
          <a:bodyPr>
            <a:normAutofit/>
          </a:bodyPr>
          <a:lstStyle/>
          <a:p>
            <a:pPr algn="ctr"/>
            <a:endParaRPr lang="en-US" sz="2400" b="1" dirty="0">
              <a:solidFill>
                <a:srgbClr val="00B0F0"/>
              </a:solidFill>
              <a:latin typeface="Arial" panose="020B0604020202020204" pitchFamily="34" charset="0"/>
              <a:cs typeface="Arial" panose="020B0604020202020204" pitchFamily="34" charset="0"/>
            </a:endParaRPr>
          </a:p>
        </p:txBody>
      </p:sp>
      <p:pic>
        <p:nvPicPr>
          <p:cNvPr id="1026" name="Picture 2" descr="sot xuat huyet">
            <a:extLst>
              <a:ext uri="{FF2B5EF4-FFF2-40B4-BE49-F238E27FC236}">
                <a16:creationId xmlns:a16="http://schemas.microsoft.com/office/drawing/2014/main" id="{B802FB06-8095-44CD-9AAA-BF402A020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4" y="762000"/>
            <a:ext cx="9159536"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508C26A-7ED7-4A18-8894-6839A5E0D5B0}"/>
              </a:ext>
            </a:extLst>
          </p:cNvPr>
          <p:cNvSpPr/>
          <p:nvPr/>
        </p:nvSpPr>
        <p:spPr>
          <a:xfrm>
            <a:off x="6172200" y="990600"/>
            <a:ext cx="2819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00"/>
                </a:solidFill>
                <a:latin typeface="Arial" panose="020B0604020202020204" pitchFamily="34" charset="0"/>
                <a:cs typeface="Arial" panose="020B0604020202020204" pitchFamily="34" charset="0"/>
              </a:rPr>
              <a:t>BÁO CÁO VIÊN</a:t>
            </a:r>
          </a:p>
          <a:p>
            <a:pPr algn="ctr"/>
            <a:r>
              <a:rPr lang="en-US" sz="1600" dirty="0">
                <a:solidFill>
                  <a:srgbClr val="FFFF00"/>
                </a:solidFill>
                <a:latin typeface="Arial" panose="020B0604020202020204" pitchFamily="34" charset="0"/>
                <a:cs typeface="Arial" panose="020B0604020202020204" pitchFamily="34" charset="0"/>
              </a:rPr>
              <a:t>BS:  VŨ ĐỨC TIẾN</a:t>
            </a:r>
          </a:p>
          <a:p>
            <a:pPr algn="ctr"/>
            <a:r>
              <a:rPr lang="en-US" sz="1600" dirty="0">
                <a:solidFill>
                  <a:srgbClr val="FFFF00"/>
                </a:solidFill>
                <a:latin typeface="Arial" panose="020B0604020202020204" pitchFamily="34" charset="0"/>
                <a:cs typeface="Arial" panose="020B0604020202020204" pitchFamily="34" charset="0"/>
              </a:rPr>
              <a:t>TTYT HUYỆN VĨNH BẢO</a:t>
            </a:r>
          </a:p>
        </p:txBody>
      </p:sp>
    </p:spTree>
    <p:extLst>
      <p:ext uri="{BB962C8B-B14F-4D97-AF65-F5344CB8AC3E}">
        <p14:creationId xmlns:p14="http://schemas.microsoft.com/office/powerpoint/2010/main" val="272514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100000" b="-15000"/>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0"/>
            <a:ext cx="8991600" cy="533400"/>
          </a:xfrm>
          <a:noFill/>
          <a:ln>
            <a:noFill/>
          </a:ln>
        </p:spPr>
        <p:txBody>
          <a:bodyPr>
            <a:normAutofit fontScale="90000"/>
          </a:bodyPr>
          <a:lstStyle/>
          <a:p>
            <a:pPr algn="ctr">
              <a:defRPr/>
            </a:pPr>
            <a:r>
              <a:rPr lang="en-US" sz="2700" b="1" dirty="0">
                <a:solidFill>
                  <a:srgbClr val="FF0000"/>
                </a:solidFill>
                <a:latin typeface="Arial" panose="020B0604020202020204" pitchFamily="34" charset="0"/>
                <a:cs typeface="Arial" panose="020B0604020202020204" pitchFamily="34" charset="0"/>
              </a:rPr>
              <a:t>IV. CÁC BIỆN PHÁP PHÒNG BỆNH SỐT XUẤT HUYẾT </a:t>
            </a:r>
            <a:br>
              <a:rPr lang="en-US" sz="3200" b="1" dirty="0"/>
            </a:br>
            <a:endParaRPr lang="en-US" sz="1400" b="1" dirty="0"/>
          </a:p>
        </p:txBody>
      </p:sp>
      <p:sp>
        <p:nvSpPr>
          <p:cNvPr id="20483" name="Content Placeholder 2"/>
          <p:cNvSpPr>
            <a:spLocks noGrp="1"/>
          </p:cNvSpPr>
          <p:nvPr>
            <p:ph idx="1"/>
          </p:nvPr>
        </p:nvSpPr>
        <p:spPr>
          <a:xfrm>
            <a:off x="0" y="533400"/>
            <a:ext cx="9144000" cy="6324600"/>
          </a:xfrm>
          <a:ln>
            <a:solidFill>
              <a:srgbClr val="7030A0"/>
            </a:solidFill>
          </a:ln>
        </p:spPr>
        <p:txBody>
          <a:bodyPr>
            <a:noAutofit/>
          </a:bodyPr>
          <a:lstStyle/>
          <a:p>
            <a:pPr algn="just">
              <a:spcBef>
                <a:spcPts val="600"/>
              </a:spcBef>
              <a:spcAft>
                <a:spcPts val="600"/>
              </a:spcAft>
              <a:buNone/>
            </a:pPr>
            <a:r>
              <a:rPr lang="en-US" sz="2400" dirty="0">
                <a:solidFill>
                  <a:srgbClr val="FF0000"/>
                </a:solidFill>
                <a:latin typeface="Arial" pitchFamily="34" charset="0"/>
                <a:cs typeface="Arial" pitchFamily="34" charset="0"/>
              </a:rPr>
              <a:t>1. </a:t>
            </a:r>
            <a:r>
              <a:rPr lang="en-US" sz="2400" dirty="0" err="1">
                <a:solidFill>
                  <a:srgbClr val="FF0000"/>
                </a:solidFill>
                <a:latin typeface="Arial" pitchFamily="34" charset="0"/>
                <a:cs typeface="Arial" pitchFamily="34" charset="0"/>
              </a:rPr>
              <a:t>Công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tác</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tổ</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chức</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sẵn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sàng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phòng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chống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dịch</a:t>
            </a:r>
            <a:r>
              <a:rPr lang="vi-VN" sz="2400" dirty="0">
                <a:solidFill>
                  <a:srgbClr val="FF0000"/>
                </a:solidFill>
                <a:latin typeface="Arial" pitchFamily="34" charset="0"/>
                <a:cs typeface="Arial" pitchFamily="34" charset="0"/>
              </a:rPr>
              <a:t> bao gồm:</a:t>
            </a:r>
            <a:endParaRPr lang="en-US" sz="2400" dirty="0">
              <a:solidFill>
                <a:srgbClr val="FF0000"/>
              </a:solidFill>
              <a:latin typeface="Arial" pitchFamily="34" charset="0"/>
              <a:cs typeface="Arial" pitchFamily="34" charset="0"/>
            </a:endParaRPr>
          </a:p>
          <a:p>
            <a:pPr algn="just">
              <a:spcBef>
                <a:spcPts val="0"/>
              </a:spcBef>
              <a:buFont typeface="Wingdings 2" pitchFamily="18" charset="2"/>
              <a:buNone/>
            </a:pPr>
            <a:r>
              <a:rPr lang="en-US" sz="2400" dirty="0">
                <a:solidFill>
                  <a:srgbClr val="002060"/>
                </a:solidFill>
                <a:latin typeface="Arial" pitchFamily="34" charset="0"/>
                <a:cs typeface="Arial" pitchFamily="34" charset="0"/>
              </a:rPr>
              <a:t> </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Xây</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dựng</a:t>
            </a:r>
            <a:r>
              <a:rPr lang="en-US" sz="2000" dirty="0">
                <a:solidFill>
                  <a:srgbClr val="002060"/>
                </a:solidFill>
                <a:latin typeface="Arial" pitchFamily="34" charset="0"/>
                <a:cs typeface="Arial" pitchFamily="34" charset="0"/>
              </a:rPr>
              <a:t> KH </a:t>
            </a:r>
            <a:r>
              <a:rPr lang="en-US" sz="2000" dirty="0" err="1">
                <a:solidFill>
                  <a:srgbClr val="002060"/>
                </a:solidFill>
                <a:latin typeface="Arial" pitchFamily="34" charset="0"/>
                <a:cs typeface="Arial" pitchFamily="34" charset="0"/>
              </a:rPr>
              <a:t>phòng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chống</a:t>
            </a:r>
            <a:r>
              <a:rPr lang="en-US" sz="2000" dirty="0">
                <a:solidFill>
                  <a:srgbClr val="002060"/>
                </a:solidFill>
                <a:latin typeface="Arial" pitchFamily="34" charset="0"/>
                <a:cs typeface="Arial" pitchFamily="34" charset="0"/>
              </a:rPr>
              <a:t> SXHD </a:t>
            </a:r>
            <a:r>
              <a:rPr lang="en-US" sz="2000" dirty="0" err="1">
                <a:solidFill>
                  <a:srgbClr val="002060"/>
                </a:solidFill>
                <a:latin typeface="Arial" pitchFamily="34" charset="0"/>
                <a:cs typeface="Arial" pitchFamily="34" charset="0"/>
              </a:rPr>
              <a:t>hàng</a:t>
            </a:r>
            <a:r>
              <a:rPr lang="en-US" sz="2000" dirty="0">
                <a:solidFill>
                  <a:srgbClr val="002060"/>
                </a:solidFill>
                <a:latin typeface="Arial" pitchFamily="34" charset="0"/>
                <a:cs typeface="Arial" pitchFamily="34" charset="0"/>
              </a:rPr>
              <a:t> n</a:t>
            </a:r>
            <a:r>
              <a:rPr lang="vi-VN" sz="2000" dirty="0">
                <a:solidFill>
                  <a:srgbClr val="002060"/>
                </a:solidFill>
                <a:latin typeface="Arial" pitchFamily="34" charset="0"/>
                <a:cs typeface="Arial" pitchFamily="34" charset="0"/>
              </a:rPr>
              <a:t>ă</a:t>
            </a:r>
            <a:r>
              <a:rPr lang="en-US" sz="2000" dirty="0">
                <a:solidFill>
                  <a:srgbClr val="002060"/>
                </a:solidFill>
                <a:latin typeface="Arial" pitchFamily="34" charset="0"/>
                <a:cs typeface="Arial" pitchFamily="34" charset="0"/>
              </a:rPr>
              <a:t>m </a:t>
            </a:r>
            <a:r>
              <a:rPr lang="en-US" sz="2000" dirty="0" err="1">
                <a:solidFill>
                  <a:srgbClr val="002060"/>
                </a:solidFill>
                <a:latin typeface="Arial" pitchFamily="34" charset="0"/>
                <a:cs typeface="Arial" pitchFamily="34" charset="0"/>
              </a:rPr>
              <a:t>của</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các</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cấp</a:t>
            </a:r>
            <a:endParaRPr lang="en-US" sz="2000" dirty="0">
              <a:solidFill>
                <a:srgbClr val="002060"/>
              </a:solidFill>
              <a:latin typeface="Arial" pitchFamily="34" charset="0"/>
              <a:cs typeface="Arial" pitchFamily="34" charset="0"/>
            </a:endParaRPr>
          </a:p>
          <a:p>
            <a:pPr algn="just">
              <a:spcBef>
                <a:spcPts val="0"/>
              </a:spcBef>
              <a:buFont typeface="Wingdings 2" pitchFamily="18" charset="2"/>
              <a:buNone/>
            </a:pP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Chuẩn</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bị</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sẵn</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sàng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nhân</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lực</a:t>
            </a:r>
            <a:r>
              <a:rPr lang="en-US" sz="2000" dirty="0">
                <a:solidFill>
                  <a:srgbClr val="002060"/>
                </a:solidFill>
                <a:latin typeface="Arial" pitchFamily="34" charset="0"/>
                <a:cs typeface="Arial" pitchFamily="34" charset="0"/>
              </a:rPr>
              <a:t>, ph</a:t>
            </a:r>
            <a:r>
              <a:rPr lang="vi-VN" sz="2000" dirty="0">
                <a:solidFill>
                  <a:srgbClr val="002060"/>
                </a:solidFill>
                <a:latin typeface="Arial" pitchFamily="34" charset="0"/>
                <a:cs typeface="Arial" pitchFamily="34" charset="0"/>
              </a:rPr>
              <a:t>ươ</a:t>
            </a:r>
            <a:r>
              <a:rPr lang="en-US" sz="2000" dirty="0">
                <a:solidFill>
                  <a:srgbClr val="002060"/>
                </a:solidFill>
                <a:latin typeface="Arial" pitchFamily="34" charset="0"/>
                <a:cs typeface="Arial" pitchFamily="34" charset="0"/>
              </a:rPr>
              <a:t>ng </a:t>
            </a:r>
            <a:r>
              <a:rPr lang="en-US" sz="2000" dirty="0" err="1">
                <a:solidFill>
                  <a:srgbClr val="002060"/>
                </a:solidFill>
                <a:latin typeface="Arial" pitchFamily="34" charset="0"/>
                <a:cs typeface="Arial" pitchFamily="34" charset="0"/>
              </a:rPr>
              <a:t>tiện</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hoá</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chất</a:t>
            </a:r>
            <a:r>
              <a:rPr lang="vi-VN" sz="2000" dirty="0">
                <a:solidFill>
                  <a:srgbClr val="002060"/>
                </a:solidFill>
                <a:latin typeface="Arial" pitchFamily="34" charset="0"/>
                <a:cs typeface="Arial" pitchFamily="34" charset="0"/>
              </a:rPr>
              <a:t> vật tư, TTB</a:t>
            </a:r>
            <a:r>
              <a:rPr lang="en-US" sz="2000" dirty="0">
                <a:solidFill>
                  <a:srgbClr val="002060"/>
                </a:solidFill>
                <a:latin typeface="Arial" pitchFamily="34" charset="0"/>
                <a:cs typeface="Arial" pitchFamily="34" charset="0"/>
              </a:rPr>
              <a:t>….</a:t>
            </a:r>
          </a:p>
          <a:p>
            <a:pPr algn="just">
              <a:spcBef>
                <a:spcPts val="600"/>
              </a:spcBef>
              <a:spcAft>
                <a:spcPts val="600"/>
              </a:spcAft>
              <a:buNone/>
            </a:pPr>
            <a:r>
              <a:rPr lang="en-US" sz="2400" dirty="0">
                <a:solidFill>
                  <a:srgbClr val="FF0000"/>
                </a:solidFill>
                <a:latin typeface="Arial" pitchFamily="34" charset="0"/>
                <a:cs typeface="Arial" pitchFamily="34" charset="0"/>
              </a:rPr>
              <a:t>2. </a:t>
            </a:r>
            <a:r>
              <a:rPr lang="vi-VN" sz="2400" dirty="0">
                <a:solidFill>
                  <a:srgbClr val="FF0000"/>
                </a:solidFill>
                <a:latin typeface="Arial" pitchFamily="34" charset="0"/>
                <a:cs typeface="Arial" pitchFamily="34" charset="0"/>
              </a:rPr>
              <a:t>Các h</a:t>
            </a:r>
            <a:r>
              <a:rPr lang="en-US" sz="2400" dirty="0" err="1">
                <a:solidFill>
                  <a:srgbClr val="FF0000"/>
                </a:solidFill>
                <a:latin typeface="Arial" pitchFamily="34" charset="0"/>
                <a:cs typeface="Arial" pitchFamily="34" charset="0"/>
              </a:rPr>
              <a:t>oạt</a:t>
            </a:r>
            <a:r>
              <a:rPr lang="en-US" sz="2400" dirty="0">
                <a:solidFill>
                  <a:srgbClr val="FF0000"/>
                </a:solidFill>
                <a:latin typeface="Arial" pitchFamily="34" charset="0"/>
                <a:cs typeface="Arial" pitchFamily="34" charset="0"/>
              </a:rPr>
              <a:t> </a:t>
            </a:r>
            <a:r>
              <a:rPr lang="vi-VN" sz="2400" dirty="0">
                <a:solidFill>
                  <a:srgbClr val="FF0000"/>
                </a:solidFill>
                <a:latin typeface="Arial" pitchFamily="34" charset="0"/>
                <a:cs typeface="Arial" pitchFamily="34" charset="0"/>
              </a:rPr>
              <a:t>động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diệt</a:t>
            </a:r>
            <a:r>
              <a:rPr lang="en-US" sz="2400" dirty="0">
                <a:solidFill>
                  <a:srgbClr val="FF0000"/>
                </a:solidFill>
                <a:latin typeface="Arial" pitchFamily="34" charset="0"/>
                <a:cs typeface="Arial" pitchFamily="34" charset="0"/>
              </a:rPr>
              <a:t> l</a:t>
            </a:r>
            <a:r>
              <a:rPr lang="vi-VN" sz="2400" dirty="0">
                <a:solidFill>
                  <a:srgbClr val="FF0000"/>
                </a:solidFill>
                <a:latin typeface="Arial" pitchFamily="34" charset="0"/>
                <a:cs typeface="Arial" pitchFamily="34" charset="0"/>
              </a:rPr>
              <a:t>ăn</a:t>
            </a:r>
            <a:r>
              <a:rPr lang="en-US" sz="2400" dirty="0">
                <a:solidFill>
                  <a:srgbClr val="FF0000"/>
                </a:solidFill>
                <a:latin typeface="Arial" pitchFamily="34" charset="0"/>
                <a:cs typeface="Arial" pitchFamily="34" charset="0"/>
              </a:rPr>
              <a:t>g </a:t>
            </a:r>
            <a:r>
              <a:rPr lang="en-US" sz="2400" dirty="0" err="1">
                <a:solidFill>
                  <a:srgbClr val="FF0000"/>
                </a:solidFill>
                <a:latin typeface="Arial" pitchFamily="34" charset="0"/>
                <a:cs typeface="Arial" pitchFamily="34" charset="0"/>
              </a:rPr>
              <a:t>qu</a:t>
            </a:r>
            <a:r>
              <a:rPr lang="vi-VN" sz="2400" dirty="0">
                <a:solidFill>
                  <a:srgbClr val="FF0000"/>
                </a:solidFill>
                <a:latin typeface="Arial" pitchFamily="34" charset="0"/>
                <a:cs typeface="Arial" pitchFamily="34" charset="0"/>
              </a:rPr>
              <a:t>ăn</a:t>
            </a:r>
            <a:r>
              <a:rPr lang="en-US" sz="2400" dirty="0">
                <a:solidFill>
                  <a:srgbClr val="FF0000"/>
                </a:solidFill>
                <a:latin typeface="Arial" pitchFamily="34" charset="0"/>
                <a:cs typeface="Arial" pitchFamily="34" charset="0"/>
              </a:rPr>
              <a:t>g, </a:t>
            </a:r>
            <a:r>
              <a:rPr lang="en-US" sz="2400" dirty="0" err="1">
                <a:solidFill>
                  <a:srgbClr val="FF0000"/>
                </a:solidFill>
                <a:latin typeface="Arial" pitchFamily="34" charset="0"/>
                <a:cs typeface="Arial" pitchFamily="34" charset="0"/>
              </a:rPr>
              <a:t>bọ</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gậy</a:t>
            </a:r>
            <a:r>
              <a:rPr lang="vi-VN" sz="2400" dirty="0">
                <a:solidFill>
                  <a:srgbClr val="FF0000"/>
                </a:solidFill>
                <a:latin typeface="Arial" pitchFamily="34" charset="0"/>
                <a:cs typeface="Arial" pitchFamily="34" charset="0"/>
              </a:rPr>
              <a:t> bao gồm:</a:t>
            </a:r>
            <a:endParaRPr lang="en-US" sz="2400" dirty="0">
              <a:solidFill>
                <a:srgbClr val="FF0000"/>
              </a:solidFill>
              <a:latin typeface="Arial" pitchFamily="34" charset="0"/>
              <a:cs typeface="Arial" pitchFamily="34" charset="0"/>
            </a:endParaRPr>
          </a:p>
          <a:p>
            <a:pPr algn="just">
              <a:spcBef>
                <a:spcPts val="600"/>
              </a:spcBef>
              <a:spcAft>
                <a:spcPts val="600"/>
              </a:spcAft>
              <a:buFontTx/>
              <a:buChar char="-"/>
            </a:pPr>
            <a:r>
              <a:rPr lang="en-US" sz="2000" dirty="0" err="1">
                <a:solidFill>
                  <a:srgbClr val="002060"/>
                </a:solidFill>
                <a:latin typeface="Arial" pitchFamily="34" charset="0"/>
                <a:cs typeface="Arial" pitchFamily="34" charset="0"/>
              </a:rPr>
              <a:t>Tuyên</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truyền</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nâng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cao</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nhận</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thức</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về</a:t>
            </a:r>
            <a:r>
              <a:rPr lang="en-US" sz="2000" dirty="0">
                <a:solidFill>
                  <a:srgbClr val="002060"/>
                </a:solidFill>
                <a:latin typeface="Arial" pitchFamily="34" charset="0"/>
                <a:cs typeface="Arial" pitchFamily="34" charset="0"/>
              </a:rPr>
              <a:t> SXHD </a:t>
            </a:r>
            <a:r>
              <a:rPr lang="en-US" sz="2000" dirty="0" err="1">
                <a:solidFill>
                  <a:srgbClr val="002060"/>
                </a:solidFill>
                <a:latin typeface="Arial" pitchFamily="34" charset="0"/>
                <a:cs typeface="Arial" pitchFamily="34" charset="0"/>
              </a:rPr>
              <a:t>và</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huy</a:t>
            </a:r>
            <a:r>
              <a:rPr lang="en-US" sz="2000" dirty="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động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sự</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tham</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gia</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của</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cộng</a:t>
            </a:r>
            <a:r>
              <a:rPr lang="en-US" sz="2000" dirty="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đồng.</a:t>
            </a:r>
            <a:endParaRPr lang="en-US" sz="2000" dirty="0">
              <a:solidFill>
                <a:srgbClr val="002060"/>
              </a:solidFill>
              <a:latin typeface="Arial" pitchFamily="34" charset="0"/>
              <a:cs typeface="Arial" pitchFamily="34" charset="0"/>
            </a:endParaRPr>
          </a:p>
          <a:p>
            <a:pPr algn="just">
              <a:spcBef>
                <a:spcPts val="600"/>
              </a:spcBef>
              <a:spcAft>
                <a:spcPts val="600"/>
              </a:spcAft>
              <a:buFontTx/>
              <a:buChar char="-"/>
            </a:pPr>
            <a:r>
              <a:rPr lang="en-US" sz="2000" dirty="0" err="1">
                <a:solidFill>
                  <a:srgbClr val="002060"/>
                </a:solidFill>
                <a:latin typeface="Arial" pitchFamily="34" charset="0"/>
                <a:cs typeface="Arial" pitchFamily="34" charset="0"/>
              </a:rPr>
              <a:t>Công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tác</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tập</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huấn</a:t>
            </a:r>
            <a:r>
              <a:rPr lang="vi-VN" sz="2000" dirty="0">
                <a:solidFill>
                  <a:srgbClr val="002060"/>
                </a:solidFill>
                <a:latin typeface="Arial" pitchFamily="34" charset="0"/>
                <a:cs typeface="Arial" pitchFamily="34" charset="0"/>
              </a:rPr>
              <a:t>: CBYT,Cộng tác viên, tổ trưởng các ban ngành đoàn thể địa phương, cho đoàn thanh niên xã nội dung về các hoạt động diệt lăng quăng, bọ gậy tại hộ gia đình và cộng đồng.</a:t>
            </a:r>
            <a:endParaRPr lang="en-US" sz="2000" dirty="0">
              <a:solidFill>
                <a:srgbClr val="002060"/>
              </a:solidFill>
              <a:latin typeface="Arial" pitchFamily="34" charset="0"/>
              <a:cs typeface="Arial" pitchFamily="34" charset="0"/>
            </a:endParaRPr>
          </a:p>
          <a:p>
            <a:pPr algn="just">
              <a:spcBef>
                <a:spcPts val="600"/>
              </a:spcBef>
              <a:spcAft>
                <a:spcPts val="600"/>
              </a:spcAft>
              <a:buFontTx/>
              <a:buChar char="-"/>
            </a:pPr>
            <a:r>
              <a:rPr lang="en-US" sz="2000" dirty="0" err="1">
                <a:solidFill>
                  <a:srgbClr val="002060"/>
                </a:solidFill>
                <a:latin typeface="Arial" pitchFamily="34" charset="0"/>
                <a:cs typeface="Arial" pitchFamily="34" charset="0"/>
              </a:rPr>
              <a:t>Điều</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tra</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xác</a:t>
            </a:r>
            <a:r>
              <a:rPr lang="en-US" sz="2000" dirty="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định</a:t>
            </a:r>
            <a:r>
              <a:rPr lang="en-US" sz="2000" dirty="0">
                <a:solidFill>
                  <a:srgbClr val="002060"/>
                </a:solidFill>
                <a:latin typeface="Arial" pitchFamily="34" charset="0"/>
                <a:cs typeface="Arial" pitchFamily="34" charset="0"/>
              </a:rPr>
              <a:t> ổ </a:t>
            </a:r>
            <a:r>
              <a:rPr lang="en-US" sz="2000" dirty="0" err="1">
                <a:solidFill>
                  <a:srgbClr val="002060"/>
                </a:solidFill>
                <a:latin typeface="Arial" pitchFamily="34" charset="0"/>
                <a:cs typeface="Arial" pitchFamily="34" charset="0"/>
              </a:rPr>
              <a:t>lăng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quăng</a:t>
            </a:r>
            <a:r>
              <a:rPr lang="en-US" sz="2000" dirty="0">
                <a:solidFill>
                  <a:srgbClr val="002060"/>
                </a:solidFill>
                <a:latin typeface="Arial" pitchFamily="34" charset="0"/>
                <a:cs typeface="Arial" pitchFamily="34" charset="0"/>
              </a:rPr>
              <a:t>/</a:t>
            </a:r>
            <a:r>
              <a:rPr lang="en-US" sz="2000" dirty="0" err="1">
                <a:solidFill>
                  <a:srgbClr val="002060"/>
                </a:solidFill>
                <a:latin typeface="Arial" pitchFamily="34" charset="0"/>
                <a:cs typeface="Arial" pitchFamily="34" charset="0"/>
              </a:rPr>
              <a:t>bọ</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gậy</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tại</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địa</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phương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và</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biện</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pháp</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xử</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lý</a:t>
            </a:r>
            <a:r>
              <a:rPr lang="vi-VN" sz="2000" dirty="0">
                <a:solidFill>
                  <a:srgbClr val="002060"/>
                </a:solidFill>
                <a:latin typeface="Arial" pitchFamily="34" charset="0"/>
                <a:cs typeface="Arial" pitchFamily="34" charset="0"/>
              </a:rPr>
              <a:t> phù hợp.</a:t>
            </a:r>
            <a:endParaRPr lang="en-US" sz="2000" dirty="0">
              <a:solidFill>
                <a:srgbClr val="002060"/>
              </a:solidFill>
              <a:latin typeface="Arial" pitchFamily="34" charset="0"/>
              <a:cs typeface="Arial" pitchFamily="34" charset="0"/>
            </a:endParaRPr>
          </a:p>
          <a:p>
            <a:pPr algn="just">
              <a:spcBef>
                <a:spcPts val="600"/>
              </a:spcBef>
              <a:spcAft>
                <a:spcPts val="600"/>
              </a:spcAft>
              <a:buFontTx/>
              <a:buChar char="-"/>
            </a:pPr>
            <a:r>
              <a:rPr lang="en-US" sz="2000" dirty="0" err="1">
                <a:solidFill>
                  <a:srgbClr val="002060"/>
                </a:solidFill>
                <a:latin typeface="Arial" pitchFamily="34" charset="0"/>
                <a:cs typeface="Arial" pitchFamily="34" charset="0"/>
              </a:rPr>
              <a:t>Tổ</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chức</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các</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hoạt</a:t>
            </a:r>
            <a:r>
              <a:rPr lang="en-US" sz="2000" dirty="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động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diệt</a:t>
            </a:r>
            <a:r>
              <a:rPr lang="en-US" sz="2000" dirty="0">
                <a:solidFill>
                  <a:srgbClr val="002060"/>
                </a:solidFill>
                <a:latin typeface="Arial" pitchFamily="34" charset="0"/>
                <a:cs typeface="Arial" pitchFamily="34" charset="0"/>
              </a:rPr>
              <a:t> l</a:t>
            </a:r>
            <a:r>
              <a:rPr lang="vi-VN" sz="2000" dirty="0">
                <a:solidFill>
                  <a:srgbClr val="002060"/>
                </a:solidFill>
                <a:latin typeface="Arial" pitchFamily="34" charset="0"/>
                <a:cs typeface="Arial" pitchFamily="34" charset="0"/>
              </a:rPr>
              <a:t>ă</a:t>
            </a:r>
            <a:r>
              <a:rPr lang="en-US" sz="2000" dirty="0" err="1">
                <a:solidFill>
                  <a:srgbClr val="002060"/>
                </a:solidFill>
                <a:latin typeface="Arial" pitchFamily="34" charset="0"/>
                <a:cs typeface="Arial" pitchFamily="34" charset="0"/>
              </a:rPr>
              <a:t>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qu</a:t>
            </a:r>
            <a:r>
              <a:rPr lang="vi-VN" sz="2000" dirty="0">
                <a:solidFill>
                  <a:srgbClr val="002060"/>
                </a:solidFill>
                <a:latin typeface="Arial" pitchFamily="34" charset="0"/>
                <a:cs typeface="Arial" pitchFamily="34" charset="0"/>
              </a:rPr>
              <a:t>ă</a:t>
            </a:r>
            <a:r>
              <a:rPr lang="en-US" sz="2000" dirty="0" err="1">
                <a:solidFill>
                  <a:srgbClr val="002060"/>
                </a:solidFill>
                <a:latin typeface="Arial" pitchFamily="34" charset="0"/>
                <a:cs typeface="Arial" pitchFamily="34" charset="0"/>
              </a:rPr>
              <a:t>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bọ</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gậy</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th</a:t>
            </a:r>
            <a:r>
              <a:rPr lang="vi-VN" sz="2000" dirty="0">
                <a:solidFill>
                  <a:srgbClr val="002060"/>
                </a:solidFill>
                <a:latin typeface="Arial" pitchFamily="34" charset="0"/>
                <a:cs typeface="Arial" pitchFamily="34" charset="0"/>
              </a:rPr>
              <a:t>ường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xuyên</a:t>
            </a:r>
            <a:r>
              <a:rPr lang="en-US" sz="2000" dirty="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đến</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từng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hộ</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gia</a:t>
            </a:r>
            <a:r>
              <a:rPr lang="en-US" sz="2000" dirty="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đìn</a:t>
            </a:r>
            <a:r>
              <a:rPr lang="en-US" sz="2000" dirty="0">
                <a:solidFill>
                  <a:srgbClr val="002060"/>
                </a:solidFill>
                <a:latin typeface="Arial" pitchFamily="34" charset="0"/>
                <a:cs typeface="Arial" pitchFamily="34" charset="0"/>
              </a:rPr>
              <a:t>h </a:t>
            </a:r>
            <a:r>
              <a:rPr lang="en-US" sz="2000" dirty="0" err="1">
                <a:solidFill>
                  <a:srgbClr val="002060"/>
                </a:solidFill>
                <a:latin typeface="Arial" pitchFamily="34" charset="0"/>
                <a:cs typeface="Arial" pitchFamily="34" charset="0"/>
              </a:rPr>
              <a:t>thông</a:t>
            </a:r>
            <a:r>
              <a:rPr lang="en-US" sz="2000" dirty="0">
                <a:solidFill>
                  <a:srgbClr val="002060"/>
                </a:solidFill>
                <a:latin typeface="Arial" pitchFamily="34" charset="0"/>
                <a:cs typeface="Arial" pitchFamily="34" charset="0"/>
              </a:rPr>
              <a:t> qua </a:t>
            </a:r>
            <a:r>
              <a:rPr lang="en-US" sz="2000" dirty="0" err="1">
                <a:solidFill>
                  <a:srgbClr val="002060"/>
                </a:solidFill>
                <a:latin typeface="Arial" pitchFamily="34" charset="0"/>
                <a:cs typeface="Arial" pitchFamily="34" charset="0"/>
              </a:rPr>
              <a:t>các</a:t>
            </a:r>
            <a:r>
              <a:rPr lang="en-US" sz="2000" dirty="0">
                <a:solidFill>
                  <a:srgbClr val="002060"/>
                </a:solidFill>
                <a:latin typeface="Arial" pitchFamily="34" charset="0"/>
                <a:cs typeface="Arial" pitchFamily="34" charset="0"/>
              </a:rPr>
              <a:t> CTVYT, </a:t>
            </a:r>
            <a:r>
              <a:rPr lang="en-US" sz="2000" dirty="0" err="1">
                <a:solidFill>
                  <a:srgbClr val="002060"/>
                </a:solidFill>
                <a:latin typeface="Arial" pitchFamily="34" charset="0"/>
                <a:cs typeface="Arial" pitchFamily="34" charset="0"/>
              </a:rPr>
              <a:t>học</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sinh</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các</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tổ</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chức</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quần</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chúng</a:t>
            </a:r>
            <a:r>
              <a:rPr lang="en-US" sz="2000" dirty="0">
                <a:solidFill>
                  <a:srgbClr val="002060"/>
                </a:solidFill>
                <a:latin typeface="Arial" pitchFamily="34" charset="0"/>
                <a:cs typeface="Arial" pitchFamily="34" charset="0"/>
              </a:rPr>
              <a:t>,….</a:t>
            </a:r>
            <a:r>
              <a:rPr lang="en-US" sz="2000" dirty="0" err="1">
                <a:solidFill>
                  <a:srgbClr val="002060"/>
                </a:solidFill>
                <a:latin typeface="Arial" pitchFamily="34" charset="0"/>
                <a:cs typeface="Arial" pitchFamily="34" charset="0"/>
              </a:rPr>
              <a:t>làm</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hàng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tuần</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tại</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các</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khu</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vực</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có</a:t>
            </a:r>
            <a:r>
              <a:rPr lang="en-US" sz="2000" dirty="0">
                <a:solidFill>
                  <a:srgbClr val="002060"/>
                </a:solidFill>
                <a:latin typeface="Arial" pitchFamily="34" charset="0"/>
                <a:cs typeface="Arial" pitchFamily="34" charset="0"/>
              </a:rPr>
              <a:t> ổ </a:t>
            </a:r>
            <a:r>
              <a:rPr lang="en-US" sz="2000" dirty="0" err="1">
                <a:solidFill>
                  <a:srgbClr val="002060"/>
                </a:solidFill>
                <a:latin typeface="Arial" pitchFamily="34" charset="0"/>
                <a:cs typeface="Arial" pitchFamily="34" charset="0"/>
              </a:rPr>
              <a:t>dịch</a:t>
            </a:r>
            <a:r>
              <a:rPr lang="en-US" sz="2000" dirty="0">
                <a:solidFill>
                  <a:srgbClr val="002060"/>
                </a:solidFill>
                <a:latin typeface="Arial" pitchFamily="34" charset="0"/>
                <a:cs typeface="Arial" pitchFamily="34" charset="0"/>
              </a:rPr>
              <a:t> </a:t>
            </a:r>
            <a:r>
              <a:rPr lang="en-US" sz="2000" spc="-130" dirty="0" err="1">
                <a:solidFill>
                  <a:srgbClr val="002060"/>
                </a:solidFill>
                <a:latin typeface="Arial" pitchFamily="34" charset="0"/>
                <a:cs typeface="Arial" pitchFamily="34" charset="0"/>
              </a:rPr>
              <a:t>hoạt</a:t>
            </a:r>
            <a:r>
              <a:rPr lang="en-US" sz="2000" spc="-130" dirty="0">
                <a:solidFill>
                  <a:srgbClr val="002060"/>
                </a:solidFill>
                <a:latin typeface="Arial" pitchFamily="34" charset="0"/>
                <a:cs typeface="Arial" pitchFamily="34" charset="0"/>
              </a:rPr>
              <a:t> </a:t>
            </a:r>
            <a:r>
              <a:rPr lang="vi-VN" sz="2000" spc="-130" dirty="0">
                <a:solidFill>
                  <a:srgbClr val="002060"/>
                </a:solidFill>
                <a:latin typeface="Arial" pitchFamily="34" charset="0"/>
                <a:cs typeface="Arial" pitchFamily="34" charset="0"/>
              </a:rPr>
              <a:t>động</a:t>
            </a:r>
            <a:r>
              <a:rPr lang="en-US" sz="2000" spc="-130" dirty="0">
                <a:solidFill>
                  <a:srgbClr val="002060"/>
                </a:solidFill>
                <a:latin typeface="Arial" pitchFamily="34" charset="0"/>
                <a:cs typeface="Arial" pitchFamily="34" charset="0"/>
              </a:rPr>
              <a:t> </a:t>
            </a:r>
            <a:r>
              <a:rPr lang="en-US" sz="2000" spc="-130" dirty="0" err="1">
                <a:solidFill>
                  <a:srgbClr val="002060"/>
                </a:solidFill>
                <a:latin typeface="Arial" pitchFamily="34" charset="0"/>
                <a:cs typeface="Arial" pitchFamily="34" charset="0"/>
              </a:rPr>
              <a:t>và</a:t>
            </a:r>
            <a:r>
              <a:rPr lang="en-US" sz="2000" spc="-130" dirty="0">
                <a:solidFill>
                  <a:srgbClr val="002060"/>
                </a:solidFill>
                <a:latin typeface="Arial" pitchFamily="34" charset="0"/>
                <a:cs typeface="Arial" pitchFamily="34" charset="0"/>
              </a:rPr>
              <a:t> </a:t>
            </a:r>
            <a:r>
              <a:rPr lang="en-US" sz="2000" spc="-130" dirty="0" err="1">
                <a:solidFill>
                  <a:srgbClr val="002060"/>
                </a:solidFill>
                <a:latin typeface="Arial" pitchFamily="34" charset="0"/>
                <a:cs typeface="Arial" pitchFamily="34" charset="0"/>
              </a:rPr>
              <a:t>tiếp</a:t>
            </a:r>
            <a:r>
              <a:rPr lang="en-US" sz="2000" spc="-130" dirty="0">
                <a:solidFill>
                  <a:srgbClr val="002060"/>
                </a:solidFill>
                <a:latin typeface="Arial" pitchFamily="34" charset="0"/>
                <a:cs typeface="Arial" pitchFamily="34" charset="0"/>
              </a:rPr>
              <a:t> </a:t>
            </a:r>
            <a:r>
              <a:rPr lang="en-US" sz="2000" spc="-130" dirty="0" err="1">
                <a:solidFill>
                  <a:srgbClr val="002060"/>
                </a:solidFill>
                <a:latin typeface="Arial" pitchFamily="34" charset="0"/>
                <a:cs typeface="Arial" pitchFamily="34" charset="0"/>
              </a:rPr>
              <a:t>tục</a:t>
            </a:r>
            <a:r>
              <a:rPr lang="en-US" sz="2000" spc="-130" dirty="0">
                <a:solidFill>
                  <a:srgbClr val="002060"/>
                </a:solidFill>
                <a:latin typeface="Arial" pitchFamily="34" charset="0"/>
                <a:cs typeface="Arial" pitchFamily="34" charset="0"/>
              </a:rPr>
              <a:t> </a:t>
            </a:r>
            <a:r>
              <a:rPr lang="en-US" sz="2000" spc="-130" dirty="0" err="1">
                <a:solidFill>
                  <a:srgbClr val="002060"/>
                </a:solidFill>
                <a:latin typeface="Arial" pitchFamily="34" charset="0"/>
                <a:cs typeface="Arial" pitchFamily="34" charset="0"/>
              </a:rPr>
              <a:t>duy</a:t>
            </a:r>
            <a:r>
              <a:rPr lang="en-US" sz="2000" spc="-130" dirty="0">
                <a:solidFill>
                  <a:srgbClr val="002060"/>
                </a:solidFill>
                <a:latin typeface="Arial" pitchFamily="34" charset="0"/>
                <a:cs typeface="Arial" pitchFamily="34" charset="0"/>
              </a:rPr>
              <a:t> </a:t>
            </a:r>
            <a:r>
              <a:rPr lang="en-US" sz="2000" spc="-130" dirty="0" err="1">
                <a:solidFill>
                  <a:srgbClr val="002060"/>
                </a:solidFill>
                <a:latin typeface="Arial" pitchFamily="34" charset="0"/>
                <a:cs typeface="Arial" pitchFamily="34" charset="0"/>
              </a:rPr>
              <a:t>trì</a:t>
            </a:r>
            <a:r>
              <a:rPr lang="en-US" sz="2000" spc="-130" dirty="0">
                <a:solidFill>
                  <a:srgbClr val="002060"/>
                </a:solidFill>
                <a:latin typeface="Arial" pitchFamily="34" charset="0"/>
                <a:cs typeface="Arial" pitchFamily="34" charset="0"/>
              </a:rPr>
              <a:t> 2 </a:t>
            </a:r>
            <a:r>
              <a:rPr lang="en-US" sz="2000" spc="-130" dirty="0" err="1">
                <a:solidFill>
                  <a:srgbClr val="002060"/>
                </a:solidFill>
                <a:latin typeface="Arial" pitchFamily="34" charset="0"/>
                <a:cs typeface="Arial" pitchFamily="34" charset="0"/>
              </a:rPr>
              <a:t>tuần</a:t>
            </a:r>
            <a:r>
              <a:rPr lang="en-US" sz="2000" spc="-130" dirty="0">
                <a:solidFill>
                  <a:srgbClr val="002060"/>
                </a:solidFill>
                <a:latin typeface="Arial" pitchFamily="34" charset="0"/>
                <a:cs typeface="Arial" pitchFamily="34" charset="0"/>
              </a:rPr>
              <a:t>/</a:t>
            </a:r>
            <a:r>
              <a:rPr lang="en-US" sz="2000" spc="-130" dirty="0" err="1">
                <a:solidFill>
                  <a:srgbClr val="002060"/>
                </a:solidFill>
                <a:latin typeface="Arial" pitchFamily="34" charset="0"/>
                <a:cs typeface="Arial" pitchFamily="34" charset="0"/>
              </a:rPr>
              <a:t>lần</a:t>
            </a:r>
            <a:r>
              <a:rPr lang="en-US" sz="2000" spc="-130" dirty="0">
                <a:solidFill>
                  <a:srgbClr val="002060"/>
                </a:solidFill>
                <a:latin typeface="Arial" pitchFamily="34" charset="0"/>
                <a:cs typeface="Arial" pitchFamily="34" charset="0"/>
              </a:rPr>
              <a:t> </a:t>
            </a:r>
            <a:r>
              <a:rPr lang="en-US" sz="2000" spc="-130" dirty="0" err="1">
                <a:solidFill>
                  <a:srgbClr val="002060"/>
                </a:solidFill>
                <a:latin typeface="Arial" pitchFamily="34" charset="0"/>
                <a:cs typeface="Arial" pitchFamily="34" charset="0"/>
              </a:rPr>
              <a:t>vào</a:t>
            </a:r>
            <a:r>
              <a:rPr lang="en-US" sz="2000" spc="-130" dirty="0">
                <a:solidFill>
                  <a:srgbClr val="002060"/>
                </a:solidFill>
                <a:latin typeface="Arial" pitchFamily="34" charset="0"/>
                <a:cs typeface="Arial" pitchFamily="34" charset="0"/>
              </a:rPr>
              <a:t> </a:t>
            </a:r>
            <a:r>
              <a:rPr lang="en-US" sz="2000" spc="-130" dirty="0" err="1">
                <a:solidFill>
                  <a:srgbClr val="002060"/>
                </a:solidFill>
                <a:latin typeface="Arial" pitchFamily="34" charset="0"/>
                <a:cs typeface="Arial" pitchFamily="34" charset="0"/>
              </a:rPr>
              <a:t>những</a:t>
            </a:r>
            <a:r>
              <a:rPr lang="en-US" sz="2000" spc="-130" dirty="0">
                <a:solidFill>
                  <a:srgbClr val="002060"/>
                </a:solidFill>
                <a:latin typeface="Arial" pitchFamily="34" charset="0"/>
                <a:cs typeface="Arial" pitchFamily="34" charset="0"/>
              </a:rPr>
              <a:t> </a:t>
            </a:r>
            <a:r>
              <a:rPr lang="en-US" sz="2000" spc="-130" dirty="0" err="1">
                <a:solidFill>
                  <a:srgbClr val="002060"/>
                </a:solidFill>
                <a:latin typeface="Arial" pitchFamily="34" charset="0"/>
                <a:cs typeface="Arial" pitchFamily="34" charset="0"/>
              </a:rPr>
              <a:t>tháng</a:t>
            </a:r>
            <a:r>
              <a:rPr lang="en-US" sz="2000" spc="-130" dirty="0">
                <a:solidFill>
                  <a:srgbClr val="002060"/>
                </a:solidFill>
                <a:latin typeface="Arial" pitchFamily="34" charset="0"/>
                <a:cs typeface="Arial" pitchFamily="34" charset="0"/>
              </a:rPr>
              <a:t> </a:t>
            </a:r>
            <a:r>
              <a:rPr lang="en-US" sz="2000" spc="-130" dirty="0" err="1">
                <a:solidFill>
                  <a:srgbClr val="002060"/>
                </a:solidFill>
                <a:latin typeface="Arial" pitchFamily="34" charset="0"/>
                <a:cs typeface="Arial" pitchFamily="34" charset="0"/>
              </a:rPr>
              <a:t>cao</a:t>
            </a:r>
            <a:r>
              <a:rPr lang="en-US" sz="2000" spc="-130" dirty="0">
                <a:solidFill>
                  <a:srgbClr val="002060"/>
                </a:solidFill>
                <a:latin typeface="Arial" pitchFamily="34" charset="0"/>
                <a:cs typeface="Arial" pitchFamily="34" charset="0"/>
              </a:rPr>
              <a:t> </a:t>
            </a:r>
            <a:r>
              <a:rPr lang="vi-VN" sz="2000" spc="-130" dirty="0">
                <a:solidFill>
                  <a:srgbClr val="002060"/>
                </a:solidFill>
                <a:latin typeface="Arial" pitchFamily="34" charset="0"/>
                <a:cs typeface="Arial" pitchFamily="34" charset="0"/>
              </a:rPr>
              <a:t>đ</a:t>
            </a:r>
            <a:r>
              <a:rPr lang="en-US" sz="2000" spc="-130" dirty="0" err="1">
                <a:solidFill>
                  <a:srgbClr val="002060"/>
                </a:solidFill>
                <a:latin typeface="Arial" pitchFamily="34" charset="0"/>
                <a:cs typeface="Arial" pitchFamily="34" charset="0"/>
              </a:rPr>
              <a:t>iểm</a:t>
            </a:r>
            <a:r>
              <a:rPr lang="en-US" sz="2000" spc="-130" dirty="0">
                <a:solidFill>
                  <a:srgbClr val="002060"/>
                </a:solidFill>
                <a:latin typeface="Arial" pitchFamily="34" charset="0"/>
                <a:cs typeface="Arial" pitchFamily="34" charset="0"/>
              </a:rPr>
              <a:t>.</a:t>
            </a:r>
          </a:p>
        </p:txBody>
      </p:sp>
      <p:sp>
        <p:nvSpPr>
          <p:cNvPr id="20485" name="Slide Number Placeholder 4"/>
          <p:cNvSpPr>
            <a:spLocks noGrp="1"/>
          </p:cNvSpPr>
          <p:nvPr>
            <p:ph type="sldNum" sz="quarter" idx="12"/>
          </p:nvPr>
        </p:nvSpPr>
        <p:spPr bwMode="auto">
          <a:noFill/>
          <a:ln>
            <a:miter lim="800000"/>
            <a:headEnd/>
            <a:tailEnd/>
          </a:ln>
        </p:spPr>
        <p:txBody>
          <a:bodyPr/>
          <a:lstStyle/>
          <a:p>
            <a:fld id="{B80ECED6-25AA-42CA-98F5-DD7109C1700A}" type="slidenum">
              <a:rPr lang="en-US" smtClean="0"/>
              <a:pPr/>
              <a:t>11</a:t>
            </a:fld>
            <a:endParaRPr lang="en-US"/>
          </a:p>
        </p:txBody>
      </p:sp>
    </p:spTree>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76200"/>
            <a:ext cx="8534400" cy="507686"/>
          </a:xfrm>
          <a:noFill/>
          <a:ln>
            <a:noFill/>
          </a:ln>
        </p:spPr>
        <p:txBody>
          <a:bodyPr>
            <a:normAutofit fontScale="90000"/>
          </a:bodyPr>
          <a:lstStyle/>
          <a:p>
            <a:pPr algn="ctr">
              <a:defRPr/>
            </a:pPr>
            <a:r>
              <a:rPr lang="en-US" sz="2700" b="1" dirty="0">
                <a:solidFill>
                  <a:srgbClr val="FF0000"/>
                </a:solidFill>
                <a:latin typeface="Arial" panose="020B0604020202020204" pitchFamily="34" charset="0"/>
                <a:cs typeface="Arial" pitchFamily="34" charset="0"/>
              </a:rPr>
              <a:t>CÁC BIỆN PHÁP PHÒNG BỆNH SỐT XUẤT HUYẾT </a:t>
            </a:r>
            <a:br>
              <a:rPr lang="en-US" sz="3200" b="1" dirty="0"/>
            </a:br>
            <a:endParaRPr lang="en-US" sz="1400" b="1" dirty="0"/>
          </a:p>
        </p:txBody>
      </p:sp>
      <p:sp>
        <p:nvSpPr>
          <p:cNvPr id="22530" name="Content Placeholder 2"/>
          <p:cNvSpPr>
            <a:spLocks noGrp="1"/>
          </p:cNvSpPr>
          <p:nvPr>
            <p:ph idx="1"/>
          </p:nvPr>
        </p:nvSpPr>
        <p:spPr>
          <a:xfrm>
            <a:off x="152400" y="685800"/>
            <a:ext cx="8915400" cy="6172200"/>
          </a:xfrm>
          <a:solidFill>
            <a:schemeClr val="bg1"/>
          </a:solidFill>
          <a:ln w="12700">
            <a:solidFill>
              <a:srgbClr val="7030A0"/>
            </a:solidFill>
          </a:ln>
        </p:spPr>
        <p:txBody>
          <a:bodyPr>
            <a:normAutofit lnSpcReduction="10000"/>
          </a:bodyPr>
          <a:lstStyle/>
          <a:p>
            <a:pPr marL="0" indent="0" algn="just" eaLnBrk="1" hangingPunct="1">
              <a:lnSpc>
                <a:spcPct val="90000"/>
              </a:lnSpc>
              <a:spcBef>
                <a:spcPts val="600"/>
              </a:spcBef>
              <a:spcAft>
                <a:spcPts val="600"/>
              </a:spcAft>
              <a:buFont typeface="Wingdings 2" pitchFamily="18" charset="2"/>
              <a:buNone/>
            </a:pPr>
            <a:r>
              <a:rPr lang="en-US" b="1" dirty="0">
                <a:latin typeface="Arial" pitchFamily="34" charset="0"/>
                <a:cs typeface="Arial" pitchFamily="34" charset="0"/>
              </a:rPr>
              <a:t> </a:t>
            </a:r>
            <a:r>
              <a:rPr lang="en-US" sz="2400" b="1" dirty="0">
                <a:solidFill>
                  <a:srgbClr val="C00000"/>
                </a:solidFill>
                <a:latin typeface="Arial" pitchFamily="34" charset="0"/>
                <a:cs typeface="Arial" pitchFamily="34" charset="0"/>
              </a:rPr>
              <a:t>3. </a:t>
            </a:r>
            <a:r>
              <a:rPr lang="en-US" sz="2400" b="1" dirty="0" err="1">
                <a:solidFill>
                  <a:srgbClr val="C00000"/>
                </a:solidFill>
                <a:latin typeface="Arial" pitchFamily="34" charset="0"/>
                <a:cs typeface="Arial" pitchFamily="34" charset="0"/>
              </a:rPr>
              <a:t>Phun</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hóa</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chất</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chủ</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động</a:t>
            </a:r>
            <a:r>
              <a:rPr lang="en-US" sz="2400" b="1" dirty="0">
                <a:solidFill>
                  <a:srgbClr val="C00000"/>
                </a:solidFill>
                <a:latin typeface="Arial" pitchFamily="34" charset="0"/>
                <a:cs typeface="Arial" pitchFamily="34" charset="0"/>
              </a:rPr>
              <a:t>:</a:t>
            </a:r>
          </a:p>
          <a:p>
            <a:pPr marL="0" indent="0" algn="just" eaLnBrk="1" hangingPunct="1">
              <a:lnSpc>
                <a:spcPct val="150000"/>
              </a:lnSpc>
              <a:spcBef>
                <a:spcPts val="600"/>
              </a:spcBef>
              <a:spcAft>
                <a:spcPts val="600"/>
              </a:spcAft>
              <a:buFont typeface="Wingdings 2" pitchFamily="18" charset="2"/>
              <a:buNone/>
            </a:pPr>
            <a:r>
              <a:rPr lang="en-US" sz="26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Ưu</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điểm</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Có</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tác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dụng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diệt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muỗi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trưởng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thành</a:t>
            </a:r>
            <a:r>
              <a:rPr lang="en-US" sz="2400" dirty="0">
                <a:solidFill>
                  <a:srgbClr val="002060"/>
                </a:solidFill>
                <a:latin typeface="Arial" panose="020B0604020202020204" pitchFamily="34" charset="0"/>
                <a:cs typeface="Arial" panose="020B0604020202020204" pitchFamily="34" charset="0"/>
              </a:rPr>
              <a:t>, </a:t>
            </a:r>
          </a:p>
          <a:p>
            <a:pPr marL="0" indent="0" algn="just" eaLnBrk="1" hangingPunct="1">
              <a:lnSpc>
                <a:spcPct val="150000"/>
              </a:lnSpc>
              <a:spcBef>
                <a:spcPts val="600"/>
              </a:spcBef>
              <a:spcAft>
                <a:spcPts val="600"/>
              </a:spcAft>
              <a:buFont typeface="Wingdings 2" pitchFamily="18" charset="2"/>
              <a:buNone/>
            </a:pP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Nhược</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điểm</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không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diệt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được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lăng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quăng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bọ</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gậy</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tốn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kém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Nếu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lạm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dụng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gây</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hiện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tượng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muỗi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kháng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hóa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chất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nhiễm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độc</a:t>
            </a:r>
            <a:endParaRPr lang="en-US" sz="2400" dirty="0">
              <a:solidFill>
                <a:srgbClr val="002060"/>
              </a:solidFill>
              <a:latin typeface="Arial" panose="020B0604020202020204" pitchFamily="34" charset="0"/>
              <a:cs typeface="Arial" panose="020B0604020202020204" pitchFamily="34" charset="0"/>
            </a:endParaRPr>
          </a:p>
          <a:p>
            <a:pPr marL="0" indent="0" algn="just" eaLnBrk="1" hangingPunct="1">
              <a:lnSpc>
                <a:spcPct val="150000"/>
              </a:lnSpc>
              <a:spcBef>
                <a:spcPts val="600"/>
              </a:spcBef>
              <a:spcAft>
                <a:spcPts val="600"/>
              </a:spcAft>
              <a:buFont typeface="Wingdings 2" pitchFamily="18" charset="2"/>
              <a:buNone/>
            </a:pP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Địa</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điểm</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phun</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tại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những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nơi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có</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nguy</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cơ</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cao</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nơi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có</a:t>
            </a:r>
            <a:r>
              <a:rPr lang="en-US" sz="2400" dirty="0">
                <a:solidFill>
                  <a:srgbClr val="002060"/>
                </a:solidFill>
                <a:latin typeface="Arial" panose="020B0604020202020204" pitchFamily="34" charset="0"/>
                <a:cs typeface="Arial" panose="020B0604020202020204" pitchFamily="34" charset="0"/>
              </a:rPr>
              <a:t> ổ </a:t>
            </a:r>
            <a:r>
              <a:rPr lang="en-US" sz="2400" dirty="0" err="1">
                <a:solidFill>
                  <a:srgbClr val="002060"/>
                </a:solidFill>
                <a:latin typeface="Arial" panose="020B0604020202020204" pitchFamily="34" charset="0"/>
                <a:cs typeface="Arial" panose="020B0604020202020204" pitchFamily="34" charset="0"/>
              </a:rPr>
              <a:t>dịch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cũ</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nhiều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năm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có</a:t>
            </a:r>
            <a:r>
              <a:rPr lang="en-US" sz="2400" dirty="0">
                <a:solidFill>
                  <a:srgbClr val="002060"/>
                </a:solidFill>
                <a:latin typeface="Arial" panose="020B0604020202020204" pitchFamily="34" charset="0"/>
                <a:cs typeface="Arial" panose="020B0604020202020204" pitchFamily="34" charset="0"/>
              </a:rPr>
              <a:t> ca </a:t>
            </a:r>
            <a:r>
              <a:rPr lang="en-US" sz="2400" dirty="0" err="1">
                <a:solidFill>
                  <a:srgbClr val="002060"/>
                </a:solidFill>
                <a:latin typeface="Arial" panose="020B0604020202020204" pitchFamily="34" charset="0"/>
                <a:cs typeface="Arial" panose="020B0604020202020204" pitchFamily="34" charset="0"/>
              </a:rPr>
              <a:t>bệnh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xác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định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và</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có</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chỉ</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số</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véc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tơ</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cao</a:t>
            </a:r>
            <a:r>
              <a:rPr lang="en-US" sz="2400" dirty="0">
                <a:solidFill>
                  <a:srgbClr val="002060"/>
                </a:solidFill>
                <a:latin typeface="Arial" panose="020B0604020202020204" pitchFamily="34" charset="0"/>
                <a:cs typeface="Arial" panose="020B0604020202020204" pitchFamily="34" charset="0"/>
              </a:rPr>
              <a:t>)</a:t>
            </a:r>
          </a:p>
          <a:p>
            <a:pPr marL="0" indent="0" algn="just" eaLnBrk="1" hangingPunct="1">
              <a:lnSpc>
                <a:spcPct val="150000"/>
              </a:lnSpc>
              <a:spcBef>
                <a:spcPts val="600"/>
              </a:spcBef>
              <a:spcAft>
                <a:spcPts val="600"/>
              </a:spcAft>
              <a:buNone/>
            </a:pPr>
            <a:r>
              <a:rPr lang="en-US" sz="2400" b="1" dirty="0" err="1">
                <a:solidFill>
                  <a:srgbClr val="FF0000"/>
                </a:solidFill>
                <a:latin typeface="Arial" panose="020B0604020202020204" pitchFamily="34" charset="0"/>
                <a:cs typeface="Arial" panose="020B0604020202020204" pitchFamily="34" charset="0"/>
              </a:rPr>
              <a:t>Lưu</a:t>
            </a:r>
            <a:r>
              <a:rPr lang="en-US" sz="2400" b="1" dirty="0">
                <a:solidFill>
                  <a:srgbClr val="FF0000"/>
                </a:solidFill>
                <a:latin typeface="Arial" panose="020B0604020202020204" pitchFamily="34" charset="0"/>
                <a:cs typeface="Arial" panose="020B0604020202020204" pitchFamily="34" charset="0"/>
              </a:rPr>
              <a:t> ý:  </a:t>
            </a:r>
            <a:r>
              <a:rPr lang="en-US" sz="2400" dirty="0" err="1">
                <a:solidFill>
                  <a:srgbClr val="002060"/>
                </a:solidFill>
                <a:latin typeface="Arial" panose="020B0604020202020204" pitchFamily="34" charset="0"/>
                <a:cs typeface="Arial" panose="020B0604020202020204" pitchFamily="34" charset="0"/>
              </a:rPr>
              <a:t>Phun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hóa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chất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chỉ</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có</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tác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dụng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khi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đã</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thực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hiện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thật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tốt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công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tác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diệt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được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lăng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quăng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bọ</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gậy</a:t>
            </a:r>
            <a:endParaRPr lang="en-US" sz="2400" dirty="0">
              <a:solidFill>
                <a:srgbClr val="002060"/>
              </a:solidFill>
              <a:latin typeface="Arial" panose="020B0604020202020204" pitchFamily="34" charset="0"/>
              <a:cs typeface="Arial" panose="020B0604020202020204" pitchFamily="34" charset="0"/>
            </a:endParaRPr>
          </a:p>
          <a:p>
            <a:pPr marL="0" indent="0" algn="just" eaLnBrk="1" hangingPunct="1">
              <a:lnSpc>
                <a:spcPct val="150000"/>
              </a:lnSpc>
              <a:spcBef>
                <a:spcPts val="600"/>
              </a:spcBef>
              <a:spcAft>
                <a:spcPts val="600"/>
              </a:spcAft>
              <a:buNone/>
            </a:pP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Tổ</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chức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giám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sát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vecter</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trước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khi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phun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và</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sau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phun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hóa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chất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để</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đánh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giá</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hiệu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quả</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của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hóa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chất</a:t>
            </a:r>
            <a:r>
              <a:rPr lang="en-US" sz="2400" dirty="0">
                <a:solidFill>
                  <a:srgbClr val="002060"/>
                </a:solidFill>
                <a:latin typeface="Arial" panose="020B0604020202020204" pitchFamily="34" charset="0"/>
                <a:cs typeface="Arial" panose="020B0604020202020204" pitchFamily="34" charset="0"/>
              </a:rPr>
              <a:t> .</a:t>
            </a:r>
          </a:p>
          <a:p>
            <a:pPr marL="0" indent="0" algn="just" eaLnBrk="1" hangingPunct="1">
              <a:lnSpc>
                <a:spcPct val="150000"/>
              </a:lnSpc>
              <a:buFontTx/>
              <a:buChar char="-"/>
            </a:pPr>
            <a:endParaRPr lang="en-US" dirty="0">
              <a:latin typeface="Times New Roman" pitchFamily="18" charset="0"/>
              <a:cs typeface="Times New Roman" pitchFamily="18" charset="0"/>
            </a:endParaRPr>
          </a:p>
        </p:txBody>
      </p:sp>
      <p:sp>
        <p:nvSpPr>
          <p:cNvPr id="22532" name="Date Placeholder 3"/>
          <p:cNvSpPr>
            <a:spLocks noGrp="1"/>
          </p:cNvSpPr>
          <p:nvPr>
            <p:ph type="dt" sz="half" idx="10"/>
          </p:nvPr>
        </p:nvSpPr>
        <p:spPr bwMode="auto">
          <a:xfrm>
            <a:off x="76200" y="1152908"/>
            <a:ext cx="8991600" cy="5908989"/>
          </a:xfrm>
          <a:noFill/>
          <a:ln>
            <a:miter lim="800000"/>
            <a:headEnd/>
            <a:tailEnd/>
          </a:ln>
        </p:spPr>
        <p:txBody>
          <a:bodyPr/>
          <a:lstStyle/>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p:txBody>
      </p:sp>
      <p:sp>
        <p:nvSpPr>
          <p:cNvPr id="22533" name="Slide Number Placeholder 4"/>
          <p:cNvSpPr>
            <a:spLocks noGrp="1"/>
          </p:cNvSpPr>
          <p:nvPr>
            <p:ph type="sldNum" sz="quarter" idx="12"/>
          </p:nvPr>
        </p:nvSpPr>
        <p:spPr bwMode="auto">
          <a:noFill/>
          <a:ln>
            <a:miter lim="800000"/>
            <a:headEnd/>
            <a:tailEnd/>
          </a:ln>
        </p:spPr>
        <p:txBody>
          <a:bodyPr/>
          <a:lstStyle/>
          <a:p>
            <a:fld id="{A2AEE5DB-D01A-410F-A945-4EAF6A988A8D}" type="slidenum">
              <a:rPr lang="en-US" smtClean="0"/>
              <a:pPr/>
              <a:t>13</a:t>
            </a:fld>
            <a:endParaRPr lang="en-US"/>
          </a:p>
        </p:txBody>
      </p:sp>
    </p:spTree>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45719" cy="5029200"/>
          </a:xfrm>
          <a:ln>
            <a:solidFill>
              <a:srgbClr val="7030A0"/>
            </a:solidFill>
          </a:ln>
        </p:spPr>
        <p:txBody>
          <a:bodyPr>
            <a:noAutofit/>
          </a:bodyPr>
          <a:lstStyle/>
          <a:p>
            <a:pPr algn="ctr">
              <a:lnSpc>
                <a:spcPct val="130000"/>
              </a:lnSpc>
              <a:buNone/>
            </a:pPr>
            <a:endParaRPr lang="en-US" sz="2100" dirty="0">
              <a:latin typeface="Arial" pitchFamily="34" charset="0"/>
              <a:cs typeface="Arial" pitchFamily="34" charset="0"/>
            </a:endParaRPr>
          </a:p>
        </p:txBody>
      </p:sp>
      <p:pic>
        <p:nvPicPr>
          <p:cNvPr id="6" name="Picture 4" descr="IMG_20170821_221649.jpg"/>
          <p:cNvPicPr>
            <a:picLocks noChangeAspect="1"/>
          </p:cNvPicPr>
          <p:nvPr/>
        </p:nvPicPr>
        <p:blipFill>
          <a:blip r:embed="rId2"/>
          <a:srcRect/>
          <a:stretch>
            <a:fillRect/>
          </a:stretch>
        </p:blipFill>
        <p:spPr bwMode="auto">
          <a:xfrm>
            <a:off x="76200" y="0"/>
            <a:ext cx="8991600" cy="6857999"/>
          </a:xfrm>
          <a:prstGeom prst="rect">
            <a:avLst/>
          </a:prstGeom>
          <a:noFill/>
          <a:ln w="9525">
            <a:noFill/>
            <a:miter lim="800000"/>
            <a:headEnd/>
            <a:tailEnd/>
          </a:ln>
        </p:spPr>
      </p:pic>
    </p:spTree>
  </p:cSld>
  <p:clrMapOvr>
    <a:masterClrMapping/>
  </p:clrMapOvr>
  <p:transition spd="med">
    <p:plu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52401" y="2830825"/>
            <a:ext cx="2743199" cy="4040337"/>
          </a:xfrm>
          <a:prstGeom prst="rect">
            <a:avLst/>
          </a:prstGeom>
          <a:noFill/>
          <a:ln w="9525">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defTabSz="914400" rtl="0" eaLnBrk="1" fontAlgn="base" latinLnBrk="0" hangingPunct="1">
              <a:lnSpc>
                <a:spcPct val="120000"/>
              </a:lnSpc>
              <a:spcBef>
                <a:spcPct val="0"/>
              </a:spcBef>
              <a:spcAft>
                <a:spcPct val="0"/>
              </a:spcAft>
              <a:buClrTx/>
              <a:buSzTx/>
              <a:buFontTx/>
              <a:buNone/>
              <a:tabLst/>
            </a:pPr>
            <a:r>
              <a:rPr kumimoji="0" lang="en-US" sz="2400" b="1" u="none" strike="noStrike" cap="none" normalizeH="0" baseline="0" dirty="0">
                <a:ln>
                  <a:noFill/>
                </a:ln>
                <a:solidFill>
                  <a:srgbClr val="FF0000"/>
                </a:solidFill>
                <a:effectLst/>
                <a:latin typeface="Arial" panose="020B0604020202020204" pitchFamily="34" charset="0"/>
                <a:ea typeface="Times New Roman" pitchFamily="18" charset="0"/>
                <a:cs typeface="Arial" panose="020B0604020202020204" pitchFamily="34" charset="0"/>
              </a:rPr>
              <a:t>T</a:t>
            </a:r>
            <a:r>
              <a:rPr kumimoji="0" lang="vi-VN" sz="2400" b="1" u="none" strike="noStrike" cap="none" normalizeH="0" baseline="0" dirty="0">
                <a:ln>
                  <a:noFill/>
                </a:ln>
                <a:solidFill>
                  <a:srgbClr val="FF0000"/>
                </a:solidFill>
                <a:effectLst/>
                <a:latin typeface="Arial" panose="020B0604020202020204" pitchFamily="34" charset="0"/>
                <a:ea typeface="Times New Roman" pitchFamily="18" charset="0"/>
                <a:cs typeface="Arial" panose="020B0604020202020204" pitchFamily="34" charset="0"/>
              </a:rPr>
              <a:t>hời gian thực hiện</a:t>
            </a:r>
            <a:r>
              <a:rPr kumimoji="0" lang="en-US" sz="2400" b="1" u="none" strike="noStrike" cap="none" normalizeH="0" baseline="0" dirty="0">
                <a:ln>
                  <a:noFill/>
                </a:ln>
                <a:solidFill>
                  <a:srgbClr val="FF0000"/>
                </a:solidFill>
                <a:effectLst/>
                <a:latin typeface="Arial" panose="020B0604020202020204" pitchFamily="34" charset="0"/>
                <a:ea typeface="Times New Roman" pitchFamily="18" charset="0"/>
                <a:cs typeface="Arial" panose="020B0604020202020204" pitchFamily="34" charset="0"/>
              </a:rPr>
              <a:t> </a:t>
            </a:r>
            <a:r>
              <a:rPr kumimoji="0" lang="en-US" sz="2400" b="1" u="none" strike="noStrike" cap="none" normalizeH="0" baseline="0" dirty="0" err="1">
                <a:ln>
                  <a:noFill/>
                </a:ln>
                <a:solidFill>
                  <a:srgbClr val="FF0000"/>
                </a:solidFill>
                <a:effectLst/>
                <a:latin typeface="Arial" panose="020B0604020202020204" pitchFamily="34" charset="0"/>
                <a:ea typeface="Times New Roman" pitchFamily="18" charset="0"/>
                <a:cs typeface="Arial" panose="020B0604020202020204" pitchFamily="34" charset="0"/>
              </a:rPr>
              <a:t>xử</a:t>
            </a:r>
            <a:r>
              <a:rPr kumimoji="0" lang="en-US" sz="2400" b="1" u="none" strike="noStrike" cap="none" normalizeH="0" dirty="0">
                <a:ln>
                  <a:noFill/>
                </a:ln>
                <a:solidFill>
                  <a:srgbClr val="FF0000"/>
                </a:solidFill>
                <a:effectLst/>
                <a:latin typeface="Arial" panose="020B0604020202020204" pitchFamily="34" charset="0"/>
                <a:ea typeface="Times New Roman" pitchFamily="18" charset="0"/>
                <a:cs typeface="Arial" panose="020B0604020202020204" pitchFamily="34" charset="0"/>
              </a:rPr>
              <a:t> </a:t>
            </a:r>
            <a:r>
              <a:rPr kumimoji="0" lang="en-US" sz="2400" b="1" u="none" strike="noStrike" cap="none" normalizeH="0" dirty="0" err="1">
                <a:ln>
                  <a:noFill/>
                </a:ln>
                <a:solidFill>
                  <a:srgbClr val="FF0000"/>
                </a:solidFill>
                <a:effectLst/>
                <a:latin typeface="Arial" panose="020B0604020202020204" pitchFamily="34" charset="0"/>
                <a:ea typeface="Times New Roman" pitchFamily="18" charset="0"/>
                <a:cs typeface="Arial" panose="020B0604020202020204" pitchFamily="34" charset="0"/>
              </a:rPr>
              <a:t>lý</a:t>
            </a:r>
            <a:r>
              <a:rPr kumimoji="0" lang="en-US" sz="2400" b="1" u="none" strike="noStrike" cap="none" normalizeH="0" dirty="0">
                <a:ln>
                  <a:noFill/>
                </a:ln>
                <a:solidFill>
                  <a:srgbClr val="FF0000"/>
                </a:solidFill>
                <a:effectLst/>
                <a:latin typeface="Arial" panose="020B0604020202020204" pitchFamily="34" charset="0"/>
                <a:ea typeface="Times New Roman" pitchFamily="18" charset="0"/>
                <a:cs typeface="Arial" panose="020B0604020202020204" pitchFamily="34" charset="0"/>
              </a:rPr>
              <a:t> ổ </a:t>
            </a:r>
            <a:r>
              <a:rPr kumimoji="0" lang="en-US" sz="2400" b="1" u="none" strike="noStrike" cap="none" normalizeH="0" dirty="0" err="1">
                <a:ln>
                  <a:noFill/>
                </a:ln>
                <a:solidFill>
                  <a:srgbClr val="FF0000"/>
                </a:solidFill>
                <a:effectLst/>
                <a:latin typeface="Arial" panose="020B0604020202020204" pitchFamily="34" charset="0"/>
                <a:ea typeface="Times New Roman" pitchFamily="18" charset="0"/>
                <a:cs typeface="Arial" panose="020B0604020202020204" pitchFamily="34" charset="0"/>
              </a:rPr>
              <a:t>dịch</a:t>
            </a:r>
            <a:endParaRPr kumimoji="0" lang="en-US" sz="2400" b="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p>
            <a:pPr marR="0" lvl="0" indent="0" algn="just" defTabSz="914400" rtl="0" eaLnBrk="0" fontAlgn="base" latinLnBrk="0" hangingPunct="0">
              <a:lnSpc>
                <a:spcPct val="120000"/>
              </a:lnSpc>
              <a:spcBef>
                <a:spcPct val="0"/>
              </a:spcBef>
              <a:spcAft>
                <a:spcPct val="0"/>
              </a:spcAft>
              <a:buClrTx/>
              <a:buSzTx/>
              <a:buFontTx/>
              <a:buNone/>
              <a:tabLst/>
            </a:pPr>
            <a:r>
              <a:rPr kumimoji="0" lang="vi-VN" sz="2400" b="0" i="0" u="none" strike="noStrike"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rPr>
              <a:t>Các biện pháp xử lý ổ dịch SXHD phải được triển khai trong vòng 48 giờ kể từ khi ổ dịch được xác định.</a:t>
            </a:r>
            <a:endParaRPr kumimoji="0" lang="en-US" sz="2400" b="0" i="0" u="none" strike="noStrike"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endParaRPr>
          </a:p>
        </p:txBody>
      </p:sp>
      <p:pic>
        <p:nvPicPr>
          <p:cNvPr id="1026" name="Picture 2" descr="C:\Users\HP\Downloads\IMG_20170823_084958.jpg"/>
          <p:cNvPicPr>
            <a:picLocks noChangeAspect="1" noChangeArrowheads="1"/>
          </p:cNvPicPr>
          <p:nvPr/>
        </p:nvPicPr>
        <p:blipFill>
          <a:blip r:embed="rId2"/>
          <a:srcRect/>
          <a:stretch>
            <a:fillRect/>
          </a:stretch>
        </p:blipFill>
        <p:spPr bwMode="auto">
          <a:xfrm>
            <a:off x="2971800" y="1"/>
            <a:ext cx="6172200" cy="6858000"/>
          </a:xfrm>
          <a:prstGeom prst="rect">
            <a:avLst/>
          </a:prstGeom>
          <a:noFill/>
          <a:ln>
            <a:solidFill>
              <a:srgbClr val="7030A0"/>
            </a:solidFill>
          </a:ln>
        </p:spPr>
      </p:pic>
    </p:spTree>
  </p:cSld>
  <p:clrMapOvr>
    <a:masterClrMapping/>
  </p:clrMapOvr>
  <p:transition spd="med">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90500" y="46024"/>
            <a:ext cx="8877300" cy="306716"/>
          </a:xfrm>
          <a:ln>
            <a:solidFill>
              <a:srgbClr val="7030A0"/>
            </a:solidFill>
          </a:ln>
        </p:spPr>
        <p:txBody>
          <a:bodyPr>
            <a:normAutofit fontScale="25000" lnSpcReduction="20000"/>
          </a:bodyPr>
          <a:lstStyle/>
          <a:p>
            <a:pPr algn="ctr" eaLnBrk="1" hangingPunct="1">
              <a:buFont typeface="Wingdings 2" pitchFamily="18" charset="2"/>
              <a:buNone/>
            </a:pPr>
            <a:r>
              <a:rPr lang="en-US" sz="2500" b="1" dirty="0">
                <a:latin typeface="Times New Roman" pitchFamily="18" charset="0"/>
                <a:cs typeface="Times New Roman" pitchFamily="18" charset="0"/>
              </a:rPr>
              <a:t> </a:t>
            </a:r>
            <a:r>
              <a:rPr lang="en-US" sz="9600" b="1" dirty="0" err="1">
                <a:solidFill>
                  <a:srgbClr val="FF0000"/>
                </a:solidFill>
                <a:latin typeface="Arial" pitchFamily="34" charset="0"/>
                <a:cs typeface="Arial" pitchFamily="34" charset="0"/>
              </a:rPr>
              <a:t>Các</a:t>
            </a:r>
            <a:r>
              <a:rPr lang="en-US" sz="9600" b="1" dirty="0">
                <a:solidFill>
                  <a:srgbClr val="FF0000"/>
                </a:solidFill>
                <a:latin typeface="Arial" pitchFamily="34" charset="0"/>
                <a:cs typeface="Arial" pitchFamily="34" charset="0"/>
              </a:rPr>
              <a:t> </a:t>
            </a:r>
            <a:r>
              <a:rPr lang="en-US" sz="9600" b="1" dirty="0" err="1">
                <a:solidFill>
                  <a:srgbClr val="FF0000"/>
                </a:solidFill>
                <a:latin typeface="Arial" pitchFamily="34" charset="0"/>
                <a:cs typeface="Arial" pitchFamily="34" charset="0"/>
              </a:rPr>
              <a:t>biện</a:t>
            </a:r>
            <a:r>
              <a:rPr lang="en-US" sz="9600" b="1" dirty="0">
                <a:solidFill>
                  <a:srgbClr val="FF0000"/>
                </a:solidFill>
                <a:latin typeface="Arial" pitchFamily="34" charset="0"/>
                <a:cs typeface="Arial" pitchFamily="34" charset="0"/>
              </a:rPr>
              <a:t> </a:t>
            </a:r>
            <a:r>
              <a:rPr lang="en-US" sz="9600" b="1" dirty="0" err="1">
                <a:solidFill>
                  <a:srgbClr val="FF0000"/>
                </a:solidFill>
                <a:latin typeface="Arial" pitchFamily="34" charset="0"/>
                <a:cs typeface="Arial" pitchFamily="34" charset="0"/>
              </a:rPr>
              <a:t>pháp</a:t>
            </a:r>
            <a:r>
              <a:rPr lang="en-US" sz="9600" b="1" dirty="0">
                <a:solidFill>
                  <a:srgbClr val="FF0000"/>
                </a:solidFill>
                <a:latin typeface="Arial" pitchFamily="34" charset="0"/>
                <a:cs typeface="Arial" pitchFamily="34" charset="0"/>
              </a:rPr>
              <a:t> </a:t>
            </a:r>
            <a:r>
              <a:rPr lang="en-US" sz="9600" b="1" dirty="0" err="1">
                <a:solidFill>
                  <a:srgbClr val="FF0000"/>
                </a:solidFill>
                <a:latin typeface="Arial" pitchFamily="34" charset="0"/>
                <a:cs typeface="Arial" pitchFamily="34" charset="0"/>
              </a:rPr>
              <a:t>xử</a:t>
            </a:r>
            <a:r>
              <a:rPr lang="en-US" sz="9600" b="1" dirty="0">
                <a:solidFill>
                  <a:srgbClr val="FF0000"/>
                </a:solidFill>
                <a:latin typeface="Arial" pitchFamily="34" charset="0"/>
                <a:cs typeface="Arial" pitchFamily="34" charset="0"/>
              </a:rPr>
              <a:t> </a:t>
            </a:r>
            <a:r>
              <a:rPr lang="en-US" sz="9600" b="1" dirty="0" err="1">
                <a:solidFill>
                  <a:srgbClr val="FF0000"/>
                </a:solidFill>
                <a:latin typeface="Arial" pitchFamily="34" charset="0"/>
                <a:cs typeface="Arial" pitchFamily="34" charset="0"/>
              </a:rPr>
              <a:t>lý</a:t>
            </a:r>
            <a:r>
              <a:rPr lang="en-US" sz="9600" b="1" dirty="0">
                <a:solidFill>
                  <a:srgbClr val="FF0000"/>
                </a:solidFill>
                <a:latin typeface="Arial" pitchFamily="34" charset="0"/>
                <a:cs typeface="Arial" pitchFamily="34" charset="0"/>
              </a:rPr>
              <a:t> ổ </a:t>
            </a:r>
            <a:r>
              <a:rPr lang="en-US" sz="9600" b="1" dirty="0" err="1">
                <a:solidFill>
                  <a:srgbClr val="FF0000"/>
                </a:solidFill>
                <a:latin typeface="Arial" pitchFamily="34" charset="0"/>
                <a:cs typeface="Arial" pitchFamily="34" charset="0"/>
              </a:rPr>
              <a:t>dịch</a:t>
            </a:r>
            <a:r>
              <a:rPr lang="vi-VN" sz="9600" b="1" dirty="0">
                <a:solidFill>
                  <a:srgbClr val="FF0000"/>
                </a:solidFill>
                <a:latin typeface="Arial" pitchFamily="34" charset="0"/>
                <a:cs typeface="Arial" pitchFamily="34" charset="0"/>
              </a:rPr>
              <a:t> bao gồm (4 biện pháp</a:t>
            </a:r>
            <a:r>
              <a:rPr lang="vi-VN" sz="2600" b="1" dirty="0">
                <a:solidFill>
                  <a:srgbClr val="FF0000"/>
                </a:solidFill>
                <a:latin typeface="Arial" pitchFamily="34" charset="0"/>
                <a:cs typeface="Arial" pitchFamily="34" charset="0"/>
              </a:rPr>
              <a:t>)</a:t>
            </a:r>
            <a:r>
              <a:rPr lang="en-US" sz="2600" b="1" dirty="0">
                <a:solidFill>
                  <a:srgbClr val="FF0000"/>
                </a:solidFill>
                <a:latin typeface="Arial" pitchFamily="34" charset="0"/>
                <a:cs typeface="Arial" pitchFamily="34" charset="0"/>
              </a:rPr>
              <a:t>:</a:t>
            </a:r>
          </a:p>
          <a:p>
            <a:pPr marL="0" indent="0" algn="just" eaLnBrk="1" hangingPunct="1">
              <a:buNone/>
            </a:pPr>
            <a:r>
              <a:rPr lang="en-US" sz="2500" dirty="0">
                <a:latin typeface="Arial" pitchFamily="34" charset="0"/>
                <a:cs typeface="Arial" pitchFamily="34" charset="0"/>
              </a:rPr>
              <a:t> </a:t>
            </a:r>
            <a:endParaRPr lang="vi-VN" sz="2000" b="1" dirty="0">
              <a:solidFill>
                <a:srgbClr val="002060"/>
              </a:solidFill>
              <a:latin typeface="Arial" pitchFamily="34" charset="0"/>
              <a:cs typeface="Arial" pitchFamily="34" charset="0"/>
            </a:endParaRPr>
          </a:p>
          <a:p>
            <a:pPr marL="0" indent="0" algn="just" eaLnBrk="1" hangingPunct="1">
              <a:buNone/>
            </a:pPr>
            <a:r>
              <a:rPr lang="vi-VN" sz="2000" b="1" dirty="0">
                <a:solidFill>
                  <a:srgbClr val="002060"/>
                </a:solidFill>
                <a:latin typeface="Arial" pitchFamily="34" charset="0"/>
                <a:cs typeface="Arial" pitchFamily="34" charset="0"/>
              </a:rPr>
              <a:t>  </a:t>
            </a:r>
            <a:endParaRPr lang="en-US" dirty="0">
              <a:latin typeface="Times New Roman" pitchFamily="18" charset="0"/>
              <a:cs typeface="Times New Roman" pitchFamily="18" charset="0"/>
            </a:endParaRPr>
          </a:p>
        </p:txBody>
      </p:sp>
      <p:sp>
        <p:nvSpPr>
          <p:cNvPr id="24581" name="Date Placeholder 4"/>
          <p:cNvSpPr>
            <a:spLocks noGrp="1"/>
          </p:cNvSpPr>
          <p:nvPr>
            <p:ph type="dt" sz="half" idx="10"/>
          </p:nvPr>
        </p:nvSpPr>
        <p:spPr bwMode="auto">
          <a:noFill/>
          <a:ln>
            <a:miter lim="800000"/>
            <a:headEnd/>
            <a:tailEnd/>
          </a:ln>
        </p:spPr>
        <p:txBody>
          <a:bodyPr/>
          <a:lstStyle/>
          <a:p>
            <a:fld id="{BBABD372-3AE1-4A65-87D5-F4DF29952C91}" type="datetime1">
              <a:rPr lang="en-US" smtClean="0"/>
              <a:pPr/>
              <a:t>7/24/2023</a:t>
            </a:fld>
            <a:endParaRPr lang="en-US"/>
          </a:p>
        </p:txBody>
      </p:sp>
      <p:pic>
        <p:nvPicPr>
          <p:cNvPr id="10" name="Picture 9" descr="IMG_20170823_090924.jpg"/>
          <p:cNvPicPr>
            <a:picLocks noChangeAspect="1"/>
          </p:cNvPicPr>
          <p:nvPr/>
        </p:nvPicPr>
        <p:blipFill>
          <a:blip r:embed="rId2"/>
          <a:stretch>
            <a:fillRect/>
          </a:stretch>
        </p:blipFill>
        <p:spPr>
          <a:xfrm>
            <a:off x="247650" y="3516869"/>
            <a:ext cx="4457702" cy="32951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a:extLst>
              <a:ext uri="{FF2B5EF4-FFF2-40B4-BE49-F238E27FC236}">
                <a16:creationId xmlns:a16="http://schemas.microsoft.com/office/drawing/2014/main" id="{EDD48F36-3B3A-48DF-A437-F9ADA9757DD2}"/>
              </a:ext>
            </a:extLst>
          </p:cNvPr>
          <p:cNvPicPr>
            <a:picLocks noChangeAspect="1"/>
          </p:cNvPicPr>
          <p:nvPr/>
        </p:nvPicPr>
        <p:blipFill>
          <a:blip r:embed="rId3"/>
          <a:stretch>
            <a:fillRect/>
          </a:stretch>
        </p:blipFill>
        <p:spPr>
          <a:xfrm>
            <a:off x="247650" y="504541"/>
            <a:ext cx="4476752" cy="3018424"/>
          </a:xfrm>
          <a:prstGeom prst="rect">
            <a:avLst/>
          </a:prstGeom>
        </p:spPr>
      </p:pic>
      <p:sp>
        <p:nvSpPr>
          <p:cNvPr id="4" name="Rectangle 3">
            <a:extLst>
              <a:ext uri="{FF2B5EF4-FFF2-40B4-BE49-F238E27FC236}">
                <a16:creationId xmlns:a16="http://schemas.microsoft.com/office/drawing/2014/main" id="{24A123F8-0B50-4971-89FB-70253BAC042D}"/>
              </a:ext>
            </a:extLst>
          </p:cNvPr>
          <p:cNvSpPr/>
          <p:nvPr/>
        </p:nvSpPr>
        <p:spPr>
          <a:xfrm>
            <a:off x="190500" y="2971800"/>
            <a:ext cx="4152900" cy="369332"/>
          </a:xfrm>
          <a:prstGeom prst="rect">
            <a:avLst/>
          </a:prstGeom>
        </p:spPr>
        <p:txBody>
          <a:bodyPr wrap="square">
            <a:spAutoFit/>
          </a:bodyPr>
          <a:lstStyle/>
          <a:p>
            <a:pPr algn="ctr"/>
            <a:r>
              <a:rPr lang="vi-VN" b="1" dirty="0">
                <a:solidFill>
                  <a:srgbClr val="FF0000"/>
                </a:solidFill>
              </a:rPr>
              <a:t>1. </a:t>
            </a:r>
            <a:r>
              <a:rPr lang="en-US" b="1" dirty="0">
                <a:solidFill>
                  <a:srgbClr val="FF0000"/>
                </a:solidFill>
              </a:rPr>
              <a:t>VSMT, </a:t>
            </a:r>
            <a:r>
              <a:rPr lang="en-US" b="1" dirty="0" err="1">
                <a:solidFill>
                  <a:srgbClr val="FF0000"/>
                </a:solidFill>
              </a:rPr>
              <a:t>diệt</a:t>
            </a:r>
            <a:r>
              <a:rPr lang="en-US" b="1" dirty="0">
                <a:solidFill>
                  <a:srgbClr val="FF0000"/>
                </a:solidFill>
              </a:rPr>
              <a:t> </a:t>
            </a:r>
            <a:r>
              <a:rPr lang="en-US" b="1" dirty="0" err="1">
                <a:solidFill>
                  <a:srgbClr val="FF0000"/>
                </a:solidFill>
              </a:rPr>
              <a:t>lăng</a:t>
            </a:r>
            <a:r>
              <a:rPr lang="en-US" b="1" dirty="0">
                <a:solidFill>
                  <a:srgbClr val="FF0000"/>
                </a:solidFill>
              </a:rPr>
              <a:t> </a:t>
            </a:r>
            <a:r>
              <a:rPr lang="en-US" b="1" dirty="0" err="1">
                <a:solidFill>
                  <a:srgbClr val="FF0000"/>
                </a:solidFill>
              </a:rPr>
              <a:t>quăng</a:t>
            </a:r>
            <a:r>
              <a:rPr lang="en-US" b="1" dirty="0">
                <a:solidFill>
                  <a:srgbClr val="FF0000"/>
                </a:solidFill>
              </a:rPr>
              <a:t>, </a:t>
            </a:r>
            <a:r>
              <a:rPr lang="en-US" b="1" dirty="0" err="1">
                <a:solidFill>
                  <a:srgbClr val="FF0000"/>
                </a:solidFill>
              </a:rPr>
              <a:t>bọ</a:t>
            </a:r>
            <a:r>
              <a:rPr lang="en-US" b="1" dirty="0">
                <a:solidFill>
                  <a:srgbClr val="FF0000"/>
                </a:solidFill>
              </a:rPr>
              <a:t> </a:t>
            </a:r>
            <a:r>
              <a:rPr lang="en-US" b="1" dirty="0" err="1">
                <a:solidFill>
                  <a:srgbClr val="FF0000"/>
                </a:solidFill>
              </a:rPr>
              <a:t>gậy</a:t>
            </a:r>
            <a:r>
              <a:rPr lang="en-US" b="1" dirty="0">
                <a:solidFill>
                  <a:srgbClr val="FF0000"/>
                </a:solidFill>
              </a:rPr>
              <a:t> </a:t>
            </a:r>
          </a:p>
        </p:txBody>
      </p:sp>
      <p:sp>
        <p:nvSpPr>
          <p:cNvPr id="5" name="Rectangle 4">
            <a:extLst>
              <a:ext uri="{FF2B5EF4-FFF2-40B4-BE49-F238E27FC236}">
                <a16:creationId xmlns:a16="http://schemas.microsoft.com/office/drawing/2014/main" id="{65D5785E-4FD6-453B-924C-343FB6DCA74D}"/>
              </a:ext>
            </a:extLst>
          </p:cNvPr>
          <p:cNvSpPr/>
          <p:nvPr/>
        </p:nvSpPr>
        <p:spPr>
          <a:xfrm rot="10800000" flipV="1">
            <a:off x="457200" y="5970504"/>
            <a:ext cx="4038600" cy="369332"/>
          </a:xfrm>
          <a:prstGeom prst="rect">
            <a:avLst/>
          </a:prstGeom>
        </p:spPr>
        <p:txBody>
          <a:bodyPr wrap="square">
            <a:spAutoFit/>
          </a:bodyPr>
          <a:lstStyle/>
          <a:p>
            <a:r>
              <a:rPr lang="vi-VN" b="1" dirty="0">
                <a:solidFill>
                  <a:srgbClr val="FF0000"/>
                </a:solidFill>
              </a:rPr>
              <a:t>   3)</a:t>
            </a:r>
            <a:r>
              <a:rPr lang="vi-VN" dirty="0"/>
              <a:t> </a:t>
            </a:r>
            <a:r>
              <a:rPr lang="vi-VN" b="1" dirty="0">
                <a:solidFill>
                  <a:srgbClr val="FF0000"/>
                </a:solidFill>
              </a:rPr>
              <a:t>Giám sát bệnh nhân, véc tơ. </a:t>
            </a:r>
            <a:endParaRPr lang="en-US" b="1" dirty="0">
              <a:solidFill>
                <a:srgbClr val="FF0000"/>
              </a:solidFill>
            </a:endParaRPr>
          </a:p>
        </p:txBody>
      </p:sp>
      <p:pic>
        <p:nvPicPr>
          <p:cNvPr id="6" name="Picture 5">
            <a:extLst>
              <a:ext uri="{FF2B5EF4-FFF2-40B4-BE49-F238E27FC236}">
                <a16:creationId xmlns:a16="http://schemas.microsoft.com/office/drawing/2014/main" id="{58896638-B179-41E6-AB94-92A0DA9E3200}"/>
              </a:ext>
            </a:extLst>
          </p:cNvPr>
          <p:cNvPicPr>
            <a:picLocks noChangeAspect="1"/>
          </p:cNvPicPr>
          <p:nvPr/>
        </p:nvPicPr>
        <p:blipFill>
          <a:blip r:embed="rId4"/>
          <a:stretch>
            <a:fillRect/>
          </a:stretch>
        </p:blipFill>
        <p:spPr>
          <a:xfrm>
            <a:off x="4914902" y="595242"/>
            <a:ext cx="4229098" cy="2891136"/>
          </a:xfrm>
          <a:prstGeom prst="rect">
            <a:avLst/>
          </a:prstGeom>
        </p:spPr>
      </p:pic>
      <p:sp>
        <p:nvSpPr>
          <p:cNvPr id="8" name="Rectangle 7">
            <a:extLst>
              <a:ext uri="{FF2B5EF4-FFF2-40B4-BE49-F238E27FC236}">
                <a16:creationId xmlns:a16="http://schemas.microsoft.com/office/drawing/2014/main" id="{F503F705-7E07-4F0C-B3F5-E439CF749703}"/>
              </a:ext>
            </a:extLst>
          </p:cNvPr>
          <p:cNvSpPr/>
          <p:nvPr/>
        </p:nvSpPr>
        <p:spPr>
          <a:xfrm>
            <a:off x="4381500" y="2774705"/>
            <a:ext cx="4572000" cy="646331"/>
          </a:xfrm>
          <a:prstGeom prst="rect">
            <a:avLst/>
          </a:prstGeom>
        </p:spPr>
        <p:txBody>
          <a:bodyPr wrap="square">
            <a:spAutoFit/>
          </a:bodyPr>
          <a:lstStyle/>
          <a:p>
            <a:pPr algn="ctr"/>
            <a:endParaRPr lang="vi-VN" b="1" dirty="0">
              <a:solidFill>
                <a:srgbClr val="FF0000"/>
              </a:solidFill>
            </a:endParaRPr>
          </a:p>
          <a:p>
            <a:pPr algn="ctr"/>
            <a:r>
              <a:rPr lang="vi-VN" b="1" dirty="0">
                <a:solidFill>
                  <a:srgbClr val="FF0000"/>
                </a:solidFill>
              </a:rPr>
              <a:t> 2) Phun hóa chất diệt muỗi</a:t>
            </a:r>
            <a:endParaRPr lang="en-US" b="1" dirty="0">
              <a:solidFill>
                <a:srgbClr val="FF0000"/>
              </a:solidFill>
            </a:endParaRPr>
          </a:p>
        </p:txBody>
      </p:sp>
      <p:pic>
        <p:nvPicPr>
          <p:cNvPr id="9" name="Picture 8">
            <a:extLst>
              <a:ext uri="{FF2B5EF4-FFF2-40B4-BE49-F238E27FC236}">
                <a16:creationId xmlns:a16="http://schemas.microsoft.com/office/drawing/2014/main" id="{25577D26-720A-41CD-89A6-1FCCEE659B69}"/>
              </a:ext>
            </a:extLst>
          </p:cNvPr>
          <p:cNvPicPr>
            <a:picLocks noChangeAspect="1"/>
          </p:cNvPicPr>
          <p:nvPr/>
        </p:nvPicPr>
        <p:blipFill>
          <a:blip r:embed="rId5"/>
          <a:stretch>
            <a:fillRect/>
          </a:stretch>
        </p:blipFill>
        <p:spPr>
          <a:xfrm>
            <a:off x="4943477" y="3429000"/>
            <a:ext cx="4171948" cy="3382976"/>
          </a:xfrm>
          <a:prstGeom prst="rect">
            <a:avLst/>
          </a:prstGeom>
        </p:spPr>
      </p:pic>
      <p:sp>
        <p:nvSpPr>
          <p:cNvPr id="11" name="Rectangle 10">
            <a:extLst>
              <a:ext uri="{FF2B5EF4-FFF2-40B4-BE49-F238E27FC236}">
                <a16:creationId xmlns:a16="http://schemas.microsoft.com/office/drawing/2014/main" id="{7B57A6B9-9B5D-43C3-9F17-147A518F248D}"/>
              </a:ext>
            </a:extLst>
          </p:cNvPr>
          <p:cNvSpPr/>
          <p:nvPr/>
        </p:nvSpPr>
        <p:spPr>
          <a:xfrm>
            <a:off x="5067302" y="5600498"/>
            <a:ext cx="4152898" cy="1200329"/>
          </a:xfrm>
          <a:prstGeom prst="rect">
            <a:avLst/>
          </a:prstGeom>
        </p:spPr>
        <p:txBody>
          <a:bodyPr wrap="square">
            <a:spAutoFit/>
          </a:bodyPr>
          <a:lstStyle/>
          <a:p>
            <a:r>
              <a:rPr lang="en-US" dirty="0"/>
              <a:t>.                     </a:t>
            </a:r>
            <a:endParaRPr lang="vi-VN" dirty="0"/>
          </a:p>
          <a:p>
            <a:r>
              <a:rPr lang="vi-VN" dirty="0"/>
              <a:t>                  </a:t>
            </a:r>
          </a:p>
          <a:p>
            <a:endParaRPr lang="vi-VN" b="1" dirty="0">
              <a:solidFill>
                <a:srgbClr val="FF0000"/>
              </a:solidFill>
            </a:endParaRPr>
          </a:p>
          <a:p>
            <a:r>
              <a:rPr lang="vi-VN" b="1" dirty="0">
                <a:solidFill>
                  <a:srgbClr val="FF0000"/>
                </a:solidFill>
              </a:rPr>
              <a:t>                  </a:t>
            </a:r>
            <a:r>
              <a:rPr lang="en-US" b="1" dirty="0">
                <a:solidFill>
                  <a:srgbClr val="FF0000"/>
                </a:solidFill>
              </a:rPr>
              <a:t>4)</a:t>
            </a:r>
            <a:r>
              <a:rPr lang="en-US" b="1" dirty="0" err="1">
                <a:solidFill>
                  <a:srgbClr val="FF0000"/>
                </a:solidFill>
              </a:rPr>
              <a:t>Tuyên</a:t>
            </a:r>
            <a:r>
              <a:rPr lang="en-US" b="1" dirty="0">
                <a:solidFill>
                  <a:srgbClr val="FF0000"/>
                </a:solidFill>
              </a:rPr>
              <a:t> </a:t>
            </a:r>
            <a:r>
              <a:rPr lang="en-US" b="1" dirty="0" err="1">
                <a:solidFill>
                  <a:srgbClr val="FF0000"/>
                </a:solidFill>
              </a:rPr>
              <a:t>truyền</a:t>
            </a:r>
            <a:r>
              <a:rPr lang="en-US" b="1" dirty="0">
                <a:solidFill>
                  <a:srgbClr val="FF0000"/>
                </a:solidFill>
              </a:rPr>
              <a:t>. </a:t>
            </a:r>
          </a:p>
        </p:txBody>
      </p:sp>
    </p:spTree>
  </p:cSld>
  <p:clrMapOvr>
    <a:masterClrMapping/>
  </p:clrMapOvr>
  <p:transition spd="med">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20170823_090851.jpg"/>
          <p:cNvPicPr>
            <a:picLocks noChangeAspect="1"/>
          </p:cNvPicPr>
          <p:nvPr/>
        </p:nvPicPr>
        <p:blipFill>
          <a:blip r:embed="rId3"/>
          <a:stretch>
            <a:fillRect/>
          </a:stretch>
        </p:blipFill>
        <p:spPr>
          <a:xfrm>
            <a:off x="30480" y="0"/>
            <a:ext cx="9144000" cy="6019800"/>
          </a:xfrm>
          <a:prstGeom prst="rect">
            <a:avLst/>
          </a:prstGeom>
        </p:spPr>
      </p:pic>
      <p:sp>
        <p:nvSpPr>
          <p:cNvPr id="4" name="Rectangle 3"/>
          <p:cNvSpPr/>
          <p:nvPr/>
        </p:nvSpPr>
        <p:spPr>
          <a:xfrm>
            <a:off x="1676400" y="6096000"/>
            <a:ext cx="6172200" cy="830997"/>
          </a:xfrm>
          <a:prstGeom prst="rect">
            <a:avLst/>
          </a:prstGeom>
          <a:solidFill>
            <a:srgbClr val="FFFF00"/>
          </a:solidFill>
        </p:spPr>
        <p:txBody>
          <a:bodyPr wrap="square">
            <a:spAutoFit/>
          </a:bodyPr>
          <a:lstStyle/>
          <a:p>
            <a:r>
              <a:rPr lang="en-US" sz="2400" b="1" dirty="0" err="1">
                <a:solidFill>
                  <a:srgbClr val="FF0000"/>
                </a:solidFill>
                <a:latin typeface="Arial" pitchFamily="34" charset="0"/>
                <a:cs typeface="Arial" pitchFamily="34" charset="0"/>
              </a:rPr>
              <a:t>Chiến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dịch</a:t>
            </a:r>
            <a:r>
              <a:rPr lang="en-US" sz="2400" b="1" dirty="0">
                <a:solidFill>
                  <a:srgbClr val="FF0000"/>
                </a:solidFill>
                <a:latin typeface="Arial" pitchFamily="34" charset="0"/>
                <a:cs typeface="Arial" pitchFamily="34" charset="0"/>
              </a:rPr>
              <a:t> VSMT </a:t>
            </a:r>
            <a:r>
              <a:rPr lang="en-US" sz="2400" b="1" dirty="0" err="1">
                <a:solidFill>
                  <a:srgbClr val="FF0000"/>
                </a:solidFill>
                <a:latin typeface="Arial" pitchFamily="34" charset="0"/>
                <a:cs typeface="Arial" pitchFamily="34" charset="0"/>
              </a:rPr>
              <a:t>cần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có</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sự</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tham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gia</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của</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các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tổ</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chức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đoàn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thể</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người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tình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guyện</a:t>
            </a:r>
            <a:r>
              <a:rPr lang="en-US" sz="2400" b="1" dirty="0">
                <a:solidFill>
                  <a:srgbClr val="FF0000"/>
                </a:solidFill>
                <a:latin typeface="Arial" pitchFamily="34" charset="0"/>
                <a:cs typeface="Arial" pitchFamily="34" charset="0"/>
              </a:rPr>
              <a:t>  </a:t>
            </a:r>
          </a:p>
        </p:txBody>
      </p:sp>
    </p:spTree>
  </p:cSld>
  <p:clrMapOvr>
    <a:masterClrMapping/>
  </p:clrMapOvr>
  <p:transition spd="med">
    <p:wheel spokes="3"/>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600" y="6096000"/>
            <a:ext cx="3886200" cy="461665"/>
          </a:xfrm>
          <a:prstGeom prst="rect">
            <a:avLst/>
          </a:prstGeom>
          <a:solidFill>
            <a:srgbClr val="FFFF00"/>
          </a:solidFill>
        </p:spPr>
        <p:txBody>
          <a:bodyPr wrap="square">
            <a:spAutoFit/>
          </a:bodyPr>
          <a:lstStyle/>
          <a:p>
            <a:r>
              <a:rPr lang="en-US" sz="2400" b="1" dirty="0" err="1">
                <a:solidFill>
                  <a:srgbClr val="FF0000"/>
                </a:solidFill>
                <a:latin typeface="Arial" pitchFamily="34" charset="0"/>
                <a:cs typeface="Arial" pitchFamily="34" charset="0"/>
              </a:rPr>
              <a:t>Phun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hóa</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chất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diệt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muỗi</a:t>
            </a:r>
            <a:endParaRPr lang="en-US" sz="2400" b="1" dirty="0">
              <a:solidFill>
                <a:srgbClr val="FF0000"/>
              </a:solidFill>
              <a:latin typeface="Arial" pitchFamily="34" charset="0"/>
              <a:cs typeface="Arial" pitchFamily="34" charset="0"/>
            </a:endParaRP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a:noFill/>
          <a:ln>
            <a:solidFill>
              <a:srgbClr val="7030A0"/>
            </a:solidFill>
          </a:ln>
        </p:spPr>
        <p:txBody>
          <a:bodyPr>
            <a:noAutofit/>
          </a:bodyPr>
          <a:lstStyle/>
          <a:p>
            <a:pPr algn="ctr"/>
            <a:r>
              <a:rPr lang="vi-VN" sz="2000" b="1" spc="-50" dirty="0">
                <a:solidFill>
                  <a:srgbClr val="C00000"/>
                </a:solidFill>
                <a:latin typeface="Arial" panose="020B0604020202020204" pitchFamily="34" charset="0"/>
                <a:cs typeface="Arial" panose="020B0604020202020204" pitchFamily="34" charset="0"/>
              </a:rPr>
              <a:t>ĐỂ DIỆT BỌ GẬY, NGƯỜI DÂN CÓ THỂ THỰC HIỆN THƯỜNG XUYÊN CÁC BIỆN PHÁP ĐƠN GIẢN, RẺ TIỀN</a:t>
            </a:r>
            <a:r>
              <a:rPr lang="en-US" sz="2000" b="1" spc="-50" dirty="0">
                <a:solidFill>
                  <a:srgbClr val="C00000"/>
                </a:solidFill>
                <a:latin typeface="Arial" panose="020B0604020202020204" pitchFamily="34" charset="0"/>
                <a:cs typeface="Arial" panose="020B0604020202020204" pitchFamily="34" charset="0"/>
              </a:rPr>
              <a:t>, DỄ LÀM</a:t>
            </a:r>
            <a:r>
              <a:rPr lang="vi-VN" sz="2000" b="1" spc="-50" dirty="0">
                <a:solidFill>
                  <a:srgbClr val="C00000"/>
                </a:solidFill>
                <a:latin typeface="Arial" panose="020B0604020202020204" pitchFamily="34" charset="0"/>
                <a:cs typeface="Arial" panose="020B0604020202020204" pitchFamily="34" charset="0"/>
              </a:rPr>
              <a:t> NHƯ SAU</a:t>
            </a:r>
            <a:r>
              <a:rPr lang="en-US" sz="2000" b="1" spc="-50" dirty="0">
                <a:solidFill>
                  <a:srgbClr val="C00000"/>
                </a:solidFill>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0" y="685800"/>
            <a:ext cx="9144000" cy="6172200"/>
          </a:xfrm>
          <a:ln>
            <a:solidFill>
              <a:srgbClr val="7030A0"/>
            </a:solidFill>
          </a:ln>
        </p:spPr>
        <p:txBody>
          <a:bodyPr>
            <a:normAutofit fontScale="25000" lnSpcReduction="20000"/>
          </a:bodyPr>
          <a:lstStyle/>
          <a:p>
            <a:pPr marL="457200" algn="just">
              <a:lnSpc>
                <a:spcPct val="120000"/>
              </a:lnSpc>
              <a:spcBef>
                <a:spcPts val="600"/>
              </a:spcBef>
              <a:spcAft>
                <a:spcPts val="600"/>
              </a:spcAft>
              <a:buNone/>
            </a:pPr>
            <a:r>
              <a:rPr lang="vi-VN" sz="7000" dirty="0">
                <a:solidFill>
                  <a:srgbClr val="0070C0"/>
                </a:solidFill>
                <a:cs typeface="Arial" pitchFamily="34" charset="0"/>
              </a:rPr>
              <a:t>+ </a:t>
            </a:r>
            <a:r>
              <a:rPr lang="vi-VN" sz="11200" dirty="0">
                <a:solidFill>
                  <a:schemeClr val="tx1"/>
                </a:solidFill>
                <a:latin typeface="+mj-lt"/>
                <a:cs typeface="Arial" panose="020B0604020202020204" pitchFamily="34" charset="0"/>
              </a:rPr>
              <a:t>Thả cá vào các bể, phi chứa nước, hòn non bộ; bể cảnh (cá thường dùng là các loại cá nhỏ như cá muỗi, cá bảy màu, cá rô, cá sóc…)</a:t>
            </a:r>
          </a:p>
          <a:p>
            <a:pPr marL="274320" algn="just">
              <a:lnSpc>
                <a:spcPct val="120000"/>
              </a:lnSpc>
              <a:spcBef>
                <a:spcPts val="600"/>
              </a:spcBef>
              <a:spcAft>
                <a:spcPts val="600"/>
              </a:spcAft>
              <a:buNone/>
            </a:pPr>
            <a:r>
              <a:rPr lang="en-US" sz="11200" dirty="0">
                <a:latin typeface="+mj-lt"/>
                <a:cs typeface="Arial" panose="020B0604020202020204" pitchFamily="34" charset="0"/>
              </a:rPr>
              <a:t>  </a:t>
            </a:r>
            <a:r>
              <a:rPr lang="vi-VN" sz="11200" dirty="0">
                <a:solidFill>
                  <a:srgbClr val="FF0000"/>
                </a:solidFill>
                <a:latin typeface="+mj-lt"/>
                <a:cs typeface="Arial" panose="020B0604020202020204" pitchFamily="34" charset="0"/>
              </a:rPr>
              <a:t>+ T</a:t>
            </a:r>
            <a:r>
              <a:rPr lang="en-US" sz="11200" dirty="0" err="1">
                <a:solidFill>
                  <a:srgbClr val="FF0000"/>
                </a:solidFill>
                <a:latin typeface="+mj-lt"/>
                <a:cs typeface="Arial" panose="020B0604020202020204" pitchFamily="34" charset="0"/>
              </a:rPr>
              <a:t>hau</a:t>
            </a:r>
            <a:r>
              <a:rPr lang="en-US" sz="11200" dirty="0">
                <a:solidFill>
                  <a:srgbClr val="FF0000"/>
                </a:solidFill>
                <a:latin typeface="+mj-lt"/>
                <a:cs typeface="Arial" panose="020B0604020202020204" pitchFamily="34" charset="0"/>
              </a:rPr>
              <a:t> </a:t>
            </a:r>
            <a:r>
              <a:rPr lang="en-US" sz="11200" dirty="0" err="1">
                <a:solidFill>
                  <a:srgbClr val="FF0000"/>
                </a:solidFill>
                <a:latin typeface="+mj-lt"/>
                <a:cs typeface="Arial" panose="020B0604020202020204" pitchFamily="34" charset="0"/>
              </a:rPr>
              <a:t>rửa</a:t>
            </a:r>
            <a:r>
              <a:rPr lang="en-US" sz="11200" dirty="0">
                <a:solidFill>
                  <a:srgbClr val="FF0000"/>
                </a:solidFill>
                <a:latin typeface="+mj-lt"/>
                <a:cs typeface="Arial" panose="020B0604020202020204" pitchFamily="34" charset="0"/>
              </a:rPr>
              <a:t> </a:t>
            </a:r>
            <a:r>
              <a:rPr lang="en-US" sz="11200" dirty="0" err="1">
                <a:solidFill>
                  <a:srgbClr val="FF0000"/>
                </a:solidFill>
                <a:latin typeface="+mj-lt"/>
                <a:cs typeface="Arial" panose="020B0604020202020204" pitchFamily="34" charset="0"/>
              </a:rPr>
              <a:t>dụng</a:t>
            </a:r>
            <a:r>
              <a:rPr lang="en-US" sz="11200" dirty="0">
                <a:solidFill>
                  <a:srgbClr val="FF0000"/>
                </a:solidFill>
                <a:latin typeface="+mj-lt"/>
                <a:cs typeface="Arial" panose="020B0604020202020204" pitchFamily="34" charset="0"/>
              </a:rPr>
              <a:t> </a:t>
            </a:r>
            <a:r>
              <a:rPr lang="en-US" sz="11200" dirty="0" err="1">
                <a:solidFill>
                  <a:srgbClr val="FF0000"/>
                </a:solidFill>
                <a:latin typeface="+mj-lt"/>
                <a:cs typeface="Arial" panose="020B0604020202020204" pitchFamily="34" charset="0"/>
              </a:rPr>
              <a:t>cụ</a:t>
            </a:r>
            <a:r>
              <a:rPr lang="en-US" sz="11200" dirty="0">
                <a:solidFill>
                  <a:srgbClr val="FF0000"/>
                </a:solidFill>
                <a:latin typeface="+mj-lt"/>
                <a:cs typeface="Arial" panose="020B0604020202020204" pitchFamily="34" charset="0"/>
              </a:rPr>
              <a:t> </a:t>
            </a:r>
            <a:r>
              <a:rPr lang="en-US" sz="11200" dirty="0" err="1">
                <a:solidFill>
                  <a:srgbClr val="FF0000"/>
                </a:solidFill>
                <a:latin typeface="+mj-lt"/>
                <a:cs typeface="Arial" panose="020B0604020202020204" pitchFamily="34" charset="0"/>
              </a:rPr>
              <a:t>chứa</a:t>
            </a:r>
            <a:r>
              <a:rPr lang="en-US" sz="11200" dirty="0">
                <a:solidFill>
                  <a:srgbClr val="FF0000"/>
                </a:solidFill>
                <a:latin typeface="+mj-lt"/>
                <a:cs typeface="Arial" panose="020B0604020202020204" pitchFamily="34" charset="0"/>
              </a:rPr>
              <a:t> </a:t>
            </a:r>
            <a:r>
              <a:rPr lang="en-US" sz="11200" dirty="0" err="1">
                <a:solidFill>
                  <a:srgbClr val="FF0000"/>
                </a:solidFill>
                <a:latin typeface="+mj-lt"/>
                <a:cs typeface="Arial" panose="020B0604020202020204" pitchFamily="34" charset="0"/>
              </a:rPr>
              <a:t>nước</a:t>
            </a:r>
            <a:r>
              <a:rPr lang="en-US" sz="11200" dirty="0">
                <a:solidFill>
                  <a:srgbClr val="FF0000"/>
                </a:solidFill>
                <a:latin typeface="+mj-lt"/>
                <a:cs typeface="Arial" panose="020B0604020202020204" pitchFamily="34" charset="0"/>
              </a:rPr>
              <a:t>, t</a:t>
            </a:r>
            <a:r>
              <a:rPr lang="vi-VN" sz="11200" dirty="0">
                <a:solidFill>
                  <a:srgbClr val="FF0000"/>
                </a:solidFill>
                <a:latin typeface="+mj-lt"/>
                <a:cs typeface="Arial" panose="020B0604020202020204" pitchFamily="34" charset="0"/>
              </a:rPr>
              <a:t>hay nước</a:t>
            </a:r>
            <a:r>
              <a:rPr lang="en-US" sz="11200" dirty="0">
                <a:solidFill>
                  <a:srgbClr val="FF0000"/>
                </a:solidFill>
                <a:latin typeface="+mj-lt"/>
                <a:cs typeface="Arial" panose="020B0604020202020204" pitchFamily="34" charset="0"/>
              </a:rPr>
              <a:t> </a:t>
            </a:r>
            <a:r>
              <a:rPr lang="vi-VN" sz="11200" dirty="0">
                <a:solidFill>
                  <a:srgbClr val="FF0000"/>
                </a:solidFill>
                <a:latin typeface="+mj-lt"/>
                <a:cs typeface="Arial" panose="020B0604020202020204" pitchFamily="34" charset="0"/>
              </a:rPr>
              <a:t>các lọ hoa, cây cảnh có nước 1 tuần/1 lần</a:t>
            </a:r>
            <a:r>
              <a:rPr lang="en-US" sz="11200" dirty="0">
                <a:solidFill>
                  <a:srgbClr val="FF0000"/>
                </a:solidFill>
                <a:latin typeface="+mj-lt"/>
                <a:cs typeface="Arial" panose="020B0604020202020204" pitchFamily="34" charset="0"/>
              </a:rPr>
              <a:t>.</a:t>
            </a:r>
            <a:endParaRPr lang="vi-VN" sz="11200" dirty="0">
              <a:solidFill>
                <a:srgbClr val="FF0000"/>
              </a:solidFill>
              <a:latin typeface="+mj-lt"/>
              <a:cs typeface="Arial" panose="020B0604020202020204" pitchFamily="34" charset="0"/>
            </a:endParaRPr>
          </a:p>
          <a:p>
            <a:pPr marL="457200" algn="just">
              <a:lnSpc>
                <a:spcPct val="120000"/>
              </a:lnSpc>
              <a:spcBef>
                <a:spcPts val="600"/>
              </a:spcBef>
              <a:spcAft>
                <a:spcPts val="600"/>
              </a:spcAft>
              <a:buNone/>
            </a:pPr>
            <a:r>
              <a:rPr lang="vi-VN" sz="11200" dirty="0">
                <a:solidFill>
                  <a:srgbClr val="7030A0"/>
                </a:solidFill>
                <a:latin typeface="+mj-lt"/>
                <a:cs typeface="Arial" panose="020B0604020202020204" pitchFamily="34" charset="0"/>
              </a:rPr>
              <a:t>+ Thu gom phế liệu phế thải 1 tuần/ 1 lần;</a:t>
            </a:r>
          </a:p>
          <a:p>
            <a:pPr marL="457200" algn="just">
              <a:lnSpc>
                <a:spcPct val="120000"/>
              </a:lnSpc>
              <a:spcBef>
                <a:spcPts val="600"/>
              </a:spcBef>
              <a:spcAft>
                <a:spcPts val="600"/>
              </a:spcAft>
              <a:buNone/>
            </a:pPr>
            <a:r>
              <a:rPr lang="vi-VN" sz="11200" dirty="0">
                <a:solidFill>
                  <a:srgbClr val="002060"/>
                </a:solidFill>
                <a:latin typeface="+mj-lt"/>
                <a:cs typeface="Arial" panose="020B0604020202020204" pitchFamily="34" charset="0"/>
              </a:rPr>
              <a:t>+ </a:t>
            </a:r>
            <a:r>
              <a:rPr lang="en-US" sz="11200" dirty="0" err="1">
                <a:solidFill>
                  <a:srgbClr val="002060"/>
                </a:solidFill>
                <a:latin typeface="+mj-lt"/>
                <a:cs typeface="Arial" panose="020B0604020202020204" pitchFamily="34" charset="0"/>
              </a:rPr>
              <a:t>Đậy</a:t>
            </a:r>
            <a:r>
              <a:rPr lang="en-US" sz="11200" dirty="0">
                <a:solidFill>
                  <a:srgbClr val="002060"/>
                </a:solidFill>
                <a:latin typeface="+mj-lt"/>
                <a:cs typeface="Arial" panose="020B0604020202020204" pitchFamily="34" charset="0"/>
              </a:rPr>
              <a:t> </a:t>
            </a:r>
            <a:r>
              <a:rPr lang="en-US" sz="11200" dirty="0" err="1">
                <a:solidFill>
                  <a:srgbClr val="002060"/>
                </a:solidFill>
                <a:latin typeface="+mj-lt"/>
                <a:cs typeface="Arial" panose="020B0604020202020204" pitchFamily="34" charset="0"/>
              </a:rPr>
              <a:t>nắp</a:t>
            </a:r>
            <a:r>
              <a:rPr lang="en-US" sz="11200" dirty="0">
                <a:solidFill>
                  <a:srgbClr val="002060"/>
                </a:solidFill>
                <a:latin typeface="+mj-lt"/>
                <a:cs typeface="Arial" panose="020B0604020202020204" pitchFamily="34" charset="0"/>
              </a:rPr>
              <a:t> </a:t>
            </a:r>
            <a:r>
              <a:rPr lang="en-US" sz="11200" dirty="0" err="1">
                <a:solidFill>
                  <a:srgbClr val="002060"/>
                </a:solidFill>
                <a:latin typeface="+mj-lt"/>
                <a:cs typeface="Arial" panose="020B0604020202020204" pitchFamily="34" charset="0"/>
              </a:rPr>
              <a:t>kín</a:t>
            </a:r>
            <a:r>
              <a:rPr lang="en-US" sz="11200" dirty="0">
                <a:solidFill>
                  <a:srgbClr val="002060"/>
                </a:solidFill>
                <a:latin typeface="+mj-lt"/>
                <a:cs typeface="Arial" panose="020B0604020202020204" pitchFamily="34" charset="0"/>
              </a:rPr>
              <a:t> </a:t>
            </a:r>
            <a:r>
              <a:rPr lang="en-US" sz="11200" dirty="0" err="1">
                <a:solidFill>
                  <a:srgbClr val="002060"/>
                </a:solidFill>
                <a:latin typeface="+mj-lt"/>
                <a:cs typeface="Arial" panose="020B0604020202020204" pitchFamily="34" charset="0"/>
              </a:rPr>
              <a:t>các</a:t>
            </a:r>
            <a:r>
              <a:rPr lang="en-US" sz="11200" dirty="0">
                <a:solidFill>
                  <a:srgbClr val="002060"/>
                </a:solidFill>
                <a:latin typeface="+mj-lt"/>
                <a:cs typeface="Arial" panose="020B0604020202020204" pitchFamily="34" charset="0"/>
              </a:rPr>
              <a:t> </a:t>
            </a:r>
            <a:r>
              <a:rPr lang="en-US" sz="11200" dirty="0" err="1">
                <a:solidFill>
                  <a:srgbClr val="002060"/>
                </a:solidFill>
                <a:latin typeface="+mj-lt"/>
                <a:cs typeface="Arial" panose="020B0604020202020204" pitchFamily="34" charset="0"/>
              </a:rPr>
              <a:t>dụng</a:t>
            </a:r>
            <a:r>
              <a:rPr lang="en-US" sz="11200" dirty="0">
                <a:solidFill>
                  <a:srgbClr val="002060"/>
                </a:solidFill>
                <a:latin typeface="+mj-lt"/>
                <a:cs typeface="Arial" panose="020B0604020202020204" pitchFamily="34" charset="0"/>
              </a:rPr>
              <a:t> </a:t>
            </a:r>
            <a:r>
              <a:rPr lang="en-US" sz="11200" dirty="0" err="1">
                <a:solidFill>
                  <a:srgbClr val="002060"/>
                </a:solidFill>
                <a:latin typeface="+mj-lt"/>
                <a:cs typeface="Arial" panose="020B0604020202020204" pitchFamily="34" charset="0"/>
              </a:rPr>
              <a:t>cụ</a:t>
            </a:r>
            <a:r>
              <a:rPr lang="en-US" sz="11200" dirty="0">
                <a:solidFill>
                  <a:srgbClr val="002060"/>
                </a:solidFill>
                <a:latin typeface="+mj-lt"/>
                <a:cs typeface="Arial" panose="020B0604020202020204" pitchFamily="34" charset="0"/>
              </a:rPr>
              <a:t> </a:t>
            </a:r>
            <a:r>
              <a:rPr lang="en-US" sz="11200" dirty="0" err="1">
                <a:solidFill>
                  <a:srgbClr val="002060"/>
                </a:solidFill>
                <a:latin typeface="+mj-lt"/>
                <a:cs typeface="Arial" panose="020B0604020202020204" pitchFamily="34" charset="0"/>
              </a:rPr>
              <a:t>chứa</a:t>
            </a:r>
            <a:r>
              <a:rPr lang="en-US" sz="11200" dirty="0">
                <a:solidFill>
                  <a:srgbClr val="002060"/>
                </a:solidFill>
                <a:latin typeface="+mj-lt"/>
                <a:cs typeface="Arial" panose="020B0604020202020204" pitchFamily="34" charset="0"/>
              </a:rPr>
              <a:t> </a:t>
            </a:r>
            <a:r>
              <a:rPr lang="en-US" sz="11200" dirty="0" err="1">
                <a:solidFill>
                  <a:srgbClr val="002060"/>
                </a:solidFill>
                <a:latin typeface="+mj-lt"/>
                <a:cs typeface="Arial" panose="020B0604020202020204" pitchFamily="34" charset="0"/>
              </a:rPr>
              <a:t>nước</a:t>
            </a:r>
            <a:r>
              <a:rPr lang="en-US" sz="11200" dirty="0">
                <a:solidFill>
                  <a:srgbClr val="002060"/>
                </a:solidFill>
                <a:latin typeface="+mj-lt"/>
                <a:cs typeface="Arial" panose="020B0604020202020204" pitchFamily="34" charset="0"/>
              </a:rPr>
              <a:t>, </a:t>
            </a:r>
            <a:r>
              <a:rPr lang="en-US" sz="11200" dirty="0" err="1">
                <a:solidFill>
                  <a:srgbClr val="002060"/>
                </a:solidFill>
                <a:latin typeface="+mj-lt"/>
                <a:cs typeface="Arial" panose="020B0604020202020204" pitchFamily="34" charset="0"/>
              </a:rPr>
              <a:t>lật</a:t>
            </a:r>
            <a:r>
              <a:rPr lang="en-US" sz="11200" dirty="0">
                <a:solidFill>
                  <a:srgbClr val="002060"/>
                </a:solidFill>
                <a:latin typeface="+mj-lt"/>
                <a:cs typeface="Arial" panose="020B0604020202020204" pitchFamily="34" charset="0"/>
              </a:rPr>
              <a:t> </a:t>
            </a:r>
            <a:r>
              <a:rPr lang="en-US" sz="11200" dirty="0" err="1">
                <a:solidFill>
                  <a:srgbClr val="002060"/>
                </a:solidFill>
                <a:latin typeface="+mj-lt"/>
                <a:cs typeface="Arial" panose="020B0604020202020204" pitchFamily="34" charset="0"/>
              </a:rPr>
              <a:t>úp</a:t>
            </a:r>
            <a:r>
              <a:rPr lang="en-US" sz="11200" dirty="0">
                <a:solidFill>
                  <a:srgbClr val="002060"/>
                </a:solidFill>
                <a:latin typeface="+mj-lt"/>
                <a:cs typeface="Arial" panose="020B0604020202020204" pitchFamily="34" charset="0"/>
              </a:rPr>
              <a:t> </a:t>
            </a:r>
            <a:r>
              <a:rPr lang="en-US" sz="11200" dirty="0" err="1">
                <a:solidFill>
                  <a:srgbClr val="002060"/>
                </a:solidFill>
                <a:latin typeface="+mj-lt"/>
                <a:cs typeface="Arial" panose="020B0604020202020204" pitchFamily="34" charset="0"/>
              </a:rPr>
              <a:t>dụng</a:t>
            </a:r>
            <a:r>
              <a:rPr lang="en-US" sz="11200" dirty="0">
                <a:solidFill>
                  <a:srgbClr val="002060"/>
                </a:solidFill>
                <a:latin typeface="+mj-lt"/>
                <a:cs typeface="Arial" panose="020B0604020202020204" pitchFamily="34" charset="0"/>
              </a:rPr>
              <a:t> DCCN </a:t>
            </a:r>
            <a:r>
              <a:rPr lang="en-US" sz="11200" dirty="0" err="1">
                <a:solidFill>
                  <a:srgbClr val="002060"/>
                </a:solidFill>
                <a:latin typeface="+mj-lt"/>
                <a:cs typeface="Arial" panose="020B0604020202020204" pitchFamily="34" charset="0"/>
              </a:rPr>
              <a:t>khi</a:t>
            </a:r>
            <a:r>
              <a:rPr lang="en-US" sz="11200" dirty="0">
                <a:solidFill>
                  <a:srgbClr val="002060"/>
                </a:solidFill>
                <a:latin typeface="+mj-lt"/>
                <a:cs typeface="Arial" panose="020B0604020202020204" pitchFamily="34" charset="0"/>
              </a:rPr>
              <a:t> </a:t>
            </a:r>
            <a:r>
              <a:rPr lang="en-US" sz="11200" dirty="0" err="1">
                <a:solidFill>
                  <a:srgbClr val="002060"/>
                </a:solidFill>
                <a:latin typeface="+mj-lt"/>
                <a:cs typeface="Arial" panose="020B0604020202020204" pitchFamily="34" charset="0"/>
              </a:rPr>
              <a:t>không</a:t>
            </a:r>
            <a:r>
              <a:rPr lang="en-US" sz="11200" dirty="0">
                <a:solidFill>
                  <a:srgbClr val="002060"/>
                </a:solidFill>
                <a:latin typeface="+mj-lt"/>
                <a:cs typeface="Arial" panose="020B0604020202020204" pitchFamily="34" charset="0"/>
              </a:rPr>
              <a:t> </a:t>
            </a:r>
            <a:r>
              <a:rPr lang="en-US" sz="11200" dirty="0" err="1">
                <a:solidFill>
                  <a:srgbClr val="002060"/>
                </a:solidFill>
                <a:latin typeface="+mj-lt"/>
                <a:cs typeface="Arial" panose="020B0604020202020204" pitchFamily="34" charset="0"/>
              </a:rPr>
              <a:t>sử</a:t>
            </a:r>
            <a:r>
              <a:rPr lang="en-US" sz="11200" dirty="0">
                <a:solidFill>
                  <a:srgbClr val="002060"/>
                </a:solidFill>
                <a:latin typeface="+mj-lt"/>
                <a:cs typeface="Arial" panose="020B0604020202020204" pitchFamily="34" charset="0"/>
              </a:rPr>
              <a:t> </a:t>
            </a:r>
            <a:r>
              <a:rPr lang="en-US" sz="11200" dirty="0" err="1">
                <a:solidFill>
                  <a:srgbClr val="002060"/>
                </a:solidFill>
                <a:latin typeface="+mj-lt"/>
                <a:cs typeface="Arial" panose="020B0604020202020204" pitchFamily="34" charset="0"/>
              </a:rPr>
              <a:t>dụng</a:t>
            </a:r>
            <a:r>
              <a:rPr lang="en-US" sz="11200" dirty="0">
                <a:solidFill>
                  <a:srgbClr val="002060"/>
                </a:solidFill>
                <a:latin typeface="+mj-lt"/>
                <a:cs typeface="Arial" panose="020B0604020202020204" pitchFamily="34" charset="0"/>
              </a:rPr>
              <a:t> </a:t>
            </a:r>
            <a:endParaRPr lang="vi-VN" sz="11200" dirty="0">
              <a:solidFill>
                <a:srgbClr val="002060"/>
              </a:solidFill>
              <a:latin typeface="+mj-lt"/>
              <a:cs typeface="Arial" panose="020B0604020202020204" pitchFamily="34" charset="0"/>
            </a:endParaRPr>
          </a:p>
          <a:p>
            <a:pPr marL="457200" algn="just">
              <a:lnSpc>
                <a:spcPct val="120000"/>
              </a:lnSpc>
              <a:spcBef>
                <a:spcPts val="600"/>
              </a:spcBef>
              <a:spcAft>
                <a:spcPts val="600"/>
              </a:spcAft>
              <a:buNone/>
            </a:pPr>
            <a:r>
              <a:rPr lang="vi-VN" sz="11200" dirty="0">
                <a:solidFill>
                  <a:schemeClr val="accent1">
                    <a:lumMod val="75000"/>
                  </a:schemeClr>
                </a:solidFill>
                <a:latin typeface="+mj-lt"/>
                <a:cs typeface="Arial" panose="020B0604020202020204" pitchFamily="34" charset="0"/>
              </a:rPr>
              <a:t>+ Thả </a:t>
            </a:r>
            <a:r>
              <a:rPr lang="en-US" sz="11200" dirty="0" err="1">
                <a:solidFill>
                  <a:schemeClr val="accent1">
                    <a:lumMod val="75000"/>
                  </a:schemeClr>
                </a:solidFill>
                <a:latin typeface="+mj-lt"/>
                <a:cs typeface="Arial" panose="020B0604020202020204" pitchFamily="34" charset="0"/>
              </a:rPr>
              <a:t>muối</a:t>
            </a:r>
            <a:r>
              <a:rPr lang="en-US" sz="11200" dirty="0">
                <a:solidFill>
                  <a:schemeClr val="accent1">
                    <a:lumMod val="75000"/>
                  </a:schemeClr>
                </a:solidFill>
                <a:latin typeface="+mj-lt"/>
                <a:cs typeface="Arial" panose="020B0604020202020204" pitchFamily="34" charset="0"/>
              </a:rPr>
              <a:t> </a:t>
            </a:r>
            <a:r>
              <a:rPr lang="vi-VN" sz="11200" dirty="0">
                <a:solidFill>
                  <a:schemeClr val="accent1">
                    <a:lumMod val="75000"/>
                  </a:schemeClr>
                </a:solidFill>
                <a:latin typeface="+mj-lt"/>
                <a:cs typeface="Arial" panose="020B0604020202020204" pitchFamily="34" charset="0"/>
              </a:rPr>
              <a:t>vào </a:t>
            </a:r>
            <a:r>
              <a:rPr lang="en-US" sz="11200" dirty="0" err="1">
                <a:solidFill>
                  <a:schemeClr val="accent1">
                    <a:lumMod val="75000"/>
                  </a:schemeClr>
                </a:solidFill>
                <a:latin typeface="+mj-lt"/>
                <a:cs typeface="Arial" panose="020B0604020202020204" pitchFamily="34" charset="0"/>
              </a:rPr>
              <a:t>các</a:t>
            </a:r>
            <a:r>
              <a:rPr lang="en-US" sz="11200" dirty="0">
                <a:solidFill>
                  <a:schemeClr val="accent1">
                    <a:lumMod val="75000"/>
                  </a:schemeClr>
                </a:solidFill>
                <a:latin typeface="+mj-lt"/>
                <a:cs typeface="Arial" panose="020B0604020202020204" pitchFamily="34" charset="0"/>
              </a:rPr>
              <a:t> </a:t>
            </a:r>
            <a:r>
              <a:rPr lang="en-US" sz="11200" dirty="0" err="1">
                <a:solidFill>
                  <a:schemeClr val="accent1">
                    <a:lumMod val="75000"/>
                  </a:schemeClr>
                </a:solidFill>
                <a:latin typeface="+mj-lt"/>
                <a:cs typeface="Arial" panose="020B0604020202020204" pitchFamily="34" charset="0"/>
              </a:rPr>
              <a:t>bát</a:t>
            </a:r>
            <a:r>
              <a:rPr lang="en-US" sz="11200" dirty="0">
                <a:solidFill>
                  <a:schemeClr val="accent1">
                    <a:lumMod val="75000"/>
                  </a:schemeClr>
                </a:solidFill>
                <a:latin typeface="+mj-lt"/>
                <a:cs typeface="Arial" panose="020B0604020202020204" pitchFamily="34" charset="0"/>
              </a:rPr>
              <a:t> </a:t>
            </a:r>
            <a:r>
              <a:rPr lang="en-US" sz="11200" dirty="0" err="1">
                <a:solidFill>
                  <a:schemeClr val="accent1">
                    <a:lumMod val="75000"/>
                  </a:schemeClr>
                </a:solidFill>
                <a:latin typeface="+mj-lt"/>
                <a:cs typeface="Arial" panose="020B0604020202020204" pitchFamily="34" charset="0"/>
              </a:rPr>
              <a:t>nước</a:t>
            </a:r>
            <a:r>
              <a:rPr lang="en-US" sz="11200" dirty="0">
                <a:solidFill>
                  <a:schemeClr val="accent1">
                    <a:lumMod val="75000"/>
                  </a:schemeClr>
                </a:solidFill>
                <a:latin typeface="+mj-lt"/>
                <a:cs typeface="Arial" panose="020B0604020202020204" pitchFamily="34" charset="0"/>
              </a:rPr>
              <a:t> </a:t>
            </a:r>
            <a:r>
              <a:rPr lang="en-US" sz="11200" dirty="0" err="1">
                <a:solidFill>
                  <a:schemeClr val="accent1">
                    <a:lumMod val="75000"/>
                  </a:schemeClr>
                </a:solidFill>
                <a:latin typeface="+mj-lt"/>
                <a:cs typeface="Arial" panose="020B0604020202020204" pitchFamily="34" charset="0"/>
              </a:rPr>
              <a:t>kê</a:t>
            </a:r>
            <a:r>
              <a:rPr lang="en-US" sz="11200" dirty="0">
                <a:solidFill>
                  <a:schemeClr val="accent1">
                    <a:lumMod val="75000"/>
                  </a:schemeClr>
                </a:solidFill>
                <a:latin typeface="+mj-lt"/>
                <a:cs typeface="Arial" panose="020B0604020202020204" pitchFamily="34" charset="0"/>
              </a:rPr>
              <a:t> </a:t>
            </a:r>
            <a:r>
              <a:rPr lang="en-US" sz="11200" dirty="0" err="1">
                <a:solidFill>
                  <a:schemeClr val="accent1">
                    <a:lumMod val="75000"/>
                  </a:schemeClr>
                </a:solidFill>
                <a:latin typeface="+mj-lt"/>
                <a:cs typeface="Arial" panose="020B0604020202020204" pitchFamily="34" charset="0"/>
              </a:rPr>
              <a:t>chân</a:t>
            </a:r>
            <a:r>
              <a:rPr lang="en-US" sz="11200" dirty="0">
                <a:solidFill>
                  <a:schemeClr val="accent1">
                    <a:lumMod val="75000"/>
                  </a:schemeClr>
                </a:solidFill>
                <a:latin typeface="+mj-lt"/>
                <a:cs typeface="Arial" panose="020B0604020202020204" pitchFamily="34" charset="0"/>
              </a:rPr>
              <a:t> </a:t>
            </a:r>
            <a:r>
              <a:rPr lang="en-US" sz="11200" dirty="0" err="1">
                <a:solidFill>
                  <a:schemeClr val="accent1">
                    <a:lumMod val="75000"/>
                  </a:schemeClr>
                </a:solidFill>
                <a:latin typeface="+mj-lt"/>
                <a:cs typeface="Arial" panose="020B0604020202020204" pitchFamily="34" charset="0"/>
              </a:rPr>
              <a:t>chạn</a:t>
            </a:r>
            <a:r>
              <a:rPr lang="en-US" sz="11200" dirty="0">
                <a:solidFill>
                  <a:schemeClr val="accent1">
                    <a:lumMod val="75000"/>
                  </a:schemeClr>
                </a:solidFill>
                <a:latin typeface="+mj-lt"/>
                <a:cs typeface="Arial" panose="020B0604020202020204" pitchFamily="34" charset="0"/>
              </a:rPr>
              <a:t>; </a:t>
            </a:r>
            <a:r>
              <a:rPr lang="en-US" sz="11200" dirty="0" err="1">
                <a:solidFill>
                  <a:schemeClr val="accent1">
                    <a:lumMod val="75000"/>
                  </a:schemeClr>
                </a:solidFill>
                <a:latin typeface="+mj-lt"/>
                <a:cs typeface="Arial" panose="020B0604020202020204" pitchFamily="34" charset="0"/>
              </a:rPr>
              <a:t>thả</a:t>
            </a:r>
            <a:r>
              <a:rPr lang="en-US" sz="11200" dirty="0">
                <a:solidFill>
                  <a:schemeClr val="accent1">
                    <a:lumMod val="75000"/>
                  </a:schemeClr>
                </a:solidFill>
                <a:latin typeface="+mj-lt"/>
                <a:cs typeface="Arial" panose="020B0604020202020204" pitchFamily="34" charset="0"/>
              </a:rPr>
              <a:t> </a:t>
            </a:r>
            <a:r>
              <a:rPr lang="en-US" sz="11200" dirty="0" err="1">
                <a:solidFill>
                  <a:schemeClr val="accent1">
                    <a:lumMod val="75000"/>
                  </a:schemeClr>
                </a:solidFill>
                <a:latin typeface="+mj-lt"/>
                <a:cs typeface="Arial" panose="020B0604020202020204" pitchFamily="34" charset="0"/>
              </a:rPr>
              <a:t>muối</a:t>
            </a:r>
            <a:r>
              <a:rPr lang="en-US" sz="11200" dirty="0">
                <a:solidFill>
                  <a:schemeClr val="accent1">
                    <a:lumMod val="75000"/>
                  </a:schemeClr>
                </a:solidFill>
                <a:latin typeface="+mj-lt"/>
                <a:cs typeface="Arial" panose="020B0604020202020204" pitchFamily="34" charset="0"/>
              </a:rPr>
              <a:t> </a:t>
            </a:r>
            <a:r>
              <a:rPr lang="en-US" sz="11200" dirty="0" err="1">
                <a:solidFill>
                  <a:schemeClr val="accent1">
                    <a:lumMod val="75000"/>
                  </a:schemeClr>
                </a:solidFill>
                <a:latin typeface="+mj-lt"/>
                <a:cs typeface="Arial" panose="020B0604020202020204" pitchFamily="34" charset="0"/>
              </a:rPr>
              <a:t>hoặc</a:t>
            </a:r>
            <a:r>
              <a:rPr lang="en-US" sz="11200" dirty="0">
                <a:solidFill>
                  <a:schemeClr val="accent1">
                    <a:lumMod val="75000"/>
                  </a:schemeClr>
                </a:solidFill>
                <a:latin typeface="+mj-lt"/>
                <a:cs typeface="Arial" panose="020B0604020202020204" pitchFamily="34" charset="0"/>
              </a:rPr>
              <a:t> </a:t>
            </a:r>
            <a:r>
              <a:rPr lang="en-US" sz="11200" dirty="0" err="1">
                <a:solidFill>
                  <a:schemeClr val="accent1">
                    <a:lumMod val="75000"/>
                  </a:schemeClr>
                </a:solidFill>
                <a:latin typeface="+mj-lt"/>
                <a:cs typeface="Arial" panose="020B0604020202020204" pitchFamily="34" charset="0"/>
              </a:rPr>
              <a:t>vôi</a:t>
            </a:r>
            <a:r>
              <a:rPr lang="en-US" sz="11200" dirty="0">
                <a:solidFill>
                  <a:schemeClr val="accent1">
                    <a:lumMod val="75000"/>
                  </a:schemeClr>
                </a:solidFill>
                <a:latin typeface="+mj-lt"/>
                <a:cs typeface="Arial" panose="020B0604020202020204" pitchFamily="34" charset="0"/>
              </a:rPr>
              <a:t> </a:t>
            </a:r>
            <a:r>
              <a:rPr lang="en-US" sz="11200" dirty="0" err="1">
                <a:solidFill>
                  <a:schemeClr val="accent1">
                    <a:lumMod val="75000"/>
                  </a:schemeClr>
                </a:solidFill>
                <a:latin typeface="+mj-lt"/>
                <a:cs typeface="Arial" panose="020B0604020202020204" pitchFamily="34" charset="0"/>
              </a:rPr>
              <a:t>bột</a:t>
            </a:r>
            <a:r>
              <a:rPr lang="en-US" sz="11200" dirty="0">
                <a:solidFill>
                  <a:schemeClr val="accent1">
                    <a:lumMod val="75000"/>
                  </a:schemeClr>
                </a:solidFill>
                <a:latin typeface="+mj-lt"/>
                <a:cs typeface="Arial" panose="020B0604020202020204" pitchFamily="34" charset="0"/>
              </a:rPr>
              <a:t> </a:t>
            </a:r>
            <a:r>
              <a:rPr lang="en-US" sz="11200" dirty="0" err="1">
                <a:solidFill>
                  <a:schemeClr val="accent1">
                    <a:lumMod val="75000"/>
                  </a:schemeClr>
                </a:solidFill>
                <a:latin typeface="+mj-lt"/>
                <a:cs typeface="Arial" panose="020B0604020202020204" pitchFamily="34" charset="0"/>
              </a:rPr>
              <a:t>để</a:t>
            </a:r>
            <a:r>
              <a:rPr lang="en-US" sz="11200" dirty="0">
                <a:solidFill>
                  <a:schemeClr val="accent1">
                    <a:lumMod val="75000"/>
                  </a:schemeClr>
                </a:solidFill>
                <a:latin typeface="+mj-lt"/>
                <a:cs typeface="Arial" panose="020B0604020202020204" pitchFamily="34" charset="0"/>
              </a:rPr>
              <a:t> </a:t>
            </a:r>
            <a:r>
              <a:rPr lang="en-US" sz="11200" dirty="0" err="1">
                <a:solidFill>
                  <a:schemeClr val="accent1">
                    <a:lumMod val="75000"/>
                  </a:schemeClr>
                </a:solidFill>
                <a:latin typeface="+mj-lt"/>
                <a:cs typeface="Arial" panose="020B0604020202020204" pitchFamily="34" charset="0"/>
              </a:rPr>
              <a:t>tiêu</a:t>
            </a:r>
            <a:r>
              <a:rPr lang="en-US" sz="11200" dirty="0">
                <a:solidFill>
                  <a:schemeClr val="accent1">
                    <a:lumMod val="75000"/>
                  </a:schemeClr>
                </a:solidFill>
                <a:latin typeface="+mj-lt"/>
                <a:cs typeface="Arial" panose="020B0604020202020204" pitchFamily="34" charset="0"/>
              </a:rPr>
              <a:t> </a:t>
            </a:r>
            <a:r>
              <a:rPr lang="en-US" sz="11200" dirty="0" err="1">
                <a:solidFill>
                  <a:schemeClr val="accent1">
                    <a:lumMod val="75000"/>
                  </a:schemeClr>
                </a:solidFill>
                <a:latin typeface="+mj-lt"/>
                <a:cs typeface="Arial" panose="020B0604020202020204" pitchFamily="34" charset="0"/>
              </a:rPr>
              <a:t>diệt</a:t>
            </a:r>
            <a:r>
              <a:rPr lang="en-US" sz="11200" dirty="0">
                <a:solidFill>
                  <a:schemeClr val="accent1">
                    <a:lumMod val="75000"/>
                  </a:schemeClr>
                </a:solidFill>
                <a:latin typeface="+mj-lt"/>
                <a:cs typeface="Arial" panose="020B0604020202020204" pitchFamily="34" charset="0"/>
              </a:rPr>
              <a:t> </a:t>
            </a:r>
            <a:r>
              <a:rPr lang="en-US" sz="11200" dirty="0" err="1">
                <a:solidFill>
                  <a:schemeClr val="accent1">
                    <a:lumMod val="75000"/>
                  </a:schemeClr>
                </a:solidFill>
                <a:latin typeface="+mj-lt"/>
                <a:cs typeface="Arial" panose="020B0604020202020204" pitchFamily="34" charset="0"/>
              </a:rPr>
              <a:t>các</a:t>
            </a:r>
            <a:r>
              <a:rPr lang="en-US" sz="11200" dirty="0">
                <a:solidFill>
                  <a:schemeClr val="accent1">
                    <a:lumMod val="75000"/>
                  </a:schemeClr>
                </a:solidFill>
                <a:latin typeface="+mj-lt"/>
                <a:cs typeface="Arial" panose="020B0604020202020204" pitchFamily="34" charset="0"/>
              </a:rPr>
              <a:t> ổ </a:t>
            </a:r>
            <a:r>
              <a:rPr lang="en-US" sz="11200" dirty="0" err="1">
                <a:solidFill>
                  <a:schemeClr val="accent1">
                    <a:lumMod val="75000"/>
                  </a:schemeClr>
                </a:solidFill>
                <a:latin typeface="+mj-lt"/>
                <a:cs typeface="Arial" panose="020B0604020202020204" pitchFamily="34" charset="0"/>
              </a:rPr>
              <a:t>lăng</a:t>
            </a:r>
            <a:r>
              <a:rPr lang="en-US" sz="11200" dirty="0">
                <a:solidFill>
                  <a:schemeClr val="accent1">
                    <a:lumMod val="75000"/>
                  </a:schemeClr>
                </a:solidFill>
                <a:latin typeface="+mj-lt"/>
                <a:cs typeface="Arial" panose="020B0604020202020204" pitchFamily="34" charset="0"/>
              </a:rPr>
              <a:t> </a:t>
            </a:r>
            <a:r>
              <a:rPr lang="en-US" sz="11200" dirty="0" err="1">
                <a:solidFill>
                  <a:schemeClr val="accent1">
                    <a:lumMod val="75000"/>
                  </a:schemeClr>
                </a:solidFill>
                <a:latin typeface="+mj-lt"/>
                <a:cs typeface="Arial" panose="020B0604020202020204" pitchFamily="34" charset="0"/>
              </a:rPr>
              <a:t>quăng</a:t>
            </a:r>
            <a:r>
              <a:rPr lang="en-US" sz="11200" dirty="0">
                <a:solidFill>
                  <a:schemeClr val="accent1">
                    <a:lumMod val="75000"/>
                  </a:schemeClr>
                </a:solidFill>
                <a:latin typeface="+mj-lt"/>
                <a:cs typeface="Arial" panose="020B0604020202020204" pitchFamily="34" charset="0"/>
              </a:rPr>
              <a:t>, </a:t>
            </a:r>
            <a:r>
              <a:rPr lang="en-US" sz="11200" dirty="0" err="1">
                <a:solidFill>
                  <a:schemeClr val="accent1">
                    <a:lumMod val="75000"/>
                  </a:schemeClr>
                </a:solidFill>
                <a:latin typeface="+mj-lt"/>
                <a:cs typeface="Arial" panose="020B0604020202020204" pitchFamily="34" charset="0"/>
              </a:rPr>
              <a:t>bọ</a:t>
            </a:r>
            <a:r>
              <a:rPr lang="en-US" sz="11200" dirty="0">
                <a:solidFill>
                  <a:schemeClr val="accent1">
                    <a:lumMod val="75000"/>
                  </a:schemeClr>
                </a:solidFill>
                <a:latin typeface="+mj-lt"/>
                <a:cs typeface="Arial" panose="020B0604020202020204" pitchFamily="34" charset="0"/>
              </a:rPr>
              <a:t> </a:t>
            </a:r>
            <a:r>
              <a:rPr lang="en-US" sz="11200" dirty="0" err="1">
                <a:solidFill>
                  <a:schemeClr val="accent1">
                    <a:lumMod val="75000"/>
                  </a:schemeClr>
                </a:solidFill>
                <a:latin typeface="+mj-lt"/>
                <a:cs typeface="Arial" panose="020B0604020202020204" pitchFamily="34" charset="0"/>
              </a:rPr>
              <a:t>gậy</a:t>
            </a:r>
            <a:endParaRPr lang="vi-VN" sz="11200" dirty="0">
              <a:solidFill>
                <a:schemeClr val="accent1">
                  <a:lumMod val="75000"/>
                </a:schemeClr>
              </a:solidFill>
              <a:latin typeface="+mj-lt"/>
              <a:cs typeface="Arial" panose="020B0604020202020204" pitchFamily="34" charset="0"/>
            </a:endParaRPr>
          </a:p>
          <a:p>
            <a:pPr>
              <a:spcBef>
                <a:spcPts val="600"/>
              </a:spcBef>
              <a:spcAft>
                <a:spcPts val="600"/>
              </a:spcAft>
              <a:buNone/>
            </a:pPr>
            <a:endParaRPr lang="en-US" sz="11200" dirty="0">
              <a:latin typeface="+mj-lt"/>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892552"/>
            <a:ext cx="9144000" cy="5965448"/>
          </a:xfrm>
          <a:ln>
            <a:solidFill>
              <a:srgbClr val="7030A0"/>
            </a:solidFill>
          </a:ln>
        </p:spPr>
        <p:txBody>
          <a:bodyPr>
            <a:normAutofit fontScale="25000" lnSpcReduction="20000"/>
          </a:bodyPr>
          <a:lstStyle/>
          <a:p>
            <a:pPr marL="0" indent="0" algn="just">
              <a:lnSpc>
                <a:spcPct val="120000"/>
              </a:lnSpc>
              <a:spcBef>
                <a:spcPts val="600"/>
              </a:spcBef>
              <a:spcAft>
                <a:spcPts val="600"/>
              </a:spcAft>
              <a:buNone/>
            </a:pPr>
            <a:r>
              <a:rPr lang="vi-VN" sz="9600" dirty="0">
                <a:solidFill>
                  <a:srgbClr val="002060"/>
                </a:solidFill>
                <a:latin typeface="Arial" panose="020B0604020202020204" pitchFamily="34" charset="0"/>
                <a:cs typeface="Arial" panose="020B0604020202020204" pitchFamily="34" charset="0"/>
              </a:rPr>
              <a:t>	</a:t>
            </a:r>
            <a:r>
              <a:rPr lang="vi-VN" sz="8000" b="1" dirty="0">
                <a:solidFill>
                  <a:srgbClr val="FF0000"/>
                </a:solidFill>
                <a:latin typeface="Arial" panose="020B0604020202020204" pitchFamily="34" charset="0"/>
                <a:cs typeface="Arial" panose="020B0604020202020204" pitchFamily="34" charset="0"/>
              </a:rPr>
              <a:t>Theo thống kê, trong tuần 13/2023Theo Bộ Y tế, Cả nước có hơn 24.000 ca sốt xuất huyết, 5 tuần liên tiếp không ghi nhận ca tử vong</a:t>
            </a:r>
          </a:p>
          <a:p>
            <a:pPr marL="0" indent="0" algn="just">
              <a:lnSpc>
                <a:spcPct val="120000"/>
              </a:lnSpc>
              <a:spcBef>
                <a:spcPts val="600"/>
              </a:spcBef>
              <a:spcAft>
                <a:spcPts val="600"/>
              </a:spcAft>
              <a:buNone/>
            </a:pPr>
            <a:r>
              <a:rPr lang="vi-VN" sz="8800" dirty="0">
                <a:solidFill>
                  <a:srgbClr val="002060"/>
                </a:solidFill>
                <a:latin typeface="Arial" panose="020B0604020202020204" pitchFamily="34" charset="0"/>
                <a:cs typeface="Arial" panose="020B0604020202020204" pitchFamily="34" charset="0"/>
              </a:rPr>
              <a:t> 	</a:t>
            </a:r>
            <a:r>
              <a:rPr lang="vi-VN" sz="9200" dirty="0">
                <a:solidFill>
                  <a:srgbClr val="002060"/>
                </a:solidFill>
                <a:latin typeface="Arial" panose="020B0604020202020204" pitchFamily="34" charset="0"/>
                <a:cs typeface="Arial" panose="020B0604020202020204" pitchFamily="34" charset="0"/>
              </a:rPr>
              <a:t>Cả nước ghi nhận 822 trường hợp mắc sốt xuất huyết, không ghi nhận ca tử vong. So với tuần trước số mắc tuần này giảm 41,6%; số nhập viện cũng giảm 43,2%. Qua thống kê tình hình mắc sốt xuất huyết ở nước ta từ đầu năm đến nay cho thấy, trong những tuần đầu tiên của năm 2023 số ca mắc tăng cao, tuy nhiên từ tuần 7- nay, số ca mắc chững lại và có dấu hiệu giảm. Cùng đó, đã 5 tuần liên tiếp nước ta không ghi nhận ca tử vong do sốt xuất huyết.</a:t>
            </a:r>
          </a:p>
          <a:p>
            <a:pPr marL="0" indent="0" algn="just">
              <a:lnSpc>
                <a:spcPct val="120000"/>
              </a:lnSpc>
              <a:spcBef>
                <a:spcPts val="600"/>
              </a:spcBef>
              <a:spcAft>
                <a:spcPts val="600"/>
              </a:spcAft>
              <a:buNone/>
            </a:pPr>
            <a:r>
              <a:rPr lang="vi-VN" sz="9200" dirty="0">
                <a:solidFill>
                  <a:srgbClr val="002060"/>
                </a:solidFill>
                <a:latin typeface="Arial" panose="020B0604020202020204" pitchFamily="34" charset="0"/>
                <a:cs typeface="Arial" panose="020B0604020202020204" pitchFamily="34" charset="0"/>
              </a:rPr>
              <a:t>	Tích lũy từ đầu năm đến nay cả nước ghi nhận 24.252 trường hợp mắc sốt xuất huyết, 3 ca tử vong tại Khánh Hòa (1), Phú Yên (2). Nếu so sánh số ca mắc của 3 tháng qua với thời kỳ cao điểm về số mắc của năm 2022 cho thấy, tổng số mắc trung bình 1 tháng khoảng hơn 8.000 ca, thấp hơn cả số mắc của 1 tuần trong thời kỳ cao điểm năm 2022 (có nhiều tuần liên tiếp trên 10.000 ca mắc/ tuần)</a:t>
            </a:r>
          </a:p>
          <a:p>
            <a:pPr algn="just">
              <a:lnSpc>
                <a:spcPct val="120000"/>
              </a:lnSpc>
              <a:spcBef>
                <a:spcPts val="600"/>
              </a:spcBef>
              <a:spcAft>
                <a:spcPts val="600"/>
              </a:spcAft>
            </a:pPr>
            <a:endParaRPr lang="vi-VN" sz="9600" dirty="0">
              <a:solidFill>
                <a:srgbClr val="002060"/>
              </a:solidFill>
              <a:latin typeface="Arial" panose="020B0604020202020204" pitchFamily="34" charset="0"/>
              <a:cs typeface="Arial" panose="020B0604020202020204" pitchFamily="34" charset="0"/>
            </a:endParaRPr>
          </a:p>
          <a:p>
            <a:pPr algn="just">
              <a:lnSpc>
                <a:spcPct val="150000"/>
              </a:lnSpc>
            </a:pPr>
            <a:endParaRPr lang="en-US" sz="9600" dirty="0">
              <a:latin typeface="Arial" pitchFamily="34" charset="0"/>
              <a:cs typeface="Arial" pitchFamily="34" charset="0"/>
            </a:endParaRPr>
          </a:p>
          <a:p>
            <a:pPr algn="just">
              <a:lnSpc>
                <a:spcPct val="150000"/>
              </a:lnSpc>
            </a:pPr>
            <a:endParaRPr lang="en-US" sz="4200" dirty="0">
              <a:latin typeface="Arial" pitchFamily="34" charset="0"/>
              <a:cs typeface="Arial" pitchFamily="34" charset="0"/>
            </a:endParaRPr>
          </a:p>
          <a:p>
            <a:pPr algn="just">
              <a:lnSpc>
                <a:spcPct val="150000"/>
              </a:lnSpc>
            </a:pPr>
            <a:endParaRPr lang="en-US" dirty="0">
              <a:solidFill>
                <a:srgbClr val="FF0000"/>
              </a:solidFill>
              <a:latin typeface="Times New Roman" pitchFamily="18" charset="0"/>
              <a:cs typeface="Times New Roman" pitchFamily="18" charset="0"/>
            </a:endParaRPr>
          </a:p>
        </p:txBody>
      </p:sp>
      <p:sp>
        <p:nvSpPr>
          <p:cNvPr id="7172" name="Date Placeholder 3"/>
          <p:cNvSpPr>
            <a:spLocks noGrp="1"/>
          </p:cNvSpPr>
          <p:nvPr>
            <p:ph type="dt" sz="half" idx="10"/>
          </p:nvPr>
        </p:nvSpPr>
        <p:spPr bwMode="auto">
          <a:noFill/>
          <a:ln>
            <a:miter lim="800000"/>
            <a:headEnd/>
            <a:tailEnd/>
          </a:ln>
        </p:spPr>
        <p:txBody>
          <a:bodyPr/>
          <a:lstStyle/>
          <a:p>
            <a:fld id="{1DB45D1B-288A-48E7-8929-E67586E67412}" type="datetime1">
              <a:rPr lang="en-US" smtClean="0"/>
              <a:pPr/>
              <a:t>7/24/2023</a:t>
            </a:fld>
            <a:endParaRPr lang="en-US"/>
          </a:p>
        </p:txBody>
      </p:sp>
      <p:sp>
        <p:nvSpPr>
          <p:cNvPr id="7173" name="Slide Number Placeholder 4"/>
          <p:cNvSpPr>
            <a:spLocks noGrp="1"/>
          </p:cNvSpPr>
          <p:nvPr>
            <p:ph type="sldNum" sz="quarter" idx="12"/>
          </p:nvPr>
        </p:nvSpPr>
        <p:spPr bwMode="auto">
          <a:noFill/>
          <a:ln>
            <a:miter lim="800000"/>
            <a:headEnd/>
            <a:tailEnd/>
          </a:ln>
        </p:spPr>
        <p:txBody>
          <a:bodyPr/>
          <a:lstStyle/>
          <a:p>
            <a:fld id="{0D26C67F-B254-4736-B03F-923CE3CE8617}" type="slidenum">
              <a:rPr lang="en-US" smtClean="0"/>
              <a:pPr/>
              <a:t>2</a:t>
            </a:fld>
            <a:endParaRPr lang="en-US" dirty="0"/>
          </a:p>
        </p:txBody>
      </p:sp>
      <p:sp>
        <p:nvSpPr>
          <p:cNvPr id="3" name="Rectangle 2"/>
          <p:cNvSpPr/>
          <p:nvPr/>
        </p:nvSpPr>
        <p:spPr>
          <a:xfrm>
            <a:off x="0" y="0"/>
            <a:ext cx="9144000" cy="1015663"/>
          </a:xfrm>
          <a:prstGeom prst="rect">
            <a:avLst/>
          </a:prstGeom>
          <a:solidFill>
            <a:schemeClr val="bg1"/>
          </a:solidFill>
          <a:ln>
            <a:noFill/>
          </a:ln>
        </p:spPr>
        <p:txBody>
          <a:bodyPr wrap="square">
            <a:spAutoFit/>
          </a:bodyPr>
          <a:lstStyle/>
          <a:p>
            <a:pPr marL="514350" indent="-514350" algn="ctr">
              <a:buFont typeface="Wingdings 2" pitchFamily="18" charset="2"/>
              <a:buAutoNum type="romanUcPeriod"/>
              <a:defRPr/>
            </a:pPr>
            <a:r>
              <a:rPr lang="en-US" sz="2800" b="1" dirty="0">
                <a:solidFill>
                  <a:srgbClr val="FF0000"/>
                </a:solidFill>
                <a:latin typeface="Arial" pitchFamily="34" charset="0"/>
                <a:cs typeface="Arial" pitchFamily="34" charset="0"/>
              </a:rPr>
              <a:t>TÌNH HÌNH DỊCH SỐT XUẤT HUYẾT</a:t>
            </a:r>
          </a:p>
          <a:p>
            <a:pPr lvl="0" algn="ctr">
              <a:defRPr/>
            </a:pPr>
            <a:r>
              <a:rPr lang="en-US" sz="1600" i="1" dirty="0">
                <a:latin typeface="Arial" pitchFamily="34" charset="0"/>
                <a:cs typeface="Arial" pitchFamily="34" charset="0"/>
              </a:rPr>
              <a:t>(</a:t>
            </a:r>
            <a:r>
              <a:rPr lang="en-US" sz="1600" i="1" dirty="0" err="1">
                <a:latin typeface="Arial" pitchFamily="34" charset="0"/>
                <a:cs typeface="Arial" pitchFamily="34" charset="0"/>
              </a:rPr>
              <a:t>Yêu</a:t>
            </a:r>
            <a:r>
              <a:rPr lang="en-US" sz="1600" i="1" dirty="0">
                <a:latin typeface="Arial" pitchFamily="34" charset="0"/>
                <a:cs typeface="Arial" pitchFamily="34" charset="0"/>
              </a:rPr>
              <a:t> </a:t>
            </a:r>
            <a:r>
              <a:rPr lang="en-US" sz="1600" i="1" dirty="0" err="1">
                <a:latin typeface="Arial" pitchFamily="34" charset="0"/>
                <a:cs typeface="Arial" pitchFamily="34" charset="0"/>
              </a:rPr>
              <a:t>cầu</a:t>
            </a:r>
            <a:r>
              <a:rPr lang="en-US" sz="1600" i="1" dirty="0">
                <a:latin typeface="Arial" pitchFamily="34" charset="0"/>
                <a:cs typeface="Arial" pitchFamily="34" charset="0"/>
              </a:rPr>
              <a:t> </a:t>
            </a:r>
            <a:r>
              <a:rPr lang="en-US" sz="1600" i="1" dirty="0" err="1">
                <a:latin typeface="Arial" pitchFamily="34" charset="0"/>
                <a:cs typeface="Arial" pitchFamily="34" charset="0"/>
              </a:rPr>
              <a:t>các</a:t>
            </a:r>
            <a:r>
              <a:rPr lang="en-US" sz="1600" i="1" dirty="0">
                <a:latin typeface="Arial" pitchFamily="34" charset="0"/>
                <a:cs typeface="Arial" pitchFamily="34" charset="0"/>
              </a:rPr>
              <a:t> </a:t>
            </a:r>
            <a:r>
              <a:rPr lang="en-US" sz="1600" i="1" dirty="0" err="1">
                <a:latin typeface="Arial" pitchFamily="34" charset="0"/>
                <a:cs typeface="Arial" pitchFamily="34" charset="0"/>
              </a:rPr>
              <a:t>đơn</a:t>
            </a:r>
            <a:r>
              <a:rPr lang="en-US" sz="1600" i="1" dirty="0">
                <a:latin typeface="Arial" pitchFamily="34" charset="0"/>
                <a:cs typeface="Arial" pitchFamily="34" charset="0"/>
              </a:rPr>
              <a:t> </a:t>
            </a:r>
            <a:r>
              <a:rPr lang="en-US" sz="1600" i="1" dirty="0" err="1">
                <a:latin typeface="Arial" pitchFamily="34" charset="0"/>
                <a:cs typeface="Arial" pitchFamily="34" charset="0"/>
              </a:rPr>
              <a:t>vị</a:t>
            </a:r>
            <a:r>
              <a:rPr lang="en-US" sz="1600" i="1" dirty="0">
                <a:latin typeface="Arial" pitchFamily="34" charset="0"/>
                <a:cs typeface="Arial" pitchFamily="34" charset="0"/>
              </a:rPr>
              <a:t> </a:t>
            </a:r>
            <a:r>
              <a:rPr lang="en-US" sz="1600" i="1" dirty="0" err="1">
                <a:latin typeface="Arial" pitchFamily="34" charset="0"/>
                <a:cs typeface="Arial" pitchFamily="34" charset="0"/>
              </a:rPr>
              <a:t>cập</a:t>
            </a:r>
            <a:r>
              <a:rPr lang="en-US" sz="1600" i="1" dirty="0">
                <a:latin typeface="Arial" pitchFamily="34" charset="0"/>
                <a:cs typeface="Arial" pitchFamily="34" charset="0"/>
              </a:rPr>
              <a:t> </a:t>
            </a:r>
            <a:r>
              <a:rPr lang="en-US" sz="1600" i="1" dirty="0" err="1">
                <a:latin typeface="Arial" pitchFamily="34" charset="0"/>
                <a:cs typeface="Arial" pitchFamily="34" charset="0"/>
              </a:rPr>
              <a:t>nhật</a:t>
            </a:r>
            <a:r>
              <a:rPr lang="en-US" sz="1600" i="1" dirty="0">
                <a:latin typeface="Arial" pitchFamily="34" charset="0"/>
                <a:cs typeface="Arial" pitchFamily="34" charset="0"/>
              </a:rPr>
              <a:t> </a:t>
            </a:r>
            <a:r>
              <a:rPr lang="en-US" sz="1600" i="1" dirty="0" err="1">
                <a:latin typeface="Arial" pitchFamily="34" charset="0"/>
                <a:cs typeface="Arial" pitchFamily="34" charset="0"/>
              </a:rPr>
              <a:t>thêm</a:t>
            </a:r>
            <a:r>
              <a:rPr lang="en-US" sz="1600" i="1" dirty="0">
                <a:latin typeface="Arial" pitchFamily="34" charset="0"/>
                <a:cs typeface="Arial" pitchFamily="34" charset="0"/>
              </a:rPr>
              <a:t> </a:t>
            </a:r>
            <a:r>
              <a:rPr lang="en-US" sz="1600" i="1" dirty="0" err="1">
                <a:latin typeface="Arial" pitchFamily="34" charset="0"/>
                <a:cs typeface="Arial" pitchFamily="34" charset="0"/>
              </a:rPr>
              <a:t>thông</a:t>
            </a:r>
            <a:r>
              <a:rPr lang="en-US" sz="1600" i="1" dirty="0">
                <a:latin typeface="Arial" pitchFamily="34" charset="0"/>
                <a:cs typeface="Arial" pitchFamily="34" charset="0"/>
              </a:rPr>
              <a:t> tin </a:t>
            </a:r>
            <a:r>
              <a:rPr lang="en-US" sz="1600" i="1" dirty="0" err="1">
                <a:latin typeface="Arial" pitchFamily="34" charset="0"/>
                <a:cs typeface="Arial" pitchFamily="34" charset="0"/>
              </a:rPr>
              <a:t>tình</a:t>
            </a:r>
            <a:r>
              <a:rPr lang="en-US" sz="1600" i="1" dirty="0">
                <a:latin typeface="Arial" pitchFamily="34" charset="0"/>
                <a:cs typeface="Arial" pitchFamily="34" charset="0"/>
              </a:rPr>
              <a:t> </a:t>
            </a:r>
            <a:r>
              <a:rPr lang="en-US" sz="1600" i="1" dirty="0" err="1">
                <a:latin typeface="Arial" pitchFamily="34" charset="0"/>
                <a:cs typeface="Arial" pitchFamily="34" charset="0"/>
              </a:rPr>
              <a:t>hình</a:t>
            </a:r>
            <a:r>
              <a:rPr lang="en-US" sz="1600" i="1" dirty="0">
                <a:latin typeface="Arial" pitchFamily="34" charset="0"/>
                <a:cs typeface="Arial" pitchFamily="34" charset="0"/>
              </a:rPr>
              <a:t> </a:t>
            </a:r>
            <a:r>
              <a:rPr lang="en-US" sz="1600" i="1" dirty="0" err="1">
                <a:latin typeface="Arial" pitchFamily="34" charset="0"/>
                <a:cs typeface="Arial" pitchFamily="34" charset="0"/>
              </a:rPr>
              <a:t>bệnh</a:t>
            </a:r>
            <a:r>
              <a:rPr lang="en-US" sz="1600" i="1" dirty="0">
                <a:latin typeface="Arial" pitchFamily="34" charset="0"/>
                <a:cs typeface="Arial" pitchFamily="34" charset="0"/>
              </a:rPr>
              <a:t> SXHD</a:t>
            </a:r>
          </a:p>
          <a:p>
            <a:pPr algn="ctr">
              <a:defRPr/>
            </a:pPr>
            <a:r>
              <a:rPr lang="en-US" sz="1600" i="1" dirty="0" err="1">
                <a:latin typeface="Arial" pitchFamily="34" charset="0"/>
                <a:cs typeface="Arial" pitchFamily="34" charset="0"/>
              </a:rPr>
              <a:t>vào</a:t>
            </a:r>
            <a:r>
              <a:rPr lang="en-US" sz="1600" i="1" dirty="0">
                <a:latin typeface="Arial" pitchFamily="34" charset="0"/>
                <a:cs typeface="Arial" pitchFamily="34" charset="0"/>
              </a:rPr>
              <a:t> </a:t>
            </a:r>
            <a:r>
              <a:rPr lang="en-US" sz="1600" i="1" dirty="0" err="1">
                <a:latin typeface="Arial" pitchFamily="34" charset="0"/>
                <a:cs typeface="Arial" pitchFamily="34" charset="0"/>
              </a:rPr>
              <a:t>bài</a:t>
            </a:r>
            <a:r>
              <a:rPr lang="en-US" sz="1600" i="1" dirty="0">
                <a:latin typeface="Arial" pitchFamily="34" charset="0"/>
                <a:cs typeface="Arial" pitchFamily="34" charset="0"/>
              </a:rPr>
              <a:t> </a:t>
            </a:r>
            <a:r>
              <a:rPr lang="en-US" sz="1600" i="1" dirty="0" err="1">
                <a:latin typeface="Arial" pitchFamily="34" charset="0"/>
                <a:cs typeface="Arial" pitchFamily="34" charset="0"/>
              </a:rPr>
              <a:t>giảng</a:t>
            </a:r>
            <a:r>
              <a:rPr lang="en-US" sz="1600" i="1" dirty="0">
                <a:latin typeface="Arial" pitchFamily="34" charset="0"/>
                <a:cs typeface="Arial" pitchFamily="34" charset="0"/>
              </a:rPr>
              <a:t> </a:t>
            </a:r>
            <a:r>
              <a:rPr lang="en-US" sz="1600" i="1" dirty="0" err="1">
                <a:latin typeface="Arial" pitchFamily="34" charset="0"/>
                <a:cs typeface="Arial" pitchFamily="34" charset="0"/>
              </a:rPr>
              <a:t>theo</a:t>
            </a:r>
            <a:r>
              <a:rPr lang="en-US" sz="1600" i="1" dirty="0">
                <a:latin typeface="Arial" pitchFamily="34" charset="0"/>
                <a:cs typeface="Arial" pitchFamily="34" charset="0"/>
              </a:rPr>
              <a:t> </a:t>
            </a:r>
            <a:r>
              <a:rPr lang="en-US" sz="1600" i="1" dirty="0" err="1">
                <a:latin typeface="Arial" pitchFamily="34" charset="0"/>
                <a:cs typeface="Arial" pitchFamily="34" charset="0"/>
              </a:rPr>
              <a:t>thời</a:t>
            </a:r>
            <a:r>
              <a:rPr lang="en-US" sz="1600" i="1" dirty="0">
                <a:latin typeface="Arial" pitchFamily="34" charset="0"/>
                <a:cs typeface="Arial" pitchFamily="34" charset="0"/>
              </a:rPr>
              <a:t> </a:t>
            </a:r>
            <a:r>
              <a:rPr lang="en-US" sz="1600" i="1" dirty="0" err="1">
                <a:latin typeface="Arial" pitchFamily="34" charset="0"/>
                <a:cs typeface="Arial" pitchFamily="34" charset="0"/>
              </a:rPr>
              <a:t>điểm</a:t>
            </a:r>
            <a:r>
              <a:rPr lang="en-US" sz="1600" i="1" dirty="0">
                <a:latin typeface="Arial" pitchFamily="34" charset="0"/>
                <a:cs typeface="Arial" pitchFamily="34" charset="0"/>
              </a:rPr>
              <a:t> </a:t>
            </a:r>
            <a:r>
              <a:rPr lang="en-US" sz="1600" i="1" dirty="0" err="1">
                <a:latin typeface="Arial" pitchFamily="34" charset="0"/>
                <a:cs typeface="Arial" pitchFamily="34" charset="0"/>
              </a:rPr>
              <a:t>hiện</a:t>
            </a:r>
            <a:r>
              <a:rPr lang="en-US" sz="1600" i="1" dirty="0">
                <a:latin typeface="Arial" pitchFamily="34" charset="0"/>
                <a:cs typeface="Arial" pitchFamily="34" charset="0"/>
              </a:rPr>
              <a:t> </a:t>
            </a:r>
            <a:r>
              <a:rPr lang="en-US" sz="1600" i="1" dirty="0" err="1">
                <a:latin typeface="Arial" pitchFamily="34" charset="0"/>
                <a:cs typeface="Arial" pitchFamily="34" charset="0"/>
              </a:rPr>
              <a:t>tại</a:t>
            </a:r>
            <a:r>
              <a:rPr lang="en-US" sz="1600" i="1" dirty="0">
                <a:latin typeface="Arial" pitchFamily="34" charset="0"/>
                <a:cs typeface="Arial" pitchFamily="34" charset="0"/>
              </a:rPr>
              <a:t>)</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600200"/>
          </a:xfrm>
        </p:spPr>
        <p:txBody>
          <a:bodyPr>
            <a:noAutofit/>
          </a:bodyPr>
          <a:lstStyle/>
          <a:p>
            <a:pPr algn="ctr"/>
            <a:r>
              <a:rPr lang="vi-VN" sz="2400" b="1" dirty="0">
                <a:solidFill>
                  <a:srgbClr val="FF0000"/>
                </a:solidFill>
                <a:latin typeface="Arial" panose="020B0604020202020204" pitchFamily="34" charset="0"/>
                <a:cs typeface="Arial" panose="020B0604020202020204" pitchFamily="34" charset="0"/>
              </a:rPr>
              <a:t>Để chủ động phòng chống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dịch</a:t>
            </a:r>
            <a:r>
              <a:rPr lang="vi-VN" sz="2400" b="1" dirty="0">
                <a:solidFill>
                  <a:srgbClr val="FF0000"/>
                </a:solidFill>
                <a:latin typeface="Arial" panose="020B0604020202020204" pitchFamily="34" charset="0"/>
                <a:cs typeface="Arial" panose="020B0604020202020204" pitchFamily="34" charset="0"/>
              </a:rPr>
              <a:t> sốt xuất huyết Dengue, mọi người dân cần thực hiện tốt một số biện pháp sau</a:t>
            </a:r>
            <a:r>
              <a:rPr lang="vi-VN"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219200"/>
            <a:ext cx="8763000" cy="5562600"/>
          </a:xfrm>
          <a:ln>
            <a:solidFill>
              <a:srgbClr val="7030A0"/>
            </a:solidFill>
          </a:ln>
        </p:spPr>
        <p:txBody>
          <a:bodyPr>
            <a:normAutofit/>
          </a:bodyPr>
          <a:lstStyle/>
          <a:p>
            <a:pPr marL="182880" indent="-274320" algn="just" fontAlgn="base">
              <a:lnSpc>
                <a:spcPts val="3000"/>
              </a:lnSpc>
              <a:spcBef>
                <a:spcPts val="600"/>
              </a:spcBef>
              <a:spcAft>
                <a:spcPts val="600"/>
              </a:spcAft>
              <a:buNone/>
            </a:pPr>
            <a:r>
              <a:rPr lang="en-US" sz="2200" dirty="0">
                <a:latin typeface="Arial" pitchFamily="34" charset="0"/>
                <a:cs typeface="Arial" pitchFamily="34" charset="0"/>
              </a:rPr>
              <a:t>   </a:t>
            </a:r>
            <a:r>
              <a:rPr lang="en-US" sz="2400" dirty="0">
                <a:latin typeface="Arial" pitchFamily="34" charset="0"/>
                <a:cs typeface="Arial" pitchFamily="34" charset="0"/>
              </a:rPr>
              <a:t>1</a:t>
            </a:r>
            <a:r>
              <a:rPr lang="en-US" sz="2400" dirty="0">
                <a:solidFill>
                  <a:schemeClr val="tx1"/>
                </a:solidFill>
                <a:latin typeface="Arial" pitchFamily="34" charset="0"/>
                <a:cs typeface="Arial" pitchFamily="34" charset="0"/>
              </a:rPr>
              <a:t>. </a:t>
            </a:r>
            <a:r>
              <a:rPr lang="vi-VN" sz="2400" dirty="0">
                <a:solidFill>
                  <a:schemeClr val="tx1"/>
                </a:solidFill>
                <a:latin typeface="Arial" pitchFamily="34" charset="0"/>
                <a:cs typeface="Arial" pitchFamily="34" charset="0"/>
              </a:rPr>
              <a:t>Hàng tuần chủ động thực hiện các biện pháp diệt bọ gậy; giữ vệ sinh môi trường nơi sinh sống.</a:t>
            </a:r>
          </a:p>
          <a:p>
            <a:pPr marL="182880" indent="-274320" algn="just" fontAlgn="base">
              <a:lnSpc>
                <a:spcPts val="3000"/>
              </a:lnSpc>
              <a:spcBef>
                <a:spcPts val="600"/>
              </a:spcBef>
              <a:spcAft>
                <a:spcPts val="600"/>
              </a:spcAft>
              <a:buNone/>
            </a:pPr>
            <a:r>
              <a:rPr lang="en-US" sz="2400" spc="-100" dirty="0">
                <a:solidFill>
                  <a:schemeClr val="tx1"/>
                </a:solidFill>
                <a:latin typeface="Arial" pitchFamily="34" charset="0"/>
                <a:cs typeface="Arial" pitchFamily="34" charset="0"/>
              </a:rPr>
              <a:t>    2. </a:t>
            </a:r>
            <a:r>
              <a:rPr lang="en-US" sz="2400" spc="-100" dirty="0" err="1">
                <a:solidFill>
                  <a:schemeClr val="tx1"/>
                </a:solidFill>
                <a:latin typeface="Arial" pitchFamily="34" charset="0"/>
                <a:cs typeface="Arial" pitchFamily="34" charset="0"/>
              </a:rPr>
              <a:t>Mặc</a:t>
            </a:r>
            <a:r>
              <a:rPr lang="en-US" sz="2400" spc="-100" dirty="0">
                <a:solidFill>
                  <a:schemeClr val="tx1"/>
                </a:solidFill>
                <a:latin typeface="Arial" pitchFamily="34" charset="0"/>
                <a:cs typeface="Arial" pitchFamily="34" charset="0"/>
              </a:rPr>
              <a:t> </a:t>
            </a:r>
            <a:r>
              <a:rPr lang="en-US" sz="2400" spc="-100" dirty="0" err="1">
                <a:solidFill>
                  <a:schemeClr val="tx1"/>
                </a:solidFill>
                <a:latin typeface="Arial" pitchFamily="34" charset="0"/>
                <a:cs typeface="Arial" pitchFamily="34" charset="0"/>
              </a:rPr>
              <a:t>quần</a:t>
            </a:r>
            <a:r>
              <a:rPr lang="en-US" sz="2400" spc="-100" dirty="0">
                <a:solidFill>
                  <a:schemeClr val="tx1"/>
                </a:solidFill>
                <a:latin typeface="Arial" pitchFamily="34" charset="0"/>
                <a:cs typeface="Arial" pitchFamily="34" charset="0"/>
              </a:rPr>
              <a:t> </a:t>
            </a:r>
            <a:r>
              <a:rPr lang="en-US" sz="2400" spc="-100" dirty="0" err="1">
                <a:solidFill>
                  <a:schemeClr val="tx1"/>
                </a:solidFill>
                <a:latin typeface="Arial" pitchFamily="34" charset="0"/>
                <a:cs typeface="Arial" pitchFamily="34" charset="0"/>
              </a:rPr>
              <a:t>áo</a:t>
            </a:r>
            <a:r>
              <a:rPr lang="en-US" sz="2400" spc="-100" dirty="0">
                <a:solidFill>
                  <a:schemeClr val="tx1"/>
                </a:solidFill>
                <a:latin typeface="Arial" pitchFamily="34" charset="0"/>
                <a:cs typeface="Arial" pitchFamily="34" charset="0"/>
              </a:rPr>
              <a:t> </a:t>
            </a:r>
            <a:r>
              <a:rPr lang="en-US" sz="2400" spc="-100" dirty="0" err="1">
                <a:solidFill>
                  <a:schemeClr val="tx1"/>
                </a:solidFill>
                <a:latin typeface="Arial" pitchFamily="34" charset="0"/>
                <a:cs typeface="Arial" pitchFamily="34" charset="0"/>
              </a:rPr>
              <a:t>dài</a:t>
            </a:r>
            <a:r>
              <a:rPr lang="en-US" sz="2400" spc="-100" dirty="0">
                <a:solidFill>
                  <a:schemeClr val="tx1"/>
                </a:solidFill>
                <a:latin typeface="Arial" pitchFamily="34" charset="0"/>
                <a:cs typeface="Arial" pitchFamily="34" charset="0"/>
              </a:rPr>
              <a:t>, n</a:t>
            </a:r>
            <a:r>
              <a:rPr lang="vi-VN" sz="2400" spc="-100" dirty="0">
                <a:solidFill>
                  <a:schemeClr val="tx1"/>
                </a:solidFill>
                <a:latin typeface="Arial" pitchFamily="34" charset="0"/>
                <a:cs typeface="Arial" pitchFamily="34" charset="0"/>
              </a:rPr>
              <a:t>gủ nằm màn tránh muỗi đốt kể cả ban ngày</a:t>
            </a:r>
            <a:r>
              <a:rPr lang="en-US" sz="2400" spc="-100" dirty="0">
                <a:solidFill>
                  <a:schemeClr val="tx1"/>
                </a:solidFill>
                <a:latin typeface="Arial" pitchFamily="34" charset="0"/>
                <a:cs typeface="Arial" pitchFamily="34" charset="0"/>
              </a:rPr>
              <a:t>. </a:t>
            </a:r>
            <a:endParaRPr lang="vi-VN" sz="2400" spc="-100" dirty="0">
              <a:solidFill>
                <a:schemeClr val="tx1"/>
              </a:solidFill>
              <a:latin typeface="Arial" pitchFamily="34" charset="0"/>
              <a:cs typeface="Arial" pitchFamily="34" charset="0"/>
            </a:endParaRPr>
          </a:p>
          <a:p>
            <a:pPr marL="182880" indent="-274320" algn="just" fontAlgn="base">
              <a:lnSpc>
                <a:spcPts val="3000"/>
              </a:lnSpc>
              <a:spcBef>
                <a:spcPts val="600"/>
              </a:spcBef>
              <a:spcAft>
                <a:spcPts val="600"/>
              </a:spcAft>
              <a:buNone/>
            </a:pPr>
            <a:r>
              <a:rPr lang="en-US" sz="2400" dirty="0">
                <a:solidFill>
                  <a:schemeClr val="tx1"/>
                </a:solidFill>
                <a:latin typeface="Arial" pitchFamily="34" charset="0"/>
                <a:cs typeface="Arial" pitchFamily="34" charset="0"/>
              </a:rPr>
              <a:t>   3. </a:t>
            </a:r>
            <a:r>
              <a:rPr lang="vi-VN" sz="2400" dirty="0">
                <a:solidFill>
                  <a:schemeClr val="tx1"/>
                </a:solidFill>
                <a:latin typeface="Arial" pitchFamily="34" charset="0"/>
                <a:cs typeface="Arial" pitchFamily="34" charset="0"/>
              </a:rPr>
              <a:t>Chủ động, tích cực phối hợp với cán bộ </a:t>
            </a:r>
            <a:r>
              <a:rPr lang="en-US" sz="2400" dirty="0">
                <a:solidFill>
                  <a:schemeClr val="tx1"/>
                </a:solidFill>
                <a:latin typeface="Arial" pitchFamily="34" charset="0"/>
                <a:cs typeface="Arial" pitchFamily="34" charset="0"/>
              </a:rPr>
              <a:t>y</a:t>
            </a:r>
            <a:r>
              <a:rPr lang="vi-VN" sz="2400" dirty="0">
                <a:solidFill>
                  <a:schemeClr val="tx1"/>
                </a:solidFill>
                <a:latin typeface="Arial" pitchFamily="34" charset="0"/>
                <a:cs typeface="Arial" pitchFamily="34" charset="0"/>
              </a:rPr>
              <a:t> tế và Ban, Ngành, Đoàn thể trong các chiến dịch vệ sinh môi trường diệt bọ gậy và </a:t>
            </a:r>
            <a:r>
              <a:rPr lang="en-US" sz="2400" dirty="0" err="1">
                <a:solidFill>
                  <a:schemeClr val="tx1"/>
                </a:solidFill>
                <a:latin typeface="Arial" pitchFamily="34" charset="0"/>
                <a:cs typeface="Arial" pitchFamily="34" charset="0"/>
              </a:rPr>
              <a:t>khi</a:t>
            </a:r>
            <a:r>
              <a:rPr lang="en-US" sz="2400" dirty="0">
                <a:solidFill>
                  <a:schemeClr val="tx1"/>
                </a:solidFill>
                <a:latin typeface="Arial" pitchFamily="34" charset="0"/>
                <a:cs typeface="Arial" pitchFamily="34" charset="0"/>
              </a:rPr>
              <a:t> </a:t>
            </a:r>
            <a:r>
              <a:rPr lang="vi-VN" sz="2400" dirty="0">
                <a:solidFill>
                  <a:schemeClr val="tx1"/>
                </a:solidFill>
                <a:latin typeface="Arial" pitchFamily="34" charset="0"/>
                <a:cs typeface="Arial" pitchFamily="34" charset="0"/>
              </a:rPr>
              <a:t>phun hóa chất diệt muỗi </a:t>
            </a:r>
            <a:r>
              <a:rPr lang="en-US" sz="2400" dirty="0" err="1">
                <a:solidFill>
                  <a:schemeClr val="tx1"/>
                </a:solidFill>
                <a:latin typeface="Arial" pitchFamily="34" charset="0"/>
                <a:cs typeface="Arial" pitchFamily="34" charset="0"/>
              </a:rPr>
              <a:t>xử</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lý</a:t>
            </a:r>
            <a:r>
              <a:rPr lang="en-US" sz="2400" dirty="0">
                <a:solidFill>
                  <a:schemeClr val="tx1"/>
                </a:solidFill>
                <a:latin typeface="Arial" pitchFamily="34" charset="0"/>
                <a:cs typeface="Arial" pitchFamily="34" charset="0"/>
              </a:rPr>
              <a:t> ổ </a:t>
            </a:r>
            <a:r>
              <a:rPr lang="en-US" sz="2400" dirty="0" err="1">
                <a:solidFill>
                  <a:schemeClr val="tx1"/>
                </a:solidFill>
                <a:latin typeface="Arial" pitchFamily="34" charset="0"/>
                <a:cs typeface="Arial" pitchFamily="34" charset="0"/>
              </a:rPr>
              <a:t>dịch</a:t>
            </a:r>
            <a:r>
              <a:rPr lang="en-US" sz="2400" dirty="0">
                <a:solidFill>
                  <a:schemeClr val="tx1"/>
                </a:solidFill>
                <a:latin typeface="Arial" pitchFamily="34" charset="0"/>
                <a:cs typeface="Arial" pitchFamily="34" charset="0"/>
              </a:rPr>
              <a:t>.</a:t>
            </a:r>
            <a:endParaRPr lang="vi-VN" sz="2400" dirty="0">
              <a:solidFill>
                <a:schemeClr val="tx1"/>
              </a:solidFill>
              <a:latin typeface="Arial" pitchFamily="34" charset="0"/>
              <a:cs typeface="Arial" pitchFamily="34" charset="0"/>
            </a:endParaRPr>
          </a:p>
          <a:p>
            <a:pPr marL="182880" indent="-274320" algn="just" fontAlgn="base">
              <a:lnSpc>
                <a:spcPts val="3000"/>
              </a:lnSpc>
              <a:spcBef>
                <a:spcPts val="600"/>
              </a:spcBef>
              <a:spcAft>
                <a:spcPts val="600"/>
              </a:spcAft>
              <a:buNone/>
            </a:pPr>
            <a:r>
              <a:rPr lang="en-US" sz="2400" dirty="0">
                <a:solidFill>
                  <a:schemeClr val="tx1"/>
                </a:solidFill>
                <a:latin typeface="Arial" pitchFamily="34" charset="0"/>
                <a:cs typeface="Arial" pitchFamily="34" charset="0"/>
              </a:rPr>
              <a:t>   4.</a:t>
            </a:r>
            <a:r>
              <a:rPr lang="vi-VN" sz="2400" dirty="0">
                <a:solidFill>
                  <a:schemeClr val="tx1"/>
                </a:solidFill>
                <a:latin typeface="Arial" pitchFamily="34" charset="0"/>
                <a:cs typeface="Arial" pitchFamily="34" charset="0"/>
              </a:rPr>
              <a:t> Đến ngay cơ sở y tế khi có các triệu chứng nghi sốt xuất huyết Dengue để được khám, tư vấn; không nên tự ý điều trị tại nhà;</a:t>
            </a:r>
          </a:p>
          <a:p>
            <a:pPr marL="182880" indent="-274320" algn="just" fontAlgn="base">
              <a:lnSpc>
                <a:spcPts val="3000"/>
              </a:lnSpc>
              <a:spcBef>
                <a:spcPts val="600"/>
              </a:spcBef>
              <a:spcAft>
                <a:spcPts val="600"/>
              </a:spcAft>
              <a:buNone/>
            </a:pPr>
            <a:r>
              <a:rPr lang="en-US" sz="2400" dirty="0">
                <a:solidFill>
                  <a:schemeClr val="tx1"/>
                </a:solidFill>
                <a:latin typeface="Arial" pitchFamily="34" charset="0"/>
                <a:cs typeface="Arial" pitchFamily="34" charset="0"/>
              </a:rPr>
              <a:t>    5. </a:t>
            </a:r>
            <a:r>
              <a:rPr lang="vi-VN" sz="2400" dirty="0">
                <a:solidFill>
                  <a:schemeClr val="tx1"/>
                </a:solidFill>
                <a:latin typeface="Arial" pitchFamily="34" charset="0"/>
                <a:cs typeface="Arial" pitchFamily="34" charset="0"/>
              </a:rPr>
              <a:t>Thông báo ngay cho Trạm y tế hoặc Trung tâm Y tế</a:t>
            </a:r>
            <a:r>
              <a:rPr lang="en-US" sz="2400" dirty="0">
                <a:solidFill>
                  <a:schemeClr val="tx1"/>
                </a:solidFill>
                <a:latin typeface="Arial" pitchFamily="34" charset="0"/>
                <a:cs typeface="Arial" pitchFamily="34" charset="0"/>
              </a:rPr>
              <a:t> </a:t>
            </a:r>
            <a:r>
              <a:rPr lang="vi-VN" sz="2400" dirty="0">
                <a:solidFill>
                  <a:schemeClr val="tx1"/>
                </a:solidFill>
                <a:latin typeface="Arial" pitchFamily="34" charset="0"/>
                <a:cs typeface="Arial" pitchFamily="34" charset="0"/>
              </a:rPr>
              <a:t>khi phát hiện có người nghi mắc bệnh.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1"/>
            <a:ext cx="9067800" cy="533399"/>
          </a:xfrm>
          <a:noFill/>
          <a:ln>
            <a:noFill/>
          </a:ln>
        </p:spPr>
        <p:txBody>
          <a:bodyPr>
            <a:normAutofit/>
          </a:bodyPr>
          <a:lstStyle/>
          <a:p>
            <a:pPr algn="ctr" eaLnBrk="1" hangingPunct="1">
              <a:defRPr/>
            </a:pPr>
            <a:r>
              <a:rPr lang="en-US" sz="2800" b="1" dirty="0">
                <a:solidFill>
                  <a:srgbClr val="FF0000"/>
                </a:solidFill>
                <a:latin typeface="Arial" pitchFamily="34" charset="0"/>
                <a:cs typeface="Arial" pitchFamily="34" charset="0"/>
              </a:rPr>
              <a:t>II. NHỮNG ĐẶC ĐIỂM CHỦ YẾU CỦA BỆNH</a:t>
            </a:r>
            <a:endParaRPr lang="en-US" sz="2800" dirty="0">
              <a:solidFill>
                <a:srgbClr val="FF0000"/>
              </a:solidFill>
              <a:latin typeface="Arial" pitchFamily="34" charset="0"/>
              <a:cs typeface="Arial" pitchFamily="34" charset="0"/>
            </a:endParaRPr>
          </a:p>
        </p:txBody>
      </p:sp>
      <p:sp>
        <p:nvSpPr>
          <p:cNvPr id="11267" name="Content Placeholder 2"/>
          <p:cNvSpPr>
            <a:spLocks noGrp="1"/>
          </p:cNvSpPr>
          <p:nvPr>
            <p:ph idx="1"/>
          </p:nvPr>
        </p:nvSpPr>
        <p:spPr>
          <a:xfrm>
            <a:off x="152400" y="609600"/>
            <a:ext cx="8686800" cy="6248400"/>
          </a:xfrm>
          <a:noFill/>
          <a:ln w="28575">
            <a:noFill/>
            <a:prstDash val="sysDot"/>
          </a:ln>
        </p:spPr>
        <p:txBody>
          <a:bodyPr>
            <a:normAutofit fontScale="40000" lnSpcReduction="20000"/>
          </a:bodyPr>
          <a:lstStyle/>
          <a:p>
            <a:pPr marL="0" algn="just">
              <a:lnSpc>
                <a:spcPct val="140000"/>
              </a:lnSpc>
              <a:buNone/>
            </a:pPr>
            <a:r>
              <a:rPr lang="en-US" sz="2400" dirty="0">
                <a:latin typeface="Arial" pitchFamily="34" charset="0"/>
                <a:cs typeface="Arial" pitchFamily="34" charset="0"/>
              </a:rPr>
              <a:t>   </a:t>
            </a:r>
            <a:endParaRPr lang="vi-VN" sz="2400" dirty="0">
              <a:latin typeface="Arial" pitchFamily="34" charset="0"/>
              <a:cs typeface="Arial" pitchFamily="34" charset="0"/>
            </a:endParaRPr>
          </a:p>
          <a:p>
            <a:pPr marL="0" algn="just">
              <a:lnSpc>
                <a:spcPct val="140000"/>
              </a:lnSpc>
              <a:buNone/>
            </a:pPr>
            <a:endParaRPr lang="vi-VN" sz="2600" dirty="0">
              <a:solidFill>
                <a:srgbClr val="002060"/>
              </a:solidFill>
              <a:latin typeface="Arial" pitchFamily="34" charset="0"/>
              <a:cs typeface="Arial" pitchFamily="34" charset="0"/>
            </a:endParaRPr>
          </a:p>
          <a:p>
            <a:pPr marL="0" algn="just">
              <a:lnSpc>
                <a:spcPct val="140000"/>
              </a:lnSpc>
              <a:buNone/>
            </a:pPr>
            <a:endParaRPr lang="vi-VN" sz="2600" dirty="0">
              <a:solidFill>
                <a:srgbClr val="002060"/>
              </a:solidFill>
              <a:latin typeface="Arial" pitchFamily="34" charset="0"/>
              <a:cs typeface="Arial" pitchFamily="34" charset="0"/>
            </a:endParaRPr>
          </a:p>
          <a:p>
            <a:pPr marL="0" algn="just">
              <a:lnSpc>
                <a:spcPct val="140000"/>
              </a:lnSpc>
              <a:buNone/>
            </a:pPr>
            <a:endParaRPr lang="vi-VN" sz="2600" dirty="0">
              <a:solidFill>
                <a:srgbClr val="002060"/>
              </a:solidFill>
              <a:latin typeface="Arial" pitchFamily="34" charset="0"/>
              <a:cs typeface="Arial" pitchFamily="34" charset="0"/>
            </a:endParaRPr>
          </a:p>
          <a:p>
            <a:pPr marL="0" algn="just">
              <a:lnSpc>
                <a:spcPct val="140000"/>
              </a:lnSpc>
              <a:buNone/>
            </a:pPr>
            <a:endParaRPr lang="vi-VN" sz="2600" dirty="0">
              <a:solidFill>
                <a:srgbClr val="002060"/>
              </a:solidFill>
              <a:latin typeface="Arial" pitchFamily="34" charset="0"/>
              <a:cs typeface="Arial" pitchFamily="34" charset="0"/>
            </a:endParaRPr>
          </a:p>
          <a:p>
            <a:pPr marL="0" algn="just">
              <a:lnSpc>
                <a:spcPct val="140000"/>
              </a:lnSpc>
              <a:buNone/>
            </a:pPr>
            <a:endParaRPr lang="vi-VN" sz="2600" dirty="0">
              <a:solidFill>
                <a:srgbClr val="002060"/>
              </a:solidFill>
              <a:latin typeface="Arial" pitchFamily="34" charset="0"/>
              <a:cs typeface="Arial" pitchFamily="34" charset="0"/>
            </a:endParaRPr>
          </a:p>
          <a:p>
            <a:pPr marL="0" algn="just">
              <a:lnSpc>
                <a:spcPct val="140000"/>
              </a:lnSpc>
              <a:buNone/>
            </a:pPr>
            <a:endParaRPr lang="vi-VN" sz="2600" dirty="0">
              <a:solidFill>
                <a:srgbClr val="002060"/>
              </a:solidFill>
              <a:latin typeface="Arial" pitchFamily="34" charset="0"/>
              <a:cs typeface="Arial" pitchFamily="34" charset="0"/>
            </a:endParaRPr>
          </a:p>
          <a:p>
            <a:pPr marL="0" algn="just">
              <a:lnSpc>
                <a:spcPct val="140000"/>
              </a:lnSpc>
              <a:buNone/>
            </a:pPr>
            <a:endParaRPr lang="vi-VN" sz="2600" dirty="0">
              <a:solidFill>
                <a:srgbClr val="002060"/>
              </a:solidFill>
              <a:latin typeface="Arial" pitchFamily="34" charset="0"/>
              <a:cs typeface="Arial" pitchFamily="34" charset="0"/>
            </a:endParaRPr>
          </a:p>
          <a:p>
            <a:pPr marL="0" algn="just">
              <a:lnSpc>
                <a:spcPct val="140000"/>
              </a:lnSpc>
              <a:buNone/>
            </a:pPr>
            <a:endParaRPr lang="vi-VN" sz="2600" dirty="0">
              <a:solidFill>
                <a:srgbClr val="002060"/>
              </a:solidFill>
              <a:latin typeface="Arial" pitchFamily="34" charset="0"/>
              <a:cs typeface="Arial" pitchFamily="34" charset="0"/>
            </a:endParaRPr>
          </a:p>
          <a:p>
            <a:pPr marL="0" algn="just">
              <a:lnSpc>
                <a:spcPct val="140000"/>
              </a:lnSpc>
              <a:buNone/>
            </a:pPr>
            <a:endParaRPr lang="vi-VN" sz="2600" dirty="0">
              <a:solidFill>
                <a:srgbClr val="002060"/>
              </a:solidFill>
              <a:latin typeface="Arial" pitchFamily="34" charset="0"/>
              <a:cs typeface="Arial" pitchFamily="34" charset="0"/>
            </a:endParaRPr>
          </a:p>
          <a:p>
            <a:pPr marL="0" algn="just">
              <a:lnSpc>
                <a:spcPct val="140000"/>
              </a:lnSpc>
              <a:buNone/>
            </a:pPr>
            <a:endParaRPr lang="vi-VN" sz="2600" dirty="0">
              <a:solidFill>
                <a:srgbClr val="002060"/>
              </a:solidFill>
              <a:latin typeface="Arial" pitchFamily="34" charset="0"/>
              <a:cs typeface="Arial" pitchFamily="34" charset="0"/>
            </a:endParaRPr>
          </a:p>
          <a:p>
            <a:pPr marL="0" algn="just">
              <a:lnSpc>
                <a:spcPct val="140000"/>
              </a:lnSpc>
              <a:buNone/>
            </a:pPr>
            <a:endParaRPr lang="vi-VN" sz="2600" dirty="0">
              <a:solidFill>
                <a:srgbClr val="002060"/>
              </a:solidFill>
              <a:latin typeface="Arial" pitchFamily="34" charset="0"/>
              <a:cs typeface="Arial" pitchFamily="34" charset="0"/>
            </a:endParaRPr>
          </a:p>
          <a:p>
            <a:pPr marL="0" algn="just">
              <a:lnSpc>
                <a:spcPct val="140000"/>
              </a:lnSpc>
              <a:buNone/>
            </a:pPr>
            <a:endParaRPr lang="vi-VN" sz="2600" dirty="0">
              <a:solidFill>
                <a:srgbClr val="002060"/>
              </a:solidFill>
              <a:latin typeface="Arial" pitchFamily="34" charset="0"/>
              <a:cs typeface="Arial" pitchFamily="34" charset="0"/>
            </a:endParaRPr>
          </a:p>
          <a:p>
            <a:pPr marL="0" algn="just">
              <a:lnSpc>
                <a:spcPct val="140000"/>
              </a:lnSpc>
              <a:buNone/>
            </a:pPr>
            <a:endParaRPr lang="vi-VN" sz="2600" dirty="0">
              <a:solidFill>
                <a:srgbClr val="002060"/>
              </a:solidFill>
              <a:latin typeface="Arial" pitchFamily="34" charset="0"/>
              <a:cs typeface="Arial" pitchFamily="34" charset="0"/>
            </a:endParaRPr>
          </a:p>
          <a:p>
            <a:pPr marL="0" algn="just">
              <a:lnSpc>
                <a:spcPct val="140000"/>
              </a:lnSpc>
              <a:buNone/>
            </a:pPr>
            <a:endParaRPr lang="vi-VN" sz="2600" dirty="0">
              <a:solidFill>
                <a:srgbClr val="002060"/>
              </a:solidFill>
              <a:latin typeface="Arial" pitchFamily="34" charset="0"/>
              <a:cs typeface="Arial" pitchFamily="34" charset="0"/>
            </a:endParaRPr>
          </a:p>
          <a:p>
            <a:pPr marL="0" algn="just">
              <a:lnSpc>
                <a:spcPct val="140000"/>
              </a:lnSpc>
              <a:buNone/>
            </a:pPr>
            <a:endParaRPr lang="vi-VN" sz="2600" dirty="0">
              <a:solidFill>
                <a:srgbClr val="002060"/>
              </a:solidFill>
              <a:latin typeface="Arial" pitchFamily="34" charset="0"/>
              <a:cs typeface="Arial" pitchFamily="34" charset="0"/>
            </a:endParaRPr>
          </a:p>
          <a:p>
            <a:pPr marL="0" algn="just">
              <a:lnSpc>
                <a:spcPct val="140000"/>
              </a:lnSpc>
              <a:buNone/>
            </a:pPr>
            <a:endParaRPr lang="vi-VN" sz="2600" dirty="0">
              <a:solidFill>
                <a:srgbClr val="002060"/>
              </a:solidFill>
              <a:latin typeface="Arial" pitchFamily="34" charset="0"/>
              <a:cs typeface="Arial" pitchFamily="34" charset="0"/>
            </a:endParaRPr>
          </a:p>
          <a:p>
            <a:pPr marL="0" algn="just">
              <a:lnSpc>
                <a:spcPct val="140000"/>
              </a:lnSpc>
              <a:buNone/>
            </a:pPr>
            <a:endParaRPr lang="vi-VN" sz="2600" dirty="0">
              <a:solidFill>
                <a:srgbClr val="002060"/>
              </a:solidFill>
              <a:latin typeface="Arial" pitchFamily="34" charset="0"/>
              <a:cs typeface="Arial" pitchFamily="34" charset="0"/>
            </a:endParaRPr>
          </a:p>
          <a:p>
            <a:pPr marL="0" algn="just">
              <a:lnSpc>
                <a:spcPct val="140000"/>
              </a:lnSpc>
              <a:buNone/>
            </a:pPr>
            <a:r>
              <a:rPr lang="en-US" sz="2600" dirty="0">
                <a:solidFill>
                  <a:srgbClr val="002060"/>
                </a:solidFill>
                <a:latin typeface="Arial" pitchFamily="34" charset="0"/>
                <a:cs typeface="Arial" pitchFamily="34" charset="0"/>
              </a:rPr>
              <a:t>-</a:t>
            </a:r>
          </a:p>
        </p:txBody>
      </p:sp>
      <p:sp>
        <p:nvSpPr>
          <p:cNvPr id="11268" name="Date Placeholder 3"/>
          <p:cNvSpPr>
            <a:spLocks noGrp="1"/>
          </p:cNvSpPr>
          <p:nvPr>
            <p:ph type="dt" sz="half" idx="10"/>
          </p:nvPr>
        </p:nvSpPr>
        <p:spPr bwMode="auto">
          <a:noFill/>
          <a:ln>
            <a:miter lim="800000"/>
            <a:headEnd/>
            <a:tailEnd/>
          </a:ln>
        </p:spPr>
        <p:txBody>
          <a:bodyPr/>
          <a:lstStyle/>
          <a:p>
            <a:fld id="{943296CE-8EB0-4369-91C9-5618A7AF79ED}" type="datetime1">
              <a:rPr lang="en-US" smtClean="0"/>
              <a:pPr/>
              <a:t>7/24/2023</a:t>
            </a:fld>
            <a:endParaRPr lang="en-US"/>
          </a:p>
        </p:txBody>
      </p:sp>
      <p:sp>
        <p:nvSpPr>
          <p:cNvPr id="11269" name="Slide Number Placeholder 4"/>
          <p:cNvSpPr>
            <a:spLocks noGrp="1"/>
          </p:cNvSpPr>
          <p:nvPr>
            <p:ph type="sldNum" sz="quarter" idx="12"/>
          </p:nvPr>
        </p:nvSpPr>
        <p:spPr bwMode="auto">
          <a:noFill/>
          <a:ln>
            <a:miter lim="800000"/>
            <a:headEnd/>
            <a:tailEnd/>
          </a:ln>
        </p:spPr>
        <p:txBody>
          <a:bodyPr/>
          <a:lstStyle/>
          <a:p>
            <a:fld id="{7953F5F5-75BA-42AC-A68A-5DB6195F7D76}" type="slidenum">
              <a:rPr lang="en-US" smtClean="0"/>
              <a:pPr/>
              <a:t>3</a:t>
            </a:fld>
            <a:endParaRPr lang="en-US"/>
          </a:p>
        </p:txBody>
      </p:sp>
      <p:pic>
        <p:nvPicPr>
          <p:cNvPr id="3" name="Picture 2">
            <a:extLst>
              <a:ext uri="{FF2B5EF4-FFF2-40B4-BE49-F238E27FC236}">
                <a16:creationId xmlns:a16="http://schemas.microsoft.com/office/drawing/2014/main" id="{AC4BD041-00DD-4233-AAD8-C45637095D4C}"/>
              </a:ext>
            </a:extLst>
          </p:cNvPr>
          <p:cNvPicPr>
            <a:picLocks noChangeAspect="1"/>
          </p:cNvPicPr>
          <p:nvPr/>
        </p:nvPicPr>
        <p:blipFill>
          <a:blip r:embed="rId2"/>
          <a:stretch>
            <a:fillRect/>
          </a:stretch>
        </p:blipFill>
        <p:spPr>
          <a:xfrm>
            <a:off x="3886200" y="787783"/>
            <a:ext cx="5105400" cy="6430963"/>
          </a:xfrm>
          <a:prstGeom prst="rect">
            <a:avLst/>
          </a:prstGeom>
        </p:spPr>
      </p:pic>
      <p:sp>
        <p:nvSpPr>
          <p:cNvPr id="4" name="Rectangle 3">
            <a:extLst>
              <a:ext uri="{FF2B5EF4-FFF2-40B4-BE49-F238E27FC236}">
                <a16:creationId xmlns:a16="http://schemas.microsoft.com/office/drawing/2014/main" id="{574D297C-53A0-4037-A536-F9BD27A4CF61}"/>
              </a:ext>
            </a:extLst>
          </p:cNvPr>
          <p:cNvSpPr/>
          <p:nvPr/>
        </p:nvSpPr>
        <p:spPr>
          <a:xfrm>
            <a:off x="152400" y="787783"/>
            <a:ext cx="3657600" cy="624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Tx/>
              <a:buChar char="-"/>
            </a:pPr>
            <a:r>
              <a:rPr lang="vi-VN" dirty="0"/>
              <a:t>      </a:t>
            </a:r>
            <a:r>
              <a:rPr lang="vi-VN" dirty="0">
                <a:solidFill>
                  <a:srgbClr val="00B0F0"/>
                </a:solidFill>
              </a:rPr>
              <a:t>Bệnh sốt xuất huyết Dengue là bệnh truyền nhiễm cấp tính, gây thành dịch, do vi rút Dengue gây ra. Bệnh lây từ người bệnh sang người lành qua trung gian truyền bệnh là muỗi vằn.</a:t>
            </a:r>
          </a:p>
          <a:p>
            <a:pPr marL="285750" indent="-285750" algn="just">
              <a:buFontTx/>
              <a:buChar char="-"/>
            </a:pPr>
            <a:r>
              <a:rPr lang="vi-VN" dirty="0">
                <a:solidFill>
                  <a:srgbClr val="00B0F0"/>
                </a:solidFill>
              </a:rPr>
              <a:t>      Hiện nay bệnh vẫn không có thuốc điều trị đặc hiệu và vắc xin dự phòng nên có thể dẫn tới tử vong nếu không được phát hiện sớm và điều trị kịp thời. Mọi người đều có thể bị mắc bệnh từ trẻ sơ sinh cho đến người lớn. Dịch lớn SXHD bùng nổ theo chu kỳ khoảng 3-5 năm</a:t>
            </a:r>
          </a:p>
          <a:p>
            <a:pPr marL="285750" indent="-285750" algn="just">
              <a:buFontTx/>
              <a:buChar char="-"/>
            </a:pPr>
            <a:r>
              <a:rPr lang="vi-VN" dirty="0">
                <a:solidFill>
                  <a:srgbClr val="00B0F0"/>
                </a:solidFill>
              </a:rPr>
              <a:t>    Bệnh phát triển theo mùa và có sự khác nhau giữa các vùng miền. Bệnh SXHD phát triển nhiều nhất vào các tháng 7,8,9,10 trong năm.</a:t>
            </a:r>
          </a:p>
        </p:txBody>
      </p:sp>
      <p:sp>
        <p:nvSpPr>
          <p:cNvPr id="10" name="Rectangle 9">
            <a:extLst>
              <a:ext uri="{FF2B5EF4-FFF2-40B4-BE49-F238E27FC236}">
                <a16:creationId xmlns:a16="http://schemas.microsoft.com/office/drawing/2014/main" id="{63E80587-5475-46D1-9787-C959FE5BBFF3}"/>
              </a:ext>
            </a:extLst>
          </p:cNvPr>
          <p:cNvSpPr/>
          <p:nvPr/>
        </p:nvSpPr>
        <p:spPr>
          <a:xfrm>
            <a:off x="5181600" y="3105835"/>
            <a:ext cx="2819400" cy="1200329"/>
          </a:xfrm>
          <a:prstGeom prst="rect">
            <a:avLst/>
          </a:prstGeom>
        </p:spPr>
        <p:txBody>
          <a:bodyPr wrap="square">
            <a:spAutoFit/>
          </a:bodyPr>
          <a:lstStyle/>
          <a:p>
            <a:pPr algn="ctr"/>
            <a:r>
              <a:rPr lang="vi-VN" b="1" dirty="0">
                <a:solidFill>
                  <a:srgbClr val="FF0000"/>
                </a:solidFill>
              </a:rPr>
              <a:t>Virus lây từ muỗi sang người, muỗi sau chích người bị nhiễm, tạo</a:t>
            </a:r>
          </a:p>
          <a:p>
            <a:pPr algn="ctr"/>
            <a:r>
              <a:rPr lang="vi-VN" b="1" dirty="0">
                <a:solidFill>
                  <a:srgbClr val="FF0000"/>
                </a:solidFill>
              </a:rPr>
              <a:t> thành vòng lập</a:t>
            </a:r>
            <a:endParaRPr lang="en-US" b="1" dirty="0">
              <a:solidFill>
                <a:srgbClr val="FF0000"/>
              </a:solidFill>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 y="76201"/>
            <a:ext cx="8915400" cy="485459"/>
          </a:xfrm>
          <a:noFill/>
          <a:ln>
            <a:noFill/>
          </a:ln>
        </p:spPr>
        <p:txBody>
          <a:bodyPr>
            <a:normAutofit fontScale="90000"/>
          </a:bodyPr>
          <a:lstStyle/>
          <a:p>
            <a:pPr algn="ctr" eaLnBrk="1" hangingPunct="1">
              <a:defRPr/>
            </a:pPr>
            <a:r>
              <a:rPr lang="en-US" sz="2700" b="1" dirty="0">
                <a:solidFill>
                  <a:srgbClr val="FF0000"/>
                </a:solidFill>
                <a:latin typeface="Arial" pitchFamily="34" charset="0"/>
                <a:cs typeface="Arial" pitchFamily="34" charset="0"/>
              </a:rPr>
              <a:t>II. NHỮNG ĐẶC ĐIỂM CHỦ YẾU CỦA BỆNH</a:t>
            </a:r>
            <a:endParaRPr lang="en-US" sz="2700" dirty="0">
              <a:solidFill>
                <a:srgbClr val="FF0000"/>
              </a:solidFill>
              <a:latin typeface="Arial" pitchFamily="34" charset="0"/>
              <a:cs typeface="Arial" pitchFamily="34" charset="0"/>
            </a:endParaRPr>
          </a:p>
        </p:txBody>
      </p:sp>
      <p:sp>
        <p:nvSpPr>
          <p:cNvPr id="14338" name="Content Placeholder 2"/>
          <p:cNvSpPr>
            <a:spLocks noGrp="1"/>
          </p:cNvSpPr>
          <p:nvPr>
            <p:ph idx="1"/>
          </p:nvPr>
        </p:nvSpPr>
        <p:spPr>
          <a:xfrm>
            <a:off x="304800" y="457200"/>
            <a:ext cx="8686800" cy="6477000"/>
          </a:xfrm>
        </p:spPr>
        <p:txBody>
          <a:bodyPr>
            <a:normAutofit/>
          </a:bodyPr>
          <a:lstStyle/>
          <a:p>
            <a:pPr marL="0" algn="just" eaLnBrk="1" hangingPunct="1">
              <a:spcBef>
                <a:spcPts val="600"/>
              </a:spcBef>
              <a:spcAft>
                <a:spcPts val="600"/>
              </a:spcAft>
              <a:buFont typeface="Wingdings 2" pitchFamily="18" charset="2"/>
              <a:buNone/>
              <a:defRPr/>
            </a:pPr>
            <a:r>
              <a:rPr lang="pt-BR" sz="2600" dirty="0">
                <a:solidFill>
                  <a:srgbClr val="FF0000"/>
                </a:solidFill>
                <a:latin typeface="Times New Roman" pitchFamily="18" charset="0"/>
                <a:cs typeface="Times New Roman" pitchFamily="18" charset="0"/>
              </a:rPr>
              <a:t> </a:t>
            </a:r>
            <a:r>
              <a:rPr lang="en-US" sz="2400" dirty="0" err="1">
                <a:solidFill>
                  <a:srgbClr val="FF0000"/>
                </a:solidFill>
                <a:latin typeface="Arial" pitchFamily="34" charset="0"/>
                <a:cs typeface="Arial" pitchFamily="34" charset="0"/>
              </a:rPr>
              <a:t>Tác</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nhân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gây</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bệnh</a:t>
            </a:r>
            <a:r>
              <a:rPr lang="en-US" sz="2400" dirty="0">
                <a:solidFill>
                  <a:srgbClr val="FF0000"/>
                </a:solidFill>
                <a:latin typeface="Arial" pitchFamily="34" charset="0"/>
                <a:cs typeface="Arial" pitchFamily="34" charset="0"/>
              </a:rPr>
              <a:t> </a:t>
            </a:r>
          </a:p>
          <a:p>
            <a:pPr marL="0" algn="just" eaLnBrk="1" hangingPunct="1">
              <a:spcBef>
                <a:spcPts val="600"/>
              </a:spcBef>
              <a:spcAft>
                <a:spcPts val="600"/>
              </a:spcAft>
              <a:buFont typeface="Wingdings 2" pitchFamily="18" charset="2"/>
              <a:buNone/>
              <a:defRPr/>
            </a:pP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Là</a:t>
            </a:r>
            <a:r>
              <a:rPr lang="en-US" sz="2400" dirty="0">
                <a:solidFill>
                  <a:srgbClr val="002060"/>
                </a:solidFill>
                <a:latin typeface="Arial" pitchFamily="34" charset="0"/>
                <a:cs typeface="Arial" pitchFamily="34" charset="0"/>
              </a:rPr>
              <a:t> vi </a:t>
            </a:r>
            <a:r>
              <a:rPr lang="en-US" sz="2400" dirty="0" err="1">
                <a:solidFill>
                  <a:srgbClr val="002060"/>
                </a:solidFill>
                <a:latin typeface="Arial" pitchFamily="34" charset="0"/>
                <a:cs typeface="Arial" pitchFamily="34" charset="0"/>
              </a:rPr>
              <a:t>rút</a:t>
            </a:r>
            <a:r>
              <a:rPr lang="en-US" sz="2400" dirty="0">
                <a:solidFill>
                  <a:srgbClr val="002060"/>
                </a:solidFill>
                <a:latin typeface="Arial" pitchFamily="34" charset="0"/>
                <a:cs typeface="Arial" pitchFamily="34" charset="0"/>
              </a:rPr>
              <a:t> Dengue, </a:t>
            </a:r>
            <a:r>
              <a:rPr lang="en-US" sz="2400" dirty="0" err="1">
                <a:solidFill>
                  <a:srgbClr val="002060"/>
                </a:solidFill>
                <a:latin typeface="Arial" pitchFamily="34" charset="0"/>
                <a:cs typeface="Arial" pitchFamily="34" charset="0"/>
              </a:rPr>
              <a:t>có</a:t>
            </a:r>
            <a:r>
              <a:rPr lang="en-US" sz="2400" dirty="0">
                <a:solidFill>
                  <a:srgbClr val="002060"/>
                </a:solidFill>
                <a:latin typeface="Arial" pitchFamily="34" charset="0"/>
                <a:cs typeface="Arial" pitchFamily="34" charset="0"/>
              </a:rPr>
              <a:t> 4 </a:t>
            </a:r>
            <a:r>
              <a:rPr lang="en-US" sz="2400" dirty="0" err="1">
                <a:solidFill>
                  <a:srgbClr val="002060"/>
                </a:solidFill>
                <a:latin typeface="Arial" pitchFamily="34" charset="0"/>
                <a:cs typeface="Arial" pitchFamily="34" charset="0"/>
              </a:rPr>
              <a:t>týp</a:t>
            </a:r>
            <a:r>
              <a:rPr lang="en-US" sz="2400" dirty="0">
                <a:solidFill>
                  <a:srgbClr val="002060"/>
                </a:solidFill>
                <a:latin typeface="Arial" pitchFamily="34" charset="0"/>
                <a:cs typeface="Arial" pitchFamily="34" charset="0"/>
              </a:rPr>
              <a:t>: Dengue I, II, III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IV. </a:t>
            </a:r>
          </a:p>
          <a:p>
            <a:pPr marL="0" indent="0" algn="just" eaLnBrk="1" hangingPunct="1">
              <a:spcBef>
                <a:spcPts val="600"/>
              </a:spcBef>
              <a:spcAft>
                <a:spcPts val="600"/>
              </a:spcAft>
              <a:buFont typeface="Wingdings 2" pitchFamily="18" charset="2"/>
              <a:buNone/>
              <a:defRPr/>
            </a:pPr>
            <a:endParaRPr lang="vi-VN" sz="2600" b="1" dirty="0">
              <a:solidFill>
                <a:srgbClr val="002060"/>
              </a:solidFill>
              <a:latin typeface="Arial" pitchFamily="34" charset="0"/>
              <a:cs typeface="Arial" pitchFamily="34" charset="0"/>
            </a:endParaRPr>
          </a:p>
          <a:p>
            <a:pPr marL="0" indent="0" algn="just" eaLnBrk="1" hangingPunct="1">
              <a:spcBef>
                <a:spcPts val="600"/>
              </a:spcBef>
              <a:spcAft>
                <a:spcPts val="600"/>
              </a:spcAft>
              <a:buFont typeface="Wingdings 2" pitchFamily="18" charset="2"/>
              <a:buNone/>
              <a:defRPr/>
            </a:pPr>
            <a:endParaRPr lang="vi-VN" sz="2600" b="1" dirty="0">
              <a:solidFill>
                <a:srgbClr val="002060"/>
              </a:solidFill>
              <a:latin typeface="Arial" pitchFamily="34" charset="0"/>
              <a:cs typeface="Arial" pitchFamily="34" charset="0"/>
            </a:endParaRPr>
          </a:p>
          <a:p>
            <a:pPr eaLnBrk="1" hangingPunct="1">
              <a:spcAft>
                <a:spcPts val="600"/>
              </a:spcAft>
              <a:buFont typeface="Wingdings 2" pitchFamily="18" charset="2"/>
              <a:buNone/>
              <a:defRPr/>
            </a:pPr>
            <a:endParaRPr lang="en-US" dirty="0"/>
          </a:p>
        </p:txBody>
      </p:sp>
      <p:sp>
        <p:nvSpPr>
          <p:cNvPr id="12292" name="Date Placeholder 3"/>
          <p:cNvSpPr>
            <a:spLocks noGrp="1"/>
          </p:cNvSpPr>
          <p:nvPr>
            <p:ph type="dt" sz="half" idx="10"/>
          </p:nvPr>
        </p:nvSpPr>
        <p:spPr bwMode="auto">
          <a:noFill/>
          <a:ln>
            <a:miter lim="800000"/>
            <a:headEnd/>
            <a:tailEnd/>
          </a:ln>
        </p:spPr>
        <p:txBody>
          <a:bodyPr/>
          <a:lstStyle/>
          <a:p>
            <a:fld id="{6666F2A5-F00D-4AC3-A35D-22938DFB9311}" type="datetime1">
              <a:rPr lang="en-US" smtClean="0"/>
              <a:pPr/>
              <a:t>7/24/2023</a:t>
            </a:fld>
            <a:endParaRPr lang="en-US"/>
          </a:p>
        </p:txBody>
      </p:sp>
      <p:sp>
        <p:nvSpPr>
          <p:cNvPr id="12293" name="Slide Number Placeholder 4"/>
          <p:cNvSpPr>
            <a:spLocks noGrp="1"/>
          </p:cNvSpPr>
          <p:nvPr>
            <p:ph type="sldNum" sz="quarter" idx="12"/>
          </p:nvPr>
        </p:nvSpPr>
        <p:spPr bwMode="auto">
          <a:noFill/>
          <a:ln>
            <a:miter lim="800000"/>
            <a:headEnd/>
            <a:tailEnd/>
          </a:ln>
        </p:spPr>
        <p:txBody>
          <a:bodyPr/>
          <a:lstStyle/>
          <a:p>
            <a:fld id="{BC3153BB-90A9-4D29-84CB-9B4F2AA7383F}" type="slidenum">
              <a:rPr lang="en-US" smtClean="0"/>
              <a:pPr/>
              <a:t>4</a:t>
            </a:fld>
            <a:endParaRPr lang="en-US"/>
          </a:p>
        </p:txBody>
      </p:sp>
      <p:pic>
        <p:nvPicPr>
          <p:cNvPr id="2" name="Picture 1">
            <a:extLst>
              <a:ext uri="{FF2B5EF4-FFF2-40B4-BE49-F238E27FC236}">
                <a16:creationId xmlns:a16="http://schemas.microsoft.com/office/drawing/2014/main" id="{784744A9-AD10-4109-82E8-D234B70AF4DC}"/>
              </a:ext>
            </a:extLst>
          </p:cNvPr>
          <p:cNvPicPr>
            <a:picLocks noChangeAspect="1"/>
          </p:cNvPicPr>
          <p:nvPr/>
        </p:nvPicPr>
        <p:blipFill>
          <a:blip r:embed="rId2"/>
          <a:stretch>
            <a:fillRect/>
          </a:stretch>
        </p:blipFill>
        <p:spPr>
          <a:xfrm>
            <a:off x="4076700" y="1828800"/>
            <a:ext cx="5067300" cy="4876800"/>
          </a:xfrm>
          <a:prstGeom prst="rect">
            <a:avLst/>
          </a:prstGeom>
        </p:spPr>
      </p:pic>
      <p:sp>
        <p:nvSpPr>
          <p:cNvPr id="3" name="Rectangle 2">
            <a:extLst>
              <a:ext uri="{FF2B5EF4-FFF2-40B4-BE49-F238E27FC236}">
                <a16:creationId xmlns:a16="http://schemas.microsoft.com/office/drawing/2014/main" id="{84EC26D0-F099-4FFA-96D9-42D6452D5FDB}"/>
              </a:ext>
            </a:extLst>
          </p:cNvPr>
          <p:cNvSpPr/>
          <p:nvPr/>
        </p:nvSpPr>
        <p:spPr>
          <a:xfrm>
            <a:off x="228600" y="1828800"/>
            <a:ext cx="3810000" cy="4952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dirty="0">
                <a:ln w="0"/>
                <a:solidFill>
                  <a:srgbClr val="00B0F0"/>
                </a:solidFill>
                <a:effectLst>
                  <a:outerShdw blurRad="38100" dist="19050" dir="2700000" algn="tl" rotWithShape="0">
                    <a:schemeClr val="dk1">
                      <a:alpha val="40000"/>
                    </a:schemeClr>
                  </a:outerShdw>
                </a:effectLst>
              </a:rPr>
              <a:t>* Muỗi truyền bệnh SXHD:</a:t>
            </a:r>
          </a:p>
          <a:p>
            <a:pPr algn="just"/>
            <a:r>
              <a:rPr lang="vi-VN" dirty="0">
                <a:ln w="0"/>
                <a:solidFill>
                  <a:srgbClr val="00B0F0"/>
                </a:solidFill>
                <a:effectLst>
                  <a:outerShdw blurRad="38100" dist="19050" dir="2700000" algn="tl" rotWithShape="0">
                    <a:schemeClr val="dk1">
                      <a:alpha val="40000"/>
                    </a:schemeClr>
                  </a:outerShdw>
                </a:effectLst>
              </a:rPr>
              <a:t>     - Muỗi vằn (Aedes) sinh sản quanh năm, cao nhất vào những tháng mùa mưa. Muỗi Aedes bay xa được tối đa 400m, do vậy sự di chuyển của VR Dengue đến nơi xa thường do người bị bệnh đi theo đường giao thông từ nơi này đến nơi khác.</a:t>
            </a:r>
          </a:p>
          <a:p>
            <a:pPr algn="just"/>
            <a:r>
              <a:rPr lang="vi-VN" dirty="0">
                <a:ln w="0"/>
                <a:solidFill>
                  <a:srgbClr val="00B0F0"/>
                </a:solidFill>
                <a:effectLst>
                  <a:outerShdw blurRad="38100" dist="19050" dir="2700000" algn="tl" rotWithShape="0">
                    <a:schemeClr val="dk1">
                      <a:alpha val="40000"/>
                    </a:schemeClr>
                  </a:outerShdw>
                </a:effectLst>
              </a:rPr>
              <a:t>     - Muỗi vằn (Aedes) đẻ trứng vào thành của các dụng cụ chứa nước như: chum, ang, vại, bể, chậu cảnh, hòn non bộ hoặc vào các dụng cụ phế thải (DCPT) như: lốp xe, mảnh bát vỡ, gáo dừa, lon sữa chua...sau đó trứng sẽ nở thành lăng quăng, bọ gậy và tiến triển thành muỗi.</a:t>
            </a:r>
          </a:p>
        </p:txBody>
      </p:sp>
    </p:spTree>
  </p:cSld>
  <p:clrMapOvr>
    <a:masterClrMapping/>
  </p:clrMapOvr>
  <p:transition>
    <p:pull dir="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7D373B-3932-4972-BB28-D65CF5B8A251}"/>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0" y="76200"/>
            <a:ext cx="9144000" cy="1447800"/>
          </a:xfrm>
        </p:spPr>
        <p:txBody>
          <a:bodyPr>
            <a:normAutofit fontScale="92500" lnSpcReduction="20000"/>
          </a:bodyPr>
          <a:lstStyle/>
          <a:p>
            <a:pPr marL="0" indent="0" algn="just" eaLnBrk="1" hangingPunct="1">
              <a:spcBef>
                <a:spcPts val="0"/>
              </a:spcBef>
              <a:buNone/>
              <a:defRPr/>
            </a:pPr>
            <a:r>
              <a:rPr lang="pt-BR" sz="2000" b="1" dirty="0">
                <a:solidFill>
                  <a:srgbClr val="C00000"/>
                </a:solidFill>
                <a:latin typeface="Arial" pitchFamily="34" charset="0"/>
                <a:cs typeface="Arial" pitchFamily="34" charset="0"/>
              </a:rPr>
              <a:t>Muỗi truyền bệnh SXHD</a:t>
            </a:r>
            <a:r>
              <a:rPr lang="vi-VN" sz="2000" b="1" dirty="0">
                <a:solidFill>
                  <a:srgbClr val="C00000"/>
                </a:solidFill>
                <a:latin typeface="Arial" pitchFamily="34" charset="0"/>
                <a:cs typeface="Arial" pitchFamily="34" charset="0"/>
              </a:rPr>
              <a:t>: </a:t>
            </a:r>
          </a:p>
          <a:p>
            <a:pPr marL="0" indent="0" algn="just" eaLnBrk="1" hangingPunct="1">
              <a:spcBef>
                <a:spcPts val="0"/>
              </a:spcBef>
              <a:buNone/>
              <a:defRPr/>
            </a:pPr>
            <a:r>
              <a:rPr lang="vi-VN" dirty="0">
                <a:solidFill>
                  <a:srgbClr val="002060"/>
                </a:solidFill>
                <a:latin typeface="Arial" pitchFamily="34" charset="0"/>
                <a:cs typeface="Arial" pitchFamily="34" charset="0"/>
              </a:rPr>
              <a:t>	</a:t>
            </a:r>
            <a:r>
              <a:rPr lang="pt-BR" dirty="0">
                <a:solidFill>
                  <a:schemeClr val="tx1"/>
                </a:solidFill>
                <a:latin typeface="Arial" pitchFamily="34" charset="0"/>
                <a:cs typeface="Arial" pitchFamily="34" charset="0"/>
              </a:rPr>
              <a:t>Hoạt động hút máu của muỗi vằn (Aedes) diễn ra vào ban ngày, mạnh nhất là vào sáng sớm và chạng vạng tối</a:t>
            </a:r>
          </a:p>
          <a:p>
            <a:pPr marL="69850" indent="-342900" algn="just" eaLnBrk="1" hangingPunct="1">
              <a:spcBef>
                <a:spcPts val="0"/>
              </a:spcBef>
              <a:buFontTx/>
              <a:buChar char="-"/>
              <a:defRPr/>
            </a:pPr>
            <a:r>
              <a:rPr lang="pt-BR" dirty="0">
                <a:solidFill>
                  <a:schemeClr val="tx1"/>
                </a:solidFill>
                <a:latin typeface="Arial" pitchFamily="34" charset="0"/>
                <a:cs typeface="Arial" pitchFamily="34" charset="0"/>
              </a:rPr>
              <a:t>Trong điều kiện khô hạn, trứng của muỗi vằn (Aedes) có thể sống được đến 6 tháng. Khi gặp mưa hay do con người vô tình đổ nước hoặc tích nước thì trứng này lại nở thành lăng quăng, bọ gậy</a:t>
            </a:r>
            <a:r>
              <a:rPr lang="pt-BR" dirty="0">
                <a:solidFill>
                  <a:srgbClr val="002060"/>
                </a:solidFill>
                <a:latin typeface="Arial" pitchFamily="34" charset="0"/>
                <a:cs typeface="Arial" pitchFamily="34" charset="0"/>
              </a:rPr>
              <a:t>.</a:t>
            </a:r>
          </a:p>
        </p:txBody>
      </p:sp>
      <p:sp>
        <p:nvSpPr>
          <p:cNvPr id="14340" name="Date Placeholder 3"/>
          <p:cNvSpPr>
            <a:spLocks noGrp="1"/>
          </p:cNvSpPr>
          <p:nvPr>
            <p:ph type="dt" sz="half" idx="10"/>
          </p:nvPr>
        </p:nvSpPr>
        <p:spPr bwMode="auto">
          <a:noFill/>
          <a:ln>
            <a:miter lim="800000"/>
            <a:headEnd/>
            <a:tailEnd/>
          </a:ln>
        </p:spPr>
        <p:txBody>
          <a:bodyPr/>
          <a:lstStyle/>
          <a:p>
            <a:fld id="{F70BF4F7-8D68-4F3B-A9B2-AF725AED359B}" type="datetime1">
              <a:rPr lang="en-US" smtClean="0"/>
              <a:pPr/>
              <a:t>7/24/2023</a:t>
            </a:fld>
            <a:endParaRPr lang="en-US"/>
          </a:p>
        </p:txBody>
      </p:sp>
      <p:sp>
        <p:nvSpPr>
          <p:cNvPr id="14341" name="Slide Number Placeholder 4"/>
          <p:cNvSpPr>
            <a:spLocks noGrp="1"/>
          </p:cNvSpPr>
          <p:nvPr>
            <p:ph type="sldNum" sz="quarter" idx="12"/>
          </p:nvPr>
        </p:nvSpPr>
        <p:spPr bwMode="auto">
          <a:noFill/>
          <a:ln>
            <a:miter lim="800000"/>
            <a:headEnd/>
            <a:tailEnd/>
          </a:ln>
        </p:spPr>
        <p:txBody>
          <a:bodyPr/>
          <a:lstStyle/>
          <a:p>
            <a:fld id="{B0888739-C14D-4798-A5BC-40C86D54B281}" type="slidenum">
              <a:rPr lang="en-US" smtClean="0"/>
              <a:pPr/>
              <a:t>6</a:t>
            </a:fld>
            <a:endParaRPr lang="en-US"/>
          </a:p>
        </p:txBody>
      </p:sp>
      <p:pic>
        <p:nvPicPr>
          <p:cNvPr id="14339" name="Picture 2" descr="Muoi van dang tan cong dan Sai Gon hinh anh"/>
          <p:cNvPicPr>
            <a:picLocks noChangeAspect="1" noChangeArrowheads="1"/>
          </p:cNvPicPr>
          <p:nvPr/>
        </p:nvPicPr>
        <p:blipFill>
          <a:blip r:embed="rId2"/>
          <a:srcRect/>
          <a:stretch>
            <a:fillRect/>
          </a:stretch>
        </p:blipFill>
        <p:spPr bwMode="auto">
          <a:xfrm>
            <a:off x="0" y="1524000"/>
            <a:ext cx="9144000" cy="5486400"/>
          </a:xfrm>
          <a:prstGeom prst="rect">
            <a:avLst/>
          </a:prstGeom>
          <a:noFill/>
          <a:ln w="9525">
            <a:noFill/>
            <a:miter lim="800000"/>
            <a:headEnd/>
            <a:tailEnd/>
          </a:ln>
        </p:spPr>
      </p:pic>
    </p:spTree>
  </p:cSld>
  <p:clrMapOvr>
    <a:masterClrMapping/>
  </p:clrMapOvr>
  <p:transition>
    <p:wheel spokes="2"/>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a:stretch>
        </a:blipFill>
        <a:effectLst/>
      </p:bgPr>
    </p:bg>
    <p:spTree>
      <p:nvGrpSpPr>
        <p:cNvPr id="1" name=""/>
        <p:cNvGrpSpPr/>
        <p:nvPr/>
      </p:nvGrpSpPr>
      <p:grpSpPr>
        <a:xfrm>
          <a:off x="0" y="0"/>
          <a:ext cx="0" cy="0"/>
          <a:chOff x="0" y="0"/>
          <a:chExt cx="0" cy="0"/>
        </a:xfrm>
      </p:grpSpPr>
    </p:spTree>
  </p:cSld>
  <p:clrMapOvr>
    <a:masterClrMapping/>
  </p:clrMapOvr>
  <p:transition>
    <p:strips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839200" cy="6709529"/>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600"/>
              </a:spcBef>
              <a:spcAft>
                <a:spcPts val="600"/>
              </a:spcAft>
              <a:defRPr/>
            </a:pPr>
            <a:r>
              <a:rPr lang="en-US" sz="2400" b="1" dirty="0">
                <a:solidFill>
                  <a:srgbClr val="C00000"/>
                </a:solidFill>
                <a:latin typeface="Arial" pitchFamily="34" charset="0"/>
                <a:cs typeface="Arial" pitchFamily="34" charset="0"/>
              </a:rPr>
              <a:t>	* Ai </a:t>
            </a:r>
            <a:r>
              <a:rPr lang="en-US" sz="2400" b="1" dirty="0" err="1">
                <a:solidFill>
                  <a:srgbClr val="C00000"/>
                </a:solidFill>
                <a:latin typeface="Arial" pitchFamily="34" charset="0"/>
                <a:cs typeface="Arial" pitchFamily="34" charset="0"/>
              </a:rPr>
              <a:t>có</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thể</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mắc</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bệnh</a:t>
            </a:r>
            <a:r>
              <a:rPr lang="en-US" sz="2400" b="1" dirty="0">
                <a:solidFill>
                  <a:srgbClr val="C00000"/>
                </a:solidFill>
                <a:latin typeface="Arial" pitchFamily="34" charset="0"/>
                <a:cs typeface="Arial" pitchFamily="34" charset="0"/>
              </a:rPr>
              <a:t> </a:t>
            </a:r>
          </a:p>
          <a:p>
            <a:pPr algn="just">
              <a:spcBef>
                <a:spcPts val="600"/>
              </a:spcBef>
              <a:spcAft>
                <a:spcPts val="600"/>
              </a:spcAft>
              <a:defRPr/>
            </a:pPr>
            <a:r>
              <a:rPr lang="en-US" sz="2400" dirty="0">
                <a:solidFill>
                  <a:srgbClr val="002060"/>
                </a:solidFill>
                <a:latin typeface="Arial" pitchFamily="34" charset="0"/>
                <a:cs typeface="Arial" pitchFamily="34" charset="0"/>
              </a:rPr>
              <a:t>	- </a:t>
            </a:r>
            <a:r>
              <a:rPr lang="en-US" sz="2400" dirty="0" err="1">
                <a:solidFill>
                  <a:srgbClr val="002060"/>
                </a:solidFill>
                <a:latin typeface="Arial" pitchFamily="34" charset="0"/>
                <a:cs typeface="Arial" pitchFamily="34" charset="0"/>
              </a:rPr>
              <a:t>Bất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cứ</a:t>
            </a:r>
            <a:r>
              <a:rPr lang="en-US" sz="2400" dirty="0">
                <a:solidFill>
                  <a:srgbClr val="002060"/>
                </a:solidFill>
                <a:latin typeface="Arial" pitchFamily="34" charset="0"/>
                <a:cs typeface="Arial" pitchFamily="34" charset="0"/>
              </a:rPr>
              <a:t> ai </a:t>
            </a:r>
            <a:r>
              <a:rPr lang="en-US" sz="2400" dirty="0" err="1">
                <a:solidFill>
                  <a:srgbClr val="002060"/>
                </a:solidFill>
                <a:latin typeface="Arial" pitchFamily="34" charset="0"/>
                <a:cs typeface="Arial" pitchFamily="34" charset="0"/>
              </a:rPr>
              <a:t>cũng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thể</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mắc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bệnh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nếu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bị</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muỗi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vằn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đốt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muỗi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mang</a:t>
            </a:r>
            <a:r>
              <a:rPr lang="en-US" sz="2400" dirty="0">
                <a:solidFill>
                  <a:srgbClr val="002060"/>
                </a:solidFill>
                <a:latin typeface="Arial" pitchFamily="34" charset="0"/>
                <a:cs typeface="Arial" pitchFamily="34" charset="0"/>
              </a:rPr>
              <a:t> vi </a:t>
            </a:r>
            <a:r>
              <a:rPr lang="en-US" sz="2400" dirty="0" err="1">
                <a:solidFill>
                  <a:srgbClr val="002060"/>
                </a:solidFill>
                <a:latin typeface="Arial" pitchFamily="34" charset="0"/>
                <a:cs typeface="Arial" pitchFamily="34" charset="0"/>
              </a:rPr>
              <a:t>rút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với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tải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lượng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đủ</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cao</a:t>
            </a:r>
            <a:r>
              <a:rPr lang="en-US" sz="2400" dirty="0">
                <a:solidFill>
                  <a:srgbClr val="002060"/>
                </a:solidFill>
                <a:latin typeface="Arial" pitchFamily="34" charset="0"/>
                <a:cs typeface="Arial" pitchFamily="34" charset="0"/>
              </a:rPr>
              <a:t>.</a:t>
            </a:r>
          </a:p>
          <a:p>
            <a:pPr algn="just">
              <a:spcBef>
                <a:spcPts val="600"/>
              </a:spcBef>
              <a:spcAft>
                <a:spcPts val="600"/>
              </a:spcAft>
              <a:buFont typeface="Wingdings 2" pitchFamily="18" charset="2"/>
              <a:buNone/>
              <a:defRPr/>
            </a:pPr>
            <a:r>
              <a:rPr lang="en-US" sz="2400" dirty="0">
                <a:solidFill>
                  <a:srgbClr val="002060"/>
                </a:solidFill>
                <a:latin typeface="Arial" pitchFamily="34" charset="0"/>
                <a:cs typeface="Arial" pitchFamily="34" charset="0"/>
              </a:rPr>
              <a:t>      - Khi </a:t>
            </a:r>
            <a:r>
              <a:rPr lang="en-US" sz="2400" dirty="0" err="1">
                <a:solidFill>
                  <a:srgbClr val="002060"/>
                </a:solidFill>
                <a:latin typeface="Arial" pitchFamily="34" charset="0"/>
                <a:cs typeface="Arial" pitchFamily="34" charset="0"/>
              </a:rPr>
              <a:t>bị</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mắc</a:t>
            </a:r>
            <a:r>
              <a:rPr lang="en-US" sz="2400" dirty="0">
                <a:solidFill>
                  <a:srgbClr val="002060"/>
                </a:solidFill>
                <a:latin typeface="Arial" pitchFamily="34" charset="0"/>
                <a:cs typeface="Arial" pitchFamily="34" charset="0"/>
              </a:rPr>
              <a:t> SXHD: </a:t>
            </a:r>
            <a:r>
              <a:rPr lang="en-US" sz="2400" dirty="0" err="1">
                <a:solidFill>
                  <a:srgbClr val="002060"/>
                </a:solidFill>
                <a:latin typeface="Arial" pitchFamily="34" charset="0"/>
                <a:cs typeface="Arial" pitchFamily="34" charset="0"/>
              </a:rPr>
              <a:t>cơ</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thể</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sẽ</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miễn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dịch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bền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vững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với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typ</a:t>
            </a:r>
            <a:r>
              <a:rPr lang="en-US" sz="2400" dirty="0">
                <a:solidFill>
                  <a:srgbClr val="002060"/>
                </a:solidFill>
                <a:latin typeface="Arial" pitchFamily="34" charset="0"/>
                <a:cs typeface="Arial" pitchFamily="34" charset="0"/>
              </a:rPr>
              <a:t> vi rut </a:t>
            </a:r>
            <a:r>
              <a:rPr lang="en-US" sz="2400" dirty="0" err="1">
                <a:solidFill>
                  <a:srgbClr val="002060"/>
                </a:solidFill>
                <a:latin typeface="Arial" pitchFamily="34" charset="0"/>
                <a:cs typeface="Arial" pitchFamily="34" charset="0"/>
              </a:rPr>
              <a:t>đã</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gây</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bệnh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Một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người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thể</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bị</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mắc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nhiều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lần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với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các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typ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khác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nhau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lần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mắc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sau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thường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nặng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nề</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hơn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lần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mắc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trước</a:t>
            </a:r>
            <a:r>
              <a:rPr lang="en-US" sz="2400" dirty="0">
                <a:solidFill>
                  <a:srgbClr val="002060"/>
                </a:solidFill>
                <a:latin typeface="Arial" pitchFamily="34" charset="0"/>
                <a:cs typeface="Arial" pitchFamily="34" charset="0"/>
              </a:rPr>
              <a:t>.</a:t>
            </a:r>
          </a:p>
          <a:p>
            <a:pPr algn="ctr">
              <a:spcBef>
                <a:spcPts val="600"/>
              </a:spcBef>
              <a:spcAft>
                <a:spcPts val="600"/>
              </a:spcAft>
              <a:buFont typeface="Wingdings 2" pitchFamily="18" charset="2"/>
              <a:buNone/>
              <a:defRPr/>
            </a:pPr>
            <a:r>
              <a:rPr lang="pt-BR" sz="2400" b="1" dirty="0">
                <a:solidFill>
                  <a:srgbClr val="C00000"/>
                </a:solidFill>
                <a:latin typeface="Arial" pitchFamily="34" charset="0"/>
                <a:cs typeface="Arial" pitchFamily="34" charset="0"/>
              </a:rPr>
              <a:t> * Các yếu tố thuận lợi làm xuất hiện và lan truyền bệnh</a:t>
            </a:r>
            <a:endParaRPr lang="en-US" sz="2400" b="1" dirty="0">
              <a:solidFill>
                <a:srgbClr val="C00000"/>
              </a:solidFill>
              <a:latin typeface="Arial" pitchFamily="34" charset="0"/>
              <a:cs typeface="Arial" pitchFamily="34" charset="0"/>
            </a:endParaRPr>
          </a:p>
          <a:p>
            <a:pPr>
              <a:spcBef>
                <a:spcPts val="600"/>
              </a:spcBef>
              <a:spcAft>
                <a:spcPts val="600"/>
              </a:spcAft>
              <a:buFont typeface="Wingdings 2" pitchFamily="18" charset="2"/>
              <a:buNone/>
              <a:defRPr/>
            </a:pPr>
            <a:r>
              <a:rPr lang="pt-BR" sz="2400" dirty="0">
                <a:latin typeface="Arial" pitchFamily="34" charset="0"/>
                <a:cs typeface="Arial" pitchFamily="34" charset="0"/>
              </a:rPr>
              <a:t> 	</a:t>
            </a:r>
            <a:r>
              <a:rPr lang="pt-BR" sz="2400" dirty="0">
                <a:solidFill>
                  <a:srgbClr val="002060"/>
                </a:solidFill>
                <a:latin typeface="Arial" pitchFamily="34" charset="0"/>
                <a:cs typeface="Arial" pitchFamily="34" charset="0"/>
              </a:rPr>
              <a:t>- Nơi đông dân cư tập trung, dân cư sống chen chúc và số người cảm thụ cao,</a:t>
            </a:r>
            <a:endParaRPr lang="en-US" sz="2400" dirty="0">
              <a:solidFill>
                <a:srgbClr val="002060"/>
              </a:solidFill>
              <a:latin typeface="Arial" pitchFamily="34" charset="0"/>
              <a:cs typeface="Arial" pitchFamily="34" charset="0"/>
            </a:endParaRPr>
          </a:p>
          <a:p>
            <a:pPr>
              <a:spcBef>
                <a:spcPts val="600"/>
              </a:spcBef>
              <a:spcAft>
                <a:spcPts val="600"/>
              </a:spcAft>
              <a:buFont typeface="Wingdings 2" pitchFamily="18" charset="2"/>
              <a:buNone/>
              <a:defRPr/>
            </a:pPr>
            <a:r>
              <a:rPr lang="pt-BR" sz="2400" dirty="0">
                <a:solidFill>
                  <a:srgbClr val="002060"/>
                </a:solidFill>
                <a:latin typeface="Arial" pitchFamily="34" charset="0"/>
                <a:cs typeface="Arial" pitchFamily="34" charset="0"/>
              </a:rPr>
              <a:t> 	- Vùng có vệ sinh môi trường kém(chợ, bến xe, nơi tập kết rác thải,.......)</a:t>
            </a:r>
          </a:p>
          <a:p>
            <a:pPr>
              <a:spcBef>
                <a:spcPts val="600"/>
              </a:spcBef>
              <a:spcAft>
                <a:spcPts val="600"/>
              </a:spcAft>
              <a:buFont typeface="Wingdings 2" pitchFamily="18" charset="2"/>
              <a:buNone/>
              <a:defRPr/>
            </a:pPr>
            <a:r>
              <a:rPr lang="pt-BR" sz="2400" dirty="0">
                <a:solidFill>
                  <a:srgbClr val="002060"/>
                </a:solidFill>
                <a:latin typeface="Arial" pitchFamily="34" charset="0"/>
                <a:cs typeface="Arial" pitchFamily="34" charset="0"/>
              </a:rPr>
              <a:t> 	- Quá trình đô thị hoá không kiểm soát (khu vực di dân, giải tỏa, công trường đang xây dựng.</a:t>
            </a:r>
          </a:p>
          <a:p>
            <a:pPr>
              <a:spcBef>
                <a:spcPts val="600"/>
              </a:spcBef>
              <a:spcAft>
                <a:spcPts val="600"/>
              </a:spcAft>
              <a:buFont typeface="Wingdings 2" pitchFamily="18" charset="2"/>
              <a:buNone/>
              <a:defRPr/>
            </a:pPr>
            <a:r>
              <a:rPr lang="pt-BR" sz="2400" dirty="0">
                <a:solidFill>
                  <a:srgbClr val="002060"/>
                </a:solidFill>
                <a:latin typeface="Arial" pitchFamily="34" charset="0"/>
                <a:cs typeface="Arial" pitchFamily="34" charset="0"/>
              </a:rPr>
              <a:t> 	- Quá trình di dân không kiểm soát....</a:t>
            </a:r>
            <a:endParaRPr lang="en-US" sz="2400" dirty="0">
              <a:solidFill>
                <a:srgbClr val="002060"/>
              </a:solidFill>
              <a:latin typeface="Arial" pitchFamily="34" charset="0"/>
              <a:cs typeface="Arial" pitchFamily="34" charset="0"/>
            </a:endParaRPr>
          </a:p>
        </p:txBody>
      </p:sp>
      <p:sp>
        <p:nvSpPr>
          <p:cNvPr id="17411" name="Date Placeholder 2"/>
          <p:cNvSpPr>
            <a:spLocks noGrp="1"/>
          </p:cNvSpPr>
          <p:nvPr>
            <p:ph type="dt" sz="half" idx="10"/>
          </p:nvPr>
        </p:nvSpPr>
        <p:spPr bwMode="auto">
          <a:noFill/>
          <a:ln>
            <a:miter lim="800000"/>
            <a:headEnd/>
            <a:tailEnd/>
          </a:ln>
        </p:spPr>
        <p:txBody>
          <a:bodyPr/>
          <a:lstStyle/>
          <a:p>
            <a:fld id="{CFF7D18E-B24E-4345-96FB-F10BA79A3A66}" type="datetime1">
              <a:rPr lang="en-US" smtClean="0"/>
              <a:pPr/>
              <a:t>7/24/2023</a:t>
            </a:fld>
            <a:endParaRPr lang="en-US"/>
          </a:p>
        </p:txBody>
      </p:sp>
      <p:sp>
        <p:nvSpPr>
          <p:cNvPr id="17412" name="Slide Number Placeholder 4"/>
          <p:cNvSpPr>
            <a:spLocks noGrp="1"/>
          </p:cNvSpPr>
          <p:nvPr>
            <p:ph type="sldNum" sz="quarter" idx="12"/>
          </p:nvPr>
        </p:nvSpPr>
        <p:spPr bwMode="auto">
          <a:xfrm flipV="1">
            <a:off x="511228" y="182882"/>
            <a:ext cx="8404172" cy="45719"/>
          </a:xfrm>
          <a:noFill/>
          <a:ln>
            <a:miter lim="800000"/>
            <a:headEnd/>
            <a:tailEnd/>
          </a:ln>
        </p:spPr>
        <p:txBody>
          <a:bodyPr/>
          <a:lstStyle/>
          <a:p>
            <a:fld id="{3990058F-0A56-47FF-ADD7-1EA24E4218BF}" type="slidenum">
              <a:rPr lang="en-US" smtClean="0"/>
              <a:pPr/>
              <a:t>8</a:t>
            </a:fld>
            <a:endParaRPr lang="en-US" dirty="0"/>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76201"/>
            <a:ext cx="9144000" cy="609599"/>
          </a:xfrm>
          <a:noFill/>
          <a:ln>
            <a:noFill/>
          </a:ln>
        </p:spPr>
        <p:txBody>
          <a:bodyPr>
            <a:noAutofit/>
          </a:bodyPr>
          <a:lstStyle/>
          <a:p>
            <a:pPr algn="ctr">
              <a:defRPr/>
            </a:pPr>
            <a:r>
              <a:rPr lang="en-US" sz="2400" b="1" dirty="0">
                <a:solidFill>
                  <a:srgbClr val="FF0000"/>
                </a:solidFill>
                <a:latin typeface="Arial" pitchFamily="34" charset="0"/>
                <a:cs typeface="Arial" pitchFamily="34" charset="0"/>
              </a:rPr>
              <a:t>III. MỘT SỐ BIỂU HIỆN CỦA BỆNH</a:t>
            </a:r>
          </a:p>
        </p:txBody>
      </p:sp>
      <p:sp>
        <p:nvSpPr>
          <p:cNvPr id="16386" name="Content Placeholder 2"/>
          <p:cNvSpPr>
            <a:spLocks noGrp="1"/>
          </p:cNvSpPr>
          <p:nvPr>
            <p:ph idx="1"/>
          </p:nvPr>
        </p:nvSpPr>
        <p:spPr>
          <a:xfrm>
            <a:off x="0" y="787783"/>
            <a:ext cx="8991600" cy="6070217"/>
          </a:xfrm>
        </p:spPr>
        <p:txBody>
          <a:bodyPr>
            <a:normAutofit/>
          </a:bodyPr>
          <a:lstStyle/>
          <a:p>
            <a:pPr marL="548640" algn="just">
              <a:lnSpc>
                <a:spcPct val="130000"/>
              </a:lnSpc>
              <a:spcBef>
                <a:spcPts val="600"/>
              </a:spcBef>
              <a:buNone/>
            </a:pPr>
            <a:r>
              <a:rPr lang="en-US" sz="2300" b="1" dirty="0">
                <a:latin typeface="Arial" pitchFamily="34" charset="0"/>
                <a:cs typeface="Arial" pitchFamily="34" charset="0"/>
              </a:rPr>
              <a:t> </a:t>
            </a:r>
            <a:r>
              <a:rPr lang="en-US" sz="2200" b="1" dirty="0">
                <a:solidFill>
                  <a:srgbClr val="FF0000"/>
                </a:solidFill>
                <a:latin typeface="Arial" pitchFamily="34" charset="0"/>
                <a:cs typeface="Arial" pitchFamily="34" charset="0"/>
              </a:rPr>
              <a:t>*</a:t>
            </a:r>
            <a:r>
              <a:rPr lang="en-US" sz="2200" b="1" dirty="0">
                <a:latin typeface="Arial" pitchFamily="34" charset="0"/>
                <a:cs typeface="Arial" pitchFamily="34" charset="0"/>
              </a:rPr>
              <a:t> </a:t>
            </a:r>
            <a:r>
              <a:rPr lang="en-US" sz="2200" b="1" dirty="0" err="1">
                <a:solidFill>
                  <a:srgbClr val="FF0000"/>
                </a:solidFill>
                <a:latin typeface="Arial" pitchFamily="34" charset="0"/>
                <a:cs typeface="Arial" pitchFamily="34" charset="0"/>
              </a:rPr>
              <a:t>Thời</a:t>
            </a:r>
            <a:r>
              <a:rPr lang="en-US" sz="2200" b="1" dirty="0">
                <a:solidFill>
                  <a:srgbClr val="FF0000"/>
                </a:solidFill>
                <a:latin typeface="Arial" pitchFamily="34" charset="0"/>
                <a:cs typeface="Arial" pitchFamily="34" charset="0"/>
              </a:rPr>
              <a:t> </a:t>
            </a:r>
            <a:r>
              <a:rPr lang="en-US" sz="2200" b="1" dirty="0" err="1">
                <a:solidFill>
                  <a:srgbClr val="FF0000"/>
                </a:solidFill>
                <a:latin typeface="Arial" pitchFamily="34" charset="0"/>
                <a:cs typeface="Arial" pitchFamily="34" charset="0"/>
              </a:rPr>
              <a:t>kỳ</a:t>
            </a:r>
            <a:r>
              <a:rPr lang="en-US" sz="2200" b="1" dirty="0">
                <a:solidFill>
                  <a:srgbClr val="FF0000"/>
                </a:solidFill>
                <a:latin typeface="Arial" pitchFamily="34" charset="0"/>
                <a:cs typeface="Arial" pitchFamily="34" charset="0"/>
              </a:rPr>
              <a:t> ủ </a:t>
            </a:r>
            <a:r>
              <a:rPr lang="en-US" sz="2200" b="1" dirty="0" err="1">
                <a:solidFill>
                  <a:srgbClr val="FF0000"/>
                </a:solidFill>
                <a:latin typeface="Arial" pitchFamily="34" charset="0"/>
                <a:cs typeface="Arial" pitchFamily="34" charset="0"/>
              </a:rPr>
              <a:t>bệnh</a:t>
            </a:r>
            <a:r>
              <a:rPr lang="en-US" sz="2200" b="1" dirty="0">
                <a:solidFill>
                  <a:srgbClr val="FF0000"/>
                </a:solidFill>
                <a:latin typeface="Arial" pitchFamily="34" charset="0"/>
                <a:cs typeface="Arial" pitchFamily="34" charset="0"/>
              </a:rPr>
              <a:t> </a:t>
            </a:r>
            <a:r>
              <a:rPr lang="en-US" sz="2200" b="1" dirty="0" err="1">
                <a:solidFill>
                  <a:srgbClr val="FF0000"/>
                </a:solidFill>
                <a:latin typeface="Arial" pitchFamily="34" charset="0"/>
                <a:cs typeface="Arial" pitchFamily="34" charset="0"/>
              </a:rPr>
              <a:t>và</a:t>
            </a:r>
            <a:r>
              <a:rPr lang="en-US" sz="2200" b="1" dirty="0">
                <a:solidFill>
                  <a:srgbClr val="FF0000"/>
                </a:solidFill>
                <a:latin typeface="Arial" pitchFamily="34" charset="0"/>
                <a:cs typeface="Arial" pitchFamily="34" charset="0"/>
              </a:rPr>
              <a:t> </a:t>
            </a:r>
            <a:r>
              <a:rPr lang="en-US" sz="2200" b="1" dirty="0" err="1">
                <a:solidFill>
                  <a:srgbClr val="FF0000"/>
                </a:solidFill>
                <a:latin typeface="Arial" pitchFamily="34" charset="0"/>
                <a:cs typeface="Arial" pitchFamily="34" charset="0"/>
              </a:rPr>
              <a:t>lây</a:t>
            </a:r>
            <a:r>
              <a:rPr lang="en-US" sz="2200" b="1" dirty="0">
                <a:solidFill>
                  <a:srgbClr val="FF0000"/>
                </a:solidFill>
                <a:latin typeface="Arial" pitchFamily="34" charset="0"/>
                <a:cs typeface="Arial" pitchFamily="34" charset="0"/>
              </a:rPr>
              <a:t> </a:t>
            </a:r>
            <a:r>
              <a:rPr lang="en-US" sz="2200" b="1" dirty="0" err="1">
                <a:solidFill>
                  <a:srgbClr val="FF0000"/>
                </a:solidFill>
                <a:latin typeface="Arial" pitchFamily="34" charset="0"/>
                <a:cs typeface="Arial" pitchFamily="34" charset="0"/>
              </a:rPr>
              <a:t>truyền</a:t>
            </a:r>
            <a:r>
              <a:rPr lang="en-US" sz="2200" b="1" dirty="0">
                <a:solidFill>
                  <a:srgbClr val="FF0000"/>
                </a:solidFill>
                <a:latin typeface="Arial" pitchFamily="34" charset="0"/>
                <a:cs typeface="Arial" pitchFamily="34" charset="0"/>
              </a:rPr>
              <a:t>: </a:t>
            </a:r>
          </a:p>
          <a:p>
            <a:pPr marL="548640" algn="just" eaLnBrk="1" hangingPunct="1">
              <a:lnSpc>
                <a:spcPct val="130000"/>
              </a:lnSpc>
              <a:spcBef>
                <a:spcPts val="600"/>
              </a:spcBef>
              <a:spcAft>
                <a:spcPts val="600"/>
              </a:spcAft>
              <a:buFontTx/>
              <a:buChar char="-"/>
            </a:pPr>
            <a:r>
              <a:rPr lang="en-US" sz="2000" dirty="0" err="1">
                <a:solidFill>
                  <a:srgbClr val="002060"/>
                </a:solidFill>
                <a:latin typeface="Arial" pitchFamily="34" charset="0"/>
                <a:cs typeface="Arial" pitchFamily="34" charset="0"/>
              </a:rPr>
              <a:t>Thời</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kỳ</a:t>
            </a:r>
            <a:r>
              <a:rPr lang="en-US" sz="2000" dirty="0">
                <a:solidFill>
                  <a:srgbClr val="002060"/>
                </a:solidFill>
                <a:latin typeface="Arial" pitchFamily="34" charset="0"/>
                <a:cs typeface="Arial" pitchFamily="34" charset="0"/>
              </a:rPr>
              <a:t> ủ </a:t>
            </a:r>
            <a:r>
              <a:rPr lang="en-US" sz="2000" dirty="0" err="1">
                <a:solidFill>
                  <a:srgbClr val="002060"/>
                </a:solidFill>
                <a:latin typeface="Arial" pitchFamily="34" charset="0"/>
                <a:cs typeface="Arial" pitchFamily="34" charset="0"/>
              </a:rPr>
              <a:t>bệnh</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từ</a:t>
            </a:r>
            <a:r>
              <a:rPr lang="en-US" sz="2000" dirty="0">
                <a:solidFill>
                  <a:srgbClr val="002060"/>
                </a:solidFill>
                <a:latin typeface="Arial" pitchFamily="34" charset="0"/>
                <a:cs typeface="Arial" pitchFamily="34" charset="0"/>
              </a:rPr>
              <a:t> 3-14 </a:t>
            </a:r>
            <a:r>
              <a:rPr lang="en-US" sz="2000" dirty="0" err="1">
                <a:solidFill>
                  <a:srgbClr val="002060"/>
                </a:solidFill>
                <a:latin typeface="Arial" pitchFamily="34" charset="0"/>
                <a:cs typeface="Arial" pitchFamily="34" charset="0"/>
              </a:rPr>
              <a:t>ngày</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trung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bình</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là</a:t>
            </a:r>
            <a:r>
              <a:rPr lang="en-US" sz="2000" dirty="0">
                <a:solidFill>
                  <a:srgbClr val="002060"/>
                </a:solidFill>
                <a:latin typeface="Arial" pitchFamily="34" charset="0"/>
                <a:cs typeface="Arial" pitchFamily="34" charset="0"/>
              </a:rPr>
              <a:t> 5-7 </a:t>
            </a:r>
            <a:r>
              <a:rPr lang="en-US" sz="2000" dirty="0" err="1">
                <a:solidFill>
                  <a:srgbClr val="002060"/>
                </a:solidFill>
                <a:latin typeface="Arial" pitchFamily="34" charset="0"/>
                <a:cs typeface="Arial" pitchFamily="34" charset="0"/>
              </a:rPr>
              <a:t>ngày</a:t>
            </a:r>
            <a:r>
              <a:rPr lang="en-US" sz="2000" dirty="0">
                <a:solidFill>
                  <a:srgbClr val="002060"/>
                </a:solidFill>
                <a:latin typeface="Arial" pitchFamily="34" charset="0"/>
                <a:cs typeface="Arial" pitchFamily="34" charset="0"/>
              </a:rPr>
              <a:t>.</a:t>
            </a:r>
            <a:r>
              <a:rPr lang="vi-VN" sz="2000" dirty="0">
                <a:solidFill>
                  <a:srgbClr val="002060"/>
                </a:solidFill>
                <a:latin typeface="Arial" pitchFamily="34" charset="0"/>
                <a:cs typeface="Arial" pitchFamily="34" charset="0"/>
              </a:rPr>
              <a:t> ( Giai đoạn này không có biểu hiện triệu trứng lâm sàng).</a:t>
            </a:r>
            <a:endParaRPr lang="en-US" sz="2000" dirty="0">
              <a:solidFill>
                <a:srgbClr val="002060"/>
              </a:solidFill>
              <a:latin typeface="Arial" pitchFamily="34" charset="0"/>
              <a:cs typeface="Arial" pitchFamily="34" charset="0"/>
            </a:endParaRPr>
          </a:p>
          <a:p>
            <a:pPr marL="548640" algn="just" eaLnBrk="1" hangingPunct="1">
              <a:lnSpc>
                <a:spcPct val="130000"/>
              </a:lnSpc>
              <a:spcBef>
                <a:spcPts val="600"/>
              </a:spcBef>
              <a:spcAft>
                <a:spcPts val="600"/>
              </a:spcAft>
              <a:buFontTx/>
              <a:buChar char="-"/>
            </a:pPr>
            <a:r>
              <a:rPr lang="en-US" sz="2000" dirty="0" err="1">
                <a:solidFill>
                  <a:srgbClr val="002060"/>
                </a:solidFill>
                <a:latin typeface="Arial" pitchFamily="34" charset="0"/>
                <a:cs typeface="Arial" pitchFamily="34" charset="0"/>
              </a:rPr>
              <a:t>Bệnh</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nhân</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là</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nguồn</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lây</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bệnh</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trong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thời</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kỳ</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có</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sốt</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nhất</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là</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trong</a:t>
            </a:r>
            <a:r>
              <a:rPr lang="en-US" sz="2000" dirty="0">
                <a:solidFill>
                  <a:srgbClr val="002060"/>
                </a:solidFill>
                <a:latin typeface="Arial" pitchFamily="34" charset="0"/>
                <a:cs typeface="Arial" pitchFamily="34" charset="0"/>
              </a:rPr>
              <a:t> 5 </a:t>
            </a:r>
            <a:r>
              <a:rPr lang="en-US" sz="2000" dirty="0" err="1">
                <a:solidFill>
                  <a:srgbClr val="002060"/>
                </a:solidFill>
                <a:latin typeface="Arial" pitchFamily="34" charset="0"/>
                <a:cs typeface="Arial" pitchFamily="34" charset="0"/>
              </a:rPr>
              <a:t>ngày</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đầu</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của</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sốt</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là</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giai</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đoạn</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trong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máu</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có</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nhiều</a:t>
            </a:r>
            <a:r>
              <a:rPr lang="en-US" sz="2000" dirty="0">
                <a:solidFill>
                  <a:srgbClr val="002060"/>
                </a:solidFill>
                <a:latin typeface="Arial" pitchFamily="34" charset="0"/>
                <a:cs typeface="Arial" pitchFamily="34" charset="0"/>
              </a:rPr>
              <a:t> vi </a:t>
            </a:r>
            <a:r>
              <a:rPr lang="en-US" sz="2000" dirty="0" err="1">
                <a:solidFill>
                  <a:srgbClr val="002060"/>
                </a:solidFill>
                <a:latin typeface="Arial" pitchFamily="34" charset="0"/>
                <a:cs typeface="Arial" pitchFamily="34" charset="0"/>
              </a:rPr>
              <a:t>rút</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Muỗi</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bị</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nhiễm</a:t>
            </a:r>
            <a:r>
              <a:rPr lang="en-US" sz="2000" dirty="0">
                <a:solidFill>
                  <a:srgbClr val="002060"/>
                </a:solidFill>
                <a:latin typeface="Arial" pitchFamily="34" charset="0"/>
                <a:cs typeface="Arial" pitchFamily="34" charset="0"/>
              </a:rPr>
              <a:t> VR </a:t>
            </a:r>
            <a:r>
              <a:rPr lang="en-US" sz="2000" dirty="0" err="1">
                <a:solidFill>
                  <a:srgbClr val="002060"/>
                </a:solidFill>
                <a:latin typeface="Arial" pitchFamily="34" charset="0"/>
                <a:cs typeface="Arial" pitchFamily="34" charset="0"/>
              </a:rPr>
              <a:t>thường</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sau</a:t>
            </a:r>
            <a:r>
              <a:rPr lang="en-US" sz="2000" dirty="0">
                <a:solidFill>
                  <a:srgbClr val="002060"/>
                </a:solidFill>
                <a:latin typeface="Arial" pitchFamily="34" charset="0"/>
                <a:cs typeface="Arial" pitchFamily="34" charset="0"/>
              </a:rPr>
              <a:t> 8-12 </a:t>
            </a:r>
            <a:r>
              <a:rPr lang="en-US" sz="2000" dirty="0" err="1">
                <a:solidFill>
                  <a:srgbClr val="002060"/>
                </a:solidFill>
                <a:latin typeface="Arial" pitchFamily="34" charset="0"/>
                <a:cs typeface="Arial" pitchFamily="34" charset="0"/>
              </a:rPr>
              <a:t>ngày</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sau</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hút</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máu</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có</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thể</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truyền</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bệnh</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cho</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ng</a:t>
            </a:r>
            <a:r>
              <a:rPr lang="vi-VN" sz="2000" dirty="0">
                <a:solidFill>
                  <a:srgbClr val="002060"/>
                </a:solidFill>
                <a:latin typeface="Arial" pitchFamily="34" charset="0"/>
                <a:cs typeface="Arial" pitchFamily="34" charset="0"/>
              </a:rPr>
              <a:t>ười</a:t>
            </a:r>
            <a:r>
              <a:rPr lang="en-US" sz="2000" dirty="0">
                <a:solidFill>
                  <a:srgbClr val="002060"/>
                </a:solidFill>
                <a:latin typeface="Arial" pitchFamily="34" charset="0"/>
                <a:cs typeface="Arial" pitchFamily="34" charset="0"/>
              </a:rPr>
              <a:t> </a:t>
            </a:r>
            <a:r>
              <a:rPr lang="en-US" sz="2000" dirty="0" err="1">
                <a:solidFill>
                  <a:srgbClr val="002060"/>
                </a:solidFill>
                <a:latin typeface="Arial" pitchFamily="34" charset="0"/>
                <a:cs typeface="Arial" pitchFamily="34" charset="0"/>
              </a:rPr>
              <a:t>lành</a:t>
            </a:r>
            <a:r>
              <a:rPr lang="en-US" sz="2000" dirty="0">
                <a:solidFill>
                  <a:srgbClr val="002060"/>
                </a:solidFill>
                <a:latin typeface="Arial" pitchFamily="34" charset="0"/>
                <a:cs typeface="Arial" pitchFamily="34" charset="0"/>
              </a:rPr>
              <a:t>.</a:t>
            </a:r>
          </a:p>
          <a:p>
            <a:pPr marL="548640" algn="just" eaLnBrk="1" hangingPunct="1">
              <a:lnSpc>
                <a:spcPct val="130000"/>
              </a:lnSpc>
              <a:spcBef>
                <a:spcPts val="600"/>
              </a:spcBef>
              <a:spcAft>
                <a:spcPts val="600"/>
              </a:spcAft>
              <a:buNone/>
            </a:pPr>
            <a:r>
              <a:rPr lang="en-US" sz="2200" b="1" dirty="0">
                <a:solidFill>
                  <a:srgbClr val="FF0000"/>
                </a:solidFill>
                <a:latin typeface="Arial" pitchFamily="34" charset="0"/>
                <a:cs typeface="Arial" pitchFamily="34" charset="0"/>
              </a:rPr>
              <a:t>* </a:t>
            </a:r>
            <a:r>
              <a:rPr lang="en-US" sz="2200" b="1" dirty="0" err="1">
                <a:solidFill>
                  <a:srgbClr val="FF0000"/>
                </a:solidFill>
                <a:latin typeface="Arial" pitchFamily="34" charset="0"/>
                <a:cs typeface="Arial" pitchFamily="34" charset="0"/>
              </a:rPr>
              <a:t>Thời</a:t>
            </a:r>
            <a:r>
              <a:rPr lang="en-US" sz="2200" b="1" dirty="0">
                <a:solidFill>
                  <a:srgbClr val="FF0000"/>
                </a:solidFill>
                <a:latin typeface="Arial" pitchFamily="34" charset="0"/>
                <a:cs typeface="Arial" pitchFamily="34" charset="0"/>
              </a:rPr>
              <a:t> </a:t>
            </a:r>
            <a:r>
              <a:rPr lang="en-US" sz="2200" b="1" dirty="0" err="1">
                <a:solidFill>
                  <a:srgbClr val="FF0000"/>
                </a:solidFill>
                <a:latin typeface="Arial" pitchFamily="34" charset="0"/>
                <a:cs typeface="Arial" pitchFamily="34" charset="0"/>
              </a:rPr>
              <a:t>kỳ</a:t>
            </a:r>
            <a:r>
              <a:rPr lang="en-US" sz="2200" b="1" dirty="0">
                <a:solidFill>
                  <a:srgbClr val="FF0000"/>
                </a:solidFill>
                <a:latin typeface="Arial" pitchFamily="34" charset="0"/>
                <a:cs typeface="Arial" pitchFamily="34" charset="0"/>
              </a:rPr>
              <a:t> </a:t>
            </a:r>
            <a:r>
              <a:rPr lang="en-US" sz="2200" b="1" dirty="0" err="1">
                <a:solidFill>
                  <a:srgbClr val="FF0000"/>
                </a:solidFill>
                <a:latin typeface="Arial" pitchFamily="34" charset="0"/>
                <a:cs typeface="Arial" pitchFamily="34" charset="0"/>
              </a:rPr>
              <a:t>phát</a:t>
            </a:r>
            <a:r>
              <a:rPr lang="en-US" sz="2200" b="1" dirty="0">
                <a:solidFill>
                  <a:srgbClr val="FF0000"/>
                </a:solidFill>
                <a:latin typeface="Arial" pitchFamily="34" charset="0"/>
                <a:cs typeface="Arial" pitchFamily="34" charset="0"/>
              </a:rPr>
              <a:t> </a:t>
            </a:r>
            <a:r>
              <a:rPr lang="en-US" sz="2200" b="1" dirty="0" err="1">
                <a:solidFill>
                  <a:srgbClr val="FF0000"/>
                </a:solidFill>
                <a:latin typeface="Arial" pitchFamily="34" charset="0"/>
                <a:cs typeface="Arial" pitchFamily="34" charset="0"/>
              </a:rPr>
              <a:t>bệnh</a:t>
            </a:r>
            <a:r>
              <a:rPr lang="en-US" sz="2200" b="1" dirty="0">
                <a:solidFill>
                  <a:srgbClr val="FF0000"/>
                </a:solidFill>
                <a:latin typeface="Arial" pitchFamily="34" charset="0"/>
                <a:cs typeface="Arial" pitchFamily="34" charset="0"/>
              </a:rPr>
              <a:t>:</a:t>
            </a:r>
            <a:r>
              <a:rPr lang="vi-VN" sz="2200" b="1" dirty="0">
                <a:solidFill>
                  <a:srgbClr val="FF0000"/>
                </a:solidFill>
                <a:latin typeface="Arial" pitchFamily="34" charset="0"/>
                <a:cs typeface="Arial" pitchFamily="34" charset="0"/>
              </a:rPr>
              <a:t> </a:t>
            </a:r>
            <a:r>
              <a:rPr lang="en-US" sz="2000" dirty="0">
                <a:solidFill>
                  <a:srgbClr val="002060"/>
                </a:solidFill>
                <a:latin typeface="Arial" pitchFamily="34" charset="0"/>
                <a:cs typeface="Arial" pitchFamily="34" charset="0"/>
              </a:rPr>
              <a:t>C</a:t>
            </a:r>
            <a:r>
              <a:rPr lang="vi-VN" sz="2000" dirty="0">
                <a:solidFill>
                  <a:srgbClr val="002060"/>
                </a:solidFill>
                <a:latin typeface="Arial" pitchFamily="34" charset="0"/>
                <a:cs typeface="Arial" pitchFamily="34" charset="0"/>
              </a:rPr>
              <a:t>ó biểu hiện đa dạng, diễn biến nhanh chóng từ nhẹ đến nặng. Bệnh thường khởi phát đột ngột và diễn biến qua ba giai đoạn: giai đoạn sốt, giai đoạn nguy hiểm và giai đoạn hồi phục. Phát hiện sớm ca bệnh, điều trị đúng và kịp thời sẽ hạn chế được số ca tử vong.</a:t>
            </a:r>
            <a:endParaRPr lang="en-US" sz="2000" dirty="0">
              <a:solidFill>
                <a:srgbClr val="002060"/>
              </a:solidFill>
              <a:latin typeface="Arial" pitchFamily="34" charset="0"/>
              <a:cs typeface="Arial" pitchFamily="34" charset="0"/>
            </a:endParaRPr>
          </a:p>
        </p:txBody>
      </p:sp>
      <p:sp>
        <p:nvSpPr>
          <p:cNvPr id="16388" name="Date Placeholder 3"/>
          <p:cNvSpPr>
            <a:spLocks noGrp="1"/>
          </p:cNvSpPr>
          <p:nvPr>
            <p:ph type="dt" sz="half" idx="10"/>
          </p:nvPr>
        </p:nvSpPr>
        <p:spPr bwMode="auto">
          <a:noFill/>
          <a:ln>
            <a:miter lim="800000"/>
            <a:headEnd/>
            <a:tailEnd/>
          </a:ln>
        </p:spPr>
        <p:txBody>
          <a:bodyPr/>
          <a:lstStyle/>
          <a:p>
            <a:fld id="{B22B79C8-79E7-4F2D-B424-63A19022D20C}" type="datetime1">
              <a:rPr lang="en-US" smtClean="0"/>
              <a:pPr/>
              <a:t>7/24/2023</a:t>
            </a:fld>
            <a:endParaRPr lang="en-US"/>
          </a:p>
        </p:txBody>
      </p:sp>
      <p:sp>
        <p:nvSpPr>
          <p:cNvPr id="16389" name="Slide Number Placeholder 4"/>
          <p:cNvSpPr>
            <a:spLocks noGrp="1"/>
          </p:cNvSpPr>
          <p:nvPr>
            <p:ph type="sldNum" sz="quarter" idx="12"/>
          </p:nvPr>
        </p:nvSpPr>
        <p:spPr bwMode="auto">
          <a:xfrm flipH="1">
            <a:off x="11658600" y="1295400"/>
            <a:ext cx="304800" cy="5917817"/>
          </a:xfrm>
          <a:noFill/>
          <a:ln>
            <a:miter lim="800000"/>
            <a:headEnd/>
            <a:tailEnd/>
          </a:ln>
        </p:spPr>
        <p:txBody>
          <a:bodyPr/>
          <a:lstStyle/>
          <a:p>
            <a:fld id="{8446CBDE-38CE-4E56-A12C-59AF070345E2}" type="slidenum">
              <a:rPr lang="en-US" smtClean="0"/>
              <a:pPr/>
              <a:t>9</a:t>
            </a:fld>
            <a:endParaRPr lang="en-US" dirty="0"/>
          </a:p>
        </p:txBody>
      </p:sp>
    </p:spTree>
  </p:cSld>
  <p:clrMapOvr>
    <a:masterClrMapping/>
  </p:clrMapOvr>
  <p:transition>
    <p:wedge/>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2327</TotalTime>
  <Words>1339</Words>
  <Application>Microsoft Office PowerPoint</Application>
  <PresentationFormat>On-screen Show (4:3)</PresentationFormat>
  <Paragraphs>151</Paragraphs>
  <Slides>20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Tahoma</vt:lpstr>
      <vt:lpstr>Times New Roman</vt:lpstr>
      <vt:lpstr>Wingdings 2</vt:lpstr>
      <vt:lpstr>Wingdings 3</vt:lpstr>
      <vt:lpstr>Wisp</vt:lpstr>
      <vt:lpstr>TRUNG TÂM Y TẾ HUYỆN VĨNH BẢO</vt:lpstr>
      <vt:lpstr>PowerPoint Presentation</vt:lpstr>
      <vt:lpstr>II. NHỮNG ĐẶC ĐIỂM CHỦ YẾU CỦA BỆNH</vt:lpstr>
      <vt:lpstr>II. NHỮNG ĐẶC ĐIỂM CHỦ YẾU CỦA BỆNH</vt:lpstr>
      <vt:lpstr>PowerPoint Presentation</vt:lpstr>
      <vt:lpstr>PowerPoint Presentation</vt:lpstr>
      <vt:lpstr>PowerPoint Presentation</vt:lpstr>
      <vt:lpstr>PowerPoint Presentation</vt:lpstr>
      <vt:lpstr>III. MỘT SỐ BIỂU HIỆN CỦA BỆNH</vt:lpstr>
      <vt:lpstr>PowerPoint Presentation</vt:lpstr>
      <vt:lpstr>IV. CÁC BIỆN PHÁP PHÒNG BỆNH SỐT XUẤT HUYẾT  </vt:lpstr>
      <vt:lpstr>PowerPoint Presentation</vt:lpstr>
      <vt:lpstr>CÁC BIỆN PHÁP PHÒNG BỆNH SỐT XUẤT HUYẾT  </vt:lpstr>
      <vt:lpstr>PowerPoint Presentation</vt:lpstr>
      <vt:lpstr>PowerPoint Presentation</vt:lpstr>
      <vt:lpstr>PowerPoint Presentation</vt:lpstr>
      <vt:lpstr>PowerPoint Presentation</vt:lpstr>
      <vt:lpstr>PowerPoint Presentation</vt:lpstr>
      <vt:lpstr>ĐỂ DIỆT BỌ GẬY, NGƯỜI DÂN CÓ THỂ THỰC HIỆN THƯỜNG XUYÊN CÁC BIỆN PHÁP ĐƠN GIẢN, RẺ TIỀN, DỄ LÀM NHƯ SAU:</vt:lpstr>
      <vt:lpstr>Để chủ động phòng chống dịch sốt xuất huyết Dengue, mọi người dân cần thực hiện tốt một số biện pháp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Admin</cp:lastModifiedBy>
  <cp:revision>159</cp:revision>
  <dcterms:created xsi:type="dcterms:W3CDTF">2017-08-22T02:02:07Z</dcterms:created>
  <dcterms:modified xsi:type="dcterms:W3CDTF">2023-07-24T03:35:30Z</dcterms:modified>
</cp:coreProperties>
</file>