
<file path=[Content_Types].xml><?xml version="1.0" encoding="utf-8"?>
<Types xmlns="http://schemas.openxmlformats.org/package/2006/content-types">
  <Default Extension="mp3" ContentType="audio/unknown"/>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media/audio3.wav" ContentType="audio/wav"/>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Lst>
  <p:notesMasterIdLst>
    <p:notesMasterId r:id="rId35"/>
  </p:notesMasterIdLst>
  <p:sldIdLst>
    <p:sldId id="333" r:id="rId6"/>
    <p:sldId id="264" r:id="rId7"/>
    <p:sldId id="277" r:id="rId8"/>
    <p:sldId id="307" r:id="rId9"/>
    <p:sldId id="279" r:id="rId10"/>
    <p:sldId id="280" r:id="rId11"/>
    <p:sldId id="466" r:id="rId12"/>
    <p:sldId id="467" r:id="rId13"/>
    <p:sldId id="465" r:id="rId14"/>
    <p:sldId id="455" r:id="rId15"/>
    <p:sldId id="456" r:id="rId16"/>
    <p:sldId id="457" r:id="rId17"/>
    <p:sldId id="458" r:id="rId18"/>
    <p:sldId id="476" r:id="rId19"/>
    <p:sldId id="460" r:id="rId20"/>
    <p:sldId id="461" r:id="rId21"/>
    <p:sldId id="462" r:id="rId22"/>
    <p:sldId id="463" r:id="rId23"/>
    <p:sldId id="477" r:id="rId24"/>
    <p:sldId id="464" r:id="rId25"/>
    <p:sldId id="475" r:id="rId26"/>
    <p:sldId id="468" r:id="rId27"/>
    <p:sldId id="469" r:id="rId28"/>
    <p:sldId id="470" r:id="rId29"/>
    <p:sldId id="471" r:id="rId30"/>
    <p:sldId id="472" r:id="rId31"/>
    <p:sldId id="473" r:id="rId32"/>
    <p:sldId id="474" r:id="rId33"/>
    <p:sldId id="454"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7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250" autoAdjust="0"/>
  </p:normalViewPr>
  <p:slideViewPr>
    <p:cSldViewPr snapToGrid="0">
      <p:cViewPr>
        <p:scale>
          <a:sx n="64" d="100"/>
          <a:sy n="64" d="100"/>
        </p:scale>
        <p:origin x="-984" y="-36"/>
      </p:cViewPr>
      <p:guideLst>
        <p:guide orient="horz" pos="2117"/>
        <p:guide pos="388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14149-3C68-4420-80C0-C18F91A2FC67}" type="datetimeFigureOut">
              <a:rPr lang="en-US" smtClean="0"/>
              <a:t>09/11/2023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D150B-983A-4B29-B9CD-2C102A6678C8}" type="slidenum">
              <a:rPr lang="en-US" smtClean="0"/>
              <a:t>‹#›</a:t>
            </a:fld>
            <a:endParaRPr lang="en-US"/>
          </a:p>
        </p:txBody>
      </p:sp>
    </p:spTree>
    <p:extLst>
      <p:ext uri="{BB962C8B-B14F-4D97-AF65-F5344CB8AC3E}">
        <p14:creationId xmlns:p14="http://schemas.microsoft.com/office/powerpoint/2010/main" val="2093407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2D150B-983A-4B29-B9CD-2C102A6678C8}" type="slidenum">
              <a:rPr lang="en-US" smtClean="0"/>
              <a:t>7</a:t>
            </a:fld>
            <a:endParaRPr lang="en-US"/>
          </a:p>
        </p:txBody>
      </p:sp>
    </p:spTree>
    <p:extLst>
      <p:ext uri="{BB962C8B-B14F-4D97-AF65-F5344CB8AC3E}">
        <p14:creationId xmlns:p14="http://schemas.microsoft.com/office/powerpoint/2010/main" val="2633852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09/11/2023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09/11/2023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09/11/2023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09/11/2023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09/11/2023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09/11/2023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61"/>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6ABD190-56AD-4C55-BBCA-1554B872117B}" type="datetimeFigureOut">
              <a:rPr lang="en-US" smtClean="0"/>
              <a:t>09/11/2023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55"/>
            <a:ext cx="609600" cy="441325"/>
          </a:xfrm>
        </p:spPr>
        <p:txBody>
          <a:bodyPr/>
          <a:lstStyle>
            <a:lvl1pPr>
              <a:defRPr>
                <a:solidFill>
                  <a:schemeClr val="accent3">
                    <a:shade val="75000"/>
                  </a:schemeClr>
                </a:solidFill>
              </a:defRPr>
            </a:lvl1pPr>
          </a:lstStyle>
          <a:p>
            <a:fld id="{B8F674BA-2DE0-4D90-8561-25BA31F62F13}" type="slidenum">
              <a:rPr lang="en-US" smtClean="0"/>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7"/>
            <a:ext cx="609600" cy="441325"/>
          </a:xfrm>
        </p:spPr>
        <p:txBody>
          <a:bodyPr/>
          <a:lstStyle/>
          <a:p>
            <a:fld id="{B8F674BA-2DE0-4D90-8561-25BA31F62F13}"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61"/>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55"/>
            <a:ext cx="609600" cy="441325"/>
          </a:xfrm>
        </p:spPr>
        <p:txBody>
          <a:bodyPr/>
          <a:lstStyle>
            <a:lvl1pPr>
              <a:defRPr>
                <a:solidFill>
                  <a:schemeClr val="accent3">
                    <a:shade val="75000"/>
                  </a:schemeClr>
                </a:solidFill>
              </a:defRPr>
            </a:lvl1pPr>
          </a:lstStyle>
          <a:p>
            <a:fld id="{B8F674BA-2DE0-4D90-8561-25BA31F62F13}" type="slidenum">
              <a:rPr lang="en-US" smtClean="0"/>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06ABD190-56AD-4C55-BBCA-1554B872117B}" type="datetimeFigureOut">
              <a:rPr lang="en-US" smtClean="0"/>
              <a:t>09/11/2023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
        <p:nvSpPr>
          <p:cNvPr id="8" name="Straight Connector 7"/>
          <p:cNvSpPr>
            <a:spLocks noChangeShapeType="1"/>
          </p:cNvSpPr>
          <p:nvPr/>
        </p:nvSpPr>
        <p:spPr bwMode="auto">
          <a:xfrm flipV="1">
            <a:off x="6084110" y="1575654"/>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4"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6ABD190-56AD-4C55-BBCA-1554B872117B}" type="datetimeFigureOut">
              <a:rPr lang="en-US" smtClean="0"/>
              <a:t>09/11/2023</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21"/>
            <a:ext cx="609600" cy="441325"/>
          </a:xfrm>
        </p:spPr>
        <p:txBody>
          <a:bodyPr/>
          <a:lstStyle>
            <a:lvl1pPr algn="ctr">
              <a:defRPr/>
            </a:lvl1pPr>
          </a:lstStyle>
          <a:p>
            <a:fld id="{B8F674BA-2DE0-4D90-8561-25BA31F62F13}"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ABD190-56AD-4C55-BBCA-1554B872117B}" type="datetimeFigureOut">
              <a:rPr lang="en-US" smtClean="0"/>
              <a:t>09/11/2023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5"/>
            <a:ext cx="609600" cy="441325"/>
          </a:xfrm>
        </p:spPr>
        <p:txBody>
          <a:bodyPr/>
          <a:lstStyle/>
          <a:p>
            <a:fld id="{B8F674BA-2DE0-4D90-8561-25BA31F62F13}"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61"/>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6ABD190-56AD-4C55-BBCA-1554B872117B}" type="datetimeFigureOut">
              <a:rPr lang="en-US" smtClean="0"/>
              <a:t>09/11/2023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B8F674BA-2DE0-4D90-8561-25BA31F62F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5"/>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43"/>
            <a:ext cx="609600" cy="441325"/>
          </a:xfrm>
        </p:spPr>
        <p:txBody>
          <a:bodyPr/>
          <a:lstStyle>
            <a:lvl1pPr>
              <a:defRPr>
                <a:solidFill>
                  <a:schemeClr val="accent3">
                    <a:shade val="75000"/>
                  </a:schemeClr>
                </a:solidFill>
              </a:defRPr>
            </a:lvl1pPr>
          </a:lstStyle>
          <a:p>
            <a:fld id="{B8F674BA-2DE0-4D90-8561-25BA31F62F13}" type="slidenum">
              <a:rPr lang="en-US" smtClean="0"/>
              <a:t>‹#›</a:t>
            </a:fld>
            <a:endParaRPr lang="en-US"/>
          </a:p>
        </p:txBody>
      </p:sp>
      <p:sp>
        <p:nvSpPr>
          <p:cNvPr id="21" name="Rectangle 20"/>
          <p:cNvSpPr>
            <a:spLocks noChangeArrowheads="1"/>
          </p:cNvSpPr>
          <p:nvPr/>
        </p:nvSpPr>
        <p:spPr bwMode="auto">
          <a:xfrm>
            <a:off x="199136" y="6388390"/>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6ABD190-56AD-4C55-BBCA-1554B872117B}" type="datetimeFigureOut">
              <a:rPr lang="en-US" smtClean="0"/>
              <a:t>09/11/2023</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43"/>
            <a:ext cx="609600" cy="441325"/>
          </a:xfrm>
        </p:spPr>
        <p:txBody>
          <a:bodyPr/>
          <a:lstStyle/>
          <a:p>
            <a:fld id="{B8F674BA-2DE0-4D90-8561-25BA31F62F13}" type="slidenum">
              <a:rPr lang="en-US" smtClean="0"/>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90"/>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06ABD190-56AD-4C55-BBCA-1554B872117B}" type="datetimeFigureOut">
              <a:rPr lang="en-US" smtClean="0"/>
              <a:t>09/11/2023</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61"/>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06"/>
            <a:ext cx="609600" cy="441325"/>
          </a:xfrm>
        </p:spPr>
        <p:txBody>
          <a:bodyPr/>
          <a:lstStyle/>
          <a:p>
            <a:fld id="{B8F674BA-2DE0-4D90-8561-25BA31F62F13}" type="slidenum">
              <a:rPr lang="en-US" smtClean="0"/>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6"/>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644507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663906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290197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ABD190-56AD-4C55-BBCA-1554B872117B}" type="datetimeFigureOut">
              <a:rPr lang="en-US" smtClean="0"/>
              <a:t>09/11/2023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528678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ABD190-56AD-4C55-BBCA-1554B872117B}" type="datetimeFigureOut">
              <a:rPr lang="en-US" smtClean="0"/>
              <a:t>09/11/2023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1879370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ABD190-56AD-4C55-BBCA-1554B872117B}" type="datetimeFigureOut">
              <a:rPr lang="en-US" smtClean="0"/>
              <a:t>09/11/2023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42912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09/11/2023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09/11/2023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576079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09/11/2023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205063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09/11/2023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296482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656395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236886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ABD190-56AD-4C55-BBCA-1554B872117B}" type="datetimeFigureOut">
              <a:rPr lang="en-US" smtClean="0"/>
              <a:t>09/11/2023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ABD190-56AD-4C55-BBCA-1554B872117B}" type="datetimeFigureOut">
              <a:rPr lang="en-US" smtClean="0"/>
              <a:t>09/11/2023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09/11/2023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ABD190-56AD-4C55-BBCA-1554B872117B}" type="datetimeFigureOut">
              <a:rPr lang="en-US" smtClean="0"/>
              <a:t>09/11/2023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09/11/2023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09/11/2023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09/11/2023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ABD190-56AD-4C55-BBCA-1554B872117B}" type="datetimeFigureOut">
              <a:rPr lang="en-US" smtClean="0"/>
              <a:t>09/11/2023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09/11/2023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09/11/2023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09/11/2023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09/11/2023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09/11/2023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09/11/2023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5"/>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90"/>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06ABD190-56AD-4C55-BBCA-1554B872117B}" type="datetimeFigureOut">
              <a:rPr lang="en-US" smtClean="0"/>
              <a:t>09/11/2023</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79"/>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8F674BA-2DE0-4D90-8561-25BA31F62F13}" type="slidenum">
              <a:rPr lang="en-US" smtClean="0"/>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09/11/2023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extLst>
      <p:ext uri="{BB962C8B-B14F-4D97-AF65-F5344CB8AC3E}">
        <p14:creationId xmlns:p14="http://schemas.microsoft.com/office/powerpoint/2010/main" val="41384331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6ABD190-56AD-4C55-BBCA-1554B872117B}" type="datetimeFigureOut">
              <a:rPr lang="en-US" smtClean="0"/>
              <a:t>09/11/2023</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8F674BA-2DE0-4D90-8561-25BA31F62F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5.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1" Type="http://schemas.openxmlformats.org/officeDocument/2006/relationships/image" Target="NULL"/><Relationship Id="rId2" Type="http://schemas.openxmlformats.org/officeDocument/2006/relationships/image" Target="../media/image33.png"/><Relationship Id="rId1" Type="http://schemas.openxmlformats.org/officeDocument/2006/relationships/slideLayout" Target="../slideLayouts/slideLayout29.xml"/><Relationship Id="rId22"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1" Type="http://schemas.openxmlformats.org/officeDocument/2006/relationships/image" Target="NULL"/><Relationship Id="rId2" Type="http://schemas.openxmlformats.org/officeDocument/2006/relationships/image" Target="../media/image33.png"/><Relationship Id="rId1" Type="http://schemas.openxmlformats.org/officeDocument/2006/relationships/slideLayout" Target="../slideLayouts/slideLayout40.xml"/><Relationship Id="rId22"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1" Type="http://schemas.openxmlformats.org/officeDocument/2006/relationships/image" Target="NULL"/><Relationship Id="rId2" Type="http://schemas.openxmlformats.org/officeDocument/2006/relationships/image" Target="../media/image33.png"/><Relationship Id="rId1" Type="http://schemas.openxmlformats.org/officeDocument/2006/relationships/slideLayout" Target="../slideLayouts/slideLayout29.xml"/><Relationship Id="rId22"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29.xml"/><Relationship Id="rId5" Type="http://schemas.openxmlformats.org/officeDocument/2006/relationships/image" Target="../media/image41.png"/><Relationship Id="rId15" Type="http://schemas.openxmlformats.org/officeDocument/2006/relationships/image" Target="../media/image14.sv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png"/><Relationship Id="rId16" Type="http://schemas.openxmlformats.org/officeDocument/2006/relationships/image" Target="../media/image42.png"/><Relationship Id="rId1" Type="http://schemas.openxmlformats.org/officeDocument/2006/relationships/slideLayout" Target="../slideLayouts/slideLayout29.xml"/><Relationship Id="rId5" Type="http://schemas.openxmlformats.org/officeDocument/2006/relationships/image" Target="../media/image41.png"/><Relationship Id="rId15" Type="http://schemas.openxmlformats.org/officeDocument/2006/relationships/image" Target="../media/image14.sv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4.xml"/><Relationship Id="rId18" Type="http://schemas.openxmlformats.org/officeDocument/2006/relationships/image" Target="../media/image12.GIF"/><Relationship Id="rId3" Type="http://schemas.openxmlformats.org/officeDocument/2006/relationships/slideLayout" Target="../slideLayouts/slideLayout2.xml"/><Relationship Id="rId21"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slide" Target="slide3.xml"/><Relationship Id="rId17" Type="http://schemas.openxmlformats.org/officeDocument/2006/relationships/image" Target="../media/image11.GIF"/><Relationship Id="rId2" Type="http://schemas.openxmlformats.org/officeDocument/2006/relationships/audio" Target="../media/media1.mp3"/><Relationship Id="rId16" Type="http://schemas.openxmlformats.org/officeDocument/2006/relationships/image" Target="../media/image10.GIF"/><Relationship Id="rId20" Type="http://schemas.openxmlformats.org/officeDocument/2006/relationships/image" Target="../media/image14.GIF"/><Relationship Id="rId1" Type="http://schemas.microsoft.com/office/2007/relationships/media" Target="../media/media1.mp3"/><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slide" Target="slide6.xml"/><Relationship Id="rId23" Type="http://schemas.openxmlformats.org/officeDocument/2006/relationships/slide" Target="slide7.xml"/><Relationship Id="rId10" Type="http://schemas.openxmlformats.org/officeDocument/2006/relationships/image" Target="../media/image8.jpeg"/><Relationship Id="rId19"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7.png"/><Relationship Id="rId14" Type="http://schemas.openxmlformats.org/officeDocument/2006/relationships/slide" Target="slide5.xml"/><Relationship Id="rId22"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1" Type="http://schemas.openxmlformats.org/officeDocument/2006/relationships/image" Target="NULL"/><Relationship Id="rId2" Type="http://schemas.openxmlformats.org/officeDocument/2006/relationships/image" Target="../media/image33.png"/><Relationship Id="rId1" Type="http://schemas.openxmlformats.org/officeDocument/2006/relationships/slideLayout" Target="../slideLayouts/slideLayout29.xml"/><Relationship Id="rId22"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3.wav"/><Relationship Id="rId7"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image" Target="../media/image18.wm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3.wav"/><Relationship Id="rId7"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image" Target="../media/image18.wmf"/></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3.wav"/><Relationship Id="rId7"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image" Target="../media/image18.wmf"/></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3.wav"/><Relationship Id="rId7"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image" Target="../media/image18.wmf"/></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62.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64.sv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288310"/>
            <a:ext cx="11734800" cy="4524315"/>
          </a:xfrm>
          <a:prstGeom prst="rect">
            <a:avLst/>
          </a:prstGeom>
          <a:noFill/>
        </p:spPr>
        <p:txBody>
          <a:bodyPr wrap="square">
            <a:spAutoFit/>
          </a:bodyPr>
          <a:lstStyle/>
          <a:p>
            <a:pPr marR="0" lvl="0" algn="just" defTabSz="914400" rtl="0" eaLnBrk="1" fontAlgn="auto" latinLnBrk="0" hangingPunct="1">
              <a:spcBef>
                <a:spcPts val="0"/>
              </a:spcBef>
              <a:buClrTx/>
              <a:buSzTx/>
              <a:defRPr/>
            </a:pPr>
            <a:r>
              <a:rPr lang="en-US" sz="3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LUẬT CHƠI:</a:t>
            </a:r>
          </a:p>
          <a:p>
            <a:pPr marR="0" lvl="0" algn="just" defTabSz="914400" rtl="0" eaLnBrk="1" fontAlgn="auto" latinLnBrk="0" hangingPunct="1">
              <a:spcBef>
                <a:spcPts val="0"/>
              </a:spcBef>
              <a:buClrTx/>
              <a:buSzTx/>
              <a:defRPr/>
            </a:pPr>
            <a:r>
              <a:rPr lang="en-US" sz="3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Học sinh c</a:t>
            </a: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họn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trong 4</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mảnh ghép tương ứng với </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trong 4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hỏi bên trong mảnh ghép</a:t>
            </a: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defTabSz="914400" rtl="0" eaLnBrk="1" fontAlgn="auto" latinLnBrk="0" hangingPunct="1">
              <a:spcBef>
                <a:spcPts val="0"/>
              </a:spcBef>
              <a:buClrTx/>
              <a:buSzTx/>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0</a:t>
            </a: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giây suy </a:t>
            </a: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 </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mỗi câu hỏi, </a:t>
            </a: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 câu hỏi bằng cách </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đáp </a:t>
            </a: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 đúng</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(A,B,C,D)</a:t>
            </a: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R="0" lvl="0" algn="just" defTabSz="914400" rtl="0" eaLnBrk="1" fontAlgn="auto" latinLnBrk="0" hangingPunct="1">
              <a:spcBef>
                <a:spcPts val="0"/>
              </a:spcBef>
              <a:buClrTx/>
              <a:buSzTx/>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Kết thúc các câu hỏi học sinh</a:t>
            </a: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lật được mảnh ghép</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 thấy một bức tranh hiện ra</a:t>
            </a: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defTabSz="914400" rtl="0" eaLnBrk="1" fontAlgn="auto" latinLnBrk="0" hangingPunct="1">
              <a:spcBef>
                <a:spcPts val="0"/>
              </a:spcBef>
              <a:buClrTx/>
              <a:buSzTx/>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2" name="TextBox 1"/>
          <p:cNvSpPr txBox="1"/>
          <p:nvPr/>
        </p:nvSpPr>
        <p:spPr>
          <a:xfrm>
            <a:off x="2887851" y="278968"/>
            <a:ext cx="6788257" cy="646331"/>
          </a:xfrm>
          <a:prstGeom prst="rect">
            <a:avLst/>
          </a:prstGeom>
          <a:noFill/>
        </p:spPr>
        <p:txBody>
          <a:bodyPr wrap="square" rtlCol="0">
            <a:spAutoFit/>
          </a:bodyPr>
          <a:lstStyle/>
          <a:p>
            <a:r>
              <a:rPr lang="en-US" sz="3600" b="1" smtClean="0">
                <a:solidFill>
                  <a:srgbClr val="002060"/>
                </a:solidFill>
                <a:latin typeface="Times New Roman" panose="02020603050405020304" pitchFamily="18" charset="0"/>
                <a:cs typeface="Times New Roman" panose="02020603050405020304" pitchFamily="18" charset="0"/>
              </a:rPr>
              <a:t>TRÒ CHƠI LẬT MẢNH GHÉP</a:t>
            </a:r>
            <a:endParaRPr lang="en-US" sz="3600"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19708" y="499001"/>
            <a:ext cx="1320800" cy="461665"/>
          </a:xfrm>
          <a:prstGeom prst="rect">
            <a:avLst/>
          </a:prstGeom>
          <a:noFill/>
        </p:spPr>
        <p:txBody>
          <a:bodyPr wrap="square" rtlCol="0">
            <a:spAutoFit/>
          </a:bodyPr>
          <a:lstStyle/>
          <a:p>
            <a:r>
              <a:rPr lang="en-US" sz="2400" b="1" smtClean="0"/>
              <a:t>Hình 1</a:t>
            </a:r>
            <a:endParaRPr lang="en-US" sz="2400" b="1"/>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34" y="209425"/>
            <a:ext cx="8005739" cy="1964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859997" y="711813"/>
            <a:ext cx="2171699" cy="1200329"/>
          </a:xfrm>
          <a:prstGeom prst="rect">
            <a:avLst/>
          </a:prstGeom>
          <a:noFill/>
        </p:spPr>
        <p:txBody>
          <a:bodyPr wrap="square" rtlCol="0">
            <a:spAutoFit/>
          </a:bodyPr>
          <a:lstStyle/>
          <a:p>
            <a:pPr algn="ctr"/>
            <a:r>
              <a:rPr lang="en-US" sz="2400" b="1" smtClean="0">
                <a:solidFill>
                  <a:srgbClr val="FF0000"/>
                </a:solidFill>
              </a:rPr>
              <a:t>Trình bày thông tin dưới dạng bảng</a:t>
            </a:r>
            <a:endParaRPr lang="en-US" sz="2400" b="1">
              <a:solidFill>
                <a:srgbClr val="FF0000"/>
              </a:solidFill>
            </a:endParaRPr>
          </a:p>
        </p:txBody>
      </p:sp>
      <p:cxnSp>
        <p:nvCxnSpPr>
          <p:cNvPr id="11" name="Straight Arrow Connector 10"/>
          <p:cNvCxnSpPr/>
          <p:nvPr/>
        </p:nvCxnSpPr>
        <p:spPr>
          <a:xfrm flipH="1">
            <a:off x="7075357" y="1416909"/>
            <a:ext cx="308572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33" y="2325738"/>
            <a:ext cx="8005739" cy="1886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8519708" y="2576793"/>
            <a:ext cx="1320800" cy="461665"/>
          </a:xfrm>
          <a:prstGeom prst="rect">
            <a:avLst/>
          </a:prstGeom>
          <a:noFill/>
        </p:spPr>
        <p:txBody>
          <a:bodyPr wrap="square" rtlCol="0">
            <a:spAutoFit/>
          </a:bodyPr>
          <a:lstStyle/>
          <a:p>
            <a:r>
              <a:rPr lang="en-US" sz="2400" b="1" smtClean="0"/>
              <a:t>Hình 2</a:t>
            </a:r>
            <a:endParaRPr lang="en-US" sz="2400" b="1"/>
          </a:p>
        </p:txBody>
      </p:sp>
      <p:sp>
        <p:nvSpPr>
          <p:cNvPr id="18" name="TextBox 17"/>
          <p:cNvSpPr txBox="1"/>
          <p:nvPr/>
        </p:nvSpPr>
        <p:spPr>
          <a:xfrm>
            <a:off x="9891253" y="2947830"/>
            <a:ext cx="1422400" cy="1569660"/>
          </a:xfrm>
          <a:prstGeom prst="rect">
            <a:avLst/>
          </a:prstGeom>
          <a:noFill/>
        </p:spPr>
        <p:txBody>
          <a:bodyPr wrap="square" rtlCol="0">
            <a:spAutoFit/>
          </a:bodyPr>
          <a:lstStyle/>
          <a:p>
            <a:pPr algn="ctr"/>
            <a:r>
              <a:rPr lang="en-US" sz="2400" b="1" smtClean="0">
                <a:solidFill>
                  <a:srgbClr val="FF0000"/>
                </a:solidFill>
              </a:rPr>
              <a:t>Thực hiện các lệnh tính toán</a:t>
            </a:r>
            <a:endParaRPr lang="en-US" sz="2400" b="1">
              <a:solidFill>
                <a:srgbClr val="FF0000"/>
              </a:solidFill>
            </a:endParaRPr>
          </a:p>
        </p:txBody>
      </p:sp>
      <p:cxnSp>
        <p:nvCxnSpPr>
          <p:cNvPr id="19" name="Straight Arrow Connector 18"/>
          <p:cNvCxnSpPr/>
          <p:nvPr/>
        </p:nvCxnSpPr>
        <p:spPr>
          <a:xfrm flipH="1" flipV="1">
            <a:off x="7345180" y="3567659"/>
            <a:ext cx="2546074" cy="13513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33" y="4517490"/>
            <a:ext cx="7995295" cy="2158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8465264" y="5238654"/>
            <a:ext cx="1320800" cy="461665"/>
          </a:xfrm>
          <a:prstGeom prst="rect">
            <a:avLst/>
          </a:prstGeom>
          <a:noFill/>
        </p:spPr>
        <p:txBody>
          <a:bodyPr wrap="square" rtlCol="0">
            <a:spAutoFit/>
          </a:bodyPr>
          <a:lstStyle/>
          <a:p>
            <a:r>
              <a:rPr lang="en-US" sz="2400" b="1" smtClean="0"/>
              <a:t>Hình 3</a:t>
            </a:r>
            <a:endParaRPr lang="en-US" sz="2400" b="1"/>
          </a:p>
        </p:txBody>
      </p:sp>
      <p:sp>
        <p:nvSpPr>
          <p:cNvPr id="24" name="TextBox 23"/>
          <p:cNvSpPr txBox="1"/>
          <p:nvPr/>
        </p:nvSpPr>
        <p:spPr>
          <a:xfrm>
            <a:off x="9786064" y="5156772"/>
            <a:ext cx="2144623" cy="1569660"/>
          </a:xfrm>
          <a:prstGeom prst="rect">
            <a:avLst/>
          </a:prstGeom>
          <a:noFill/>
        </p:spPr>
        <p:txBody>
          <a:bodyPr wrap="square" rtlCol="0">
            <a:spAutoFit/>
          </a:bodyPr>
          <a:lstStyle/>
          <a:p>
            <a:pPr algn="ctr"/>
            <a:r>
              <a:rPr lang="en-US" sz="2400" b="1" smtClean="0">
                <a:solidFill>
                  <a:srgbClr val="FF0000"/>
                </a:solidFill>
              </a:rPr>
              <a:t>Vẽ biểu đồ biểu diễn trực quan số liệu trong bảng</a:t>
            </a:r>
            <a:endParaRPr lang="en-US" sz="2400" b="1">
              <a:solidFill>
                <a:srgbClr val="FF0000"/>
              </a:solidFill>
            </a:endParaRPr>
          </a:p>
        </p:txBody>
      </p:sp>
      <p:cxnSp>
        <p:nvCxnSpPr>
          <p:cNvPr id="25" name="Straight Arrow Connector 24"/>
          <p:cNvCxnSpPr>
            <a:stCxn id="24" idx="1"/>
          </p:cNvCxnSpPr>
          <p:nvPr/>
        </p:nvCxnSpPr>
        <p:spPr>
          <a:xfrm flipH="1">
            <a:off x="5996066" y="5941602"/>
            <a:ext cx="3789998" cy="39596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21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2000"/>
                                        <p:tgtEl>
                                          <p:spTgt spid="19"/>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2192000" cy="6858000"/>
          </a:xfrm>
          <a:prstGeom prst="rect">
            <a:avLst/>
          </a:prstGeom>
        </p:spPr>
      </p:pic>
      <p:grpSp>
        <p:nvGrpSpPr>
          <p:cNvPr id="25" name="Group 24"/>
          <p:cNvGrpSpPr/>
          <p:nvPr/>
        </p:nvGrpSpPr>
        <p:grpSpPr>
          <a:xfrm>
            <a:off x="4673600" y="584205"/>
            <a:ext cx="6908800" cy="5947481"/>
            <a:chOff x="7937389" y="701277"/>
            <a:chExt cx="8995173" cy="8921222"/>
          </a:xfrm>
        </p:grpSpPr>
        <p:grpSp>
          <p:nvGrpSpPr>
            <p:cNvPr id="3" name="Group 3"/>
            <p:cNvGrpSpPr/>
            <p:nvPr/>
          </p:nvGrpSpPr>
          <p:grpSpPr>
            <a:xfrm>
              <a:off x="8229600" y="1028700"/>
              <a:ext cx="8702962" cy="8593799"/>
              <a:chOff x="0" y="0"/>
              <a:chExt cx="12390759" cy="13587893"/>
            </a:xfrm>
          </p:grpSpPr>
          <p:sp>
            <p:nvSpPr>
              <p:cNvPr id="4" name="Freeform 4"/>
              <p:cNvSpPr/>
              <p:nvPr/>
            </p:nvSpPr>
            <p:spPr>
              <a:xfrm>
                <a:off x="31750" y="31750"/>
                <a:ext cx="12327259" cy="13524393"/>
              </a:xfrm>
              <a:custGeom>
                <a:avLst/>
                <a:gdLst/>
                <a:ahLst/>
                <a:cxnLst/>
                <a:rect l="l" t="t" r="r" b="b"/>
                <a:pathLst>
                  <a:path w="12327259" h="13524393">
                    <a:moveTo>
                      <a:pt x="12234549" y="13524393"/>
                    </a:moveTo>
                    <a:lnTo>
                      <a:pt x="92710" y="13524393"/>
                    </a:lnTo>
                    <a:cubicBezTo>
                      <a:pt x="41910" y="13524393"/>
                      <a:pt x="0" y="13482482"/>
                      <a:pt x="0" y="13431682"/>
                    </a:cubicBezTo>
                    <a:lnTo>
                      <a:pt x="0" y="92710"/>
                    </a:lnTo>
                    <a:cubicBezTo>
                      <a:pt x="0" y="41910"/>
                      <a:pt x="41910" y="0"/>
                      <a:pt x="92710" y="0"/>
                    </a:cubicBezTo>
                    <a:lnTo>
                      <a:pt x="12233279" y="0"/>
                    </a:lnTo>
                    <a:cubicBezTo>
                      <a:pt x="12284079" y="0"/>
                      <a:pt x="12325989" y="41910"/>
                      <a:pt x="12325989" y="92710"/>
                    </a:cubicBezTo>
                    <a:lnTo>
                      <a:pt x="12325989" y="13430413"/>
                    </a:lnTo>
                    <a:cubicBezTo>
                      <a:pt x="12327259" y="13482482"/>
                      <a:pt x="12285349" y="13524393"/>
                      <a:pt x="12234549" y="13524393"/>
                    </a:cubicBezTo>
                    <a:close/>
                  </a:path>
                </a:pathLst>
              </a:custGeom>
              <a:solidFill>
                <a:srgbClr val="EE9D7F"/>
              </a:solidFill>
            </p:spPr>
          </p:sp>
          <p:sp>
            <p:nvSpPr>
              <p:cNvPr id="5" name="Freeform 5"/>
              <p:cNvSpPr/>
              <p:nvPr/>
            </p:nvSpPr>
            <p:spPr>
              <a:xfrm>
                <a:off x="0" y="0"/>
                <a:ext cx="12390759" cy="13587893"/>
              </a:xfrm>
              <a:custGeom>
                <a:avLst/>
                <a:gdLst/>
                <a:ahLst/>
                <a:cxnLst/>
                <a:rect l="l" t="t" r="r" b="b"/>
                <a:pathLst>
                  <a:path w="12390759" h="13587893">
                    <a:moveTo>
                      <a:pt x="12266299" y="59690"/>
                    </a:moveTo>
                    <a:cubicBezTo>
                      <a:pt x="12301859" y="59690"/>
                      <a:pt x="12331069" y="88900"/>
                      <a:pt x="12331069" y="124460"/>
                    </a:cubicBezTo>
                    <a:lnTo>
                      <a:pt x="12331069" y="13463432"/>
                    </a:lnTo>
                    <a:cubicBezTo>
                      <a:pt x="12331069" y="13498993"/>
                      <a:pt x="12301859" y="13528204"/>
                      <a:pt x="12266299" y="13528204"/>
                    </a:cubicBezTo>
                    <a:lnTo>
                      <a:pt x="124460" y="13528204"/>
                    </a:lnTo>
                    <a:cubicBezTo>
                      <a:pt x="88900" y="13528204"/>
                      <a:pt x="59690" y="13498993"/>
                      <a:pt x="59690" y="13463432"/>
                    </a:cubicBezTo>
                    <a:lnTo>
                      <a:pt x="59690" y="124460"/>
                    </a:lnTo>
                    <a:cubicBezTo>
                      <a:pt x="59690" y="88900"/>
                      <a:pt x="88900" y="59690"/>
                      <a:pt x="124460" y="59690"/>
                    </a:cubicBezTo>
                    <a:lnTo>
                      <a:pt x="12266299" y="59690"/>
                    </a:lnTo>
                    <a:moveTo>
                      <a:pt x="12266299" y="0"/>
                    </a:moveTo>
                    <a:lnTo>
                      <a:pt x="124460" y="0"/>
                    </a:lnTo>
                    <a:cubicBezTo>
                      <a:pt x="55880" y="0"/>
                      <a:pt x="0" y="55880"/>
                      <a:pt x="0" y="124460"/>
                    </a:cubicBezTo>
                    <a:lnTo>
                      <a:pt x="0" y="13463432"/>
                    </a:lnTo>
                    <a:cubicBezTo>
                      <a:pt x="0" y="13532013"/>
                      <a:pt x="55880" y="13587893"/>
                      <a:pt x="124460" y="13587893"/>
                    </a:cubicBezTo>
                    <a:lnTo>
                      <a:pt x="12266299" y="13587893"/>
                    </a:lnTo>
                    <a:cubicBezTo>
                      <a:pt x="12334879" y="13587893"/>
                      <a:pt x="12390759" y="13532013"/>
                      <a:pt x="12390759" y="13463432"/>
                    </a:cubicBezTo>
                    <a:lnTo>
                      <a:pt x="12390759" y="124460"/>
                    </a:lnTo>
                    <a:cubicBezTo>
                      <a:pt x="12390759" y="55880"/>
                      <a:pt x="12334879" y="0"/>
                      <a:pt x="12266299" y="0"/>
                    </a:cubicBezTo>
                    <a:close/>
                  </a:path>
                </a:pathLst>
              </a:custGeom>
              <a:solidFill>
                <a:srgbClr val="100F0D"/>
              </a:solidFill>
            </p:spPr>
          </p:sp>
        </p:grpSp>
        <p:grpSp>
          <p:nvGrpSpPr>
            <p:cNvPr id="6" name="Group 6"/>
            <p:cNvGrpSpPr/>
            <p:nvPr/>
          </p:nvGrpSpPr>
          <p:grpSpPr>
            <a:xfrm>
              <a:off x="7937389" y="701277"/>
              <a:ext cx="8743606" cy="8644729"/>
              <a:chOff x="0" y="0"/>
              <a:chExt cx="12448626" cy="13668419"/>
            </a:xfrm>
          </p:grpSpPr>
          <p:sp>
            <p:nvSpPr>
              <p:cNvPr id="7" name="Freeform 7"/>
              <p:cNvSpPr/>
              <p:nvPr/>
            </p:nvSpPr>
            <p:spPr>
              <a:xfrm>
                <a:off x="31750" y="31750"/>
                <a:ext cx="12385126" cy="13604920"/>
              </a:xfrm>
              <a:custGeom>
                <a:avLst/>
                <a:gdLst/>
                <a:ahLst/>
                <a:cxnLst/>
                <a:rect l="l" t="t" r="r" b="b"/>
                <a:pathLst>
                  <a:path w="12385126" h="13604920">
                    <a:moveTo>
                      <a:pt x="12292416" y="13604920"/>
                    </a:moveTo>
                    <a:lnTo>
                      <a:pt x="92710" y="13604920"/>
                    </a:lnTo>
                    <a:cubicBezTo>
                      <a:pt x="41910" y="13604920"/>
                      <a:pt x="0" y="13563009"/>
                      <a:pt x="0" y="13512209"/>
                    </a:cubicBezTo>
                    <a:lnTo>
                      <a:pt x="0" y="92710"/>
                    </a:lnTo>
                    <a:cubicBezTo>
                      <a:pt x="0" y="41910"/>
                      <a:pt x="41910" y="0"/>
                      <a:pt x="92710" y="0"/>
                    </a:cubicBezTo>
                    <a:lnTo>
                      <a:pt x="12291146" y="0"/>
                    </a:lnTo>
                    <a:cubicBezTo>
                      <a:pt x="12341946" y="0"/>
                      <a:pt x="12383857" y="41910"/>
                      <a:pt x="12383857" y="92710"/>
                    </a:cubicBezTo>
                    <a:lnTo>
                      <a:pt x="12383857" y="13510940"/>
                    </a:lnTo>
                    <a:cubicBezTo>
                      <a:pt x="12385126" y="13563009"/>
                      <a:pt x="12343216" y="13604920"/>
                      <a:pt x="12292416" y="13604920"/>
                    </a:cubicBezTo>
                    <a:close/>
                  </a:path>
                </a:pathLst>
              </a:custGeom>
              <a:solidFill>
                <a:srgbClr val="FDF9F2"/>
              </a:solidFill>
            </p:spPr>
          </p:sp>
          <p:sp>
            <p:nvSpPr>
              <p:cNvPr id="8" name="Freeform 8"/>
              <p:cNvSpPr/>
              <p:nvPr/>
            </p:nvSpPr>
            <p:spPr>
              <a:xfrm>
                <a:off x="0" y="0"/>
                <a:ext cx="12448626" cy="13668420"/>
              </a:xfrm>
              <a:custGeom>
                <a:avLst/>
                <a:gdLst/>
                <a:ahLst/>
                <a:cxnLst/>
                <a:rect l="l" t="t" r="r" b="b"/>
                <a:pathLst>
                  <a:path w="12448626" h="13668420">
                    <a:moveTo>
                      <a:pt x="12324166" y="59690"/>
                    </a:moveTo>
                    <a:cubicBezTo>
                      <a:pt x="12359726" y="59690"/>
                      <a:pt x="12388936" y="88900"/>
                      <a:pt x="12388936" y="124460"/>
                    </a:cubicBezTo>
                    <a:lnTo>
                      <a:pt x="12388936" y="13543959"/>
                    </a:lnTo>
                    <a:cubicBezTo>
                      <a:pt x="12388936" y="13579520"/>
                      <a:pt x="12359726" y="13608729"/>
                      <a:pt x="12324166" y="13608729"/>
                    </a:cubicBezTo>
                    <a:lnTo>
                      <a:pt x="124460" y="13608729"/>
                    </a:lnTo>
                    <a:cubicBezTo>
                      <a:pt x="88900" y="13608729"/>
                      <a:pt x="59690" y="13579520"/>
                      <a:pt x="59690" y="13543959"/>
                    </a:cubicBezTo>
                    <a:lnTo>
                      <a:pt x="59690" y="124460"/>
                    </a:lnTo>
                    <a:cubicBezTo>
                      <a:pt x="59690" y="88900"/>
                      <a:pt x="88900" y="59690"/>
                      <a:pt x="124460" y="59690"/>
                    </a:cubicBezTo>
                    <a:lnTo>
                      <a:pt x="12324166" y="59690"/>
                    </a:lnTo>
                    <a:moveTo>
                      <a:pt x="12324166" y="0"/>
                    </a:moveTo>
                    <a:lnTo>
                      <a:pt x="124460" y="0"/>
                    </a:lnTo>
                    <a:cubicBezTo>
                      <a:pt x="55880" y="0"/>
                      <a:pt x="0" y="55880"/>
                      <a:pt x="0" y="124460"/>
                    </a:cubicBezTo>
                    <a:lnTo>
                      <a:pt x="0" y="13543959"/>
                    </a:lnTo>
                    <a:cubicBezTo>
                      <a:pt x="0" y="13612540"/>
                      <a:pt x="55880" y="13668420"/>
                      <a:pt x="124460" y="13668420"/>
                    </a:cubicBezTo>
                    <a:lnTo>
                      <a:pt x="12324166" y="13668420"/>
                    </a:lnTo>
                    <a:cubicBezTo>
                      <a:pt x="12392747" y="13668420"/>
                      <a:pt x="12448626" y="13612540"/>
                      <a:pt x="12448626" y="13543959"/>
                    </a:cubicBezTo>
                    <a:lnTo>
                      <a:pt x="12448626" y="124460"/>
                    </a:lnTo>
                    <a:cubicBezTo>
                      <a:pt x="12448626" y="55880"/>
                      <a:pt x="12392747" y="0"/>
                      <a:pt x="12324166" y="0"/>
                    </a:cubicBezTo>
                    <a:close/>
                  </a:path>
                </a:pathLst>
              </a:custGeom>
              <a:solidFill>
                <a:srgbClr val="100F0D"/>
              </a:solidFill>
            </p:spPr>
          </p:sp>
        </p:grpSp>
        <p:sp>
          <p:nvSpPr>
            <p:cNvPr id="9" name="AutoShape 9"/>
            <p:cNvSpPr/>
            <p:nvPr/>
          </p:nvSpPr>
          <p:spPr>
            <a:xfrm>
              <a:off x="7959689" y="1644286"/>
              <a:ext cx="8721306" cy="3974"/>
            </a:xfrm>
            <a:prstGeom prst="line">
              <a:avLst/>
            </a:prstGeom>
            <a:ln w="38100" cap="rnd">
              <a:solidFill>
                <a:srgbClr val="100F0D"/>
              </a:solidFill>
              <a:prstDash val="solid"/>
              <a:headEnd type="none" w="sm" len="sm"/>
              <a:tailEnd type="none" w="sm" len="sm"/>
            </a:ln>
          </p:spPr>
        </p:sp>
        <p:grpSp>
          <p:nvGrpSpPr>
            <p:cNvPr id="10" name="Group 10"/>
            <p:cNvGrpSpPr>
              <a:grpSpLocks noChangeAspect="1"/>
            </p:cNvGrpSpPr>
            <p:nvPr/>
          </p:nvGrpSpPr>
          <p:grpSpPr>
            <a:xfrm>
              <a:off x="9196619" y="1078489"/>
              <a:ext cx="238374" cy="238374"/>
              <a:chOff x="0" y="0"/>
              <a:chExt cx="495300" cy="495300"/>
            </a:xfrm>
          </p:grpSpPr>
          <p:sp>
            <p:nvSpPr>
              <p:cNvPr id="11" name="Freeform 1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2" name="Freeform 1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13" name="Group 13"/>
            <p:cNvGrpSpPr>
              <a:grpSpLocks noChangeAspect="1"/>
            </p:cNvGrpSpPr>
            <p:nvPr/>
          </p:nvGrpSpPr>
          <p:grpSpPr>
            <a:xfrm>
              <a:off x="8807737" y="1078489"/>
              <a:ext cx="238374" cy="238374"/>
              <a:chOff x="0" y="0"/>
              <a:chExt cx="495300" cy="495300"/>
            </a:xfrm>
          </p:grpSpPr>
          <p:sp>
            <p:nvSpPr>
              <p:cNvPr id="14" name="Freeform 1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5" name="Freeform 1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16" name="Group 16"/>
            <p:cNvGrpSpPr>
              <a:grpSpLocks noChangeAspect="1"/>
            </p:cNvGrpSpPr>
            <p:nvPr/>
          </p:nvGrpSpPr>
          <p:grpSpPr>
            <a:xfrm>
              <a:off x="8418854" y="1078489"/>
              <a:ext cx="238374" cy="238374"/>
              <a:chOff x="0" y="0"/>
              <a:chExt cx="495300" cy="495300"/>
            </a:xfrm>
          </p:grpSpPr>
          <p:sp>
            <p:nvSpPr>
              <p:cNvPr id="17" name="Freeform 1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8" name="Freeform 1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grpSp>
        <p:nvGrpSpPr>
          <p:cNvPr id="29" name="Group 28"/>
          <p:cNvGrpSpPr/>
          <p:nvPr/>
        </p:nvGrpSpPr>
        <p:grpSpPr>
          <a:xfrm>
            <a:off x="1297017" y="380008"/>
            <a:ext cx="2506987" cy="2022303"/>
            <a:chOff x="1925334" y="710651"/>
            <a:chExt cx="3760480" cy="3033454"/>
          </a:xfrm>
        </p:grpSpPr>
        <p:pic>
          <p:nvPicPr>
            <p:cNvPr id="27"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414919">
              <a:off x="1925334" y="710651"/>
              <a:ext cx="3760480" cy="3033454"/>
            </a:xfrm>
            <a:prstGeom prst="rect">
              <a:avLst/>
            </a:prstGeom>
          </p:spPr>
        </p:pic>
        <p:sp>
          <p:nvSpPr>
            <p:cNvPr id="28" name="TextBox 27"/>
            <p:cNvSpPr txBox="1"/>
            <p:nvPr/>
          </p:nvSpPr>
          <p:spPr>
            <a:xfrm>
              <a:off x="2209800" y="1819308"/>
              <a:ext cx="2971800" cy="715581"/>
            </a:xfrm>
            <a:prstGeom prst="rect">
              <a:avLst/>
            </a:prstGeom>
            <a:noFill/>
          </p:spPr>
          <p:txBody>
            <a:bodyPr wrap="square" rtlCol="0">
              <a:spAutoFit/>
            </a:bodyPr>
            <a:lstStyle/>
            <a:p>
              <a:pPr algn="ctr"/>
              <a:r>
                <a:rPr lang="en-US" sz="2500" b="1" dirty="0" err="1">
                  <a:latin typeface="Arial" panose="020B0604020202020204" pitchFamily="34" charset="0"/>
                  <a:cs typeface="Arial" panose="020B0604020202020204" pitchFamily="34" charset="0"/>
                </a:rPr>
                <a:t>Ghi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nhớ</a:t>
              </a:r>
              <a:endParaRPr lang="en-US" sz="2500" b="1" dirty="0">
                <a:latin typeface="Arial" panose="020B0604020202020204" pitchFamily="34" charset="0"/>
                <a:cs typeface="Arial" panose="020B0604020202020204" pitchFamily="34" charset="0"/>
              </a:endParaRPr>
            </a:p>
          </p:txBody>
        </p:sp>
      </p:grpSp>
      <p:pic>
        <p:nvPicPr>
          <p:cNvPr id="20" name="Pictur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63600" y="2713928"/>
            <a:ext cx="3633432" cy="3633431"/>
          </a:xfrm>
          <a:prstGeom prst="rect">
            <a:avLst/>
          </a:prstGeom>
        </p:spPr>
      </p:pic>
      <p:sp>
        <p:nvSpPr>
          <p:cNvPr id="21" name="Rectangle 20"/>
          <p:cNvSpPr/>
          <p:nvPr/>
        </p:nvSpPr>
        <p:spPr>
          <a:xfrm>
            <a:off x="5134938" y="1391157"/>
            <a:ext cx="5837865" cy="2677656"/>
          </a:xfrm>
          <a:prstGeom prst="rect">
            <a:avLst/>
          </a:prstGeom>
        </p:spPr>
        <p:txBody>
          <a:bodyPr wrap="square">
            <a:spAutoFit/>
          </a:bodyPr>
          <a:lstStyle/>
          <a:p>
            <a:pPr algn="just"/>
            <a:r>
              <a:rPr lang="en-US" sz="2800" b="1">
                <a:latin typeface="Times New Roman" panose="02020603050405020304" pitchFamily="18" charset="0"/>
                <a:cs typeface="Times New Roman" panose="02020603050405020304" pitchFamily="18" charset="0"/>
              </a:rPr>
              <a:t>Phần mềm bảng </a:t>
            </a:r>
            <a:r>
              <a:rPr lang="en-US" sz="2800" b="1" smtClean="0">
                <a:latin typeface="Times New Roman" panose="02020603050405020304" pitchFamily="18" charset="0"/>
                <a:cs typeface="Times New Roman" panose="02020603050405020304" pitchFamily="18" charset="0"/>
              </a:rPr>
              <a:t>tính: </a:t>
            </a:r>
            <a:r>
              <a:rPr lang="en-US" sz="2800" b="1">
                <a:latin typeface="Times New Roman" panose="02020603050405020304" pitchFamily="18" charset="0"/>
                <a:cs typeface="Times New Roman" panose="02020603050405020304" pitchFamily="18" charset="0"/>
              </a:rPr>
              <a:t>giúp lưu lại và trình bày thông tin dưới dạng bảng, thực hiện các tính toán (từ đơn giản đển phức tạp) cũng như xây dựng các biểu đồ biểu diễn một cách trực quan các số liệu trong </a:t>
            </a:r>
            <a:r>
              <a:rPr lang="en-US" sz="2800" b="1" smtClean="0">
                <a:latin typeface="Times New Roman" panose="02020603050405020304" pitchFamily="18" charset="0"/>
                <a:cs typeface="Times New Roman" panose="02020603050405020304" pitchFamily="18" charset="0"/>
              </a:rPr>
              <a:t>bảng.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340081"/>
      </p:ext>
    </p:extLst>
  </p:cSld>
  <p:clrMapOvr>
    <a:masterClrMapping/>
  </p:clrMapOvr>
  <p:transition spd="med">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2851" y="165320"/>
            <a:ext cx="10954863" cy="830997"/>
          </a:xfrm>
          <a:prstGeom prst="rect">
            <a:avLst/>
          </a:prstGeom>
          <a:noFill/>
        </p:spPr>
        <p:txBody>
          <a:bodyPr wrap="square" rtlCol="0">
            <a:spAutoFit/>
          </a:bodyPr>
          <a:lstStyle/>
          <a:p>
            <a:pPr algn="ctr"/>
            <a:r>
              <a:rPr lang="en-US" sz="2400" b="1" smtClean="0"/>
              <a:t>Hoạt động 1: Quan sát giao diện phần mềm bảng tính. </a:t>
            </a:r>
          </a:p>
          <a:p>
            <a:pPr algn="ctr"/>
            <a:r>
              <a:rPr lang="en-US" sz="2400" b="1" smtClean="0"/>
              <a:t>Nêu tên các vùng chính và chức năng của chúng?</a:t>
            </a:r>
            <a:endParaRPr lang="en-US" sz="2400" b="1"/>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72" y="996316"/>
            <a:ext cx="11685721" cy="569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779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10058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06400" y="255639"/>
            <a:ext cx="2133600" cy="457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Ô hiện thời</a:t>
            </a:r>
            <a:endParaRPr lang="en-US" sz="2400" b="1">
              <a:solidFill>
                <a:schemeClr val="tx1"/>
              </a:solidFill>
            </a:endParaRPr>
          </a:p>
        </p:txBody>
      </p:sp>
      <p:sp>
        <p:nvSpPr>
          <p:cNvPr id="20" name="Rectangle 19"/>
          <p:cNvSpPr/>
          <p:nvPr/>
        </p:nvSpPr>
        <p:spPr>
          <a:xfrm>
            <a:off x="2743200" y="255639"/>
            <a:ext cx="2133600" cy="457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Hộp địa chỉ</a:t>
            </a:r>
            <a:endParaRPr lang="en-US" sz="2400" b="1">
              <a:solidFill>
                <a:schemeClr val="tx1"/>
              </a:solidFill>
            </a:endParaRPr>
          </a:p>
        </p:txBody>
      </p:sp>
      <p:cxnSp>
        <p:nvCxnSpPr>
          <p:cNvPr id="22" name="Straight Arrow Connector 21"/>
          <p:cNvCxnSpPr>
            <a:stCxn id="20" idx="2"/>
          </p:cNvCxnSpPr>
          <p:nvPr/>
        </p:nvCxnSpPr>
        <p:spPr>
          <a:xfrm flipH="1">
            <a:off x="2235200" y="712839"/>
            <a:ext cx="1574800" cy="10815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138906" y="712840"/>
            <a:ext cx="1096297" cy="225896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072" name="Straight Arrow Connector 3071"/>
          <p:cNvCxnSpPr/>
          <p:nvPr/>
        </p:nvCxnSpPr>
        <p:spPr>
          <a:xfrm flipH="1">
            <a:off x="4267200" y="624971"/>
            <a:ext cx="1422400" cy="11694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81" name="Rectangle 3080"/>
          <p:cNvSpPr/>
          <p:nvPr/>
        </p:nvSpPr>
        <p:spPr>
          <a:xfrm>
            <a:off x="8636000" y="228605"/>
            <a:ext cx="3251200" cy="39637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chemeClr val="tx1"/>
                </a:solidFill>
              </a:rPr>
              <a:t>Tên các cột: A, B,C,..</a:t>
            </a:r>
            <a:endParaRPr lang="en-US" sz="2400" b="1">
              <a:solidFill>
                <a:schemeClr val="tx1"/>
              </a:solidFill>
            </a:endParaRPr>
          </a:p>
        </p:txBody>
      </p:sp>
      <p:cxnSp>
        <p:nvCxnSpPr>
          <p:cNvPr id="3085" name="Straight Arrow Connector 3084"/>
          <p:cNvCxnSpPr/>
          <p:nvPr/>
        </p:nvCxnSpPr>
        <p:spPr>
          <a:xfrm flipH="1">
            <a:off x="10160000" y="624976"/>
            <a:ext cx="609600" cy="13562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86" name="Rectangle 3085"/>
          <p:cNvSpPr/>
          <p:nvPr/>
        </p:nvSpPr>
        <p:spPr>
          <a:xfrm>
            <a:off x="203205" y="5975559"/>
            <a:ext cx="2235199" cy="73004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Tên các hàng: 1,2,3…</a:t>
            </a:r>
            <a:endParaRPr lang="en-US" sz="2400" b="1">
              <a:solidFill>
                <a:schemeClr val="tx1"/>
              </a:solidFill>
            </a:endParaRPr>
          </a:p>
        </p:txBody>
      </p:sp>
      <p:cxnSp>
        <p:nvCxnSpPr>
          <p:cNvPr id="3088" name="Straight Arrow Connector 3087"/>
          <p:cNvCxnSpPr/>
          <p:nvPr/>
        </p:nvCxnSpPr>
        <p:spPr>
          <a:xfrm flipV="1">
            <a:off x="711200" y="4343405"/>
            <a:ext cx="586656" cy="16321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90" name="Rectangle 3089"/>
          <p:cNvSpPr/>
          <p:nvPr/>
        </p:nvSpPr>
        <p:spPr>
          <a:xfrm>
            <a:off x="2844800" y="6005052"/>
            <a:ext cx="4775200" cy="5334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Tên trang tính sheet 1, sheet 2…</a:t>
            </a:r>
            <a:endParaRPr lang="en-US" sz="2400" b="1">
              <a:solidFill>
                <a:schemeClr val="tx1"/>
              </a:solidFill>
            </a:endParaRPr>
          </a:p>
        </p:txBody>
      </p:sp>
      <p:cxnSp>
        <p:nvCxnSpPr>
          <p:cNvPr id="3092" name="Straight Arrow Connector 3091"/>
          <p:cNvCxnSpPr/>
          <p:nvPr/>
        </p:nvCxnSpPr>
        <p:spPr>
          <a:xfrm flipH="1" flipV="1">
            <a:off x="2002504" y="5334000"/>
            <a:ext cx="2163096" cy="6710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93" name="Rectangle 3092"/>
          <p:cNvSpPr/>
          <p:nvPr/>
        </p:nvSpPr>
        <p:spPr>
          <a:xfrm>
            <a:off x="5181600" y="255639"/>
            <a:ext cx="3149600" cy="3693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chemeClr val="tx1"/>
                </a:solidFill>
              </a:rPr>
              <a:t>Vùng nhập dữ liệu</a:t>
            </a:r>
            <a:endParaRPr lang="en-US" sz="2400" b="1">
              <a:solidFill>
                <a:schemeClr val="tx1"/>
              </a:solidFill>
            </a:endParaRPr>
          </a:p>
        </p:txBody>
      </p:sp>
      <p:sp>
        <p:nvSpPr>
          <p:cNvPr id="3094" name="Rectangle 3093"/>
          <p:cNvSpPr/>
          <p:nvPr/>
        </p:nvSpPr>
        <p:spPr>
          <a:xfrm>
            <a:off x="8095225" y="6019800"/>
            <a:ext cx="3454400" cy="5334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Vùng hiển thị dữ liệu</a:t>
            </a:r>
            <a:endParaRPr lang="en-US" sz="2400" b="1">
              <a:solidFill>
                <a:schemeClr val="tx1"/>
              </a:solidFill>
            </a:endParaRPr>
          </a:p>
        </p:txBody>
      </p:sp>
      <p:cxnSp>
        <p:nvCxnSpPr>
          <p:cNvPr id="3098" name="Straight Arrow Connector 3097"/>
          <p:cNvCxnSpPr/>
          <p:nvPr/>
        </p:nvCxnSpPr>
        <p:spPr>
          <a:xfrm flipH="1" flipV="1">
            <a:off x="6350000" y="3886200"/>
            <a:ext cx="2692400" cy="2133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58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093"/>
                                        </p:tgtEl>
                                        <p:attrNameLst>
                                          <p:attrName>style.visibility</p:attrName>
                                        </p:attrNameLst>
                                      </p:cBhvr>
                                      <p:to>
                                        <p:strVal val="visible"/>
                                      </p:to>
                                    </p:set>
                                    <p:anim calcmode="lin" valueType="num">
                                      <p:cBhvr>
                                        <p:cTn id="31" dur="500" fill="hold"/>
                                        <p:tgtEl>
                                          <p:spTgt spid="3093"/>
                                        </p:tgtEl>
                                        <p:attrNameLst>
                                          <p:attrName>ppt_w</p:attrName>
                                        </p:attrNameLst>
                                      </p:cBhvr>
                                      <p:tavLst>
                                        <p:tav tm="0">
                                          <p:val>
                                            <p:fltVal val="0"/>
                                          </p:val>
                                        </p:tav>
                                        <p:tav tm="100000">
                                          <p:val>
                                            <p:strVal val="#ppt_w"/>
                                          </p:val>
                                        </p:tav>
                                      </p:tavLst>
                                    </p:anim>
                                    <p:anim calcmode="lin" valueType="num">
                                      <p:cBhvr>
                                        <p:cTn id="32" dur="500" fill="hold"/>
                                        <p:tgtEl>
                                          <p:spTgt spid="3093"/>
                                        </p:tgtEl>
                                        <p:attrNameLst>
                                          <p:attrName>ppt_h</p:attrName>
                                        </p:attrNameLst>
                                      </p:cBhvr>
                                      <p:tavLst>
                                        <p:tav tm="0">
                                          <p:val>
                                            <p:fltVal val="0"/>
                                          </p:val>
                                        </p:tav>
                                        <p:tav tm="100000">
                                          <p:val>
                                            <p:strVal val="#ppt_h"/>
                                          </p:val>
                                        </p:tav>
                                      </p:tavLst>
                                    </p:anim>
                                    <p:animEffect transition="in" filter="fade">
                                      <p:cBhvr>
                                        <p:cTn id="33" dur="500"/>
                                        <p:tgtEl>
                                          <p:spTgt spid="3093"/>
                                        </p:tgtEl>
                                      </p:cBhvr>
                                    </p:animEffect>
                                  </p:childTnLst>
                                </p:cTn>
                              </p:par>
                              <p:par>
                                <p:cTn id="34" presetID="53" presetClass="entr" presetSubtype="16" fill="hold" nodeType="withEffect">
                                  <p:stCondLst>
                                    <p:cond delay="0"/>
                                  </p:stCondLst>
                                  <p:childTnLst>
                                    <p:set>
                                      <p:cBhvr>
                                        <p:cTn id="35" dur="1" fill="hold">
                                          <p:stCondLst>
                                            <p:cond delay="0"/>
                                          </p:stCondLst>
                                        </p:cTn>
                                        <p:tgtEl>
                                          <p:spTgt spid="3072"/>
                                        </p:tgtEl>
                                        <p:attrNameLst>
                                          <p:attrName>style.visibility</p:attrName>
                                        </p:attrNameLst>
                                      </p:cBhvr>
                                      <p:to>
                                        <p:strVal val="visible"/>
                                      </p:to>
                                    </p:set>
                                    <p:anim calcmode="lin" valueType="num">
                                      <p:cBhvr>
                                        <p:cTn id="36" dur="500" fill="hold"/>
                                        <p:tgtEl>
                                          <p:spTgt spid="3072"/>
                                        </p:tgtEl>
                                        <p:attrNameLst>
                                          <p:attrName>ppt_w</p:attrName>
                                        </p:attrNameLst>
                                      </p:cBhvr>
                                      <p:tavLst>
                                        <p:tav tm="0">
                                          <p:val>
                                            <p:fltVal val="0"/>
                                          </p:val>
                                        </p:tav>
                                        <p:tav tm="100000">
                                          <p:val>
                                            <p:strVal val="#ppt_w"/>
                                          </p:val>
                                        </p:tav>
                                      </p:tavLst>
                                    </p:anim>
                                    <p:anim calcmode="lin" valueType="num">
                                      <p:cBhvr>
                                        <p:cTn id="37" dur="500" fill="hold"/>
                                        <p:tgtEl>
                                          <p:spTgt spid="3072"/>
                                        </p:tgtEl>
                                        <p:attrNameLst>
                                          <p:attrName>ppt_h</p:attrName>
                                        </p:attrNameLst>
                                      </p:cBhvr>
                                      <p:tavLst>
                                        <p:tav tm="0">
                                          <p:val>
                                            <p:fltVal val="0"/>
                                          </p:val>
                                        </p:tav>
                                        <p:tav tm="100000">
                                          <p:val>
                                            <p:strVal val="#ppt_h"/>
                                          </p:val>
                                        </p:tav>
                                      </p:tavLst>
                                    </p:anim>
                                    <p:animEffect transition="in" filter="fade">
                                      <p:cBhvr>
                                        <p:cTn id="38" dur="500"/>
                                        <p:tgtEl>
                                          <p:spTgt spid="307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081"/>
                                        </p:tgtEl>
                                        <p:attrNameLst>
                                          <p:attrName>style.visibility</p:attrName>
                                        </p:attrNameLst>
                                      </p:cBhvr>
                                      <p:to>
                                        <p:strVal val="visible"/>
                                      </p:to>
                                    </p:set>
                                    <p:anim calcmode="lin" valueType="num">
                                      <p:cBhvr>
                                        <p:cTn id="43" dur="500" fill="hold"/>
                                        <p:tgtEl>
                                          <p:spTgt spid="3081"/>
                                        </p:tgtEl>
                                        <p:attrNameLst>
                                          <p:attrName>ppt_w</p:attrName>
                                        </p:attrNameLst>
                                      </p:cBhvr>
                                      <p:tavLst>
                                        <p:tav tm="0">
                                          <p:val>
                                            <p:fltVal val="0"/>
                                          </p:val>
                                        </p:tav>
                                        <p:tav tm="100000">
                                          <p:val>
                                            <p:strVal val="#ppt_w"/>
                                          </p:val>
                                        </p:tav>
                                      </p:tavLst>
                                    </p:anim>
                                    <p:anim calcmode="lin" valueType="num">
                                      <p:cBhvr>
                                        <p:cTn id="44" dur="500" fill="hold"/>
                                        <p:tgtEl>
                                          <p:spTgt spid="3081"/>
                                        </p:tgtEl>
                                        <p:attrNameLst>
                                          <p:attrName>ppt_h</p:attrName>
                                        </p:attrNameLst>
                                      </p:cBhvr>
                                      <p:tavLst>
                                        <p:tav tm="0">
                                          <p:val>
                                            <p:fltVal val="0"/>
                                          </p:val>
                                        </p:tav>
                                        <p:tav tm="100000">
                                          <p:val>
                                            <p:strVal val="#ppt_h"/>
                                          </p:val>
                                        </p:tav>
                                      </p:tavLst>
                                    </p:anim>
                                    <p:animEffect transition="in" filter="fade">
                                      <p:cBhvr>
                                        <p:cTn id="45" dur="500"/>
                                        <p:tgtEl>
                                          <p:spTgt spid="3081"/>
                                        </p:tgtEl>
                                      </p:cBhvr>
                                    </p:animEffect>
                                  </p:childTnLst>
                                </p:cTn>
                              </p:par>
                              <p:par>
                                <p:cTn id="46" presetID="53" presetClass="entr" presetSubtype="16" fill="hold" nodeType="withEffect">
                                  <p:stCondLst>
                                    <p:cond delay="0"/>
                                  </p:stCondLst>
                                  <p:childTnLst>
                                    <p:set>
                                      <p:cBhvr>
                                        <p:cTn id="47" dur="1" fill="hold">
                                          <p:stCondLst>
                                            <p:cond delay="0"/>
                                          </p:stCondLst>
                                        </p:cTn>
                                        <p:tgtEl>
                                          <p:spTgt spid="3085"/>
                                        </p:tgtEl>
                                        <p:attrNameLst>
                                          <p:attrName>style.visibility</p:attrName>
                                        </p:attrNameLst>
                                      </p:cBhvr>
                                      <p:to>
                                        <p:strVal val="visible"/>
                                      </p:to>
                                    </p:set>
                                    <p:anim calcmode="lin" valueType="num">
                                      <p:cBhvr>
                                        <p:cTn id="48" dur="500" fill="hold"/>
                                        <p:tgtEl>
                                          <p:spTgt spid="3085"/>
                                        </p:tgtEl>
                                        <p:attrNameLst>
                                          <p:attrName>ppt_w</p:attrName>
                                        </p:attrNameLst>
                                      </p:cBhvr>
                                      <p:tavLst>
                                        <p:tav tm="0">
                                          <p:val>
                                            <p:fltVal val="0"/>
                                          </p:val>
                                        </p:tav>
                                        <p:tav tm="100000">
                                          <p:val>
                                            <p:strVal val="#ppt_w"/>
                                          </p:val>
                                        </p:tav>
                                      </p:tavLst>
                                    </p:anim>
                                    <p:anim calcmode="lin" valueType="num">
                                      <p:cBhvr>
                                        <p:cTn id="49" dur="500" fill="hold"/>
                                        <p:tgtEl>
                                          <p:spTgt spid="3085"/>
                                        </p:tgtEl>
                                        <p:attrNameLst>
                                          <p:attrName>ppt_h</p:attrName>
                                        </p:attrNameLst>
                                      </p:cBhvr>
                                      <p:tavLst>
                                        <p:tav tm="0">
                                          <p:val>
                                            <p:fltVal val="0"/>
                                          </p:val>
                                        </p:tav>
                                        <p:tav tm="100000">
                                          <p:val>
                                            <p:strVal val="#ppt_h"/>
                                          </p:val>
                                        </p:tav>
                                      </p:tavLst>
                                    </p:anim>
                                    <p:animEffect transition="in" filter="fade">
                                      <p:cBhvr>
                                        <p:cTn id="50" dur="500"/>
                                        <p:tgtEl>
                                          <p:spTgt spid="308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088"/>
                                        </p:tgtEl>
                                        <p:attrNameLst>
                                          <p:attrName>style.visibility</p:attrName>
                                        </p:attrNameLst>
                                      </p:cBhvr>
                                      <p:to>
                                        <p:strVal val="visible"/>
                                      </p:to>
                                    </p:set>
                                    <p:anim calcmode="lin" valueType="num">
                                      <p:cBhvr>
                                        <p:cTn id="55" dur="500" fill="hold"/>
                                        <p:tgtEl>
                                          <p:spTgt spid="3088"/>
                                        </p:tgtEl>
                                        <p:attrNameLst>
                                          <p:attrName>ppt_w</p:attrName>
                                        </p:attrNameLst>
                                      </p:cBhvr>
                                      <p:tavLst>
                                        <p:tav tm="0">
                                          <p:val>
                                            <p:fltVal val="0"/>
                                          </p:val>
                                        </p:tav>
                                        <p:tav tm="100000">
                                          <p:val>
                                            <p:strVal val="#ppt_w"/>
                                          </p:val>
                                        </p:tav>
                                      </p:tavLst>
                                    </p:anim>
                                    <p:anim calcmode="lin" valueType="num">
                                      <p:cBhvr>
                                        <p:cTn id="56" dur="500" fill="hold"/>
                                        <p:tgtEl>
                                          <p:spTgt spid="3088"/>
                                        </p:tgtEl>
                                        <p:attrNameLst>
                                          <p:attrName>ppt_h</p:attrName>
                                        </p:attrNameLst>
                                      </p:cBhvr>
                                      <p:tavLst>
                                        <p:tav tm="0">
                                          <p:val>
                                            <p:fltVal val="0"/>
                                          </p:val>
                                        </p:tav>
                                        <p:tav tm="100000">
                                          <p:val>
                                            <p:strVal val="#ppt_h"/>
                                          </p:val>
                                        </p:tav>
                                      </p:tavLst>
                                    </p:anim>
                                    <p:animEffect transition="in" filter="fade">
                                      <p:cBhvr>
                                        <p:cTn id="57" dur="500"/>
                                        <p:tgtEl>
                                          <p:spTgt spid="308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086"/>
                                        </p:tgtEl>
                                        <p:attrNameLst>
                                          <p:attrName>style.visibility</p:attrName>
                                        </p:attrNameLst>
                                      </p:cBhvr>
                                      <p:to>
                                        <p:strVal val="visible"/>
                                      </p:to>
                                    </p:set>
                                    <p:anim calcmode="lin" valueType="num">
                                      <p:cBhvr>
                                        <p:cTn id="60" dur="500" fill="hold"/>
                                        <p:tgtEl>
                                          <p:spTgt spid="3086"/>
                                        </p:tgtEl>
                                        <p:attrNameLst>
                                          <p:attrName>ppt_w</p:attrName>
                                        </p:attrNameLst>
                                      </p:cBhvr>
                                      <p:tavLst>
                                        <p:tav tm="0">
                                          <p:val>
                                            <p:fltVal val="0"/>
                                          </p:val>
                                        </p:tav>
                                        <p:tav tm="100000">
                                          <p:val>
                                            <p:strVal val="#ppt_w"/>
                                          </p:val>
                                        </p:tav>
                                      </p:tavLst>
                                    </p:anim>
                                    <p:anim calcmode="lin" valueType="num">
                                      <p:cBhvr>
                                        <p:cTn id="61" dur="500" fill="hold"/>
                                        <p:tgtEl>
                                          <p:spTgt spid="3086"/>
                                        </p:tgtEl>
                                        <p:attrNameLst>
                                          <p:attrName>ppt_h</p:attrName>
                                        </p:attrNameLst>
                                      </p:cBhvr>
                                      <p:tavLst>
                                        <p:tav tm="0">
                                          <p:val>
                                            <p:fltVal val="0"/>
                                          </p:val>
                                        </p:tav>
                                        <p:tav tm="100000">
                                          <p:val>
                                            <p:strVal val="#ppt_h"/>
                                          </p:val>
                                        </p:tav>
                                      </p:tavLst>
                                    </p:anim>
                                    <p:animEffect transition="in" filter="fade">
                                      <p:cBhvr>
                                        <p:cTn id="62" dur="500"/>
                                        <p:tgtEl>
                                          <p:spTgt spid="308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3092"/>
                                        </p:tgtEl>
                                        <p:attrNameLst>
                                          <p:attrName>style.visibility</p:attrName>
                                        </p:attrNameLst>
                                      </p:cBhvr>
                                      <p:to>
                                        <p:strVal val="visible"/>
                                      </p:to>
                                    </p:set>
                                    <p:anim calcmode="lin" valueType="num">
                                      <p:cBhvr>
                                        <p:cTn id="67" dur="500" fill="hold"/>
                                        <p:tgtEl>
                                          <p:spTgt spid="3092"/>
                                        </p:tgtEl>
                                        <p:attrNameLst>
                                          <p:attrName>ppt_w</p:attrName>
                                        </p:attrNameLst>
                                      </p:cBhvr>
                                      <p:tavLst>
                                        <p:tav tm="0">
                                          <p:val>
                                            <p:fltVal val="0"/>
                                          </p:val>
                                        </p:tav>
                                        <p:tav tm="100000">
                                          <p:val>
                                            <p:strVal val="#ppt_w"/>
                                          </p:val>
                                        </p:tav>
                                      </p:tavLst>
                                    </p:anim>
                                    <p:anim calcmode="lin" valueType="num">
                                      <p:cBhvr>
                                        <p:cTn id="68" dur="500" fill="hold"/>
                                        <p:tgtEl>
                                          <p:spTgt spid="3092"/>
                                        </p:tgtEl>
                                        <p:attrNameLst>
                                          <p:attrName>ppt_h</p:attrName>
                                        </p:attrNameLst>
                                      </p:cBhvr>
                                      <p:tavLst>
                                        <p:tav tm="0">
                                          <p:val>
                                            <p:fltVal val="0"/>
                                          </p:val>
                                        </p:tav>
                                        <p:tav tm="100000">
                                          <p:val>
                                            <p:strVal val="#ppt_h"/>
                                          </p:val>
                                        </p:tav>
                                      </p:tavLst>
                                    </p:anim>
                                    <p:animEffect transition="in" filter="fade">
                                      <p:cBhvr>
                                        <p:cTn id="69" dur="500"/>
                                        <p:tgtEl>
                                          <p:spTgt spid="309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090"/>
                                        </p:tgtEl>
                                        <p:attrNameLst>
                                          <p:attrName>style.visibility</p:attrName>
                                        </p:attrNameLst>
                                      </p:cBhvr>
                                      <p:to>
                                        <p:strVal val="visible"/>
                                      </p:to>
                                    </p:set>
                                    <p:anim calcmode="lin" valueType="num">
                                      <p:cBhvr>
                                        <p:cTn id="72" dur="500" fill="hold"/>
                                        <p:tgtEl>
                                          <p:spTgt spid="3090"/>
                                        </p:tgtEl>
                                        <p:attrNameLst>
                                          <p:attrName>ppt_w</p:attrName>
                                        </p:attrNameLst>
                                      </p:cBhvr>
                                      <p:tavLst>
                                        <p:tav tm="0">
                                          <p:val>
                                            <p:fltVal val="0"/>
                                          </p:val>
                                        </p:tav>
                                        <p:tav tm="100000">
                                          <p:val>
                                            <p:strVal val="#ppt_w"/>
                                          </p:val>
                                        </p:tav>
                                      </p:tavLst>
                                    </p:anim>
                                    <p:anim calcmode="lin" valueType="num">
                                      <p:cBhvr>
                                        <p:cTn id="73" dur="500" fill="hold"/>
                                        <p:tgtEl>
                                          <p:spTgt spid="3090"/>
                                        </p:tgtEl>
                                        <p:attrNameLst>
                                          <p:attrName>ppt_h</p:attrName>
                                        </p:attrNameLst>
                                      </p:cBhvr>
                                      <p:tavLst>
                                        <p:tav tm="0">
                                          <p:val>
                                            <p:fltVal val="0"/>
                                          </p:val>
                                        </p:tav>
                                        <p:tav tm="100000">
                                          <p:val>
                                            <p:strVal val="#ppt_h"/>
                                          </p:val>
                                        </p:tav>
                                      </p:tavLst>
                                    </p:anim>
                                    <p:animEffect transition="in" filter="fade">
                                      <p:cBhvr>
                                        <p:cTn id="74" dur="500"/>
                                        <p:tgtEl>
                                          <p:spTgt spid="3090"/>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3098"/>
                                        </p:tgtEl>
                                        <p:attrNameLst>
                                          <p:attrName>style.visibility</p:attrName>
                                        </p:attrNameLst>
                                      </p:cBhvr>
                                      <p:to>
                                        <p:strVal val="visible"/>
                                      </p:to>
                                    </p:set>
                                    <p:anim calcmode="lin" valueType="num">
                                      <p:cBhvr>
                                        <p:cTn id="79" dur="500" fill="hold"/>
                                        <p:tgtEl>
                                          <p:spTgt spid="3098"/>
                                        </p:tgtEl>
                                        <p:attrNameLst>
                                          <p:attrName>ppt_w</p:attrName>
                                        </p:attrNameLst>
                                      </p:cBhvr>
                                      <p:tavLst>
                                        <p:tav tm="0">
                                          <p:val>
                                            <p:fltVal val="0"/>
                                          </p:val>
                                        </p:tav>
                                        <p:tav tm="100000">
                                          <p:val>
                                            <p:strVal val="#ppt_w"/>
                                          </p:val>
                                        </p:tav>
                                      </p:tavLst>
                                    </p:anim>
                                    <p:anim calcmode="lin" valueType="num">
                                      <p:cBhvr>
                                        <p:cTn id="80" dur="500" fill="hold"/>
                                        <p:tgtEl>
                                          <p:spTgt spid="3098"/>
                                        </p:tgtEl>
                                        <p:attrNameLst>
                                          <p:attrName>ppt_h</p:attrName>
                                        </p:attrNameLst>
                                      </p:cBhvr>
                                      <p:tavLst>
                                        <p:tav tm="0">
                                          <p:val>
                                            <p:fltVal val="0"/>
                                          </p:val>
                                        </p:tav>
                                        <p:tav tm="100000">
                                          <p:val>
                                            <p:strVal val="#ppt_h"/>
                                          </p:val>
                                        </p:tav>
                                      </p:tavLst>
                                    </p:anim>
                                    <p:animEffect transition="in" filter="fade">
                                      <p:cBhvr>
                                        <p:cTn id="81" dur="500"/>
                                        <p:tgtEl>
                                          <p:spTgt spid="309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094"/>
                                        </p:tgtEl>
                                        <p:attrNameLst>
                                          <p:attrName>style.visibility</p:attrName>
                                        </p:attrNameLst>
                                      </p:cBhvr>
                                      <p:to>
                                        <p:strVal val="visible"/>
                                      </p:to>
                                    </p:set>
                                    <p:anim calcmode="lin" valueType="num">
                                      <p:cBhvr>
                                        <p:cTn id="84" dur="500" fill="hold"/>
                                        <p:tgtEl>
                                          <p:spTgt spid="3094"/>
                                        </p:tgtEl>
                                        <p:attrNameLst>
                                          <p:attrName>ppt_w</p:attrName>
                                        </p:attrNameLst>
                                      </p:cBhvr>
                                      <p:tavLst>
                                        <p:tav tm="0">
                                          <p:val>
                                            <p:fltVal val="0"/>
                                          </p:val>
                                        </p:tav>
                                        <p:tav tm="100000">
                                          <p:val>
                                            <p:strVal val="#ppt_w"/>
                                          </p:val>
                                        </p:tav>
                                      </p:tavLst>
                                    </p:anim>
                                    <p:anim calcmode="lin" valueType="num">
                                      <p:cBhvr>
                                        <p:cTn id="85" dur="500" fill="hold"/>
                                        <p:tgtEl>
                                          <p:spTgt spid="3094"/>
                                        </p:tgtEl>
                                        <p:attrNameLst>
                                          <p:attrName>ppt_h</p:attrName>
                                        </p:attrNameLst>
                                      </p:cBhvr>
                                      <p:tavLst>
                                        <p:tav tm="0">
                                          <p:val>
                                            <p:fltVal val="0"/>
                                          </p:val>
                                        </p:tav>
                                        <p:tav tm="100000">
                                          <p:val>
                                            <p:strVal val="#ppt_h"/>
                                          </p:val>
                                        </p:tav>
                                      </p:tavLst>
                                    </p:anim>
                                    <p:animEffect transition="in" filter="fade">
                                      <p:cBhvr>
                                        <p:cTn id="86" dur="5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3081" grpId="0" animBg="1"/>
      <p:bldP spid="3086" grpId="0" animBg="1"/>
      <p:bldP spid="3090" grpId="0" animBg="1"/>
      <p:bldP spid="3093" grpId="0" animBg="1"/>
      <p:bldP spid="309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2192000" cy="6858000"/>
          </a:xfrm>
          <a:prstGeom prst="rect">
            <a:avLst/>
          </a:prstGeom>
        </p:spPr>
      </p:pic>
      <p:grpSp>
        <p:nvGrpSpPr>
          <p:cNvPr id="25" name="Group 24"/>
          <p:cNvGrpSpPr/>
          <p:nvPr/>
        </p:nvGrpSpPr>
        <p:grpSpPr>
          <a:xfrm>
            <a:off x="3048001" y="584205"/>
            <a:ext cx="8737600" cy="5947481"/>
            <a:chOff x="7937389" y="701277"/>
            <a:chExt cx="8995173" cy="8921222"/>
          </a:xfrm>
        </p:grpSpPr>
        <p:grpSp>
          <p:nvGrpSpPr>
            <p:cNvPr id="3" name="Group 3"/>
            <p:cNvGrpSpPr/>
            <p:nvPr/>
          </p:nvGrpSpPr>
          <p:grpSpPr>
            <a:xfrm>
              <a:off x="8229600" y="1028700"/>
              <a:ext cx="8702962" cy="8593799"/>
              <a:chOff x="0" y="0"/>
              <a:chExt cx="12390759" cy="13587893"/>
            </a:xfrm>
          </p:grpSpPr>
          <p:sp>
            <p:nvSpPr>
              <p:cNvPr id="4" name="Freeform 4"/>
              <p:cNvSpPr/>
              <p:nvPr/>
            </p:nvSpPr>
            <p:spPr>
              <a:xfrm>
                <a:off x="31750" y="31750"/>
                <a:ext cx="12327259" cy="13524393"/>
              </a:xfrm>
              <a:custGeom>
                <a:avLst/>
                <a:gdLst/>
                <a:ahLst/>
                <a:cxnLst/>
                <a:rect l="l" t="t" r="r" b="b"/>
                <a:pathLst>
                  <a:path w="12327259" h="13524393">
                    <a:moveTo>
                      <a:pt x="12234549" y="13524393"/>
                    </a:moveTo>
                    <a:lnTo>
                      <a:pt x="92710" y="13524393"/>
                    </a:lnTo>
                    <a:cubicBezTo>
                      <a:pt x="41910" y="13524393"/>
                      <a:pt x="0" y="13482482"/>
                      <a:pt x="0" y="13431682"/>
                    </a:cubicBezTo>
                    <a:lnTo>
                      <a:pt x="0" y="92710"/>
                    </a:lnTo>
                    <a:cubicBezTo>
                      <a:pt x="0" y="41910"/>
                      <a:pt x="41910" y="0"/>
                      <a:pt x="92710" y="0"/>
                    </a:cubicBezTo>
                    <a:lnTo>
                      <a:pt x="12233279" y="0"/>
                    </a:lnTo>
                    <a:cubicBezTo>
                      <a:pt x="12284079" y="0"/>
                      <a:pt x="12325989" y="41910"/>
                      <a:pt x="12325989" y="92710"/>
                    </a:cubicBezTo>
                    <a:lnTo>
                      <a:pt x="12325989" y="13430413"/>
                    </a:lnTo>
                    <a:cubicBezTo>
                      <a:pt x="12327259" y="13482482"/>
                      <a:pt x="12285349" y="13524393"/>
                      <a:pt x="12234549" y="13524393"/>
                    </a:cubicBezTo>
                    <a:close/>
                  </a:path>
                </a:pathLst>
              </a:custGeom>
              <a:solidFill>
                <a:srgbClr val="EE9D7F"/>
              </a:solidFill>
            </p:spPr>
          </p:sp>
          <p:sp>
            <p:nvSpPr>
              <p:cNvPr id="5" name="Freeform 5"/>
              <p:cNvSpPr/>
              <p:nvPr/>
            </p:nvSpPr>
            <p:spPr>
              <a:xfrm>
                <a:off x="0" y="0"/>
                <a:ext cx="12390759" cy="13587893"/>
              </a:xfrm>
              <a:custGeom>
                <a:avLst/>
                <a:gdLst/>
                <a:ahLst/>
                <a:cxnLst/>
                <a:rect l="l" t="t" r="r" b="b"/>
                <a:pathLst>
                  <a:path w="12390759" h="13587893">
                    <a:moveTo>
                      <a:pt x="12266299" y="59690"/>
                    </a:moveTo>
                    <a:cubicBezTo>
                      <a:pt x="12301859" y="59690"/>
                      <a:pt x="12331069" y="88900"/>
                      <a:pt x="12331069" y="124460"/>
                    </a:cubicBezTo>
                    <a:lnTo>
                      <a:pt x="12331069" y="13463432"/>
                    </a:lnTo>
                    <a:cubicBezTo>
                      <a:pt x="12331069" y="13498993"/>
                      <a:pt x="12301859" y="13528204"/>
                      <a:pt x="12266299" y="13528204"/>
                    </a:cubicBezTo>
                    <a:lnTo>
                      <a:pt x="124460" y="13528204"/>
                    </a:lnTo>
                    <a:cubicBezTo>
                      <a:pt x="88900" y="13528204"/>
                      <a:pt x="59690" y="13498993"/>
                      <a:pt x="59690" y="13463432"/>
                    </a:cubicBezTo>
                    <a:lnTo>
                      <a:pt x="59690" y="124460"/>
                    </a:lnTo>
                    <a:cubicBezTo>
                      <a:pt x="59690" y="88900"/>
                      <a:pt x="88900" y="59690"/>
                      <a:pt x="124460" y="59690"/>
                    </a:cubicBezTo>
                    <a:lnTo>
                      <a:pt x="12266299" y="59690"/>
                    </a:lnTo>
                    <a:moveTo>
                      <a:pt x="12266299" y="0"/>
                    </a:moveTo>
                    <a:lnTo>
                      <a:pt x="124460" y="0"/>
                    </a:lnTo>
                    <a:cubicBezTo>
                      <a:pt x="55880" y="0"/>
                      <a:pt x="0" y="55880"/>
                      <a:pt x="0" y="124460"/>
                    </a:cubicBezTo>
                    <a:lnTo>
                      <a:pt x="0" y="13463432"/>
                    </a:lnTo>
                    <a:cubicBezTo>
                      <a:pt x="0" y="13532013"/>
                      <a:pt x="55880" y="13587893"/>
                      <a:pt x="124460" y="13587893"/>
                    </a:cubicBezTo>
                    <a:lnTo>
                      <a:pt x="12266299" y="13587893"/>
                    </a:lnTo>
                    <a:cubicBezTo>
                      <a:pt x="12334879" y="13587893"/>
                      <a:pt x="12390759" y="13532013"/>
                      <a:pt x="12390759" y="13463432"/>
                    </a:cubicBezTo>
                    <a:lnTo>
                      <a:pt x="12390759" y="124460"/>
                    </a:lnTo>
                    <a:cubicBezTo>
                      <a:pt x="12390759" y="55880"/>
                      <a:pt x="12334879" y="0"/>
                      <a:pt x="12266299" y="0"/>
                    </a:cubicBezTo>
                    <a:close/>
                  </a:path>
                </a:pathLst>
              </a:custGeom>
              <a:solidFill>
                <a:srgbClr val="100F0D"/>
              </a:solidFill>
            </p:spPr>
          </p:sp>
        </p:grpSp>
        <p:grpSp>
          <p:nvGrpSpPr>
            <p:cNvPr id="6" name="Group 6"/>
            <p:cNvGrpSpPr/>
            <p:nvPr/>
          </p:nvGrpSpPr>
          <p:grpSpPr>
            <a:xfrm>
              <a:off x="7937389" y="701277"/>
              <a:ext cx="8743606" cy="8644729"/>
              <a:chOff x="0" y="0"/>
              <a:chExt cx="12448626" cy="13668419"/>
            </a:xfrm>
          </p:grpSpPr>
          <p:sp>
            <p:nvSpPr>
              <p:cNvPr id="7" name="Freeform 7"/>
              <p:cNvSpPr/>
              <p:nvPr/>
            </p:nvSpPr>
            <p:spPr>
              <a:xfrm>
                <a:off x="31750" y="31750"/>
                <a:ext cx="12385126" cy="13604920"/>
              </a:xfrm>
              <a:custGeom>
                <a:avLst/>
                <a:gdLst/>
                <a:ahLst/>
                <a:cxnLst/>
                <a:rect l="l" t="t" r="r" b="b"/>
                <a:pathLst>
                  <a:path w="12385126" h="13604920">
                    <a:moveTo>
                      <a:pt x="12292416" y="13604920"/>
                    </a:moveTo>
                    <a:lnTo>
                      <a:pt x="92710" y="13604920"/>
                    </a:lnTo>
                    <a:cubicBezTo>
                      <a:pt x="41910" y="13604920"/>
                      <a:pt x="0" y="13563009"/>
                      <a:pt x="0" y="13512209"/>
                    </a:cubicBezTo>
                    <a:lnTo>
                      <a:pt x="0" y="92710"/>
                    </a:lnTo>
                    <a:cubicBezTo>
                      <a:pt x="0" y="41910"/>
                      <a:pt x="41910" y="0"/>
                      <a:pt x="92710" y="0"/>
                    </a:cubicBezTo>
                    <a:lnTo>
                      <a:pt x="12291146" y="0"/>
                    </a:lnTo>
                    <a:cubicBezTo>
                      <a:pt x="12341946" y="0"/>
                      <a:pt x="12383857" y="41910"/>
                      <a:pt x="12383857" y="92710"/>
                    </a:cubicBezTo>
                    <a:lnTo>
                      <a:pt x="12383857" y="13510940"/>
                    </a:lnTo>
                    <a:cubicBezTo>
                      <a:pt x="12385126" y="13563009"/>
                      <a:pt x="12343216" y="13604920"/>
                      <a:pt x="12292416" y="13604920"/>
                    </a:cubicBezTo>
                    <a:close/>
                  </a:path>
                </a:pathLst>
              </a:custGeom>
              <a:solidFill>
                <a:srgbClr val="FDF9F2"/>
              </a:solidFill>
            </p:spPr>
          </p:sp>
          <p:sp>
            <p:nvSpPr>
              <p:cNvPr id="8" name="Freeform 8"/>
              <p:cNvSpPr/>
              <p:nvPr/>
            </p:nvSpPr>
            <p:spPr>
              <a:xfrm>
                <a:off x="0" y="0"/>
                <a:ext cx="12448626" cy="13668420"/>
              </a:xfrm>
              <a:custGeom>
                <a:avLst/>
                <a:gdLst/>
                <a:ahLst/>
                <a:cxnLst/>
                <a:rect l="l" t="t" r="r" b="b"/>
                <a:pathLst>
                  <a:path w="12448626" h="13668420">
                    <a:moveTo>
                      <a:pt x="12324166" y="59690"/>
                    </a:moveTo>
                    <a:cubicBezTo>
                      <a:pt x="12359726" y="59690"/>
                      <a:pt x="12388936" y="88900"/>
                      <a:pt x="12388936" y="124460"/>
                    </a:cubicBezTo>
                    <a:lnTo>
                      <a:pt x="12388936" y="13543959"/>
                    </a:lnTo>
                    <a:cubicBezTo>
                      <a:pt x="12388936" y="13579520"/>
                      <a:pt x="12359726" y="13608729"/>
                      <a:pt x="12324166" y="13608729"/>
                    </a:cubicBezTo>
                    <a:lnTo>
                      <a:pt x="124460" y="13608729"/>
                    </a:lnTo>
                    <a:cubicBezTo>
                      <a:pt x="88900" y="13608729"/>
                      <a:pt x="59690" y="13579520"/>
                      <a:pt x="59690" y="13543959"/>
                    </a:cubicBezTo>
                    <a:lnTo>
                      <a:pt x="59690" y="124460"/>
                    </a:lnTo>
                    <a:cubicBezTo>
                      <a:pt x="59690" y="88900"/>
                      <a:pt x="88900" y="59690"/>
                      <a:pt x="124460" y="59690"/>
                    </a:cubicBezTo>
                    <a:lnTo>
                      <a:pt x="12324166" y="59690"/>
                    </a:lnTo>
                    <a:moveTo>
                      <a:pt x="12324166" y="0"/>
                    </a:moveTo>
                    <a:lnTo>
                      <a:pt x="124460" y="0"/>
                    </a:lnTo>
                    <a:cubicBezTo>
                      <a:pt x="55880" y="0"/>
                      <a:pt x="0" y="55880"/>
                      <a:pt x="0" y="124460"/>
                    </a:cubicBezTo>
                    <a:lnTo>
                      <a:pt x="0" y="13543959"/>
                    </a:lnTo>
                    <a:cubicBezTo>
                      <a:pt x="0" y="13612540"/>
                      <a:pt x="55880" y="13668420"/>
                      <a:pt x="124460" y="13668420"/>
                    </a:cubicBezTo>
                    <a:lnTo>
                      <a:pt x="12324166" y="13668420"/>
                    </a:lnTo>
                    <a:cubicBezTo>
                      <a:pt x="12392747" y="13668420"/>
                      <a:pt x="12448626" y="13612540"/>
                      <a:pt x="12448626" y="13543959"/>
                    </a:cubicBezTo>
                    <a:lnTo>
                      <a:pt x="12448626" y="124460"/>
                    </a:lnTo>
                    <a:cubicBezTo>
                      <a:pt x="12448626" y="55880"/>
                      <a:pt x="12392747" y="0"/>
                      <a:pt x="12324166" y="0"/>
                    </a:cubicBezTo>
                    <a:close/>
                  </a:path>
                </a:pathLst>
              </a:custGeom>
              <a:solidFill>
                <a:srgbClr val="100F0D"/>
              </a:solidFill>
            </p:spPr>
          </p:sp>
        </p:grpSp>
        <p:sp>
          <p:nvSpPr>
            <p:cNvPr id="9" name="AutoShape 9"/>
            <p:cNvSpPr/>
            <p:nvPr/>
          </p:nvSpPr>
          <p:spPr>
            <a:xfrm>
              <a:off x="7959689" y="1644286"/>
              <a:ext cx="8721306" cy="3974"/>
            </a:xfrm>
            <a:prstGeom prst="line">
              <a:avLst/>
            </a:prstGeom>
            <a:ln w="38100" cap="rnd">
              <a:solidFill>
                <a:srgbClr val="100F0D"/>
              </a:solidFill>
              <a:prstDash val="solid"/>
              <a:headEnd type="none" w="sm" len="sm"/>
              <a:tailEnd type="none" w="sm" len="sm"/>
            </a:ln>
          </p:spPr>
        </p:sp>
        <p:grpSp>
          <p:nvGrpSpPr>
            <p:cNvPr id="10" name="Group 10"/>
            <p:cNvGrpSpPr>
              <a:grpSpLocks noChangeAspect="1"/>
            </p:cNvGrpSpPr>
            <p:nvPr/>
          </p:nvGrpSpPr>
          <p:grpSpPr>
            <a:xfrm>
              <a:off x="9196619" y="1078489"/>
              <a:ext cx="238374" cy="238374"/>
              <a:chOff x="0" y="0"/>
              <a:chExt cx="495300" cy="495300"/>
            </a:xfrm>
          </p:grpSpPr>
          <p:sp>
            <p:nvSpPr>
              <p:cNvPr id="11" name="Freeform 1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2" name="Freeform 1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13" name="Group 13"/>
            <p:cNvGrpSpPr>
              <a:grpSpLocks noChangeAspect="1"/>
            </p:cNvGrpSpPr>
            <p:nvPr/>
          </p:nvGrpSpPr>
          <p:grpSpPr>
            <a:xfrm>
              <a:off x="8807737" y="1078489"/>
              <a:ext cx="238374" cy="238374"/>
              <a:chOff x="0" y="0"/>
              <a:chExt cx="495300" cy="495300"/>
            </a:xfrm>
          </p:grpSpPr>
          <p:sp>
            <p:nvSpPr>
              <p:cNvPr id="14" name="Freeform 1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5" name="Freeform 1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16" name="Group 16"/>
            <p:cNvGrpSpPr>
              <a:grpSpLocks noChangeAspect="1"/>
            </p:cNvGrpSpPr>
            <p:nvPr/>
          </p:nvGrpSpPr>
          <p:grpSpPr>
            <a:xfrm>
              <a:off x="8418854" y="1078489"/>
              <a:ext cx="238374" cy="238374"/>
              <a:chOff x="0" y="0"/>
              <a:chExt cx="495300" cy="495300"/>
            </a:xfrm>
          </p:grpSpPr>
          <p:sp>
            <p:nvSpPr>
              <p:cNvPr id="17" name="Freeform 1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8" name="Freeform 1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grpSp>
        <p:nvGrpSpPr>
          <p:cNvPr id="29" name="Group 28"/>
          <p:cNvGrpSpPr/>
          <p:nvPr/>
        </p:nvGrpSpPr>
        <p:grpSpPr>
          <a:xfrm>
            <a:off x="260805" y="212044"/>
            <a:ext cx="2583995" cy="1921561"/>
            <a:chOff x="1925334" y="710651"/>
            <a:chExt cx="3760480" cy="3033454"/>
          </a:xfrm>
        </p:grpSpPr>
        <p:pic>
          <p:nvPicPr>
            <p:cNvPr id="27"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414919">
              <a:off x="1925334" y="710651"/>
              <a:ext cx="3760480" cy="3033454"/>
            </a:xfrm>
            <a:prstGeom prst="rect">
              <a:avLst/>
            </a:prstGeom>
          </p:spPr>
        </p:pic>
        <p:sp>
          <p:nvSpPr>
            <p:cNvPr id="28" name="TextBox 27"/>
            <p:cNvSpPr txBox="1"/>
            <p:nvPr/>
          </p:nvSpPr>
          <p:spPr>
            <a:xfrm>
              <a:off x="2209799" y="1819308"/>
              <a:ext cx="2971799" cy="753097"/>
            </a:xfrm>
            <a:prstGeom prst="rect">
              <a:avLst/>
            </a:prstGeom>
            <a:noFill/>
          </p:spPr>
          <p:txBody>
            <a:bodyPr wrap="square" rtlCol="0">
              <a:spAutoFit/>
            </a:bodyPr>
            <a:lstStyle/>
            <a:p>
              <a:pPr algn="ctr"/>
              <a:r>
                <a:rPr lang="en-US" sz="2500" b="1" dirty="0" err="1">
                  <a:latin typeface="Arial" panose="020B0604020202020204" pitchFamily="34" charset="0"/>
                  <a:cs typeface="Arial" panose="020B0604020202020204" pitchFamily="34" charset="0"/>
                </a:rPr>
                <a:t>Ghi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nhớ</a:t>
              </a:r>
              <a:endParaRPr lang="en-US" sz="2500" b="1" dirty="0">
                <a:latin typeface="Arial" panose="020B0604020202020204" pitchFamily="34" charset="0"/>
                <a:cs typeface="Arial" panose="020B0604020202020204" pitchFamily="34" charset="0"/>
              </a:endParaRPr>
            </a:p>
          </p:txBody>
        </p:sp>
      </p:grpSp>
      <p:pic>
        <p:nvPicPr>
          <p:cNvPr id="20" name="Pictur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6161" y="3696188"/>
            <a:ext cx="2661001" cy="2661001"/>
          </a:xfrm>
          <a:prstGeom prst="rect">
            <a:avLst/>
          </a:prstGeom>
        </p:spPr>
      </p:pic>
      <p:sp>
        <p:nvSpPr>
          <p:cNvPr id="26" name="Rectangle 25"/>
          <p:cNvSpPr/>
          <p:nvPr/>
        </p:nvSpPr>
        <p:spPr>
          <a:xfrm>
            <a:off x="3549480" y="1387864"/>
            <a:ext cx="7768094" cy="1938992"/>
          </a:xfrm>
          <a:prstGeom prst="rect">
            <a:avLst/>
          </a:prstGeom>
        </p:spPr>
        <p:txBody>
          <a:bodyPr wrap="square">
            <a:spAutoFit/>
          </a:bodyPr>
          <a:lstStyle/>
          <a:p>
            <a:pPr marL="285750" indent="-285750" algn="just">
              <a:buFontTx/>
              <a:buChar char="-"/>
            </a:pPr>
            <a:r>
              <a:rPr lang="en-US" sz="2400" b="1">
                <a:latin typeface="Times New Roman" panose="02020603050405020304" pitchFamily="18" charset="0"/>
                <a:cs typeface="Times New Roman" panose="02020603050405020304" pitchFamily="18" charset="0"/>
              </a:rPr>
              <a:t>Dữ liệu trong phần mềm bảng tính điện tử </a:t>
            </a:r>
            <a:r>
              <a:rPr lang="en-US" sz="2400" b="1" smtClean="0">
                <a:latin typeface="Times New Roman" panose="02020603050405020304" pitchFamily="18" charset="0"/>
                <a:cs typeface="Times New Roman" panose="02020603050405020304" pitchFamily="18" charset="0"/>
              </a:rPr>
              <a:t>được trình bày dưới </a:t>
            </a:r>
            <a:r>
              <a:rPr lang="en-US" sz="2400" b="1">
                <a:latin typeface="Times New Roman" panose="02020603050405020304" pitchFamily="18" charset="0"/>
                <a:cs typeface="Times New Roman" panose="02020603050405020304" pitchFamily="18" charset="0"/>
              </a:rPr>
              <a:t>dạng bảng bao gồm các hàng và cột</a:t>
            </a:r>
            <a:r>
              <a:rPr lang="en-US" sz="2400" b="1" smtClean="0">
                <a:latin typeface="Times New Roman" panose="02020603050405020304" pitchFamily="18" charset="0"/>
                <a:cs typeface="Times New Roman" panose="02020603050405020304" pitchFamily="18" charset="0"/>
              </a:rPr>
              <a:t>.</a:t>
            </a:r>
          </a:p>
          <a:p>
            <a:pPr algn="just"/>
            <a:r>
              <a:rPr lang="en-US" sz="2400" b="1" smtClean="0">
                <a:latin typeface="Times New Roman" panose="02020603050405020304" pitchFamily="18" charset="0"/>
                <a:cs typeface="Times New Roman" panose="02020603050405020304" pitchFamily="18" charset="0"/>
              </a:rPr>
              <a:t> 	+ Các </a:t>
            </a:r>
            <a:r>
              <a:rPr lang="en-US" sz="2400" b="1">
                <a:latin typeface="Times New Roman" panose="02020603050405020304" pitchFamily="18" charset="0"/>
                <a:cs typeface="Times New Roman" panose="02020603050405020304" pitchFamily="18" charset="0"/>
              </a:rPr>
              <a:t>hàng được đặt tên bằng số: 1,2,3,…</a:t>
            </a:r>
          </a:p>
          <a:p>
            <a:pPr algn="just"/>
            <a:r>
              <a:rPr lang="en-US" sz="2400" b="1" smtClean="0">
                <a:latin typeface="Times New Roman" panose="02020603050405020304" pitchFamily="18" charset="0"/>
                <a:cs typeface="Times New Roman" panose="02020603050405020304" pitchFamily="18" charset="0"/>
              </a:rPr>
              <a:t> 	+ Các </a:t>
            </a:r>
            <a:r>
              <a:rPr lang="en-US" sz="2400" b="1">
                <a:latin typeface="Times New Roman" panose="02020603050405020304" pitchFamily="18" charset="0"/>
                <a:cs typeface="Times New Roman" panose="02020603050405020304" pitchFamily="18" charset="0"/>
              </a:rPr>
              <a:t>cột được đặt tên bằng các chữ cái:  A,B,C</a:t>
            </a:r>
            <a:r>
              <a:rPr lang="en-US" sz="2400" b="1" smtClean="0">
                <a:latin typeface="Times New Roman" panose="02020603050405020304" pitchFamily="18" charset="0"/>
                <a:cs typeface="Times New Roman" panose="02020603050405020304" pitchFamily="18" charset="0"/>
              </a:rPr>
              <a:t>….</a:t>
            </a:r>
          </a:p>
          <a:p>
            <a:pPr algn="just"/>
            <a:endParaRPr lang="en-US" sz="2400" b="1">
              <a:latin typeface="Times New Roman" panose="02020603050405020304" pitchFamily="18" charset="0"/>
              <a:cs typeface="Times New Roman" panose="02020603050405020304" pitchFamily="18" charset="0"/>
            </a:endParaRPr>
          </a:p>
        </p:txBody>
      </p:sp>
      <p:sp>
        <p:nvSpPr>
          <p:cNvPr id="30" name="Rectangle 29"/>
          <p:cNvSpPr/>
          <p:nvPr/>
        </p:nvSpPr>
        <p:spPr>
          <a:xfrm>
            <a:off x="3515679" y="3050282"/>
            <a:ext cx="7768094" cy="830997"/>
          </a:xfrm>
          <a:prstGeom prst="rect">
            <a:avLst/>
          </a:prstGeom>
        </p:spPr>
        <p:txBody>
          <a:bodyPr wrap="square">
            <a:spAutoFit/>
          </a:bodyPr>
          <a:lstStyle/>
          <a:p>
            <a:pPr marL="285750" indent="-285750" algn="just">
              <a:buFontTx/>
              <a:buChar char="-"/>
            </a:pPr>
            <a:r>
              <a:rPr lang="en-US" sz="2400" b="1">
                <a:latin typeface="Times New Roman" panose="02020603050405020304" pitchFamily="18" charset="0"/>
                <a:cs typeface="Times New Roman" panose="02020603050405020304" pitchFamily="18" charset="0"/>
              </a:rPr>
              <a:t>Mỗi bảng tính bao gồm nhiều trang tính (sheet</a:t>
            </a:r>
            <a:r>
              <a:rPr lang="en-US" sz="2400" b="1" smtClean="0">
                <a:latin typeface="Times New Roman" panose="02020603050405020304" pitchFamily="18" charset="0"/>
                <a:cs typeface="Times New Roman" panose="02020603050405020304" pitchFamily="18" charset="0"/>
              </a:rPr>
              <a:t>). Tên </a:t>
            </a:r>
            <a:r>
              <a:rPr lang="en-US" sz="2400" b="1">
                <a:latin typeface="Times New Roman" panose="02020603050405020304" pitchFamily="18" charset="0"/>
                <a:cs typeface="Times New Roman" panose="02020603050405020304" pitchFamily="18" charset="0"/>
              </a:rPr>
              <a:t>trang tính là sheet 1, sheet 2</a:t>
            </a:r>
            <a:r>
              <a:rPr lang="en-US" sz="2400" b="1" smtClean="0">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p:txBody>
      </p:sp>
      <p:sp>
        <p:nvSpPr>
          <p:cNvPr id="31" name="Rectangle 30"/>
          <p:cNvSpPr/>
          <p:nvPr/>
        </p:nvSpPr>
        <p:spPr>
          <a:xfrm>
            <a:off x="3583281" y="3881279"/>
            <a:ext cx="7734293" cy="1052596"/>
          </a:xfrm>
          <a:prstGeom prst="rect">
            <a:avLst/>
          </a:prstGeom>
        </p:spPr>
        <p:txBody>
          <a:bodyPr wrap="square">
            <a:spAutoFit/>
          </a:bodyPr>
          <a:lstStyle/>
          <a:p>
            <a:pPr algn="just">
              <a:lnSpc>
                <a:spcPct val="130000"/>
              </a:lnSpc>
            </a:pPr>
            <a:r>
              <a:rPr lang="en-US" sz="2400" b="1" smtClean="0">
                <a:latin typeface="Times New Roman" panose="02020603050405020304" pitchFamily="18" charset="0"/>
                <a:cs typeface="Times New Roman" panose="02020603050405020304" pitchFamily="18" charset="0"/>
              </a:rPr>
              <a:t>- Giao </a:t>
            </a:r>
            <a:r>
              <a:rPr lang="en-US" sz="2400" b="1">
                <a:latin typeface="Times New Roman" panose="02020603050405020304" pitchFamily="18" charset="0"/>
                <a:cs typeface="Times New Roman" panose="02020603050405020304" pitchFamily="18" charset="0"/>
              </a:rPr>
              <a:t>của một hàng và một cột trang trang tính gọi là ô (cell). Ô hiện thời là ô đang hoạt động</a:t>
            </a:r>
            <a:endParaRPr lang="en-US" sz="2400" dirty="0"/>
          </a:p>
        </p:txBody>
      </p:sp>
    </p:spTree>
    <p:extLst>
      <p:ext uri="{BB962C8B-B14F-4D97-AF65-F5344CB8AC3E}">
        <p14:creationId xmlns:p14="http://schemas.microsoft.com/office/powerpoint/2010/main" val="4109456447"/>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33" y="232591"/>
            <a:ext cx="4713870" cy="278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33" y="3478986"/>
            <a:ext cx="4878762" cy="289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71803" y="94612"/>
            <a:ext cx="7530059" cy="1938992"/>
          </a:xfrm>
          <a:prstGeom prst="rect">
            <a:avLst/>
          </a:prstGeom>
          <a:noFill/>
        </p:spPr>
        <p:txBody>
          <a:bodyPr wrap="square" rtlCol="0">
            <a:spAutoFit/>
          </a:bodyPr>
          <a:lstStyle/>
          <a:p>
            <a:pPr algn="ctr"/>
            <a:r>
              <a:rPr lang="en-US" sz="2400" b="1" i="1" smtClean="0">
                <a:solidFill>
                  <a:srgbClr val="FF0000"/>
                </a:solidFill>
              </a:rPr>
              <a:t>Hoạt động 2: Thảo </a:t>
            </a:r>
            <a:r>
              <a:rPr lang="en-US" sz="2400" b="1" i="1">
                <a:solidFill>
                  <a:srgbClr val="FF0000"/>
                </a:solidFill>
              </a:rPr>
              <a:t>luận nhóm đôi và trả lời </a:t>
            </a:r>
            <a:r>
              <a:rPr lang="en-US" sz="2400" b="1" i="1" smtClean="0">
                <a:solidFill>
                  <a:srgbClr val="FF0000"/>
                </a:solidFill>
              </a:rPr>
              <a:t>câu </a:t>
            </a:r>
            <a:r>
              <a:rPr lang="en-US" sz="2400" b="1" i="1">
                <a:solidFill>
                  <a:srgbClr val="FF0000"/>
                </a:solidFill>
              </a:rPr>
              <a:t>hỏi:</a:t>
            </a:r>
          </a:p>
          <a:p>
            <a:pPr algn="ctr"/>
            <a:r>
              <a:rPr lang="en-US" sz="2400" b="1" smtClean="0"/>
              <a:t>Em hãy quan sát các ô và vùng trên trang tính.</a:t>
            </a:r>
          </a:p>
          <a:p>
            <a:pPr algn="ctr"/>
            <a:r>
              <a:rPr lang="en-US" sz="2400" b="1" smtClean="0"/>
              <a:t> Xác định cách phần mềm đánh địa chỉ các ô và vùng dữ liệu. Ô ghi tên học sinh Bùi Lê Đình Anh được xác định như thế nào?</a:t>
            </a:r>
            <a:endParaRPr lang="en-US" sz="2400" b="1"/>
          </a:p>
        </p:txBody>
      </p:sp>
      <p:sp>
        <p:nvSpPr>
          <p:cNvPr id="4" name="TextBox 3"/>
          <p:cNvSpPr txBox="1"/>
          <p:nvPr/>
        </p:nvSpPr>
        <p:spPr>
          <a:xfrm>
            <a:off x="6169320" y="2069890"/>
            <a:ext cx="1930400" cy="923330"/>
          </a:xfrm>
          <a:prstGeom prst="rect">
            <a:avLst/>
          </a:prstGeom>
          <a:noFill/>
        </p:spPr>
        <p:txBody>
          <a:bodyPr wrap="square" rtlCol="0">
            <a:spAutoFit/>
          </a:bodyPr>
          <a:lstStyle/>
          <a:p>
            <a:r>
              <a:rPr lang="en-US" sz="5400" smtClean="0"/>
              <a:t>B6</a:t>
            </a:r>
            <a:endParaRPr lang="en-US" sz="5400"/>
          </a:p>
        </p:txBody>
      </p:sp>
      <p:sp>
        <p:nvSpPr>
          <p:cNvPr id="5" name="TextBox 4"/>
          <p:cNvSpPr txBox="1"/>
          <p:nvPr/>
        </p:nvSpPr>
        <p:spPr>
          <a:xfrm>
            <a:off x="5811140" y="1601789"/>
            <a:ext cx="1524000" cy="461665"/>
          </a:xfrm>
          <a:prstGeom prst="rect">
            <a:avLst/>
          </a:prstGeom>
          <a:noFill/>
        </p:spPr>
        <p:txBody>
          <a:bodyPr wrap="square" rtlCol="0">
            <a:spAutoFit/>
          </a:bodyPr>
          <a:lstStyle/>
          <a:p>
            <a:r>
              <a:rPr lang="en-US" sz="2400" smtClean="0"/>
              <a:t>Cột B</a:t>
            </a:r>
            <a:endParaRPr lang="en-US" sz="2400"/>
          </a:p>
        </p:txBody>
      </p:sp>
      <p:cxnSp>
        <p:nvCxnSpPr>
          <p:cNvPr id="7" name="Elbow Connector 6"/>
          <p:cNvCxnSpPr/>
          <p:nvPr/>
        </p:nvCxnSpPr>
        <p:spPr>
          <a:xfrm rot="16200000" flipV="1">
            <a:off x="6201075" y="1986797"/>
            <a:ext cx="390125" cy="30480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43737" y="3182210"/>
            <a:ext cx="1574800" cy="461665"/>
          </a:xfrm>
          <a:prstGeom prst="rect">
            <a:avLst/>
          </a:prstGeom>
          <a:noFill/>
        </p:spPr>
        <p:txBody>
          <a:bodyPr wrap="square" rtlCol="0">
            <a:spAutoFit/>
          </a:bodyPr>
          <a:lstStyle/>
          <a:p>
            <a:r>
              <a:rPr lang="en-US" sz="2400" smtClean="0"/>
              <a:t>Hàng 6</a:t>
            </a:r>
            <a:endParaRPr lang="en-US" sz="2400"/>
          </a:p>
        </p:txBody>
      </p:sp>
      <p:cxnSp>
        <p:nvCxnSpPr>
          <p:cNvPr id="10" name="Straight Arrow Connector 9"/>
          <p:cNvCxnSpPr/>
          <p:nvPr/>
        </p:nvCxnSpPr>
        <p:spPr>
          <a:xfrm>
            <a:off x="6824966" y="2793691"/>
            <a:ext cx="0" cy="4544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73140" y="4691934"/>
            <a:ext cx="2663876" cy="1200329"/>
          </a:xfrm>
          <a:prstGeom prst="rect">
            <a:avLst/>
          </a:prstGeom>
          <a:noFill/>
        </p:spPr>
        <p:txBody>
          <a:bodyPr wrap="square" rtlCol="0">
            <a:spAutoFit/>
          </a:bodyPr>
          <a:lstStyle/>
          <a:p>
            <a:r>
              <a:rPr lang="en-US" sz="2400" b="1" smtClean="0"/>
              <a:t>Vùng dữ liệu được đánh dấu có địa chỉ: B4:E11</a:t>
            </a:r>
            <a:endParaRPr lang="en-US" sz="2400" b="1"/>
          </a:p>
        </p:txBody>
      </p:sp>
      <p:cxnSp>
        <p:nvCxnSpPr>
          <p:cNvPr id="13" name="Straight Arrow Connector 12"/>
          <p:cNvCxnSpPr/>
          <p:nvPr/>
        </p:nvCxnSpPr>
        <p:spPr>
          <a:xfrm flipH="1" flipV="1">
            <a:off x="3765862" y="5126002"/>
            <a:ext cx="2807278" cy="461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73771" y="3063487"/>
            <a:ext cx="3454400" cy="369332"/>
          </a:xfrm>
          <a:prstGeom prst="rect">
            <a:avLst/>
          </a:prstGeom>
          <a:noFill/>
        </p:spPr>
        <p:txBody>
          <a:bodyPr wrap="square" rtlCol="0">
            <a:spAutoFit/>
          </a:bodyPr>
          <a:lstStyle/>
          <a:p>
            <a:r>
              <a:rPr lang="en-US" smtClean="0"/>
              <a:t>Hình 6.2 Ô và địa chỉ ô</a:t>
            </a:r>
            <a:endParaRPr lang="en-US"/>
          </a:p>
        </p:txBody>
      </p:sp>
      <p:sp>
        <p:nvSpPr>
          <p:cNvPr id="21" name="TextBox 20"/>
          <p:cNvSpPr txBox="1"/>
          <p:nvPr/>
        </p:nvSpPr>
        <p:spPr>
          <a:xfrm>
            <a:off x="2038662" y="6372263"/>
            <a:ext cx="3454400" cy="369332"/>
          </a:xfrm>
          <a:prstGeom prst="rect">
            <a:avLst/>
          </a:prstGeom>
          <a:noFill/>
        </p:spPr>
        <p:txBody>
          <a:bodyPr wrap="square" rtlCol="0">
            <a:spAutoFit/>
          </a:bodyPr>
          <a:lstStyle/>
          <a:p>
            <a:r>
              <a:rPr lang="en-US" smtClean="0"/>
              <a:t>Hình 6.3 Vùng dữ liệu</a:t>
            </a:r>
            <a:endParaRPr lang="en-US"/>
          </a:p>
        </p:txBody>
      </p:sp>
      <p:cxnSp>
        <p:nvCxnSpPr>
          <p:cNvPr id="15" name="Straight Arrow Connector 14"/>
          <p:cNvCxnSpPr>
            <a:stCxn id="4" idx="1"/>
          </p:cNvCxnSpPr>
          <p:nvPr/>
        </p:nvCxnSpPr>
        <p:spPr>
          <a:xfrm flipH="1" flipV="1">
            <a:off x="1484026" y="1624956"/>
            <a:ext cx="4685294" cy="9065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92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par>
                                <p:cTn id="30" presetID="14" presetClass="entr" presetSubtype="1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2192000" cy="6858000"/>
          </a:xfrm>
          <a:prstGeom prst="rect">
            <a:avLst/>
          </a:prstGeom>
        </p:spPr>
      </p:pic>
      <p:grpSp>
        <p:nvGrpSpPr>
          <p:cNvPr id="25" name="Group 24"/>
          <p:cNvGrpSpPr/>
          <p:nvPr/>
        </p:nvGrpSpPr>
        <p:grpSpPr>
          <a:xfrm>
            <a:off x="3048001" y="584205"/>
            <a:ext cx="8737600" cy="5947481"/>
            <a:chOff x="7937389" y="701277"/>
            <a:chExt cx="8995173" cy="8921222"/>
          </a:xfrm>
        </p:grpSpPr>
        <p:grpSp>
          <p:nvGrpSpPr>
            <p:cNvPr id="3" name="Group 3"/>
            <p:cNvGrpSpPr/>
            <p:nvPr/>
          </p:nvGrpSpPr>
          <p:grpSpPr>
            <a:xfrm>
              <a:off x="8229600" y="1028700"/>
              <a:ext cx="8702962" cy="8593799"/>
              <a:chOff x="0" y="0"/>
              <a:chExt cx="12390759" cy="13587893"/>
            </a:xfrm>
          </p:grpSpPr>
          <p:sp>
            <p:nvSpPr>
              <p:cNvPr id="4" name="Freeform 4"/>
              <p:cNvSpPr/>
              <p:nvPr/>
            </p:nvSpPr>
            <p:spPr>
              <a:xfrm>
                <a:off x="31750" y="31750"/>
                <a:ext cx="12327259" cy="13524393"/>
              </a:xfrm>
              <a:custGeom>
                <a:avLst/>
                <a:gdLst/>
                <a:ahLst/>
                <a:cxnLst/>
                <a:rect l="l" t="t" r="r" b="b"/>
                <a:pathLst>
                  <a:path w="12327259" h="13524393">
                    <a:moveTo>
                      <a:pt x="12234549" y="13524393"/>
                    </a:moveTo>
                    <a:lnTo>
                      <a:pt x="92710" y="13524393"/>
                    </a:lnTo>
                    <a:cubicBezTo>
                      <a:pt x="41910" y="13524393"/>
                      <a:pt x="0" y="13482482"/>
                      <a:pt x="0" y="13431682"/>
                    </a:cubicBezTo>
                    <a:lnTo>
                      <a:pt x="0" y="92710"/>
                    </a:lnTo>
                    <a:cubicBezTo>
                      <a:pt x="0" y="41910"/>
                      <a:pt x="41910" y="0"/>
                      <a:pt x="92710" y="0"/>
                    </a:cubicBezTo>
                    <a:lnTo>
                      <a:pt x="12233279" y="0"/>
                    </a:lnTo>
                    <a:cubicBezTo>
                      <a:pt x="12284079" y="0"/>
                      <a:pt x="12325989" y="41910"/>
                      <a:pt x="12325989" y="92710"/>
                    </a:cubicBezTo>
                    <a:lnTo>
                      <a:pt x="12325989" y="13430413"/>
                    </a:lnTo>
                    <a:cubicBezTo>
                      <a:pt x="12327259" y="13482482"/>
                      <a:pt x="12285349" y="13524393"/>
                      <a:pt x="12234549" y="13524393"/>
                    </a:cubicBezTo>
                    <a:close/>
                  </a:path>
                </a:pathLst>
              </a:custGeom>
              <a:solidFill>
                <a:srgbClr val="EE9D7F"/>
              </a:solidFill>
            </p:spPr>
          </p:sp>
          <p:sp>
            <p:nvSpPr>
              <p:cNvPr id="5" name="Freeform 5"/>
              <p:cNvSpPr/>
              <p:nvPr/>
            </p:nvSpPr>
            <p:spPr>
              <a:xfrm>
                <a:off x="0" y="0"/>
                <a:ext cx="12390759" cy="13587893"/>
              </a:xfrm>
              <a:custGeom>
                <a:avLst/>
                <a:gdLst/>
                <a:ahLst/>
                <a:cxnLst/>
                <a:rect l="l" t="t" r="r" b="b"/>
                <a:pathLst>
                  <a:path w="12390759" h="13587893">
                    <a:moveTo>
                      <a:pt x="12266299" y="59690"/>
                    </a:moveTo>
                    <a:cubicBezTo>
                      <a:pt x="12301859" y="59690"/>
                      <a:pt x="12331069" y="88900"/>
                      <a:pt x="12331069" y="124460"/>
                    </a:cubicBezTo>
                    <a:lnTo>
                      <a:pt x="12331069" y="13463432"/>
                    </a:lnTo>
                    <a:cubicBezTo>
                      <a:pt x="12331069" y="13498993"/>
                      <a:pt x="12301859" y="13528204"/>
                      <a:pt x="12266299" y="13528204"/>
                    </a:cubicBezTo>
                    <a:lnTo>
                      <a:pt x="124460" y="13528204"/>
                    </a:lnTo>
                    <a:cubicBezTo>
                      <a:pt x="88900" y="13528204"/>
                      <a:pt x="59690" y="13498993"/>
                      <a:pt x="59690" y="13463432"/>
                    </a:cubicBezTo>
                    <a:lnTo>
                      <a:pt x="59690" y="124460"/>
                    </a:lnTo>
                    <a:cubicBezTo>
                      <a:pt x="59690" y="88900"/>
                      <a:pt x="88900" y="59690"/>
                      <a:pt x="124460" y="59690"/>
                    </a:cubicBezTo>
                    <a:lnTo>
                      <a:pt x="12266299" y="59690"/>
                    </a:lnTo>
                    <a:moveTo>
                      <a:pt x="12266299" y="0"/>
                    </a:moveTo>
                    <a:lnTo>
                      <a:pt x="124460" y="0"/>
                    </a:lnTo>
                    <a:cubicBezTo>
                      <a:pt x="55880" y="0"/>
                      <a:pt x="0" y="55880"/>
                      <a:pt x="0" y="124460"/>
                    </a:cubicBezTo>
                    <a:lnTo>
                      <a:pt x="0" y="13463432"/>
                    </a:lnTo>
                    <a:cubicBezTo>
                      <a:pt x="0" y="13532013"/>
                      <a:pt x="55880" y="13587893"/>
                      <a:pt x="124460" y="13587893"/>
                    </a:cubicBezTo>
                    <a:lnTo>
                      <a:pt x="12266299" y="13587893"/>
                    </a:lnTo>
                    <a:cubicBezTo>
                      <a:pt x="12334879" y="13587893"/>
                      <a:pt x="12390759" y="13532013"/>
                      <a:pt x="12390759" y="13463432"/>
                    </a:cubicBezTo>
                    <a:lnTo>
                      <a:pt x="12390759" y="124460"/>
                    </a:lnTo>
                    <a:cubicBezTo>
                      <a:pt x="12390759" y="55880"/>
                      <a:pt x="12334879" y="0"/>
                      <a:pt x="12266299" y="0"/>
                    </a:cubicBezTo>
                    <a:close/>
                  </a:path>
                </a:pathLst>
              </a:custGeom>
              <a:solidFill>
                <a:srgbClr val="100F0D"/>
              </a:solidFill>
            </p:spPr>
          </p:sp>
        </p:grpSp>
        <p:grpSp>
          <p:nvGrpSpPr>
            <p:cNvPr id="6" name="Group 6"/>
            <p:cNvGrpSpPr/>
            <p:nvPr/>
          </p:nvGrpSpPr>
          <p:grpSpPr>
            <a:xfrm>
              <a:off x="7937389" y="701277"/>
              <a:ext cx="8743606" cy="8644729"/>
              <a:chOff x="0" y="0"/>
              <a:chExt cx="12448626" cy="13668419"/>
            </a:xfrm>
          </p:grpSpPr>
          <p:sp>
            <p:nvSpPr>
              <p:cNvPr id="7" name="Freeform 7"/>
              <p:cNvSpPr/>
              <p:nvPr/>
            </p:nvSpPr>
            <p:spPr>
              <a:xfrm>
                <a:off x="31750" y="31750"/>
                <a:ext cx="12385126" cy="13604920"/>
              </a:xfrm>
              <a:custGeom>
                <a:avLst/>
                <a:gdLst/>
                <a:ahLst/>
                <a:cxnLst/>
                <a:rect l="l" t="t" r="r" b="b"/>
                <a:pathLst>
                  <a:path w="12385126" h="13604920">
                    <a:moveTo>
                      <a:pt x="12292416" y="13604920"/>
                    </a:moveTo>
                    <a:lnTo>
                      <a:pt x="92710" y="13604920"/>
                    </a:lnTo>
                    <a:cubicBezTo>
                      <a:pt x="41910" y="13604920"/>
                      <a:pt x="0" y="13563009"/>
                      <a:pt x="0" y="13512209"/>
                    </a:cubicBezTo>
                    <a:lnTo>
                      <a:pt x="0" y="92710"/>
                    </a:lnTo>
                    <a:cubicBezTo>
                      <a:pt x="0" y="41910"/>
                      <a:pt x="41910" y="0"/>
                      <a:pt x="92710" y="0"/>
                    </a:cubicBezTo>
                    <a:lnTo>
                      <a:pt x="12291146" y="0"/>
                    </a:lnTo>
                    <a:cubicBezTo>
                      <a:pt x="12341946" y="0"/>
                      <a:pt x="12383857" y="41910"/>
                      <a:pt x="12383857" y="92710"/>
                    </a:cubicBezTo>
                    <a:lnTo>
                      <a:pt x="12383857" y="13510940"/>
                    </a:lnTo>
                    <a:cubicBezTo>
                      <a:pt x="12385126" y="13563009"/>
                      <a:pt x="12343216" y="13604920"/>
                      <a:pt x="12292416" y="13604920"/>
                    </a:cubicBezTo>
                    <a:close/>
                  </a:path>
                </a:pathLst>
              </a:custGeom>
              <a:solidFill>
                <a:srgbClr val="FDF9F2"/>
              </a:solidFill>
            </p:spPr>
          </p:sp>
          <p:sp>
            <p:nvSpPr>
              <p:cNvPr id="8" name="Freeform 8"/>
              <p:cNvSpPr/>
              <p:nvPr/>
            </p:nvSpPr>
            <p:spPr>
              <a:xfrm>
                <a:off x="0" y="0"/>
                <a:ext cx="12448626" cy="13668420"/>
              </a:xfrm>
              <a:custGeom>
                <a:avLst/>
                <a:gdLst/>
                <a:ahLst/>
                <a:cxnLst/>
                <a:rect l="l" t="t" r="r" b="b"/>
                <a:pathLst>
                  <a:path w="12448626" h="13668420">
                    <a:moveTo>
                      <a:pt x="12324166" y="59690"/>
                    </a:moveTo>
                    <a:cubicBezTo>
                      <a:pt x="12359726" y="59690"/>
                      <a:pt x="12388936" y="88900"/>
                      <a:pt x="12388936" y="124460"/>
                    </a:cubicBezTo>
                    <a:lnTo>
                      <a:pt x="12388936" y="13543959"/>
                    </a:lnTo>
                    <a:cubicBezTo>
                      <a:pt x="12388936" y="13579520"/>
                      <a:pt x="12359726" y="13608729"/>
                      <a:pt x="12324166" y="13608729"/>
                    </a:cubicBezTo>
                    <a:lnTo>
                      <a:pt x="124460" y="13608729"/>
                    </a:lnTo>
                    <a:cubicBezTo>
                      <a:pt x="88900" y="13608729"/>
                      <a:pt x="59690" y="13579520"/>
                      <a:pt x="59690" y="13543959"/>
                    </a:cubicBezTo>
                    <a:lnTo>
                      <a:pt x="59690" y="124460"/>
                    </a:lnTo>
                    <a:cubicBezTo>
                      <a:pt x="59690" y="88900"/>
                      <a:pt x="88900" y="59690"/>
                      <a:pt x="124460" y="59690"/>
                    </a:cubicBezTo>
                    <a:lnTo>
                      <a:pt x="12324166" y="59690"/>
                    </a:lnTo>
                    <a:moveTo>
                      <a:pt x="12324166" y="0"/>
                    </a:moveTo>
                    <a:lnTo>
                      <a:pt x="124460" y="0"/>
                    </a:lnTo>
                    <a:cubicBezTo>
                      <a:pt x="55880" y="0"/>
                      <a:pt x="0" y="55880"/>
                      <a:pt x="0" y="124460"/>
                    </a:cubicBezTo>
                    <a:lnTo>
                      <a:pt x="0" y="13543959"/>
                    </a:lnTo>
                    <a:cubicBezTo>
                      <a:pt x="0" y="13612540"/>
                      <a:pt x="55880" y="13668420"/>
                      <a:pt x="124460" y="13668420"/>
                    </a:cubicBezTo>
                    <a:lnTo>
                      <a:pt x="12324166" y="13668420"/>
                    </a:lnTo>
                    <a:cubicBezTo>
                      <a:pt x="12392747" y="13668420"/>
                      <a:pt x="12448626" y="13612540"/>
                      <a:pt x="12448626" y="13543959"/>
                    </a:cubicBezTo>
                    <a:lnTo>
                      <a:pt x="12448626" y="124460"/>
                    </a:lnTo>
                    <a:cubicBezTo>
                      <a:pt x="12448626" y="55880"/>
                      <a:pt x="12392747" y="0"/>
                      <a:pt x="12324166" y="0"/>
                    </a:cubicBezTo>
                    <a:close/>
                  </a:path>
                </a:pathLst>
              </a:custGeom>
              <a:solidFill>
                <a:srgbClr val="100F0D"/>
              </a:solidFill>
            </p:spPr>
          </p:sp>
        </p:grpSp>
        <p:sp>
          <p:nvSpPr>
            <p:cNvPr id="9" name="AutoShape 9"/>
            <p:cNvSpPr/>
            <p:nvPr/>
          </p:nvSpPr>
          <p:spPr>
            <a:xfrm>
              <a:off x="7959689" y="1644286"/>
              <a:ext cx="8721306" cy="3974"/>
            </a:xfrm>
            <a:prstGeom prst="line">
              <a:avLst/>
            </a:prstGeom>
            <a:ln w="38100" cap="rnd">
              <a:solidFill>
                <a:srgbClr val="100F0D"/>
              </a:solidFill>
              <a:prstDash val="solid"/>
              <a:headEnd type="none" w="sm" len="sm"/>
              <a:tailEnd type="none" w="sm" len="sm"/>
            </a:ln>
          </p:spPr>
        </p:sp>
        <p:grpSp>
          <p:nvGrpSpPr>
            <p:cNvPr id="10" name="Group 10"/>
            <p:cNvGrpSpPr>
              <a:grpSpLocks noChangeAspect="1"/>
            </p:cNvGrpSpPr>
            <p:nvPr/>
          </p:nvGrpSpPr>
          <p:grpSpPr>
            <a:xfrm>
              <a:off x="9196619" y="1078489"/>
              <a:ext cx="238374" cy="238374"/>
              <a:chOff x="0" y="0"/>
              <a:chExt cx="495300" cy="495300"/>
            </a:xfrm>
          </p:grpSpPr>
          <p:sp>
            <p:nvSpPr>
              <p:cNvPr id="11" name="Freeform 1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2" name="Freeform 1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13" name="Group 13"/>
            <p:cNvGrpSpPr>
              <a:grpSpLocks noChangeAspect="1"/>
            </p:cNvGrpSpPr>
            <p:nvPr/>
          </p:nvGrpSpPr>
          <p:grpSpPr>
            <a:xfrm>
              <a:off x="8807737" y="1078489"/>
              <a:ext cx="238374" cy="238374"/>
              <a:chOff x="0" y="0"/>
              <a:chExt cx="495300" cy="495300"/>
            </a:xfrm>
          </p:grpSpPr>
          <p:sp>
            <p:nvSpPr>
              <p:cNvPr id="14" name="Freeform 1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5" name="Freeform 1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16" name="Group 16"/>
            <p:cNvGrpSpPr>
              <a:grpSpLocks noChangeAspect="1"/>
            </p:cNvGrpSpPr>
            <p:nvPr/>
          </p:nvGrpSpPr>
          <p:grpSpPr>
            <a:xfrm>
              <a:off x="8418854" y="1078489"/>
              <a:ext cx="238374" cy="238374"/>
              <a:chOff x="0" y="0"/>
              <a:chExt cx="495300" cy="495300"/>
            </a:xfrm>
          </p:grpSpPr>
          <p:sp>
            <p:nvSpPr>
              <p:cNvPr id="17" name="Freeform 1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8" name="Freeform 1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grpSp>
        <p:nvGrpSpPr>
          <p:cNvPr id="29" name="Group 28"/>
          <p:cNvGrpSpPr/>
          <p:nvPr/>
        </p:nvGrpSpPr>
        <p:grpSpPr>
          <a:xfrm>
            <a:off x="260805" y="212044"/>
            <a:ext cx="2583995" cy="1921561"/>
            <a:chOff x="1925334" y="710651"/>
            <a:chExt cx="3760480" cy="3033454"/>
          </a:xfrm>
        </p:grpSpPr>
        <p:pic>
          <p:nvPicPr>
            <p:cNvPr id="27"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414919">
              <a:off x="1925334" y="710651"/>
              <a:ext cx="3760480" cy="3033454"/>
            </a:xfrm>
            <a:prstGeom prst="rect">
              <a:avLst/>
            </a:prstGeom>
          </p:spPr>
        </p:pic>
        <p:sp>
          <p:nvSpPr>
            <p:cNvPr id="28" name="TextBox 27"/>
            <p:cNvSpPr txBox="1"/>
            <p:nvPr/>
          </p:nvSpPr>
          <p:spPr>
            <a:xfrm>
              <a:off x="2209799" y="1819308"/>
              <a:ext cx="2971799" cy="753097"/>
            </a:xfrm>
            <a:prstGeom prst="rect">
              <a:avLst/>
            </a:prstGeom>
            <a:noFill/>
          </p:spPr>
          <p:txBody>
            <a:bodyPr wrap="square" rtlCol="0">
              <a:spAutoFit/>
            </a:bodyPr>
            <a:lstStyle/>
            <a:p>
              <a:pPr algn="ctr"/>
              <a:r>
                <a:rPr lang="en-US" sz="2500" b="1" dirty="0" err="1">
                  <a:latin typeface="Arial" panose="020B0604020202020204" pitchFamily="34" charset="0"/>
                  <a:cs typeface="Arial" panose="020B0604020202020204" pitchFamily="34" charset="0"/>
                </a:rPr>
                <a:t>Ghi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nhớ</a:t>
              </a:r>
              <a:endParaRPr lang="en-US" sz="2500" b="1" dirty="0">
                <a:latin typeface="Arial" panose="020B0604020202020204" pitchFamily="34" charset="0"/>
                <a:cs typeface="Arial" panose="020B0604020202020204" pitchFamily="34" charset="0"/>
              </a:endParaRPr>
            </a:p>
          </p:txBody>
        </p:sp>
      </p:grpSp>
      <p:pic>
        <p:nvPicPr>
          <p:cNvPr id="20" name="Pictur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6161" y="3696188"/>
            <a:ext cx="2661001" cy="2661001"/>
          </a:xfrm>
          <a:prstGeom prst="rect">
            <a:avLst/>
          </a:prstGeom>
        </p:spPr>
      </p:pic>
      <p:sp>
        <p:nvSpPr>
          <p:cNvPr id="21" name="Rectangle 20"/>
          <p:cNvSpPr/>
          <p:nvPr/>
        </p:nvSpPr>
        <p:spPr>
          <a:xfrm>
            <a:off x="3515683" y="1391157"/>
            <a:ext cx="8028793" cy="3108543"/>
          </a:xfrm>
          <a:prstGeom prst="rect">
            <a:avLst/>
          </a:prstGeom>
        </p:spPr>
        <p:txBody>
          <a:bodyPr wrap="square">
            <a:spAutoFit/>
          </a:bodyPr>
          <a:lstStyle/>
          <a:p>
            <a:pPr algn="just"/>
            <a:r>
              <a:rPr lang="en-US" sz="2800" b="1" smtClean="0"/>
              <a:t>- Địa chỉ ô= &lt;tên cột&gt;&lt;tên hàng&gt;</a:t>
            </a:r>
          </a:p>
          <a:p>
            <a:pPr algn="just"/>
            <a:endParaRPr lang="en-US" sz="2800" b="1" smtClean="0"/>
          </a:p>
          <a:p>
            <a:pPr algn="just"/>
            <a:r>
              <a:rPr lang="en-US" sz="2800" b="1" smtClean="0"/>
              <a:t>- Nhiều ô liền kề tạo thành hình chữ nhật trên trang tính gọi là vùng.</a:t>
            </a:r>
          </a:p>
          <a:p>
            <a:pPr algn="just"/>
            <a:endParaRPr lang="en-US" sz="2800" b="1" smtClean="0"/>
          </a:p>
          <a:p>
            <a:pPr algn="just"/>
            <a:r>
              <a:rPr lang="en-US" sz="2800" b="1" smtClean="0"/>
              <a:t>- Địa chỉ vùng=&lt;địa chỉ ô góc trên bên trái&gt;:&lt;địa chỉ ô góc dưới bên phải&gt;</a:t>
            </a:r>
            <a:endParaRPr lang="en-US" sz="2800" b="1"/>
          </a:p>
        </p:txBody>
      </p:sp>
    </p:spTree>
    <p:extLst>
      <p:ext uri="{BB962C8B-B14F-4D97-AF65-F5344CB8AC3E}">
        <p14:creationId xmlns:p14="http://schemas.microsoft.com/office/powerpoint/2010/main" val="2712593587"/>
      </p:ext>
    </p:extLst>
  </p:cSld>
  <p:clrMapOvr>
    <a:masterClrMapping/>
  </p:clrMapOvr>
  <p:transition spd="med">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2192000" cy="6858000"/>
          </a:xfrm>
          <a:prstGeom prst="rect">
            <a:avLst/>
          </a:prstGeom>
        </p:spPr>
      </p:pic>
      <p:grpSp>
        <p:nvGrpSpPr>
          <p:cNvPr id="13" name="Group 12"/>
          <p:cNvGrpSpPr/>
          <p:nvPr/>
        </p:nvGrpSpPr>
        <p:grpSpPr>
          <a:xfrm>
            <a:off x="211325" y="390088"/>
            <a:ext cx="11531600" cy="6299200"/>
            <a:chOff x="457200" y="419100"/>
            <a:chExt cx="17297400" cy="9448800"/>
          </a:xfrm>
        </p:grpSpPr>
        <p:sp>
          <p:nvSpPr>
            <p:cNvPr id="3" name="Rounded Rectangle 2"/>
            <p:cNvSpPr/>
            <p:nvPr/>
          </p:nvSpPr>
          <p:spPr>
            <a:xfrm>
              <a:off x="457200" y="419100"/>
              <a:ext cx="17297400" cy="9448800"/>
            </a:xfrm>
            <a:prstGeom prst="roundRect">
              <a:avLst>
                <a:gd name="adj" fmla="val 3793"/>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3"/>
            <p:cNvGrpSpPr>
              <a:grpSpLocks noChangeAspect="1"/>
            </p:cNvGrpSpPr>
            <p:nvPr/>
          </p:nvGrpSpPr>
          <p:grpSpPr>
            <a:xfrm>
              <a:off x="1797651" y="1028700"/>
              <a:ext cx="238374" cy="238374"/>
              <a:chOff x="0" y="0"/>
              <a:chExt cx="495300" cy="495300"/>
            </a:xfrm>
          </p:grpSpPr>
          <p:sp>
            <p:nvSpPr>
              <p:cNvPr id="5"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7" name="Group 29"/>
            <p:cNvGrpSpPr>
              <a:grpSpLocks noChangeAspect="1"/>
            </p:cNvGrpSpPr>
            <p:nvPr/>
          </p:nvGrpSpPr>
          <p:grpSpPr>
            <a:xfrm>
              <a:off x="1408768" y="1028700"/>
              <a:ext cx="238374" cy="238374"/>
              <a:chOff x="0" y="0"/>
              <a:chExt cx="495300" cy="495300"/>
            </a:xfrm>
          </p:grpSpPr>
          <p:sp>
            <p:nvSpPr>
              <p:cNvPr id="8"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9"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10" name="Group 35"/>
            <p:cNvGrpSpPr>
              <a:grpSpLocks noChangeAspect="1"/>
            </p:cNvGrpSpPr>
            <p:nvPr/>
          </p:nvGrpSpPr>
          <p:grpSpPr>
            <a:xfrm>
              <a:off x="1019886" y="1028700"/>
              <a:ext cx="238374" cy="238374"/>
              <a:chOff x="0" y="0"/>
              <a:chExt cx="495300" cy="495300"/>
            </a:xfrm>
          </p:grpSpPr>
          <p:sp>
            <p:nvSpPr>
              <p:cNvPr id="11"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2"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sp>
        <p:nvSpPr>
          <p:cNvPr id="14" name="Rounded Rectangle 13"/>
          <p:cNvSpPr/>
          <p:nvPr/>
        </p:nvSpPr>
        <p:spPr>
          <a:xfrm>
            <a:off x="1639765" y="489116"/>
            <a:ext cx="8382000" cy="711200"/>
          </a:xfrm>
          <a:prstGeom prst="roundRect">
            <a:avLst>
              <a:gd name="adj" fmla="val 43334"/>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just"/>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Câu</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hỏi</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củng</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cố</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kiến</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thức</a:t>
            </a:r>
            <a:endParaRPr lang="en-US" sz="2500" b="1" dirty="0">
              <a:solidFill>
                <a:srgbClr val="002060"/>
              </a:solidFill>
              <a:latin typeface="Arial" panose="020B0604020202020204" pitchFamily="34" charset="0"/>
              <a:cs typeface="Arial" panose="020B0604020202020204" pitchFamily="34" charset="0"/>
            </a:endParaRPr>
          </a:p>
        </p:txBody>
      </p:sp>
      <p:pic>
        <p:nvPicPr>
          <p:cNvPr id="22" name="Picture 4"/>
          <p:cNvPicPr>
            <a:picLocks noChangeAspect="1"/>
          </p:cNvPicPr>
          <p:nvPr/>
        </p:nvPicPr>
        <p:blipFill>
          <a:blip r:embed="rId3"/>
          <a:srcRect/>
          <a:stretch>
            <a:fillRect/>
          </a:stretch>
        </p:blipFill>
        <p:spPr>
          <a:xfrm>
            <a:off x="9023248" y="4784399"/>
            <a:ext cx="2719681" cy="1818787"/>
          </a:xfrm>
          <a:prstGeom prst="rect">
            <a:avLst/>
          </a:prstGeom>
        </p:spPr>
      </p:pic>
      <p:sp>
        <p:nvSpPr>
          <p:cNvPr id="23" name="Rectangle 22"/>
          <p:cNvSpPr/>
          <p:nvPr/>
        </p:nvSpPr>
        <p:spPr>
          <a:xfrm>
            <a:off x="508002" y="1453807"/>
            <a:ext cx="11331660" cy="5637851"/>
          </a:xfrm>
          <a:prstGeom prst="rect">
            <a:avLst/>
          </a:prstGeom>
        </p:spPr>
        <p:txBody>
          <a:bodyPr wrap="square" lIns="51206" tIns="25603" rIns="51206" bIns="25603">
            <a:spAutoFit/>
          </a:bodyPr>
          <a:lstStyle/>
          <a:p>
            <a:pPr algn="just">
              <a:lnSpc>
                <a:spcPct val="150000"/>
              </a:lnSpc>
            </a:pPr>
            <a:r>
              <a:rPr lang="en-US" sz="2200" smtClean="0">
                <a:latin typeface="Arial" panose="020B0604020202020204" pitchFamily="34" charset="0"/>
                <a:cs typeface="Arial" panose="020B0604020202020204" pitchFamily="34" charset="0"/>
              </a:rPr>
              <a:t>1. Vị trí giao của một hàng và một cột được gọi là gì?</a:t>
            </a:r>
          </a:p>
          <a:p>
            <a:pPr marL="457200" indent="-457200" algn="just">
              <a:lnSpc>
                <a:spcPct val="150000"/>
              </a:lnSpc>
              <a:buAutoNum type="alphaUcPeriod"/>
            </a:pPr>
            <a:r>
              <a:rPr lang="en-US" sz="2200" smtClean="0">
                <a:latin typeface="Arial" panose="020B0604020202020204" pitchFamily="34" charset="0"/>
                <a:cs typeface="Arial" panose="020B0604020202020204" pitchFamily="34" charset="0"/>
              </a:rPr>
              <a:t>Ô	    B. Trang tính     C. Hộp địa chỉ	  D. Bảng tính</a:t>
            </a:r>
          </a:p>
          <a:p>
            <a:pPr algn="just">
              <a:lnSpc>
                <a:spcPct val="150000"/>
              </a:lnSpc>
            </a:pPr>
            <a:endParaRPr lang="en-US" sz="2200" smtClean="0">
              <a:latin typeface="Arial" panose="020B0604020202020204" pitchFamily="34" charset="0"/>
              <a:cs typeface="Arial" panose="020B0604020202020204" pitchFamily="34" charset="0"/>
            </a:endParaRPr>
          </a:p>
          <a:p>
            <a:pPr algn="just">
              <a:lnSpc>
                <a:spcPct val="150000"/>
              </a:lnSpc>
            </a:pPr>
            <a:r>
              <a:rPr lang="en-US" sz="2200" smtClean="0">
                <a:latin typeface="Arial" panose="020B0604020202020204" pitchFamily="34" charset="0"/>
                <a:cs typeface="Arial" panose="020B0604020202020204" pitchFamily="34" charset="0"/>
              </a:rPr>
              <a:t>2. Phát biểu nào dưới đây đúng?</a:t>
            </a:r>
          </a:p>
          <a:p>
            <a:pPr marL="457200" indent="-457200" algn="just">
              <a:lnSpc>
                <a:spcPct val="150000"/>
              </a:lnSpc>
              <a:buAutoNum type="alphaUcPeriod"/>
            </a:pPr>
            <a:r>
              <a:rPr lang="en-US" sz="2200" smtClean="0">
                <a:latin typeface="Arial" panose="020B0604020202020204" pitchFamily="34" charset="0"/>
                <a:cs typeface="Arial" panose="020B0604020202020204" pitchFamily="34" charset="0"/>
              </a:rPr>
              <a:t>Các hàng của trang tính được đặt tên theo các chữ cái: A,B,C,..</a:t>
            </a:r>
          </a:p>
          <a:p>
            <a:pPr marL="457200" indent="-457200" algn="just">
              <a:lnSpc>
                <a:spcPct val="150000"/>
              </a:lnSpc>
              <a:buAutoNum type="alphaUcPeriod"/>
            </a:pPr>
            <a:r>
              <a:rPr lang="en-US" sz="2200" smtClean="0">
                <a:latin typeface="Arial" panose="020B0604020202020204" pitchFamily="34" charset="0"/>
                <a:cs typeface="Arial" panose="020B0604020202020204" pitchFamily="34" charset="0"/>
              </a:rPr>
              <a:t>Các hàng của trang tính được đặt tên theo các số: 1,2,3,…</a:t>
            </a:r>
          </a:p>
          <a:p>
            <a:pPr marL="457200" indent="-457200" algn="just">
              <a:lnSpc>
                <a:spcPct val="150000"/>
              </a:lnSpc>
              <a:buFontTx/>
              <a:buAutoNum type="alphaUcPeriod"/>
            </a:pPr>
            <a:r>
              <a:rPr lang="en-US" sz="2200">
                <a:latin typeface="Arial" panose="020B0604020202020204" pitchFamily="34" charset="0"/>
                <a:cs typeface="Arial" panose="020B0604020202020204" pitchFamily="34" charset="0"/>
              </a:rPr>
              <a:t>Các </a:t>
            </a:r>
            <a:r>
              <a:rPr lang="en-US" sz="2200" smtClean="0">
                <a:latin typeface="Arial" panose="020B0604020202020204" pitchFamily="34" charset="0"/>
                <a:cs typeface="Arial" panose="020B0604020202020204" pitchFamily="34" charset="0"/>
              </a:rPr>
              <a:t>cột của </a:t>
            </a:r>
            <a:r>
              <a:rPr lang="en-US" sz="2200">
                <a:latin typeface="Arial" panose="020B0604020202020204" pitchFamily="34" charset="0"/>
                <a:cs typeface="Arial" panose="020B0604020202020204" pitchFamily="34" charset="0"/>
              </a:rPr>
              <a:t>trang tính được đặt tên theo các số: 1,2,3</a:t>
            </a:r>
            <a:r>
              <a:rPr lang="en-US" sz="2200" smtClean="0">
                <a:latin typeface="Arial" panose="020B0604020202020204" pitchFamily="34" charset="0"/>
                <a:cs typeface="Arial" panose="020B0604020202020204" pitchFamily="34" charset="0"/>
              </a:rPr>
              <a:t>,…</a:t>
            </a:r>
          </a:p>
          <a:p>
            <a:pPr marL="457200" indent="-457200" algn="just">
              <a:lnSpc>
                <a:spcPct val="150000"/>
              </a:lnSpc>
              <a:buFontTx/>
              <a:buAutoNum type="alphaUcPeriod"/>
            </a:pPr>
            <a:r>
              <a:rPr lang="en-US" sz="2200" smtClean="0">
                <a:latin typeface="Arial" panose="020B0604020202020204" pitchFamily="34" charset="0"/>
                <a:cs typeface="Arial" panose="020B0604020202020204" pitchFamily="34" charset="0"/>
              </a:rPr>
              <a:t>Các hàng và cột trong trang tính không có tên</a:t>
            </a:r>
            <a:endParaRPr lang="en-US" sz="2200">
              <a:latin typeface="Arial" panose="020B0604020202020204" pitchFamily="34" charset="0"/>
              <a:cs typeface="Arial" panose="020B0604020202020204" pitchFamily="34" charset="0"/>
            </a:endParaRPr>
          </a:p>
          <a:p>
            <a:pPr marL="457200" indent="-457200" algn="just">
              <a:lnSpc>
                <a:spcPct val="150000"/>
              </a:lnSpc>
              <a:buAutoNum type="alphaUcPeriod"/>
            </a:pPr>
            <a:endParaRPr lang="en-US" sz="2200" smtClean="0">
              <a:latin typeface="Arial" panose="020B0604020202020204" pitchFamily="34" charset="0"/>
              <a:cs typeface="Arial" panose="020B0604020202020204" pitchFamily="34" charset="0"/>
            </a:endParaRPr>
          </a:p>
          <a:p>
            <a:pPr marL="457200" indent="-457200" algn="just">
              <a:lnSpc>
                <a:spcPct val="150000"/>
              </a:lnSpc>
              <a:buAutoNum type="alphaUcPeriod"/>
            </a:pPr>
            <a:endParaRPr lang="en-US" sz="2200" smtClean="0">
              <a:latin typeface="Arial" panose="020B0604020202020204" pitchFamily="34" charset="0"/>
              <a:cs typeface="Arial" panose="020B0604020202020204" pitchFamily="34" charset="0"/>
            </a:endParaRPr>
          </a:p>
          <a:p>
            <a:pPr marL="457200" indent="-457200" algn="just">
              <a:lnSpc>
                <a:spcPct val="150000"/>
              </a:lnSpc>
              <a:buAutoNum type="alphaUcPeriod"/>
            </a:pPr>
            <a:endParaRPr lang="en-US" sz="2200" smtClean="0">
              <a:latin typeface="Arial" panose="020B0604020202020204" pitchFamily="34" charset="0"/>
              <a:cs typeface="Arial" panose="020B0604020202020204" pitchFamily="34" charset="0"/>
            </a:endParaRPr>
          </a:p>
        </p:txBody>
      </p:sp>
      <p:sp>
        <p:nvSpPr>
          <p:cNvPr id="24" name="Oval 23"/>
          <p:cNvSpPr/>
          <p:nvPr/>
        </p:nvSpPr>
        <p:spPr>
          <a:xfrm>
            <a:off x="369450" y="1987490"/>
            <a:ext cx="622946" cy="5979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pic>
        <p:nvPicPr>
          <p:cNvPr id="25" name="Picture 24"/>
          <p:cNvPicPr>
            <a:picLocks noChangeAspect="1"/>
          </p:cNvPicPr>
          <p:nvPr/>
        </p:nvPicPr>
        <p:blipFill>
          <a:blip r:embed="rId4"/>
          <a:stretch>
            <a:fillRect/>
          </a:stretch>
        </p:blipFill>
        <p:spPr>
          <a:xfrm>
            <a:off x="10542120" y="957531"/>
            <a:ext cx="753069" cy="755999"/>
          </a:xfrm>
          <a:prstGeom prst="rect">
            <a:avLst/>
          </a:prstGeom>
        </p:spPr>
      </p:pic>
      <p:pic>
        <p:nvPicPr>
          <p:cNvPr id="19"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42299" y="176246"/>
            <a:ext cx="1148199" cy="1404316"/>
          </a:xfrm>
          <a:prstGeom prst="rect">
            <a:avLst/>
          </a:prstGeom>
        </p:spPr>
      </p:pic>
      <p:sp>
        <p:nvSpPr>
          <p:cNvPr id="20" name="Oval 19"/>
          <p:cNvSpPr/>
          <p:nvPr/>
        </p:nvSpPr>
        <p:spPr>
          <a:xfrm>
            <a:off x="342300" y="3973747"/>
            <a:ext cx="650096" cy="5979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Tree>
    <p:extLst>
      <p:ext uri="{BB962C8B-B14F-4D97-AF65-F5344CB8AC3E}">
        <p14:creationId xmlns:p14="http://schemas.microsoft.com/office/powerpoint/2010/main" val="41253951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heel(1)">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2192000" cy="6858000"/>
          </a:xfrm>
          <a:prstGeom prst="rect">
            <a:avLst/>
          </a:prstGeom>
        </p:spPr>
      </p:pic>
      <p:grpSp>
        <p:nvGrpSpPr>
          <p:cNvPr id="13" name="Group 12"/>
          <p:cNvGrpSpPr/>
          <p:nvPr/>
        </p:nvGrpSpPr>
        <p:grpSpPr>
          <a:xfrm>
            <a:off x="211325" y="390088"/>
            <a:ext cx="11531600" cy="6299200"/>
            <a:chOff x="457200" y="419100"/>
            <a:chExt cx="17297400" cy="9448800"/>
          </a:xfrm>
        </p:grpSpPr>
        <p:sp>
          <p:nvSpPr>
            <p:cNvPr id="3" name="Rounded Rectangle 2"/>
            <p:cNvSpPr/>
            <p:nvPr/>
          </p:nvSpPr>
          <p:spPr>
            <a:xfrm>
              <a:off x="457200" y="419100"/>
              <a:ext cx="17297400" cy="9448800"/>
            </a:xfrm>
            <a:prstGeom prst="roundRect">
              <a:avLst>
                <a:gd name="adj" fmla="val 3793"/>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3"/>
            <p:cNvGrpSpPr>
              <a:grpSpLocks noChangeAspect="1"/>
            </p:cNvGrpSpPr>
            <p:nvPr/>
          </p:nvGrpSpPr>
          <p:grpSpPr>
            <a:xfrm>
              <a:off x="1797651" y="1028700"/>
              <a:ext cx="238374" cy="238374"/>
              <a:chOff x="0" y="0"/>
              <a:chExt cx="495300" cy="495300"/>
            </a:xfrm>
          </p:grpSpPr>
          <p:sp>
            <p:nvSpPr>
              <p:cNvPr id="5"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7" name="Group 29"/>
            <p:cNvGrpSpPr>
              <a:grpSpLocks noChangeAspect="1"/>
            </p:cNvGrpSpPr>
            <p:nvPr/>
          </p:nvGrpSpPr>
          <p:grpSpPr>
            <a:xfrm>
              <a:off x="1408768" y="1028700"/>
              <a:ext cx="238374" cy="238374"/>
              <a:chOff x="0" y="0"/>
              <a:chExt cx="495300" cy="495300"/>
            </a:xfrm>
          </p:grpSpPr>
          <p:sp>
            <p:nvSpPr>
              <p:cNvPr id="8"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9"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10" name="Group 35"/>
            <p:cNvGrpSpPr>
              <a:grpSpLocks noChangeAspect="1"/>
            </p:cNvGrpSpPr>
            <p:nvPr/>
          </p:nvGrpSpPr>
          <p:grpSpPr>
            <a:xfrm>
              <a:off x="1019886" y="1028700"/>
              <a:ext cx="238374" cy="238374"/>
              <a:chOff x="0" y="0"/>
              <a:chExt cx="495300" cy="495300"/>
            </a:xfrm>
          </p:grpSpPr>
          <p:sp>
            <p:nvSpPr>
              <p:cNvPr id="11"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2"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sp>
        <p:nvSpPr>
          <p:cNvPr id="14" name="Rounded Rectangle 13"/>
          <p:cNvSpPr/>
          <p:nvPr/>
        </p:nvSpPr>
        <p:spPr>
          <a:xfrm>
            <a:off x="1639765" y="489116"/>
            <a:ext cx="8382000" cy="711200"/>
          </a:xfrm>
          <a:prstGeom prst="roundRect">
            <a:avLst>
              <a:gd name="adj" fmla="val 43334"/>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just"/>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Câu</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hỏi</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củng</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cố</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kiến</a:t>
            </a:r>
            <a:r>
              <a:rPr lang="en-US" sz="2500" b="1" dirty="0">
                <a:solidFill>
                  <a:srgbClr val="002060"/>
                </a:solidFill>
                <a:latin typeface="Arial" panose="020B0604020202020204" pitchFamily="34" charset="0"/>
                <a:cs typeface="Arial" panose="020B0604020202020204" pitchFamily="34" charset="0"/>
              </a:rPr>
              <a:t> </a:t>
            </a:r>
            <a:r>
              <a:rPr lang="en-US" sz="2500" b="1" dirty="0" err="1">
                <a:solidFill>
                  <a:srgbClr val="002060"/>
                </a:solidFill>
                <a:latin typeface="Arial" panose="020B0604020202020204" pitchFamily="34" charset="0"/>
                <a:cs typeface="Arial" panose="020B0604020202020204" pitchFamily="34" charset="0"/>
              </a:rPr>
              <a:t>thức</a:t>
            </a:r>
            <a:endParaRPr lang="en-US" sz="2500" b="1" dirty="0">
              <a:solidFill>
                <a:srgbClr val="002060"/>
              </a:solidFill>
              <a:latin typeface="Arial" panose="020B0604020202020204" pitchFamily="34" charset="0"/>
              <a:cs typeface="Arial" panose="020B0604020202020204" pitchFamily="34" charset="0"/>
            </a:endParaRPr>
          </a:p>
        </p:txBody>
      </p:sp>
      <p:pic>
        <p:nvPicPr>
          <p:cNvPr id="22" name="Picture 4"/>
          <p:cNvPicPr>
            <a:picLocks noChangeAspect="1"/>
          </p:cNvPicPr>
          <p:nvPr/>
        </p:nvPicPr>
        <p:blipFill>
          <a:blip r:embed="rId3"/>
          <a:srcRect/>
          <a:stretch>
            <a:fillRect/>
          </a:stretch>
        </p:blipFill>
        <p:spPr>
          <a:xfrm>
            <a:off x="9023248" y="4784399"/>
            <a:ext cx="2719681" cy="1818787"/>
          </a:xfrm>
          <a:prstGeom prst="rect">
            <a:avLst/>
          </a:prstGeom>
        </p:spPr>
      </p:pic>
      <p:sp>
        <p:nvSpPr>
          <p:cNvPr id="23" name="Rectangle 22"/>
          <p:cNvSpPr/>
          <p:nvPr/>
        </p:nvSpPr>
        <p:spPr>
          <a:xfrm>
            <a:off x="508002" y="1453802"/>
            <a:ext cx="11331660" cy="5083853"/>
          </a:xfrm>
          <a:prstGeom prst="rect">
            <a:avLst/>
          </a:prstGeom>
        </p:spPr>
        <p:txBody>
          <a:bodyPr wrap="square" lIns="51206" tIns="25603" rIns="51206" bIns="25603">
            <a:spAutoFit/>
          </a:bodyPr>
          <a:lstStyle/>
          <a:p>
            <a:pPr marL="457200" indent="-457200" algn="just">
              <a:lnSpc>
                <a:spcPct val="150000"/>
              </a:lnSpc>
              <a:buAutoNum type="arabicPeriod"/>
            </a:pPr>
            <a:r>
              <a:rPr lang="en-US" sz="2200" smtClean="0">
                <a:latin typeface="Arial" panose="020B0604020202020204" pitchFamily="34" charset="0"/>
                <a:cs typeface="Arial" panose="020B0604020202020204" pitchFamily="34" charset="0"/>
              </a:rPr>
              <a:t>Một ô có thể coi là một vùng được không?</a:t>
            </a:r>
          </a:p>
          <a:p>
            <a:pPr algn="just">
              <a:lnSpc>
                <a:spcPct val="150000"/>
              </a:lnSpc>
            </a:pPr>
            <a:r>
              <a:rPr lang="en-US" sz="2200">
                <a:latin typeface="Arial" panose="020B0604020202020204" pitchFamily="34" charset="0"/>
                <a:cs typeface="Arial" panose="020B0604020202020204" pitchFamily="34" charset="0"/>
              </a:rPr>
              <a:t>	</a:t>
            </a:r>
            <a:r>
              <a:rPr lang="en-US" sz="2400" b="1" smtClean="0">
                <a:solidFill>
                  <a:srgbClr val="FF0000"/>
                </a:solidFill>
                <a:latin typeface="Times New Roman" panose="02020603050405020304" pitchFamily="18" charset="0"/>
                <a:cs typeface="Times New Roman" panose="02020603050405020304" pitchFamily="18" charset="0"/>
              </a:rPr>
              <a:t>Có, </a:t>
            </a:r>
            <a:r>
              <a:rPr lang="en-US" sz="2400" b="1">
                <a:solidFill>
                  <a:srgbClr val="FF0000"/>
                </a:solidFill>
                <a:latin typeface="Times New Roman" panose="02020603050405020304" pitchFamily="18" charset="0"/>
                <a:cs typeface="Times New Roman" panose="02020603050405020304" pitchFamily="18" charset="0"/>
              </a:rPr>
              <a:t>ô</a:t>
            </a:r>
            <a:r>
              <a:rPr lang="vi-VN" sz="2400" b="1">
                <a:solidFill>
                  <a:srgbClr val="FF0000"/>
                </a:solidFill>
                <a:latin typeface="Times New Roman" panose="02020603050405020304" pitchFamily="18" charset="0"/>
                <a:cs typeface="Times New Roman" panose="02020603050405020304" pitchFamily="18" charset="0"/>
              </a:rPr>
              <a:t> có thể coi là vùng dữ liệu đặc biệt chỉ có một ô.</a:t>
            </a:r>
            <a:endParaRPr lang="en-US" sz="2400" b="1">
              <a:solidFill>
                <a:srgbClr val="FF0000"/>
              </a:solidFill>
              <a:latin typeface="Times New Roman" panose="02020603050405020304" pitchFamily="18" charset="0"/>
              <a:cs typeface="Times New Roman" panose="02020603050405020304" pitchFamily="18" charset="0"/>
            </a:endParaRPr>
          </a:p>
          <a:p>
            <a:pPr algn="just">
              <a:lnSpc>
                <a:spcPct val="150000"/>
              </a:lnSpc>
            </a:pPr>
            <a:endParaRPr lang="en-US" sz="2200" b="1">
              <a:solidFill>
                <a:srgbClr val="FF0000"/>
              </a:solidFill>
              <a:latin typeface="Arial" panose="020B0604020202020204" pitchFamily="34" charset="0"/>
              <a:cs typeface="Arial" panose="020B0604020202020204" pitchFamily="34" charset="0"/>
            </a:endParaRPr>
          </a:p>
          <a:p>
            <a:pPr algn="just">
              <a:lnSpc>
                <a:spcPct val="150000"/>
              </a:lnSpc>
            </a:pPr>
            <a:r>
              <a:rPr lang="en-US" sz="2200" smtClean="0">
                <a:latin typeface="Arial" panose="020B0604020202020204" pitchFamily="34" charset="0"/>
                <a:cs typeface="Arial" panose="020B0604020202020204" pitchFamily="34" charset="0"/>
              </a:rPr>
              <a:t>2. Vùng A5:B10 có bao nhiêu ô?</a:t>
            </a:r>
          </a:p>
          <a:p>
            <a:pPr algn="just">
              <a:lnSpc>
                <a:spcPct val="150000"/>
              </a:lnSpc>
            </a:pPr>
            <a:r>
              <a:rPr lang="en-US" sz="2200" smtClean="0">
                <a:latin typeface="Arial" panose="020B0604020202020204" pitchFamily="34" charset="0"/>
                <a:cs typeface="Arial" panose="020B0604020202020204" pitchFamily="34" charset="0"/>
              </a:rPr>
              <a:t> 	</a:t>
            </a:r>
            <a:r>
              <a:rPr lang="en-US" sz="2400" b="1" smtClean="0">
                <a:solidFill>
                  <a:srgbClr val="FF0000"/>
                </a:solidFill>
                <a:latin typeface="Times New Roman" panose="02020603050405020304" pitchFamily="18" charset="0"/>
                <a:cs typeface="Times New Roman" panose="02020603050405020304" pitchFamily="18" charset="0"/>
              </a:rPr>
              <a:t>12 ô</a:t>
            </a:r>
            <a:endParaRPr lang="en-US" sz="2200" b="1">
              <a:solidFill>
                <a:srgbClr val="FF0000"/>
              </a:solidFill>
              <a:latin typeface="Times New Roman" panose="02020603050405020304" pitchFamily="18" charset="0"/>
              <a:cs typeface="Times New Roman" panose="02020603050405020304" pitchFamily="18" charset="0"/>
            </a:endParaRPr>
          </a:p>
          <a:p>
            <a:pPr algn="just">
              <a:lnSpc>
                <a:spcPct val="150000"/>
              </a:lnSpc>
            </a:pPr>
            <a:endParaRPr lang="en-US" sz="2200" smtClean="0">
              <a:latin typeface="Arial" panose="020B0604020202020204" pitchFamily="34" charset="0"/>
              <a:cs typeface="Arial" panose="020B0604020202020204" pitchFamily="34" charset="0"/>
            </a:endParaRPr>
          </a:p>
          <a:p>
            <a:pPr algn="just">
              <a:lnSpc>
                <a:spcPct val="150000"/>
              </a:lnSpc>
            </a:pPr>
            <a:endParaRPr lang="en-US" sz="3600" smtClean="0">
              <a:latin typeface="Arial" panose="020B0604020202020204" pitchFamily="34" charset="0"/>
              <a:cs typeface="Arial" panose="020B0604020202020204" pitchFamily="34" charset="0"/>
            </a:endParaRPr>
          </a:p>
          <a:p>
            <a:pPr algn="just">
              <a:lnSpc>
                <a:spcPct val="150000"/>
              </a:lnSpc>
            </a:pPr>
            <a:r>
              <a:rPr lang="en-US" sz="2200" smtClean="0">
                <a:latin typeface="Arial" panose="020B0604020202020204" pitchFamily="34" charset="0"/>
                <a:cs typeface="Arial" panose="020B0604020202020204" pitchFamily="34" charset="0"/>
              </a:rPr>
              <a:t>3. Có thể chọn một vùng hình tam giác được không?</a:t>
            </a:r>
          </a:p>
          <a:p>
            <a:pPr algn="just">
              <a:lnSpc>
                <a:spcPct val="150000"/>
              </a:lnSpc>
            </a:pPr>
            <a:r>
              <a:rPr lang="en-US" sz="2200" smtClean="0">
                <a:latin typeface="Arial" panose="020B0604020202020204" pitchFamily="34" charset="0"/>
                <a:cs typeface="Arial" panose="020B0604020202020204" pitchFamily="34" charset="0"/>
              </a:rPr>
              <a:t>	</a:t>
            </a:r>
            <a:r>
              <a:rPr lang="en-US" sz="2400" b="1" smtClean="0">
                <a:solidFill>
                  <a:srgbClr val="FF0000"/>
                </a:solidFill>
                <a:latin typeface="Times New Roman" panose="02020603050405020304" pitchFamily="18" charset="0"/>
                <a:cs typeface="Times New Roman" panose="02020603050405020304" pitchFamily="18" charset="0"/>
              </a:rPr>
              <a:t>Không thể</a:t>
            </a:r>
          </a:p>
        </p:txBody>
      </p:sp>
      <p:pic>
        <p:nvPicPr>
          <p:cNvPr id="25" name="Picture 24"/>
          <p:cNvPicPr>
            <a:picLocks noChangeAspect="1"/>
          </p:cNvPicPr>
          <p:nvPr/>
        </p:nvPicPr>
        <p:blipFill>
          <a:blip r:embed="rId4"/>
          <a:stretch>
            <a:fillRect/>
          </a:stretch>
        </p:blipFill>
        <p:spPr>
          <a:xfrm>
            <a:off x="10542120" y="957531"/>
            <a:ext cx="753069" cy="755999"/>
          </a:xfrm>
          <a:prstGeom prst="rect">
            <a:avLst/>
          </a:prstGeom>
        </p:spPr>
      </p:pic>
      <p:pic>
        <p:nvPicPr>
          <p:cNvPr id="19"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42299" y="176246"/>
            <a:ext cx="1148199" cy="1404316"/>
          </a:xfrm>
          <a:prstGeom prst="rect">
            <a:avLst/>
          </a:prstGeom>
        </p:spPr>
      </p:pic>
      <p:pic>
        <p:nvPicPr>
          <p:cNvPr id="307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11448" y="2700376"/>
            <a:ext cx="2893101" cy="268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25854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xEl>
                                              <p:pRg st="4" end="4"/>
                                            </p:txEl>
                                          </p:spTgt>
                                        </p:tgtEl>
                                        <p:attrNameLst>
                                          <p:attrName>style.visibility</p:attrName>
                                        </p:attrNameLst>
                                      </p:cBhvr>
                                      <p:to>
                                        <p:strVal val="visible"/>
                                      </p:to>
                                    </p:set>
                                    <p:animEffect transition="in" filter="wipe(down)">
                                      <p:cBhvr>
                                        <p:cTn id="12" dur="500"/>
                                        <p:tgtEl>
                                          <p:spTgt spid="2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3">
                                            <p:txEl>
                                              <p:pRg st="8" end="8"/>
                                            </p:txEl>
                                          </p:spTgt>
                                        </p:tgtEl>
                                        <p:attrNameLst>
                                          <p:attrName>style.visibility</p:attrName>
                                        </p:attrNameLst>
                                      </p:cBhvr>
                                      <p:to>
                                        <p:strVal val="visible"/>
                                      </p:to>
                                    </p:set>
                                    <p:anim calcmode="lin" valueType="num">
                                      <p:cBhvr>
                                        <p:cTn id="17" dur="500" fill="hold"/>
                                        <p:tgtEl>
                                          <p:spTgt spid="23">
                                            <p:txEl>
                                              <p:pRg st="8" end="8"/>
                                            </p:txEl>
                                          </p:spTgt>
                                        </p:tgtEl>
                                        <p:attrNameLst>
                                          <p:attrName>ppt_w</p:attrName>
                                        </p:attrNameLst>
                                      </p:cBhvr>
                                      <p:tavLst>
                                        <p:tav tm="0">
                                          <p:val>
                                            <p:fltVal val="0"/>
                                          </p:val>
                                        </p:tav>
                                        <p:tav tm="100000">
                                          <p:val>
                                            <p:strVal val="#ppt_w"/>
                                          </p:val>
                                        </p:tav>
                                      </p:tavLst>
                                    </p:anim>
                                    <p:anim calcmode="lin" valueType="num">
                                      <p:cBhvr>
                                        <p:cTn id="18" dur="500" fill="hold"/>
                                        <p:tgtEl>
                                          <p:spTgt spid="23">
                                            <p:txEl>
                                              <p:pRg st="8" end="8"/>
                                            </p:txEl>
                                          </p:spTgt>
                                        </p:tgtEl>
                                        <p:attrNameLst>
                                          <p:attrName>ppt_h</p:attrName>
                                        </p:attrNameLst>
                                      </p:cBhvr>
                                      <p:tavLst>
                                        <p:tav tm="0">
                                          <p:val>
                                            <p:fltVal val="0"/>
                                          </p:val>
                                        </p:tav>
                                        <p:tav tm="100000">
                                          <p:val>
                                            <p:strVal val="#ppt_h"/>
                                          </p:val>
                                        </p:tav>
                                      </p:tavLst>
                                    </p:anim>
                                    <p:animEffect transition="in" filter="fade">
                                      <p:cBhvr>
                                        <p:cTn id="19" dur="500"/>
                                        <p:tgtEl>
                                          <p:spTgt spid="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2192000" cy="6858000"/>
          </a:xfrm>
          <a:prstGeom prst="rect">
            <a:avLst/>
          </a:prstGeom>
        </p:spPr>
      </p:pic>
      <p:grpSp>
        <p:nvGrpSpPr>
          <p:cNvPr id="13" name="Group 12"/>
          <p:cNvGrpSpPr/>
          <p:nvPr/>
        </p:nvGrpSpPr>
        <p:grpSpPr>
          <a:xfrm>
            <a:off x="211325" y="390088"/>
            <a:ext cx="11531600" cy="6299200"/>
            <a:chOff x="457200" y="419100"/>
            <a:chExt cx="17297400" cy="9448800"/>
          </a:xfrm>
        </p:grpSpPr>
        <p:sp>
          <p:nvSpPr>
            <p:cNvPr id="3" name="Rounded Rectangle 2"/>
            <p:cNvSpPr/>
            <p:nvPr/>
          </p:nvSpPr>
          <p:spPr>
            <a:xfrm>
              <a:off x="457200" y="419100"/>
              <a:ext cx="17297400" cy="9448800"/>
            </a:xfrm>
            <a:prstGeom prst="roundRect">
              <a:avLst>
                <a:gd name="adj" fmla="val 3793"/>
              </a:avLst>
            </a:prstGeom>
            <a:solidFill>
              <a:srgbClr val="FDF9F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3"/>
            <p:cNvGrpSpPr>
              <a:grpSpLocks noChangeAspect="1"/>
            </p:cNvGrpSpPr>
            <p:nvPr/>
          </p:nvGrpSpPr>
          <p:grpSpPr>
            <a:xfrm>
              <a:off x="1797651" y="1028700"/>
              <a:ext cx="238374" cy="238374"/>
              <a:chOff x="0" y="0"/>
              <a:chExt cx="495300" cy="495300"/>
            </a:xfrm>
          </p:grpSpPr>
          <p:sp>
            <p:nvSpPr>
              <p:cNvPr id="5"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7" name="Group 29"/>
            <p:cNvGrpSpPr>
              <a:grpSpLocks noChangeAspect="1"/>
            </p:cNvGrpSpPr>
            <p:nvPr/>
          </p:nvGrpSpPr>
          <p:grpSpPr>
            <a:xfrm>
              <a:off x="1408768" y="1028700"/>
              <a:ext cx="238374" cy="238374"/>
              <a:chOff x="0" y="0"/>
              <a:chExt cx="495300" cy="495300"/>
            </a:xfrm>
          </p:grpSpPr>
          <p:sp>
            <p:nvSpPr>
              <p:cNvPr id="8"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9"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10" name="Group 35"/>
            <p:cNvGrpSpPr>
              <a:grpSpLocks noChangeAspect="1"/>
            </p:cNvGrpSpPr>
            <p:nvPr/>
          </p:nvGrpSpPr>
          <p:grpSpPr>
            <a:xfrm>
              <a:off x="1019886" y="1028700"/>
              <a:ext cx="238374" cy="238374"/>
              <a:chOff x="0" y="0"/>
              <a:chExt cx="495300" cy="495300"/>
            </a:xfrm>
          </p:grpSpPr>
          <p:sp>
            <p:nvSpPr>
              <p:cNvPr id="11" name="Freeform 3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2" name="Freeform 3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sp>
        <p:nvSpPr>
          <p:cNvPr id="14" name="Rounded Rectangle 13"/>
          <p:cNvSpPr/>
          <p:nvPr/>
        </p:nvSpPr>
        <p:spPr>
          <a:xfrm>
            <a:off x="329784" y="599804"/>
            <a:ext cx="11152681" cy="711200"/>
          </a:xfrm>
          <a:prstGeom prst="roundRect">
            <a:avLst>
              <a:gd name="adj" fmla="val 43334"/>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just"/>
            <a:r>
              <a:rPr lang="en-US" sz="2500" b="1">
                <a:solidFill>
                  <a:srgbClr val="002060"/>
                </a:solidFill>
                <a:latin typeface="Arial" panose="020B0604020202020204" pitchFamily="34" charset="0"/>
                <a:cs typeface="Arial" panose="020B0604020202020204" pitchFamily="34" charset="0"/>
              </a:rPr>
              <a:t>    </a:t>
            </a:r>
            <a:endParaRPr lang="en-US" sz="2500" b="1" smtClean="0">
              <a:solidFill>
                <a:srgbClr val="002060"/>
              </a:solidFill>
              <a:latin typeface="Arial" panose="020B0604020202020204" pitchFamily="34" charset="0"/>
              <a:cs typeface="Arial" panose="020B0604020202020204" pitchFamily="34" charset="0"/>
            </a:endParaRPr>
          </a:p>
          <a:p>
            <a:pPr algn="just"/>
            <a:r>
              <a:rPr lang="en-US" sz="2500" b="1" smtClean="0">
                <a:solidFill>
                  <a:srgbClr val="002060"/>
                </a:solidFill>
                <a:latin typeface="Arial" panose="020B0604020202020204" pitchFamily="34" charset="0"/>
                <a:cs typeface="Arial" panose="020B0604020202020204" pitchFamily="34" charset="0"/>
              </a:rPr>
              <a:t>Hoạt động 3: Nhập chỉnh sửa  và định dạng dữ liệu trong trang tính</a:t>
            </a:r>
          </a:p>
          <a:p>
            <a:pPr algn="just"/>
            <a:endParaRPr lang="en-US" sz="2500" b="1" dirty="0">
              <a:solidFill>
                <a:srgbClr val="002060"/>
              </a:solidFill>
              <a:latin typeface="Arial" panose="020B0604020202020204" pitchFamily="34" charset="0"/>
              <a:cs typeface="Arial" panose="020B0604020202020204" pitchFamily="34" charset="0"/>
            </a:endParaRPr>
          </a:p>
        </p:txBody>
      </p:sp>
      <p:pic>
        <p:nvPicPr>
          <p:cNvPr id="22" name="Picture 4"/>
          <p:cNvPicPr>
            <a:picLocks noChangeAspect="1"/>
          </p:cNvPicPr>
          <p:nvPr/>
        </p:nvPicPr>
        <p:blipFill>
          <a:blip r:embed="rId3"/>
          <a:srcRect/>
          <a:stretch>
            <a:fillRect/>
          </a:stretch>
        </p:blipFill>
        <p:spPr>
          <a:xfrm>
            <a:off x="9023248" y="4784399"/>
            <a:ext cx="2719681" cy="1818787"/>
          </a:xfrm>
          <a:prstGeom prst="rect">
            <a:avLst/>
          </a:prstGeom>
        </p:spPr>
      </p:pic>
      <p:sp>
        <p:nvSpPr>
          <p:cNvPr id="15" name="TextBox 14"/>
          <p:cNvSpPr txBox="1"/>
          <p:nvPr/>
        </p:nvSpPr>
        <p:spPr>
          <a:xfrm>
            <a:off x="665905" y="1798820"/>
            <a:ext cx="10591707" cy="1815882"/>
          </a:xfrm>
          <a:prstGeom prst="rect">
            <a:avLst/>
          </a:prstGeom>
          <a:noFill/>
        </p:spPr>
        <p:txBody>
          <a:bodyPr wrap="square" rtlCol="0">
            <a:spAutoFit/>
          </a:bodyPr>
          <a:lstStyle/>
          <a:p>
            <a:pPr marL="342900" indent="-342900">
              <a:buAutoNum type="arabicPeriod"/>
            </a:pPr>
            <a:r>
              <a:rPr lang="en-US" sz="2800" smtClean="0">
                <a:latin typeface="Times New Roman" panose="02020603050405020304" pitchFamily="18" charset="0"/>
                <a:cs typeface="Times New Roman" panose="02020603050405020304" pitchFamily="18" charset="0"/>
              </a:rPr>
              <a:t>Có thể nhập dữ liệu vào trang tính theo bao nhiêu cách? Hãy nêu các cách đó.</a:t>
            </a:r>
          </a:p>
          <a:p>
            <a:r>
              <a:rPr lang="en-US" sz="2800" smtClean="0">
                <a:latin typeface="Times New Roman" panose="02020603050405020304" pitchFamily="18" charset="0"/>
                <a:cs typeface="Times New Roman" panose="02020603050405020304" pitchFamily="18" charset="0"/>
              </a:rPr>
              <a:t>2. Dữ liệu nhập vào các ô sẽ được tự động căn chỉnh như thế nào?</a:t>
            </a:r>
          </a:p>
          <a:p>
            <a:r>
              <a:rPr lang="en-US" sz="2800" smtClean="0">
                <a:latin typeface="Times New Roman" panose="02020603050405020304" pitchFamily="18" charset="0"/>
                <a:cs typeface="Times New Roman" panose="02020603050405020304" pitchFamily="18" charset="0"/>
              </a:rPr>
              <a:t>3. Nêu các bước định dạng dữ liệu</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195613"/>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34" name="Group 33"/>
          <p:cNvGrpSpPr/>
          <p:nvPr/>
        </p:nvGrpSpPr>
        <p:grpSpPr>
          <a:xfrm>
            <a:off x="4529845" y="1078249"/>
            <a:ext cx="7315200" cy="4546570"/>
            <a:chOff x="854024" y="735175"/>
            <a:chExt cx="5094346" cy="3381396"/>
          </a:xfrm>
        </p:grpSpPr>
        <p:pic>
          <p:nvPicPr>
            <p:cNvPr id="35" name="Picture 3" descr="D:\D\DS HS NĂM HỌC 2023-2024\BAI GIANG THI DAY\an-hien-thanh-cong-cu-offi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024" y="735175"/>
              <a:ext cx="2633968" cy="17032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4024" y="2438400"/>
              <a:ext cx="2651176" cy="167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oup 36"/>
            <p:cNvGrpSpPr/>
            <p:nvPr/>
          </p:nvGrpSpPr>
          <p:grpSpPr>
            <a:xfrm>
              <a:off x="3482837" y="735175"/>
              <a:ext cx="2465533" cy="1703225"/>
              <a:chOff x="800100" y="637995"/>
              <a:chExt cx="7277100" cy="5659003"/>
            </a:xfrm>
          </p:grpSpPr>
          <p:pic>
            <p:nvPicPr>
              <p:cNvPr id="4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0" y="4561640"/>
                <a:ext cx="3638550" cy="1735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8650" y="4594579"/>
                <a:ext cx="3638550" cy="166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2" name="Group 41"/>
              <p:cNvGrpSpPr/>
              <p:nvPr/>
            </p:nvGrpSpPr>
            <p:grpSpPr>
              <a:xfrm>
                <a:off x="800100" y="637995"/>
                <a:ext cx="7277100" cy="3923645"/>
                <a:chOff x="762000" y="1219201"/>
                <a:chExt cx="5257800" cy="3342440"/>
              </a:xfrm>
            </p:grpSpPr>
            <p:pic>
              <p:nvPicPr>
                <p:cNvPr id="43" name="Picture 2" descr="In bản t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1219201"/>
                  <a:ext cx="5257800" cy="334244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1" y="3505201"/>
                  <a:ext cx="1676400" cy="95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38" name="Rectangle 37"/>
            <p:cNvSpPr/>
            <p:nvPr/>
          </p:nvSpPr>
          <p:spPr>
            <a:xfrm>
              <a:off x="3505735" y="2438400"/>
              <a:ext cx="2442635" cy="16781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535233" y="2584987"/>
              <a:ext cx="2255968" cy="869824"/>
            </a:xfrm>
            <a:prstGeom prst="rect">
              <a:avLst/>
            </a:prstGeom>
            <a:noFill/>
          </p:spPr>
          <p:txBody>
            <a:bodyPr wrap="square" rtlCol="0">
              <a:spAutoFit/>
            </a:bodyPr>
            <a:lstStyle/>
            <a:p>
              <a:r>
                <a:rPr lang="en-US" sz="1400" smtClean="0"/>
                <a:t>Khởi động phẩn mềm: Nháy đúp chuột vào biểu tượng     trên màn hình.</a:t>
              </a:r>
            </a:p>
            <a:p>
              <a:endParaRPr lang="en-US" sz="1400" smtClean="0"/>
            </a:p>
            <a:p>
              <a:r>
                <a:rPr lang="en-US" sz="1400" smtClean="0"/>
                <a:t>Thoát phần mềm: Nháy vào dấu x (close) ở góc trên bên phải màn hình</a:t>
              </a:r>
              <a:endParaRPr lang="en-US" sz="1400"/>
            </a:p>
          </p:txBody>
        </p:sp>
      </p:grpSp>
      <p:sp>
        <p:nvSpPr>
          <p:cNvPr id="20" name="2b"/>
          <p:cNvSpPr/>
          <p:nvPr/>
        </p:nvSpPr>
        <p:spPr>
          <a:xfrm>
            <a:off x="8210795" y="1074731"/>
            <a:ext cx="3657600" cy="2286000"/>
          </a:xfrm>
          <a:custGeom>
            <a:avLst/>
            <a:gdLst>
              <a:gd name="connsiteX0" fmla="*/ 0 w 3657600"/>
              <a:gd name="connsiteY0" fmla="*/ 0 h 2286000"/>
              <a:gd name="connsiteX1" fmla="*/ 3657600 w 3657600"/>
              <a:gd name="connsiteY1" fmla="*/ 0 h 2286000"/>
              <a:gd name="connsiteX2" fmla="*/ 3657600 w 3657600"/>
              <a:gd name="connsiteY2" fmla="*/ 2286000 h 2286000"/>
              <a:gd name="connsiteX3" fmla="*/ 1371600 w 3657600"/>
              <a:gd name="connsiteY3" fmla="*/ 2286000 h 2286000"/>
              <a:gd name="connsiteX4" fmla="*/ 1371600 w 3657600"/>
              <a:gd name="connsiteY4" fmla="*/ 1371600 h 2286000"/>
              <a:gd name="connsiteX5" fmla="*/ 0 w 3657600"/>
              <a:gd name="connsiteY5" fmla="*/ 13716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286000">
                <a:moveTo>
                  <a:pt x="0" y="0"/>
                </a:moveTo>
                <a:lnTo>
                  <a:pt x="3657600" y="0"/>
                </a:lnTo>
                <a:lnTo>
                  <a:pt x="3657600" y="2286000"/>
                </a:lnTo>
                <a:lnTo>
                  <a:pt x="1371600" y="2286000"/>
                </a:lnTo>
                <a:lnTo>
                  <a:pt x="1371600" y="1371600"/>
                </a:lnTo>
                <a:lnTo>
                  <a:pt x="0" y="1371600"/>
                </a:ln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19" name="1b"/>
          <p:cNvSpPr/>
          <p:nvPr/>
        </p:nvSpPr>
        <p:spPr>
          <a:xfrm>
            <a:off x="4529845" y="1068209"/>
            <a:ext cx="3657600" cy="2286000"/>
          </a:xfrm>
          <a:custGeom>
            <a:avLst/>
            <a:gdLst>
              <a:gd name="connsiteX0" fmla="*/ 0 w 3657600"/>
              <a:gd name="connsiteY0" fmla="*/ 0 h 2286000"/>
              <a:gd name="connsiteX1" fmla="*/ 3657600 w 3657600"/>
              <a:gd name="connsiteY1" fmla="*/ 0 h 2286000"/>
              <a:gd name="connsiteX2" fmla="*/ 3657600 w 3657600"/>
              <a:gd name="connsiteY2" fmla="*/ 1371600 h 2286000"/>
              <a:gd name="connsiteX3" fmla="*/ 2286000 w 3657600"/>
              <a:gd name="connsiteY3" fmla="*/ 1371600 h 2286000"/>
              <a:gd name="connsiteX4" fmla="*/ 2286000 w 3657600"/>
              <a:gd name="connsiteY4" fmla="*/ 2286000 h 2286000"/>
              <a:gd name="connsiteX5" fmla="*/ 0 w 3657600"/>
              <a:gd name="connsiteY5"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286000">
                <a:moveTo>
                  <a:pt x="0" y="0"/>
                </a:moveTo>
                <a:lnTo>
                  <a:pt x="3657600" y="0"/>
                </a:lnTo>
                <a:lnTo>
                  <a:pt x="3657600" y="1371600"/>
                </a:lnTo>
                <a:lnTo>
                  <a:pt x="2286000" y="1371600"/>
                </a:lnTo>
                <a:lnTo>
                  <a:pt x="2286000" y="2286000"/>
                </a:lnTo>
                <a:lnTo>
                  <a:pt x="0" y="2286000"/>
                </a:ln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8" name="1a">
            <a:hlinkClick r:id="rId12" action="ppaction://hlinksldjump"/>
          </p:cNvPr>
          <p:cNvSpPr/>
          <p:nvPr/>
        </p:nvSpPr>
        <p:spPr>
          <a:xfrm>
            <a:off x="4529845" y="1068209"/>
            <a:ext cx="3657600" cy="2286000"/>
          </a:xfrm>
          <a:custGeom>
            <a:avLst/>
            <a:gdLst>
              <a:gd name="connsiteX0" fmla="*/ 0 w 3657600"/>
              <a:gd name="connsiteY0" fmla="*/ 0 h 2286000"/>
              <a:gd name="connsiteX1" fmla="*/ 3657600 w 3657600"/>
              <a:gd name="connsiteY1" fmla="*/ 0 h 2286000"/>
              <a:gd name="connsiteX2" fmla="*/ 3657600 w 3657600"/>
              <a:gd name="connsiteY2" fmla="*/ 1371600 h 2286000"/>
              <a:gd name="connsiteX3" fmla="*/ 2286000 w 3657600"/>
              <a:gd name="connsiteY3" fmla="*/ 1371600 h 2286000"/>
              <a:gd name="connsiteX4" fmla="*/ 2286000 w 3657600"/>
              <a:gd name="connsiteY4" fmla="*/ 2286000 h 2286000"/>
              <a:gd name="connsiteX5" fmla="*/ 0 w 3657600"/>
              <a:gd name="connsiteY5"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286000">
                <a:moveTo>
                  <a:pt x="0" y="0"/>
                </a:moveTo>
                <a:lnTo>
                  <a:pt x="3657600" y="0"/>
                </a:lnTo>
                <a:lnTo>
                  <a:pt x="3657600" y="1371600"/>
                </a:lnTo>
                <a:lnTo>
                  <a:pt x="2286000" y="1371600"/>
                </a:lnTo>
                <a:lnTo>
                  <a:pt x="2286000" y="2286000"/>
                </a:lnTo>
                <a:lnTo>
                  <a:pt x="0" y="2286000"/>
                </a:lnTo>
                <a:close/>
              </a:path>
            </a:pathLst>
          </a:custGeom>
          <a:solidFill>
            <a:srgbClr val="FF00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21" name="3b"/>
          <p:cNvSpPr/>
          <p:nvPr/>
        </p:nvSpPr>
        <p:spPr>
          <a:xfrm>
            <a:off x="4529845" y="3357629"/>
            <a:ext cx="3657600" cy="2286000"/>
          </a:xfrm>
          <a:custGeom>
            <a:avLst/>
            <a:gdLst>
              <a:gd name="connsiteX0" fmla="*/ 0 w 3657600"/>
              <a:gd name="connsiteY0" fmla="*/ 0 h 2286000"/>
              <a:gd name="connsiteX1" fmla="*/ 2286000 w 3657600"/>
              <a:gd name="connsiteY1" fmla="*/ 0 h 2286000"/>
              <a:gd name="connsiteX2" fmla="*/ 2286000 w 3657600"/>
              <a:gd name="connsiteY2" fmla="*/ 914400 h 2286000"/>
              <a:gd name="connsiteX3" fmla="*/ 3657600 w 3657600"/>
              <a:gd name="connsiteY3" fmla="*/ 914400 h 2286000"/>
              <a:gd name="connsiteX4" fmla="*/ 3657600 w 3657600"/>
              <a:gd name="connsiteY4" fmla="*/ 2286000 h 2286000"/>
              <a:gd name="connsiteX5" fmla="*/ 0 w 3657600"/>
              <a:gd name="connsiteY5"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286000">
                <a:moveTo>
                  <a:pt x="0" y="0"/>
                </a:moveTo>
                <a:lnTo>
                  <a:pt x="2286000" y="0"/>
                </a:lnTo>
                <a:lnTo>
                  <a:pt x="2286000" y="914400"/>
                </a:lnTo>
                <a:lnTo>
                  <a:pt x="3657600" y="914400"/>
                </a:lnTo>
                <a:lnTo>
                  <a:pt x="3657600" y="2286000"/>
                </a:lnTo>
                <a:lnTo>
                  <a:pt x="0" y="2286000"/>
                </a:ln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a:ln>
                  <a:noFill/>
                </a:ln>
                <a:solidFill>
                  <a:prstClr val="white"/>
                </a:solidFill>
                <a:effectLst/>
                <a:uLnTx/>
                <a:uFillTx/>
                <a:latin typeface="Calibri" panose="020F0502020204030204"/>
                <a:ea typeface="+mn-ea"/>
                <a:cs typeface="+mn-cs"/>
              </a:rPr>
              <a:t>3</a:t>
            </a:r>
          </a:p>
        </p:txBody>
      </p:sp>
      <p:sp>
        <p:nvSpPr>
          <p:cNvPr id="22" name="4b"/>
          <p:cNvSpPr/>
          <p:nvPr/>
        </p:nvSpPr>
        <p:spPr>
          <a:xfrm>
            <a:off x="8187445" y="3357629"/>
            <a:ext cx="3657600" cy="2286000"/>
          </a:xfrm>
          <a:custGeom>
            <a:avLst/>
            <a:gdLst>
              <a:gd name="connsiteX0" fmla="*/ 1371600 w 3657600"/>
              <a:gd name="connsiteY0" fmla="*/ 0 h 2286000"/>
              <a:gd name="connsiteX1" fmla="*/ 3657600 w 3657600"/>
              <a:gd name="connsiteY1" fmla="*/ 0 h 2286000"/>
              <a:gd name="connsiteX2" fmla="*/ 3657600 w 3657600"/>
              <a:gd name="connsiteY2" fmla="*/ 2286000 h 2286000"/>
              <a:gd name="connsiteX3" fmla="*/ 0 w 3657600"/>
              <a:gd name="connsiteY3" fmla="*/ 2286000 h 2286000"/>
              <a:gd name="connsiteX4" fmla="*/ 0 w 3657600"/>
              <a:gd name="connsiteY4" fmla="*/ 914400 h 2286000"/>
              <a:gd name="connsiteX5" fmla="*/ 1371600 w 3657600"/>
              <a:gd name="connsiteY5" fmla="*/ 9144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286000">
                <a:moveTo>
                  <a:pt x="1371600" y="0"/>
                </a:moveTo>
                <a:lnTo>
                  <a:pt x="3657600" y="0"/>
                </a:lnTo>
                <a:lnTo>
                  <a:pt x="3657600" y="2286000"/>
                </a:lnTo>
                <a:lnTo>
                  <a:pt x="0" y="2286000"/>
                </a:lnTo>
                <a:lnTo>
                  <a:pt x="0" y="914400"/>
                </a:lnTo>
                <a:lnTo>
                  <a:pt x="1371600" y="914400"/>
                </a:ln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a:ln>
                  <a:noFill/>
                </a:ln>
                <a:solidFill>
                  <a:prstClr val="white"/>
                </a:solidFill>
                <a:effectLst/>
                <a:uLnTx/>
                <a:uFillTx/>
                <a:latin typeface="Calibri" panose="020F0502020204030204"/>
                <a:ea typeface="+mn-ea"/>
                <a:cs typeface="+mn-cs"/>
              </a:rPr>
              <a:t>4</a:t>
            </a:r>
          </a:p>
        </p:txBody>
      </p:sp>
      <p:sp>
        <p:nvSpPr>
          <p:cNvPr id="9" name="2a">
            <a:hlinkClick r:id="rId13" action="ppaction://hlinksldjump"/>
          </p:cNvPr>
          <p:cNvSpPr/>
          <p:nvPr/>
        </p:nvSpPr>
        <p:spPr>
          <a:xfrm>
            <a:off x="8187445" y="1071629"/>
            <a:ext cx="3657600" cy="2286000"/>
          </a:xfrm>
          <a:custGeom>
            <a:avLst/>
            <a:gdLst>
              <a:gd name="connsiteX0" fmla="*/ 0 w 3657600"/>
              <a:gd name="connsiteY0" fmla="*/ 0 h 2286000"/>
              <a:gd name="connsiteX1" fmla="*/ 3657600 w 3657600"/>
              <a:gd name="connsiteY1" fmla="*/ 0 h 2286000"/>
              <a:gd name="connsiteX2" fmla="*/ 3657600 w 3657600"/>
              <a:gd name="connsiteY2" fmla="*/ 2286000 h 2286000"/>
              <a:gd name="connsiteX3" fmla="*/ 1371600 w 3657600"/>
              <a:gd name="connsiteY3" fmla="*/ 2286000 h 2286000"/>
              <a:gd name="connsiteX4" fmla="*/ 1371600 w 3657600"/>
              <a:gd name="connsiteY4" fmla="*/ 1371600 h 2286000"/>
              <a:gd name="connsiteX5" fmla="*/ 0 w 3657600"/>
              <a:gd name="connsiteY5" fmla="*/ 13716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286000">
                <a:moveTo>
                  <a:pt x="0" y="0"/>
                </a:moveTo>
                <a:lnTo>
                  <a:pt x="3657600" y="0"/>
                </a:lnTo>
                <a:lnTo>
                  <a:pt x="3657600" y="2286000"/>
                </a:lnTo>
                <a:lnTo>
                  <a:pt x="1371600" y="2286000"/>
                </a:lnTo>
                <a:lnTo>
                  <a:pt x="1371600" y="1371600"/>
                </a:lnTo>
                <a:lnTo>
                  <a:pt x="0" y="1371600"/>
                </a:lnTo>
                <a:close/>
              </a:path>
            </a:pathLst>
          </a:custGeom>
          <a:solidFill>
            <a:srgbClr val="FF00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12" name="3a">
            <a:hlinkClick r:id="rId14" action="ppaction://hlinksldjump"/>
          </p:cNvPr>
          <p:cNvSpPr/>
          <p:nvPr/>
        </p:nvSpPr>
        <p:spPr>
          <a:xfrm>
            <a:off x="4529845" y="3357629"/>
            <a:ext cx="3657600" cy="2286000"/>
          </a:xfrm>
          <a:custGeom>
            <a:avLst/>
            <a:gdLst>
              <a:gd name="connsiteX0" fmla="*/ 0 w 3657600"/>
              <a:gd name="connsiteY0" fmla="*/ 0 h 2286000"/>
              <a:gd name="connsiteX1" fmla="*/ 2286000 w 3657600"/>
              <a:gd name="connsiteY1" fmla="*/ 0 h 2286000"/>
              <a:gd name="connsiteX2" fmla="*/ 2286000 w 3657600"/>
              <a:gd name="connsiteY2" fmla="*/ 914400 h 2286000"/>
              <a:gd name="connsiteX3" fmla="*/ 3657600 w 3657600"/>
              <a:gd name="connsiteY3" fmla="*/ 914400 h 2286000"/>
              <a:gd name="connsiteX4" fmla="*/ 3657600 w 3657600"/>
              <a:gd name="connsiteY4" fmla="*/ 2286000 h 2286000"/>
              <a:gd name="connsiteX5" fmla="*/ 0 w 3657600"/>
              <a:gd name="connsiteY5"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286000">
                <a:moveTo>
                  <a:pt x="0" y="0"/>
                </a:moveTo>
                <a:lnTo>
                  <a:pt x="2286000" y="0"/>
                </a:lnTo>
                <a:lnTo>
                  <a:pt x="2286000" y="914400"/>
                </a:lnTo>
                <a:lnTo>
                  <a:pt x="3657600" y="914400"/>
                </a:lnTo>
                <a:lnTo>
                  <a:pt x="3657600" y="2286000"/>
                </a:lnTo>
                <a:lnTo>
                  <a:pt x="0" y="2286000"/>
                </a:lnTo>
                <a:close/>
              </a:path>
            </a:pathLst>
          </a:cu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a:ln>
                  <a:noFill/>
                </a:ln>
                <a:solidFill>
                  <a:prstClr val="white"/>
                </a:solidFill>
                <a:effectLst/>
                <a:uLnTx/>
                <a:uFillTx/>
                <a:latin typeface="Calibri" panose="020F0502020204030204"/>
                <a:ea typeface="+mn-ea"/>
                <a:cs typeface="+mn-cs"/>
              </a:rPr>
              <a:t>3</a:t>
            </a:r>
          </a:p>
        </p:txBody>
      </p:sp>
      <p:sp>
        <p:nvSpPr>
          <p:cNvPr id="15" name="4a">
            <a:hlinkClick r:id="rId15" action="ppaction://hlinksldjump"/>
          </p:cNvPr>
          <p:cNvSpPr/>
          <p:nvPr/>
        </p:nvSpPr>
        <p:spPr>
          <a:xfrm>
            <a:off x="8187445" y="3357629"/>
            <a:ext cx="3657600" cy="2286000"/>
          </a:xfrm>
          <a:custGeom>
            <a:avLst/>
            <a:gdLst>
              <a:gd name="connsiteX0" fmla="*/ 1371600 w 3657600"/>
              <a:gd name="connsiteY0" fmla="*/ 0 h 2286000"/>
              <a:gd name="connsiteX1" fmla="*/ 3657600 w 3657600"/>
              <a:gd name="connsiteY1" fmla="*/ 0 h 2286000"/>
              <a:gd name="connsiteX2" fmla="*/ 3657600 w 3657600"/>
              <a:gd name="connsiteY2" fmla="*/ 2286000 h 2286000"/>
              <a:gd name="connsiteX3" fmla="*/ 0 w 3657600"/>
              <a:gd name="connsiteY3" fmla="*/ 2286000 h 2286000"/>
              <a:gd name="connsiteX4" fmla="*/ 0 w 3657600"/>
              <a:gd name="connsiteY4" fmla="*/ 914400 h 2286000"/>
              <a:gd name="connsiteX5" fmla="*/ 1371600 w 3657600"/>
              <a:gd name="connsiteY5" fmla="*/ 9144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286000">
                <a:moveTo>
                  <a:pt x="1371600" y="0"/>
                </a:moveTo>
                <a:lnTo>
                  <a:pt x="3657600" y="0"/>
                </a:lnTo>
                <a:lnTo>
                  <a:pt x="3657600" y="2286000"/>
                </a:lnTo>
                <a:lnTo>
                  <a:pt x="0" y="2286000"/>
                </a:lnTo>
                <a:lnTo>
                  <a:pt x="0" y="914400"/>
                </a:lnTo>
                <a:lnTo>
                  <a:pt x="1371600" y="914400"/>
                </a:lnTo>
                <a:close/>
              </a:path>
            </a:pathLst>
          </a:custGeom>
          <a:solidFill>
            <a:srgbClr val="92D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a:ln>
                  <a:noFill/>
                </a:ln>
                <a:solidFill>
                  <a:prstClr val="white"/>
                </a:solidFill>
                <a:effectLst/>
                <a:uLnTx/>
                <a:uFillTx/>
                <a:latin typeface="Calibri" panose="020F0502020204030204"/>
                <a:ea typeface="+mn-ea"/>
                <a:cs typeface="+mn-cs"/>
              </a:rPr>
              <a:t>4</a:t>
            </a:r>
          </a:p>
        </p:txBody>
      </p:sp>
      <p:sp>
        <p:nvSpPr>
          <p:cNvPr id="16" name="5a"/>
          <p:cNvSpPr/>
          <p:nvPr/>
        </p:nvSpPr>
        <p:spPr>
          <a:xfrm>
            <a:off x="6839195" y="2446331"/>
            <a:ext cx="2743200" cy="1828800"/>
          </a:xfrm>
          <a:prstGeom prst="rect">
            <a:avLst/>
          </a:prstGeom>
          <a:solidFill>
            <a:srgbClr val="FF99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0" name="Picture 79"/>
          <p:cNvPicPr>
            <a:picLocks noChangeAspect="1"/>
          </p:cNvPicPr>
          <p:nvPr/>
        </p:nvPicPr>
        <p:blipFill>
          <a:blip r:embed="rId16"/>
          <a:stretch>
            <a:fillRect/>
          </a:stretch>
        </p:blipFill>
        <p:spPr>
          <a:xfrm>
            <a:off x="1191969" y="1101456"/>
            <a:ext cx="1168595" cy="1168595"/>
          </a:xfrm>
          <a:prstGeom prst="rect">
            <a:avLst/>
          </a:prstGeom>
        </p:spPr>
      </p:pic>
      <p:pic>
        <p:nvPicPr>
          <p:cNvPr id="81" name="Picture 80"/>
          <p:cNvPicPr>
            <a:picLocks noChangeAspect="1"/>
          </p:cNvPicPr>
          <p:nvPr/>
        </p:nvPicPr>
        <p:blipFill>
          <a:blip r:embed="rId17"/>
          <a:stretch>
            <a:fillRect/>
          </a:stretch>
        </p:blipFill>
        <p:spPr>
          <a:xfrm>
            <a:off x="-12703" y="883979"/>
            <a:ext cx="1061107" cy="1061107"/>
          </a:xfrm>
          <a:prstGeom prst="rect">
            <a:avLst/>
          </a:prstGeom>
        </p:spPr>
      </p:pic>
      <p:pic>
        <p:nvPicPr>
          <p:cNvPr id="82" name="Picture 81"/>
          <p:cNvPicPr>
            <a:picLocks noChangeAspect="1"/>
          </p:cNvPicPr>
          <p:nvPr/>
        </p:nvPicPr>
        <p:blipFill>
          <a:blip r:embed="rId18"/>
          <a:stretch>
            <a:fillRect/>
          </a:stretch>
        </p:blipFill>
        <p:spPr>
          <a:xfrm>
            <a:off x="2888252" y="1738172"/>
            <a:ext cx="1127571" cy="1127571"/>
          </a:xfrm>
          <a:prstGeom prst="rect">
            <a:avLst/>
          </a:prstGeom>
        </p:spPr>
      </p:pic>
      <p:pic>
        <p:nvPicPr>
          <p:cNvPr id="54" name="Picture 5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70208" y="-974833"/>
            <a:ext cx="1761897" cy="6059949"/>
          </a:xfrm>
          <a:prstGeom prst="rect">
            <a:avLst/>
          </a:prstGeom>
        </p:spPr>
      </p:pic>
      <p:pic>
        <p:nvPicPr>
          <p:cNvPr id="56" name="Picture 55"/>
          <p:cNvPicPr>
            <a:picLocks noChangeAspect="1"/>
          </p:cNvPicPr>
          <p:nvPr/>
        </p:nvPicPr>
        <p:blipFill>
          <a:blip r:embed="rId20"/>
          <a:stretch>
            <a:fillRect/>
          </a:stretch>
        </p:blipFill>
        <p:spPr>
          <a:xfrm>
            <a:off x="422505" y="4781551"/>
            <a:ext cx="1061107" cy="1371666"/>
          </a:xfrm>
          <a:prstGeom prst="rect">
            <a:avLst/>
          </a:prstGeom>
        </p:spPr>
      </p:pic>
      <p:pic>
        <p:nvPicPr>
          <p:cNvPr id="2" name="latmanhghe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2435269" y="2301953"/>
            <a:ext cx="609600" cy="609600"/>
          </a:xfrm>
          <a:prstGeom prst="rect">
            <a:avLst/>
          </a:prstGeom>
        </p:spPr>
      </p:pic>
      <p:sp>
        <p:nvSpPr>
          <p:cNvPr id="5" name="Rectangle 4">
            <a:hlinkClick r:id="rId22" action="ppaction://hlinksldjump"/>
          </p:cNvPr>
          <p:cNvSpPr/>
          <p:nvPr/>
        </p:nvSpPr>
        <p:spPr>
          <a:xfrm>
            <a:off x="4443975" y="5876218"/>
            <a:ext cx="7533640" cy="553998"/>
          </a:xfrm>
          <a:prstGeom prst="rect">
            <a:avLst/>
          </a:prstGeom>
          <a:noFill/>
        </p:spPr>
        <p:txBody>
          <a:bodyPr wrap="square" lIns="91440" tIns="45720" rIns="91440" bIns="45720">
            <a:spAutoFit/>
          </a:bodyPr>
          <a:lstStyle/>
          <a:p>
            <a:pPr algn="ctr"/>
            <a:r>
              <a:rPr lang="en-US" sz="3000" b="1" smtClean="0">
                <a:solidFill>
                  <a:srgbClr val="00B050"/>
                </a:solidFill>
                <a:latin typeface="Times New Roman" panose="02020603050405020304" pitchFamily="18" charset="0"/>
                <a:cs typeface="Times New Roman" panose="02020603050405020304" pitchFamily="18" charset="0"/>
                <a:sym typeface="+mn-ea"/>
              </a:rPr>
              <a:t>Phần mềm bảng tính Excel</a:t>
            </a:r>
            <a:endParaRPr lang="en-US" sz="3000" b="1" cap="none" spc="0">
              <a:ln w="0"/>
              <a:gradFill>
                <a:gsLst>
                  <a:gs pos="0">
                    <a:srgbClr val="FF0000"/>
                  </a:gs>
                  <a:gs pos="76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4" name="Right Arrow 3">
            <a:hlinkClick r:id="rId23" action="ppaction://hlinksldjump"/>
          </p:cNvPr>
          <p:cNvSpPr/>
          <p:nvPr/>
        </p:nvSpPr>
        <p:spPr>
          <a:xfrm>
            <a:off x="11207684" y="6271131"/>
            <a:ext cx="548640" cy="532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54"/>
                                        </p:tgtEl>
                                        <p:attrNameLst>
                                          <p:attrName>r</p:attrName>
                                        </p:attrNameLst>
                                      </p:cBhvr>
                                    </p:animRot>
                                    <p:animRot by="-240000">
                                      <p:cBhvr>
                                        <p:cTn id="7" dur="550" fill="hold">
                                          <p:stCondLst>
                                            <p:cond delay="550"/>
                                          </p:stCondLst>
                                        </p:cTn>
                                        <p:tgtEl>
                                          <p:spTgt spid="54"/>
                                        </p:tgtEl>
                                        <p:attrNameLst>
                                          <p:attrName>r</p:attrName>
                                        </p:attrNameLst>
                                      </p:cBhvr>
                                    </p:animRot>
                                    <p:animRot by="240000">
                                      <p:cBhvr>
                                        <p:cTn id="8" dur="550" fill="hold">
                                          <p:stCondLst>
                                            <p:cond delay="1100"/>
                                          </p:stCondLst>
                                        </p:cTn>
                                        <p:tgtEl>
                                          <p:spTgt spid="54"/>
                                        </p:tgtEl>
                                        <p:attrNameLst>
                                          <p:attrName>r</p:attrName>
                                        </p:attrNameLst>
                                      </p:cBhvr>
                                    </p:animRot>
                                    <p:animRot by="-240000">
                                      <p:cBhvr>
                                        <p:cTn id="9" dur="550" fill="hold">
                                          <p:stCondLst>
                                            <p:cond delay="1650"/>
                                          </p:stCondLst>
                                        </p:cTn>
                                        <p:tgtEl>
                                          <p:spTgt spid="54"/>
                                        </p:tgtEl>
                                        <p:attrNameLst>
                                          <p:attrName>r</p:attrName>
                                        </p:attrNameLst>
                                      </p:cBhvr>
                                    </p:animRot>
                                    <p:animRot by="120000">
                                      <p:cBhvr>
                                        <p:cTn id="10" dur="550" fill="hold">
                                          <p:stCondLst>
                                            <p:cond delay="2200"/>
                                          </p:stCondLst>
                                        </p:cTn>
                                        <p:tgtEl>
                                          <p:spTgt spid="54"/>
                                        </p:tgtEl>
                                        <p:attrNameLst>
                                          <p:attrName>r</p:attrName>
                                        </p:attrNameLst>
                                      </p:cBhvr>
                                    </p:animRot>
                                  </p:childTnLst>
                                </p:cTn>
                              </p:par>
                              <p:par>
                                <p:cTn id="11" presetID="1" presetClass="mediacall" presetSubtype="0" fill="hold" nodeType="withEffect">
                                  <p:stCondLst>
                                    <p:cond delay="0"/>
                                  </p:stCondLst>
                                  <p:childTnLst>
                                    <p:cmd type="call" cmd="playFrom(0.0)">
                                      <p:cBhvr>
                                        <p:cTn id="12" dur="97854" fill="hold"/>
                                        <p:tgtEl>
                                          <p:spTgt spid="2"/>
                                        </p:tgtEl>
                                      </p:cBhvr>
                                    </p:cmd>
                                  </p:childTnLst>
                                </p:cTn>
                              </p:par>
                            </p:childTnLst>
                          </p:cTn>
                        </p:par>
                      </p:childTnLst>
                    </p:cTn>
                  </p:par>
                  <p:par>
                    <p:cTn id="13" fill="hold">
                      <p:stCondLst>
                        <p:cond delay="indefinite"/>
                      </p:stCondLst>
                      <p:childTnLst>
                        <p:par>
                          <p:cTn id="14" fill="hold">
                            <p:stCondLst>
                              <p:cond delay="0"/>
                            </p:stCondLst>
                            <p:childTnLst>
                              <p:par>
                                <p:cTn id="15" presetID="3" presetClass="mediacall" presetSubtype="0" fill="hold" nodeType="clickEffect">
                                  <p:stCondLst>
                                    <p:cond delay="0"/>
                                  </p:stCondLst>
                                  <p:childTnLst>
                                    <p:cmd type="call" cmd="stop">
                                      <p:cBhvr>
                                        <p:cTn id="1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750"/>
                                        <p:tgtEl>
                                          <p:spTgt spid="8"/>
                                        </p:tgtEl>
                                      </p:cBhvr>
                                    </p:animEffect>
                                    <p:set>
                                      <p:cBhvr>
                                        <p:cTn id="22" dur="1" fill="hold">
                                          <p:stCondLst>
                                            <p:cond delay="74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9" presetClass="exit" presetSubtype="0" fill="hold" grpId="0" nodeType="clickEffect">
                                  <p:stCondLst>
                                    <p:cond delay="0"/>
                                  </p:stCondLst>
                                  <p:childTnLst>
                                    <p:animEffect transition="out" filter="dissolve">
                                      <p:cBhvr>
                                        <p:cTn id="27" dur="750"/>
                                        <p:tgtEl>
                                          <p:spTgt spid="9"/>
                                        </p:tgtEl>
                                      </p:cBhvr>
                                    </p:animEffect>
                                    <p:set>
                                      <p:cBhvr>
                                        <p:cTn id="28" dur="1" fill="hold">
                                          <p:stCondLst>
                                            <p:cond delay="74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9" presetClass="exit" presetSubtype="0" fill="hold" grpId="0" nodeType="clickEffect">
                                  <p:stCondLst>
                                    <p:cond delay="0"/>
                                  </p:stCondLst>
                                  <p:childTnLst>
                                    <p:animEffect transition="out" filter="dissolve">
                                      <p:cBhvr>
                                        <p:cTn id="33" dur="750"/>
                                        <p:tgtEl>
                                          <p:spTgt spid="12"/>
                                        </p:tgtEl>
                                      </p:cBhvr>
                                    </p:animEffect>
                                    <p:set>
                                      <p:cBhvr>
                                        <p:cTn id="34" dur="1" fill="hold">
                                          <p:stCondLst>
                                            <p:cond delay="74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9" presetClass="exit" presetSubtype="0" fill="hold" grpId="0" nodeType="clickEffect">
                                  <p:stCondLst>
                                    <p:cond delay="0"/>
                                  </p:stCondLst>
                                  <p:childTnLst>
                                    <p:animEffect transition="out" filter="dissolve">
                                      <p:cBhvr>
                                        <p:cTn id="39" dur="750"/>
                                        <p:tgtEl>
                                          <p:spTgt spid="15"/>
                                        </p:tgtEl>
                                      </p:cBhvr>
                                    </p:animEffect>
                                    <p:set>
                                      <p:cBhvr>
                                        <p:cTn id="40" dur="1" fill="hold">
                                          <p:stCondLst>
                                            <p:cond delay="74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16"/>
                    </p:tgtEl>
                  </p:cond>
                </p:stCondLst>
                <p:endSync evt="end" delay="0">
                  <p:rtn val="all"/>
                </p:endSync>
                <p:childTnLst>
                  <p:par>
                    <p:cTn id="42" fill="hold">
                      <p:stCondLst>
                        <p:cond delay="0"/>
                      </p:stCondLst>
                      <p:childTnLst>
                        <p:par>
                          <p:cTn id="43" fill="hold">
                            <p:stCondLst>
                              <p:cond delay="0"/>
                            </p:stCondLst>
                            <p:childTnLst>
                              <p:par>
                                <p:cTn id="44" presetID="9" presetClass="exit" presetSubtype="0" fill="hold" grpId="0" nodeType="clickEffect">
                                  <p:stCondLst>
                                    <p:cond delay="0"/>
                                  </p:stCondLst>
                                  <p:childTnLst>
                                    <p:animEffect transition="out" filter="dissolve">
                                      <p:cBhvr>
                                        <p:cTn id="45" dur="750"/>
                                        <p:tgtEl>
                                          <p:spTgt spid="16"/>
                                        </p:tgtEl>
                                      </p:cBhvr>
                                    </p:animEffect>
                                    <p:set>
                                      <p:cBhvr>
                                        <p:cTn id="46" dur="1" fill="hold">
                                          <p:stCondLst>
                                            <p:cond delay="749"/>
                                          </p:stCondLst>
                                        </p:cTn>
                                        <p:tgtEl>
                                          <p:spTgt spid="16"/>
                                        </p:tgtEl>
                                        <p:attrNameLst>
                                          <p:attrName>style.visibility</p:attrName>
                                        </p:attrNameLst>
                                      </p:cBhvr>
                                      <p:to>
                                        <p:strVal val="hidden"/>
                                      </p:to>
                                    </p:set>
                                  </p:childTnLst>
                                </p:cTn>
                              </p:par>
                              <p:par>
                                <p:cTn id="47" presetID="53" presetClass="entr" presetSubtype="16"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childTnLst>
              </p:cTn>
              <p:nextCondLst>
                <p:cond evt="onClick" delay="0">
                  <p:tgtEl>
                    <p:spTgt spid="16"/>
                  </p:tgtEl>
                </p:cond>
              </p:nextCondLst>
            </p:seq>
            <p:seq concurrent="1" nextAc="seek">
              <p:cTn id="52" restart="whenNotActive" fill="hold" evtFilter="cancelBubble" nodeType="interactiveSeq">
                <p:stCondLst>
                  <p:cond evt="onClick" delay="0">
                    <p:tgtEl>
                      <p:spTgt spid="19"/>
                    </p:tgtEl>
                  </p:cond>
                </p:stCondLst>
                <p:endSync evt="end" delay="0">
                  <p:rtn val="all"/>
                </p:endSync>
                <p:childTnLst>
                  <p:par>
                    <p:cTn id="53" fill="hold">
                      <p:stCondLst>
                        <p:cond delay="0"/>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750"/>
                                        <p:tgtEl>
                                          <p:spTgt spid="19"/>
                                        </p:tgtEl>
                                      </p:cBhvr>
                                    </p:animEffect>
                                    <p:set>
                                      <p:cBhvr>
                                        <p:cTn id="57" dur="1" fill="hold">
                                          <p:stCondLst>
                                            <p:cond delay="749"/>
                                          </p:stCondLst>
                                        </p:cTn>
                                        <p:tgtEl>
                                          <p:spTgt spid="1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9"/>
                  </p:tgtEl>
                </p:cond>
              </p:nextCondLst>
            </p:seq>
            <p:seq concurrent="1" nextAc="seek">
              <p:cTn id="58" restart="whenNotActive" fill="hold" evtFilter="cancelBubble" nodeType="interactiveSeq">
                <p:stCondLst>
                  <p:cond evt="onClick" delay="0">
                    <p:tgtEl>
                      <p:spTgt spid="20"/>
                    </p:tgtEl>
                  </p:cond>
                </p:stCondLst>
                <p:endSync evt="end" delay="0">
                  <p:rtn val="all"/>
                </p:endSync>
                <p:childTnLst>
                  <p:par>
                    <p:cTn id="59" fill="hold">
                      <p:stCondLst>
                        <p:cond delay="0"/>
                      </p:stCondLst>
                      <p:childTnLst>
                        <p:par>
                          <p:cTn id="60" fill="hold">
                            <p:stCondLst>
                              <p:cond delay="0"/>
                            </p:stCondLst>
                            <p:childTnLst>
                              <p:par>
                                <p:cTn id="61" presetID="9" presetClass="exit" presetSubtype="0" fill="hold" grpId="0" nodeType="clickEffect">
                                  <p:stCondLst>
                                    <p:cond delay="0"/>
                                  </p:stCondLst>
                                  <p:childTnLst>
                                    <p:animEffect transition="out" filter="dissolve">
                                      <p:cBhvr>
                                        <p:cTn id="62" dur="750"/>
                                        <p:tgtEl>
                                          <p:spTgt spid="20"/>
                                        </p:tgtEl>
                                      </p:cBhvr>
                                    </p:animEffect>
                                    <p:set>
                                      <p:cBhvr>
                                        <p:cTn id="63" dur="1" fill="hold">
                                          <p:stCondLst>
                                            <p:cond delay="749"/>
                                          </p:stCondLst>
                                        </p:cTn>
                                        <p:tgtEl>
                                          <p:spTgt spid="2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9" presetClass="exit" presetSubtype="0" fill="hold" grpId="0" nodeType="clickEffect">
                                  <p:stCondLst>
                                    <p:cond delay="0"/>
                                  </p:stCondLst>
                                  <p:childTnLst>
                                    <p:animEffect transition="out" filter="dissolve">
                                      <p:cBhvr>
                                        <p:cTn id="68" dur="750"/>
                                        <p:tgtEl>
                                          <p:spTgt spid="21"/>
                                        </p:tgtEl>
                                      </p:cBhvr>
                                    </p:animEffect>
                                    <p:set>
                                      <p:cBhvr>
                                        <p:cTn id="69" dur="1" fill="hold">
                                          <p:stCondLst>
                                            <p:cond delay="749"/>
                                          </p:stCondLst>
                                        </p:cTn>
                                        <p:tgtEl>
                                          <p:spTgt spid="2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1"/>
                  </p:tgtEl>
                </p:cond>
              </p:nextCondLst>
            </p:seq>
            <p:seq concurrent="1" nextAc="seek">
              <p:cTn id="70" restart="whenNotActive" fill="hold" evtFilter="cancelBubble" nodeType="interactiveSeq">
                <p:stCondLst>
                  <p:cond evt="onClick" delay="0">
                    <p:tgtEl>
                      <p:spTgt spid="22"/>
                    </p:tgtEl>
                  </p:cond>
                </p:stCondLst>
                <p:endSync evt="end" delay="0">
                  <p:rtn val="all"/>
                </p:endSync>
                <p:childTnLst>
                  <p:par>
                    <p:cTn id="71" fill="hold">
                      <p:stCondLst>
                        <p:cond delay="0"/>
                      </p:stCondLst>
                      <p:childTnLst>
                        <p:par>
                          <p:cTn id="72" fill="hold">
                            <p:stCondLst>
                              <p:cond delay="0"/>
                            </p:stCondLst>
                            <p:childTnLst>
                              <p:par>
                                <p:cTn id="73" presetID="9" presetClass="exit" presetSubtype="0" fill="hold" grpId="0" nodeType="clickEffect">
                                  <p:stCondLst>
                                    <p:cond delay="0"/>
                                  </p:stCondLst>
                                  <p:childTnLst>
                                    <p:animEffect transition="out" filter="dissolve">
                                      <p:cBhvr>
                                        <p:cTn id="74" dur="750"/>
                                        <p:tgtEl>
                                          <p:spTgt spid="22"/>
                                        </p:tgtEl>
                                      </p:cBhvr>
                                    </p:animEffect>
                                    <p:set>
                                      <p:cBhvr>
                                        <p:cTn id="75" dur="1" fill="hold">
                                          <p:stCondLst>
                                            <p:cond delay="749"/>
                                          </p:stCondLst>
                                        </p:cTn>
                                        <p:tgtEl>
                                          <p:spTgt spid="22"/>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2"/>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bldLst>
      <p:bldP spid="20" grpId="0" animBg="1"/>
      <p:bldP spid="19" grpId="0" bldLvl="0" animBg="1"/>
      <p:bldP spid="8" grpId="0" bldLvl="0" animBg="1"/>
      <p:bldP spid="21" grpId="0" animBg="1"/>
      <p:bldP spid="22" grpId="0" animBg="1"/>
      <p:bldP spid="9" grpId="0" animBg="1"/>
      <p:bldP spid="12" grpId="0" animBg="1"/>
      <p:bldP spid="15" grpId="0" animBg="1"/>
      <p:bldP spid="16"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p:cNvGrpSpPr/>
          <p:nvPr/>
        </p:nvGrpSpPr>
        <p:grpSpPr>
          <a:xfrm>
            <a:off x="355600" y="330200"/>
            <a:ext cx="11480800" cy="6248400"/>
            <a:chOff x="-19121" y="86613"/>
            <a:chExt cx="6290592" cy="3291278"/>
          </a:xfrm>
        </p:grpSpPr>
        <p:sp>
          <p:nvSpPr>
            <p:cNvPr id="9" name="Freeform 3"/>
            <p:cNvSpPr/>
            <p:nvPr/>
          </p:nvSpPr>
          <p:spPr>
            <a:xfrm>
              <a:off x="-19121" y="86613"/>
              <a:ext cx="6290592" cy="3291278"/>
            </a:xfrm>
            <a:custGeom>
              <a:avLst/>
              <a:gdLst/>
              <a:ahLst/>
              <a:cxnLst/>
              <a:rect l="l" t="t" r="r" b="b"/>
              <a:pathLst>
                <a:path w="6290592" h="3291278">
                  <a:moveTo>
                    <a:pt x="6166132" y="3291278"/>
                  </a:moveTo>
                  <a:lnTo>
                    <a:pt x="124460" y="3291278"/>
                  </a:lnTo>
                  <a:cubicBezTo>
                    <a:pt x="55880" y="3291278"/>
                    <a:pt x="0" y="3235398"/>
                    <a:pt x="0" y="3166818"/>
                  </a:cubicBezTo>
                  <a:lnTo>
                    <a:pt x="0" y="124460"/>
                  </a:lnTo>
                  <a:cubicBezTo>
                    <a:pt x="0" y="55880"/>
                    <a:pt x="55880" y="0"/>
                    <a:pt x="124460" y="0"/>
                  </a:cubicBezTo>
                  <a:lnTo>
                    <a:pt x="6166132" y="0"/>
                  </a:lnTo>
                  <a:cubicBezTo>
                    <a:pt x="6234712" y="0"/>
                    <a:pt x="6290592" y="55880"/>
                    <a:pt x="6290592" y="124460"/>
                  </a:cubicBezTo>
                  <a:lnTo>
                    <a:pt x="6290592" y="3166818"/>
                  </a:lnTo>
                  <a:cubicBezTo>
                    <a:pt x="6290592" y="3235398"/>
                    <a:pt x="6234712" y="3291278"/>
                    <a:pt x="6166132" y="3291278"/>
                  </a:cubicBezTo>
                  <a:close/>
                </a:path>
              </a:pathLst>
            </a:custGeom>
            <a:solidFill>
              <a:srgbClr val="FFFFFF"/>
            </a:solidFill>
          </p:spPr>
        </p:sp>
      </p:grpSp>
      <p:graphicFrame>
        <p:nvGraphicFramePr>
          <p:cNvPr id="11" name="Table 10"/>
          <p:cNvGraphicFramePr>
            <a:graphicFrameLocks noGrp="1"/>
          </p:cNvGraphicFramePr>
          <p:nvPr>
            <p:extLst>
              <p:ext uri="{D42A27DB-BD31-4B8C-83A1-F6EECF244321}">
                <p14:modId xmlns:p14="http://schemas.microsoft.com/office/powerpoint/2010/main" val="4069328727"/>
              </p:ext>
            </p:extLst>
          </p:nvPr>
        </p:nvGraphicFramePr>
        <p:xfrm>
          <a:off x="350253" y="764498"/>
          <a:ext cx="11486147" cy="5612108"/>
        </p:xfrm>
        <a:graphic>
          <a:graphicData uri="http://schemas.openxmlformats.org/drawingml/2006/table">
            <a:tbl>
              <a:tblPr firstRow="1" firstCol="1" bandRow="1"/>
              <a:tblGrid>
                <a:gridCol w="3034159">
                  <a:extLst>
                    <a:ext uri="{9D8B030D-6E8A-4147-A177-3AD203B41FA5}">
                      <a16:colId xmlns="" xmlns:a16="http://schemas.microsoft.com/office/drawing/2014/main" val="1689231776"/>
                    </a:ext>
                  </a:extLst>
                </a:gridCol>
                <a:gridCol w="8451988">
                  <a:extLst>
                    <a:ext uri="{9D8B030D-6E8A-4147-A177-3AD203B41FA5}">
                      <a16:colId xmlns="" xmlns:a16="http://schemas.microsoft.com/office/drawing/2014/main" val="3084172422"/>
                    </a:ext>
                  </a:extLst>
                </a:gridCol>
              </a:tblGrid>
              <a:tr h="586782">
                <a:tc gridSpan="2">
                  <a:txBody>
                    <a:bodyPr/>
                    <a:lstStyle/>
                    <a:p>
                      <a:pPr algn="ctr">
                        <a:lnSpc>
                          <a:spcPct val="150000"/>
                        </a:lnSpc>
                        <a:spcAft>
                          <a:spcPts val="0"/>
                        </a:spcAft>
                      </a:pP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PHIẾU HỌC </a:t>
                      </a:r>
                      <a:r>
                        <a:rPr lang="en-US" sz="2800" b="1">
                          <a:solidFill>
                            <a:srgbClr val="000000"/>
                          </a:solidFill>
                          <a:effectLst/>
                          <a:latin typeface="Arial" panose="020B0604020202020204" pitchFamily="34" charset="0"/>
                          <a:ea typeface="Calibri" panose="020F0502020204030204" pitchFamily="34" charset="0"/>
                          <a:cs typeface="Arial" panose="020B0604020202020204" pitchFamily="34" charset="0"/>
                        </a:rPr>
                        <a:t>TẬP </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44701" marR="447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2875261215"/>
                  </a:ext>
                </a:extLst>
              </a:tr>
              <a:tr h="511444">
                <a:tc>
                  <a:txBody>
                    <a:bodyPr/>
                    <a:lstStyle/>
                    <a:p>
                      <a:pPr algn="ctr">
                        <a:lnSpc>
                          <a:spcPct val="150000"/>
                        </a:lnSpc>
                        <a:spcAft>
                          <a:spcPts val="0"/>
                        </a:spcAft>
                      </a:pPr>
                      <a:r>
                        <a:rPr lang="en-US" sz="22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b="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200" b="1" baseline="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thao tác</a:t>
                      </a:r>
                      <a:endParaRPr lang="en-US" sz="2200" b="1">
                        <a:effectLst/>
                        <a:latin typeface="Arial" panose="020B0604020202020204" pitchFamily="34" charset="0"/>
                        <a:ea typeface="Calibri" panose="020F0502020204030204" pitchFamily="34" charset="0"/>
                        <a:cs typeface="Arial" panose="020B0604020202020204" pitchFamily="34" charset="0"/>
                      </a:endParaRPr>
                    </a:p>
                  </a:txBody>
                  <a:tcPr marL="44701" marR="44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b="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200" b="1" baseline="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c</a:t>
                      </a:r>
                      <a:r>
                        <a:rPr lang="en-US" sz="2200" b="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ác</a:t>
                      </a:r>
                      <a:r>
                        <a:rPr lang="en-US" sz="2200" b="1" baseline="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h  thực hiện</a:t>
                      </a:r>
                      <a:endParaRPr lang="en-US" sz="2200" b="1">
                        <a:effectLst/>
                        <a:latin typeface="Arial" panose="020B0604020202020204" pitchFamily="34" charset="0"/>
                        <a:ea typeface="Calibri" panose="020F0502020204030204" pitchFamily="34" charset="0"/>
                        <a:cs typeface="Arial" panose="020B0604020202020204" pitchFamily="34" charset="0"/>
                      </a:endParaRPr>
                    </a:p>
                  </a:txBody>
                  <a:tcPr marL="44701" marR="44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9555407"/>
                  </a:ext>
                </a:extLst>
              </a:tr>
              <a:tr h="2036666">
                <a:tc>
                  <a:txBody>
                    <a:bodyPr/>
                    <a:lstStyle/>
                    <a:p>
                      <a:pPr algn="ctr">
                        <a:lnSpc>
                          <a:spcPct val="150000"/>
                        </a:lnSpc>
                        <a:spcAft>
                          <a:spcPts val="0"/>
                        </a:spcAft>
                      </a:pPr>
                      <a:r>
                        <a:rPr lang="en-US" sz="2200" b="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Cách</a:t>
                      </a:r>
                      <a:r>
                        <a:rPr lang="en-US" sz="2200" b="1" baseline="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nhập dữ liệu</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44701" marR="44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900">
                        <a:effectLst/>
                        <a:latin typeface="Arial" panose="020B0604020202020204" pitchFamily="34" charset="0"/>
                        <a:ea typeface="Calibri" panose="020F0502020204030204" pitchFamily="34" charset="0"/>
                        <a:cs typeface="Arial" panose="020B0604020202020204" pitchFamily="34" charset="0"/>
                      </a:endParaRPr>
                    </a:p>
                  </a:txBody>
                  <a:tcPr marL="44701" marR="447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70429894"/>
                  </a:ext>
                </a:extLst>
              </a:tr>
              <a:tr h="1660156">
                <a:tc>
                  <a:txBody>
                    <a:bodyPr/>
                    <a:lstStyle/>
                    <a:p>
                      <a:pPr algn="ctr">
                        <a:lnSpc>
                          <a:spcPct val="150000"/>
                        </a:lnSpc>
                        <a:spcAft>
                          <a:spcPts val="0"/>
                        </a:spcAft>
                      </a:pPr>
                      <a:r>
                        <a:rPr lang="en-US" sz="2200" b="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Chỉnh</a:t>
                      </a:r>
                      <a:r>
                        <a:rPr lang="en-US" sz="2200" b="1" baseline="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sửa dữ liệu</a:t>
                      </a:r>
                      <a:endParaRPr lang="en-US" sz="2200" b="1">
                        <a:effectLst/>
                        <a:latin typeface="Arial" panose="020B0604020202020204" pitchFamily="34" charset="0"/>
                        <a:ea typeface="Calibri" panose="020F0502020204030204" pitchFamily="34" charset="0"/>
                        <a:cs typeface="Arial" panose="020B0604020202020204" pitchFamily="34" charset="0"/>
                      </a:endParaRPr>
                    </a:p>
                  </a:txBody>
                  <a:tcPr marL="44701" marR="44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900">
                        <a:effectLst/>
                        <a:latin typeface="Arial" panose="020B0604020202020204" pitchFamily="34" charset="0"/>
                        <a:ea typeface="Calibri" panose="020F0502020204030204" pitchFamily="34" charset="0"/>
                        <a:cs typeface="Arial" panose="020B0604020202020204" pitchFamily="34" charset="0"/>
                      </a:endParaRPr>
                    </a:p>
                  </a:txBody>
                  <a:tcPr marL="44701" marR="447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66462529"/>
                  </a:ext>
                </a:extLst>
              </a:tr>
              <a:tr h="763762">
                <a:tc>
                  <a:txBody>
                    <a:bodyPr/>
                    <a:lstStyle/>
                    <a:p>
                      <a:pPr algn="ctr">
                        <a:lnSpc>
                          <a:spcPct val="150000"/>
                        </a:lnSpc>
                        <a:spcAft>
                          <a:spcPts val="0"/>
                        </a:spcAft>
                      </a:pPr>
                      <a:r>
                        <a:rPr lang="en-US" sz="2200" b="1" smtClean="0">
                          <a:effectLst/>
                          <a:latin typeface="Arial" panose="020B0604020202020204" pitchFamily="34" charset="0"/>
                          <a:ea typeface="Calibri" panose="020F0502020204030204" pitchFamily="34" charset="0"/>
                          <a:cs typeface="Arial" panose="020B0604020202020204" pitchFamily="34" charset="0"/>
                        </a:rPr>
                        <a:t>Định</a:t>
                      </a:r>
                      <a:r>
                        <a:rPr lang="en-US" sz="2200" b="1" baseline="0" smtClean="0">
                          <a:effectLst/>
                          <a:latin typeface="Arial" panose="020B0604020202020204" pitchFamily="34" charset="0"/>
                          <a:ea typeface="Calibri" panose="020F0502020204030204" pitchFamily="34" charset="0"/>
                          <a:cs typeface="Arial" panose="020B0604020202020204" pitchFamily="34" charset="0"/>
                        </a:rPr>
                        <a:t> dạng dữ liệu</a:t>
                      </a:r>
                      <a:endParaRPr lang="en-US" sz="2200" b="1">
                        <a:effectLst/>
                        <a:latin typeface="Arial" panose="020B0604020202020204" pitchFamily="34" charset="0"/>
                        <a:ea typeface="Calibri" panose="020F0502020204030204" pitchFamily="34" charset="0"/>
                        <a:cs typeface="Arial" panose="020B0604020202020204" pitchFamily="34" charset="0"/>
                      </a:endParaRPr>
                    </a:p>
                  </a:txBody>
                  <a:tcPr marL="44701" marR="44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just">
                        <a:lnSpc>
                          <a:spcPct val="100000"/>
                        </a:lnSpc>
                        <a:spcAft>
                          <a:spcPts val="0"/>
                        </a:spcAft>
                        <a:buFontTx/>
                        <a:buChar char="-"/>
                      </a:pPr>
                      <a:endParaRPr lang="en-US" sz="1900">
                        <a:effectLst/>
                        <a:latin typeface="Arial" panose="020B0604020202020204" pitchFamily="34" charset="0"/>
                        <a:ea typeface="Calibri" panose="020F0502020204030204" pitchFamily="34" charset="0"/>
                        <a:cs typeface="Arial" panose="020B0604020202020204" pitchFamily="34" charset="0"/>
                      </a:endParaRPr>
                    </a:p>
                  </a:txBody>
                  <a:tcPr marL="44701" marR="447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 name="Picture 1"/>
          <p:cNvPicPr>
            <a:picLocks noChangeAspect="1"/>
          </p:cNvPicPr>
          <p:nvPr/>
        </p:nvPicPr>
        <p:blipFill>
          <a:blip r:embed="rId2"/>
          <a:stretch>
            <a:fillRect/>
          </a:stretch>
        </p:blipFill>
        <p:spPr>
          <a:xfrm>
            <a:off x="171659" y="5801084"/>
            <a:ext cx="406436" cy="768163"/>
          </a:xfrm>
          <a:prstGeom prst="rect">
            <a:avLst/>
          </a:prstGeom>
        </p:spPr>
      </p:pic>
      <p:pic>
        <p:nvPicPr>
          <p:cNvPr id="3" name="Picture 2"/>
          <p:cNvPicPr>
            <a:picLocks noChangeAspect="1"/>
          </p:cNvPicPr>
          <p:nvPr/>
        </p:nvPicPr>
        <p:blipFill>
          <a:blip r:embed="rId3"/>
          <a:stretch>
            <a:fillRect/>
          </a:stretch>
        </p:blipFill>
        <p:spPr>
          <a:xfrm>
            <a:off x="11004727" y="88358"/>
            <a:ext cx="1064860" cy="788485"/>
          </a:xfrm>
          <a:prstGeom prst="rect">
            <a:avLst/>
          </a:prstGeom>
        </p:spPr>
      </p:pic>
      <p:sp>
        <p:nvSpPr>
          <p:cNvPr id="4" name="TextBox 3"/>
          <p:cNvSpPr txBox="1"/>
          <p:nvPr/>
        </p:nvSpPr>
        <p:spPr>
          <a:xfrm>
            <a:off x="3556000" y="1919155"/>
            <a:ext cx="8077200" cy="2022028"/>
          </a:xfrm>
          <a:prstGeom prst="rect">
            <a:avLst/>
          </a:prstGeom>
          <a:noFill/>
        </p:spPr>
        <p:txBody>
          <a:bodyPr wrap="square" rtlCol="0">
            <a:spAutoFit/>
          </a:bodyPr>
          <a:lstStyle/>
          <a:p>
            <a:pPr algn="just">
              <a:lnSpc>
                <a:spcPct val="114000"/>
              </a:lnSpc>
              <a:spcAft>
                <a:spcPts val="0"/>
              </a:spcAft>
            </a:pPr>
            <a:r>
              <a:rPr lang="en-US" sz="220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200" b="1">
                <a:solidFill>
                  <a:srgbClr val="000000"/>
                </a:solidFill>
                <a:latin typeface="Arial" panose="020B0604020202020204" pitchFamily="34" charset="0"/>
                <a:ea typeface="Calibri" panose="020F0502020204030204" pitchFamily="34" charset="0"/>
                <a:cs typeface="Arial" panose="020B0604020202020204" pitchFamily="34" charset="0"/>
              </a:rPr>
              <a:t>Có 2 cách nhập dữ liệu:</a:t>
            </a:r>
          </a:p>
          <a:p>
            <a:pPr algn="just">
              <a:lnSpc>
                <a:spcPct val="114000"/>
              </a:lnSpc>
              <a:spcAft>
                <a:spcPts val="0"/>
              </a:spcAft>
            </a:pPr>
            <a:r>
              <a:rPr lang="en-US" sz="2200" smtClean="0">
                <a:solidFill>
                  <a:srgbClr val="000000"/>
                </a:solidFill>
                <a:latin typeface="Arial" panose="020B0604020202020204" pitchFamily="34" charset="0"/>
                <a:ea typeface="Calibri" panose="020F0502020204030204" pitchFamily="34" charset="0"/>
                <a:cs typeface="Arial" panose="020B0604020202020204" pitchFamily="34" charset="0"/>
              </a:rPr>
              <a:t>     +C1</a:t>
            </a:r>
            <a:r>
              <a:rPr lang="en-US" sz="2200">
                <a:solidFill>
                  <a:srgbClr val="000000"/>
                </a:solidFill>
                <a:latin typeface="Arial" panose="020B0604020202020204" pitchFamily="34" charset="0"/>
                <a:ea typeface="Calibri" panose="020F0502020204030204" pitchFamily="34" charset="0"/>
                <a:cs typeface="Arial" panose="020B0604020202020204" pitchFamily="34" charset="0"/>
              </a:rPr>
              <a:t>: Nhập trực tiếp tại ô tính</a:t>
            </a:r>
          </a:p>
          <a:p>
            <a:pPr algn="just">
              <a:lnSpc>
                <a:spcPct val="114000"/>
              </a:lnSpc>
              <a:spcAft>
                <a:spcPts val="0"/>
              </a:spcAft>
            </a:pPr>
            <a:r>
              <a:rPr lang="en-US" sz="2200" smtClean="0">
                <a:solidFill>
                  <a:srgbClr val="000000"/>
                </a:solidFill>
                <a:latin typeface="Arial" panose="020B0604020202020204" pitchFamily="34" charset="0"/>
                <a:ea typeface="Calibri" panose="020F0502020204030204" pitchFamily="34" charset="0"/>
                <a:cs typeface="Arial" panose="020B0604020202020204" pitchFamily="34" charset="0"/>
              </a:rPr>
              <a:t>     +C2</a:t>
            </a:r>
            <a:r>
              <a:rPr lang="en-US" sz="2200">
                <a:solidFill>
                  <a:srgbClr val="000000"/>
                </a:solidFill>
                <a:latin typeface="Arial" panose="020B0604020202020204" pitchFamily="34" charset="0"/>
                <a:ea typeface="Calibri" panose="020F0502020204030204" pitchFamily="34" charset="0"/>
                <a:cs typeface="Arial" panose="020B0604020202020204" pitchFamily="34" charset="0"/>
              </a:rPr>
              <a:t>: Nhập tại vùng nhập dữ </a:t>
            </a:r>
            <a:r>
              <a:rPr lang="en-US" sz="2200" smtClean="0">
                <a:solidFill>
                  <a:srgbClr val="000000"/>
                </a:solidFill>
                <a:latin typeface="Arial" panose="020B0604020202020204" pitchFamily="34" charset="0"/>
                <a:ea typeface="Calibri" panose="020F0502020204030204" pitchFamily="34" charset="0"/>
                <a:cs typeface="Arial" panose="020B0604020202020204" pitchFamily="34" charset="0"/>
              </a:rPr>
              <a:t>liệu</a:t>
            </a:r>
          </a:p>
          <a:p>
            <a:pPr marL="342900" indent="-342900" algn="just">
              <a:lnSpc>
                <a:spcPct val="114000"/>
              </a:lnSpc>
              <a:spcAft>
                <a:spcPts val="0"/>
              </a:spcAft>
              <a:buFontTx/>
              <a:buChar char="-"/>
            </a:pPr>
            <a:r>
              <a:rPr lang="en-US" sz="2200" smtClean="0">
                <a:solidFill>
                  <a:srgbClr val="000000"/>
                </a:solidFill>
                <a:latin typeface="Arial" panose="020B0604020202020204" pitchFamily="34" charset="0"/>
                <a:ea typeface="Calibri" panose="020F0502020204030204" pitchFamily="34" charset="0"/>
                <a:cs typeface="Arial" panose="020B0604020202020204" pitchFamily="34" charset="0"/>
              </a:rPr>
              <a:t>Dữ liệu văn bản tự động căn trái; </a:t>
            </a:r>
          </a:p>
          <a:p>
            <a:pPr marL="342900" indent="-342900" algn="just">
              <a:lnSpc>
                <a:spcPct val="114000"/>
              </a:lnSpc>
              <a:spcAft>
                <a:spcPts val="0"/>
              </a:spcAft>
              <a:buFontTx/>
              <a:buChar char="-"/>
            </a:pPr>
            <a:r>
              <a:rPr lang="en-US" sz="2200" smtClean="0">
                <a:solidFill>
                  <a:srgbClr val="000000"/>
                </a:solidFill>
                <a:latin typeface="Arial" panose="020B0604020202020204" pitchFamily="34" charset="0"/>
                <a:ea typeface="Calibri" panose="020F0502020204030204" pitchFamily="34" charset="0"/>
                <a:cs typeface="Arial" panose="020B0604020202020204" pitchFamily="34" charset="0"/>
              </a:rPr>
              <a:t>Dữ liệu số, ngày tháng tự động căn phải.</a:t>
            </a:r>
            <a:endParaRPr lang="en-US" sz="22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5" name="TextBox 4"/>
          <p:cNvSpPr txBox="1"/>
          <p:nvPr/>
        </p:nvSpPr>
        <p:spPr>
          <a:xfrm>
            <a:off x="3556000" y="3959498"/>
            <a:ext cx="8077200" cy="1604798"/>
          </a:xfrm>
          <a:prstGeom prst="rect">
            <a:avLst/>
          </a:prstGeom>
          <a:noFill/>
        </p:spPr>
        <p:txBody>
          <a:bodyPr wrap="square" rtlCol="0">
            <a:spAutoFit/>
          </a:bodyPr>
          <a:lstStyle/>
          <a:p>
            <a:pPr algn="just">
              <a:lnSpc>
                <a:spcPct val="114000"/>
              </a:lnSpc>
              <a:spcAft>
                <a:spcPts val="0"/>
              </a:spcAft>
            </a:pPr>
            <a:r>
              <a:rPr lang="en-US" sz="220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200" b="1" smtClean="0">
                <a:solidFill>
                  <a:srgbClr val="000000"/>
                </a:solidFill>
                <a:latin typeface="Arial" panose="020B0604020202020204" pitchFamily="34" charset="0"/>
                <a:ea typeface="Calibri" panose="020F0502020204030204" pitchFamily="34" charset="0"/>
                <a:cs typeface="Arial" panose="020B0604020202020204" pitchFamily="34" charset="0"/>
              </a:rPr>
              <a:t>Có </a:t>
            </a:r>
            <a:r>
              <a:rPr lang="en-US" sz="2200" b="1">
                <a:solidFill>
                  <a:srgbClr val="000000"/>
                </a:solidFill>
                <a:latin typeface="Arial" panose="020B0604020202020204" pitchFamily="34" charset="0"/>
                <a:ea typeface="Calibri" panose="020F0502020204030204" pitchFamily="34" charset="0"/>
                <a:cs typeface="Arial" panose="020B0604020202020204" pitchFamily="34" charset="0"/>
              </a:rPr>
              <a:t>2 cách chỉnh sửa dữ liệu:</a:t>
            </a:r>
          </a:p>
          <a:p>
            <a:pPr algn="just">
              <a:lnSpc>
                <a:spcPct val="114000"/>
              </a:lnSpc>
              <a:spcAft>
                <a:spcPts val="0"/>
              </a:spcAft>
            </a:pPr>
            <a:r>
              <a:rPr lang="en-US" sz="2200">
                <a:solidFill>
                  <a:srgbClr val="000000"/>
                </a:solidFill>
                <a:latin typeface="Arial" panose="020B0604020202020204" pitchFamily="34" charset="0"/>
                <a:ea typeface="Calibri" panose="020F0502020204030204" pitchFamily="34" charset="0"/>
                <a:cs typeface="Arial" panose="020B0604020202020204" pitchFamily="34" charset="0"/>
              </a:rPr>
              <a:t>C1: Nháy đúp vào ô cần sửa tiến hành sửa dữ liệu</a:t>
            </a:r>
          </a:p>
          <a:p>
            <a:pPr algn="just">
              <a:lnSpc>
                <a:spcPct val="114000"/>
              </a:lnSpc>
              <a:spcAft>
                <a:spcPts val="0"/>
              </a:spcAft>
            </a:pPr>
            <a:r>
              <a:rPr lang="en-US" sz="2200">
                <a:solidFill>
                  <a:srgbClr val="000000"/>
                </a:solidFill>
                <a:latin typeface="Arial" panose="020B0604020202020204" pitchFamily="34" charset="0"/>
                <a:ea typeface="Calibri" panose="020F0502020204030204" pitchFamily="34" charset="0"/>
                <a:cs typeface="Arial" panose="020B0604020202020204" pitchFamily="34" charset="0"/>
              </a:rPr>
              <a:t>C2: Nháy chuột vào ô cần sửa, nháy chuột vào vùng dữ liệu và tiến hành sửa dữ </a:t>
            </a:r>
            <a:r>
              <a:rPr lang="en-US" sz="2200" smtClean="0">
                <a:solidFill>
                  <a:srgbClr val="000000"/>
                </a:solidFill>
                <a:latin typeface="Arial" panose="020B0604020202020204" pitchFamily="34" charset="0"/>
                <a:ea typeface="Calibri" panose="020F0502020204030204" pitchFamily="34" charset="0"/>
                <a:cs typeface="Arial" panose="020B0604020202020204" pitchFamily="34" charset="0"/>
              </a:rPr>
              <a:t>liệu.</a:t>
            </a:r>
            <a:endParaRPr lang="en-US" sz="2200"/>
          </a:p>
        </p:txBody>
      </p:sp>
      <p:sp>
        <p:nvSpPr>
          <p:cNvPr id="7" name="Rectangle 6"/>
          <p:cNvSpPr/>
          <p:nvPr/>
        </p:nvSpPr>
        <p:spPr>
          <a:xfrm>
            <a:off x="754251" y="172021"/>
            <a:ext cx="6096000" cy="584775"/>
          </a:xfrm>
          <a:prstGeom prst="rect">
            <a:avLst/>
          </a:prstGeom>
        </p:spPr>
        <p:txBody>
          <a:bodyPr>
            <a:spAutoFit/>
          </a:bodyPr>
          <a:lstStyle/>
          <a:p>
            <a:r>
              <a:rPr lang="en-US" sz="32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 ĐỘNG NHÓM: 5 </a:t>
            </a:r>
            <a:r>
              <a:rPr lang="en-US" sz="3200" b="1" smtClean="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phút</a:t>
            </a:r>
            <a:endParaRPr lang="en-US" sz="3200">
              <a:solidFill>
                <a:srgbClr val="FF0000"/>
              </a:solidFill>
            </a:endParaRPr>
          </a:p>
        </p:txBody>
      </p:sp>
      <p:sp>
        <p:nvSpPr>
          <p:cNvPr id="10" name="TextBox 9"/>
          <p:cNvSpPr txBox="1"/>
          <p:nvPr/>
        </p:nvSpPr>
        <p:spPr>
          <a:xfrm>
            <a:off x="3556000" y="5564533"/>
            <a:ext cx="7448727" cy="830997"/>
          </a:xfrm>
          <a:prstGeom prst="rect">
            <a:avLst/>
          </a:prstGeom>
          <a:noFill/>
        </p:spPr>
        <p:txBody>
          <a:bodyPr wrap="square" rtlCol="0">
            <a:spAutoFit/>
          </a:bodyPr>
          <a:lstStyle/>
          <a:p>
            <a:pPr marL="342900" indent="-342900" algn="just">
              <a:lnSpc>
                <a:spcPct val="100000"/>
              </a:lnSpc>
              <a:spcAft>
                <a:spcPts val="0"/>
              </a:spcAft>
              <a:buFontTx/>
              <a:buChar char="-"/>
            </a:pPr>
            <a:r>
              <a:rPr lang="en-US" sz="2400">
                <a:latin typeface="Arial" panose="020B0604020202020204" pitchFamily="34" charset="0"/>
                <a:ea typeface="Calibri" panose="020F0502020204030204" pitchFamily="34" charset="0"/>
                <a:cs typeface="Arial" panose="020B0604020202020204" pitchFamily="34" charset="0"/>
              </a:rPr>
              <a:t>Bước 1: Chọn vùng dữ liệu</a:t>
            </a:r>
          </a:p>
          <a:p>
            <a:pPr marL="342900" indent="-342900" algn="just">
              <a:lnSpc>
                <a:spcPct val="100000"/>
              </a:lnSpc>
              <a:spcAft>
                <a:spcPts val="0"/>
              </a:spcAft>
              <a:buFontTx/>
              <a:buChar char="-"/>
            </a:pPr>
            <a:r>
              <a:rPr lang="en-US" sz="2400">
                <a:latin typeface="Arial" panose="020B0604020202020204" pitchFamily="34" charset="0"/>
                <a:ea typeface="Calibri" panose="020F0502020204030204" pitchFamily="34" charset="0"/>
                <a:cs typeface="Arial" panose="020B0604020202020204" pitchFamily="34" charset="0"/>
              </a:rPr>
              <a:t>Bước 2: Vào </a:t>
            </a:r>
            <a:r>
              <a:rPr lang="en-US" sz="2400" smtClean="0">
                <a:latin typeface="Arial" panose="020B0604020202020204" pitchFamily="34" charset="0"/>
                <a:ea typeface="Calibri" panose="020F0502020204030204" pitchFamily="34" charset="0"/>
                <a:cs typeface="Arial" panose="020B0604020202020204" pitchFamily="34" charset="0"/>
              </a:rPr>
              <a:t>thẻ Home\chọn Font và Alignment</a:t>
            </a:r>
            <a:endParaRPr lang="en-US" sz="2400"/>
          </a:p>
        </p:txBody>
      </p:sp>
    </p:spTree>
    <p:extLst>
      <p:ext uri="{BB962C8B-B14F-4D97-AF65-F5344CB8AC3E}">
        <p14:creationId xmlns:p14="http://schemas.microsoft.com/office/powerpoint/2010/main" val="405932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2192000" cy="6858000"/>
          </a:xfrm>
          <a:prstGeom prst="rect">
            <a:avLst/>
          </a:prstGeom>
        </p:spPr>
      </p:pic>
      <p:grpSp>
        <p:nvGrpSpPr>
          <p:cNvPr id="25" name="Group 24"/>
          <p:cNvGrpSpPr/>
          <p:nvPr/>
        </p:nvGrpSpPr>
        <p:grpSpPr>
          <a:xfrm>
            <a:off x="2473377" y="584205"/>
            <a:ext cx="9312224" cy="5947481"/>
            <a:chOff x="7937389" y="701277"/>
            <a:chExt cx="8995173" cy="8921222"/>
          </a:xfrm>
        </p:grpSpPr>
        <p:grpSp>
          <p:nvGrpSpPr>
            <p:cNvPr id="3" name="Group 3"/>
            <p:cNvGrpSpPr/>
            <p:nvPr/>
          </p:nvGrpSpPr>
          <p:grpSpPr>
            <a:xfrm>
              <a:off x="8229600" y="1028700"/>
              <a:ext cx="8702962" cy="8593799"/>
              <a:chOff x="0" y="0"/>
              <a:chExt cx="12390759" cy="13587893"/>
            </a:xfrm>
          </p:grpSpPr>
          <p:sp>
            <p:nvSpPr>
              <p:cNvPr id="4" name="Freeform 4"/>
              <p:cNvSpPr/>
              <p:nvPr/>
            </p:nvSpPr>
            <p:spPr>
              <a:xfrm>
                <a:off x="31750" y="31750"/>
                <a:ext cx="12327259" cy="13524393"/>
              </a:xfrm>
              <a:custGeom>
                <a:avLst/>
                <a:gdLst/>
                <a:ahLst/>
                <a:cxnLst/>
                <a:rect l="l" t="t" r="r" b="b"/>
                <a:pathLst>
                  <a:path w="12327259" h="13524393">
                    <a:moveTo>
                      <a:pt x="12234549" y="13524393"/>
                    </a:moveTo>
                    <a:lnTo>
                      <a:pt x="92710" y="13524393"/>
                    </a:lnTo>
                    <a:cubicBezTo>
                      <a:pt x="41910" y="13524393"/>
                      <a:pt x="0" y="13482482"/>
                      <a:pt x="0" y="13431682"/>
                    </a:cubicBezTo>
                    <a:lnTo>
                      <a:pt x="0" y="92710"/>
                    </a:lnTo>
                    <a:cubicBezTo>
                      <a:pt x="0" y="41910"/>
                      <a:pt x="41910" y="0"/>
                      <a:pt x="92710" y="0"/>
                    </a:cubicBezTo>
                    <a:lnTo>
                      <a:pt x="12233279" y="0"/>
                    </a:lnTo>
                    <a:cubicBezTo>
                      <a:pt x="12284079" y="0"/>
                      <a:pt x="12325989" y="41910"/>
                      <a:pt x="12325989" y="92710"/>
                    </a:cubicBezTo>
                    <a:lnTo>
                      <a:pt x="12325989" y="13430413"/>
                    </a:lnTo>
                    <a:cubicBezTo>
                      <a:pt x="12327259" y="13482482"/>
                      <a:pt x="12285349" y="13524393"/>
                      <a:pt x="12234549" y="13524393"/>
                    </a:cubicBezTo>
                    <a:close/>
                  </a:path>
                </a:pathLst>
              </a:custGeom>
              <a:solidFill>
                <a:srgbClr val="EE9D7F"/>
              </a:solidFill>
            </p:spPr>
          </p:sp>
          <p:sp>
            <p:nvSpPr>
              <p:cNvPr id="5" name="Freeform 5"/>
              <p:cNvSpPr/>
              <p:nvPr/>
            </p:nvSpPr>
            <p:spPr>
              <a:xfrm>
                <a:off x="0" y="0"/>
                <a:ext cx="12390759" cy="13587893"/>
              </a:xfrm>
              <a:custGeom>
                <a:avLst/>
                <a:gdLst/>
                <a:ahLst/>
                <a:cxnLst/>
                <a:rect l="l" t="t" r="r" b="b"/>
                <a:pathLst>
                  <a:path w="12390759" h="13587893">
                    <a:moveTo>
                      <a:pt x="12266299" y="59690"/>
                    </a:moveTo>
                    <a:cubicBezTo>
                      <a:pt x="12301859" y="59690"/>
                      <a:pt x="12331069" y="88900"/>
                      <a:pt x="12331069" y="124460"/>
                    </a:cubicBezTo>
                    <a:lnTo>
                      <a:pt x="12331069" y="13463432"/>
                    </a:lnTo>
                    <a:cubicBezTo>
                      <a:pt x="12331069" y="13498993"/>
                      <a:pt x="12301859" y="13528204"/>
                      <a:pt x="12266299" y="13528204"/>
                    </a:cubicBezTo>
                    <a:lnTo>
                      <a:pt x="124460" y="13528204"/>
                    </a:lnTo>
                    <a:cubicBezTo>
                      <a:pt x="88900" y="13528204"/>
                      <a:pt x="59690" y="13498993"/>
                      <a:pt x="59690" y="13463432"/>
                    </a:cubicBezTo>
                    <a:lnTo>
                      <a:pt x="59690" y="124460"/>
                    </a:lnTo>
                    <a:cubicBezTo>
                      <a:pt x="59690" y="88900"/>
                      <a:pt x="88900" y="59690"/>
                      <a:pt x="124460" y="59690"/>
                    </a:cubicBezTo>
                    <a:lnTo>
                      <a:pt x="12266299" y="59690"/>
                    </a:lnTo>
                    <a:moveTo>
                      <a:pt x="12266299" y="0"/>
                    </a:moveTo>
                    <a:lnTo>
                      <a:pt x="124460" y="0"/>
                    </a:lnTo>
                    <a:cubicBezTo>
                      <a:pt x="55880" y="0"/>
                      <a:pt x="0" y="55880"/>
                      <a:pt x="0" y="124460"/>
                    </a:cubicBezTo>
                    <a:lnTo>
                      <a:pt x="0" y="13463432"/>
                    </a:lnTo>
                    <a:cubicBezTo>
                      <a:pt x="0" y="13532013"/>
                      <a:pt x="55880" y="13587893"/>
                      <a:pt x="124460" y="13587893"/>
                    </a:cubicBezTo>
                    <a:lnTo>
                      <a:pt x="12266299" y="13587893"/>
                    </a:lnTo>
                    <a:cubicBezTo>
                      <a:pt x="12334879" y="13587893"/>
                      <a:pt x="12390759" y="13532013"/>
                      <a:pt x="12390759" y="13463432"/>
                    </a:cubicBezTo>
                    <a:lnTo>
                      <a:pt x="12390759" y="124460"/>
                    </a:lnTo>
                    <a:cubicBezTo>
                      <a:pt x="12390759" y="55880"/>
                      <a:pt x="12334879" y="0"/>
                      <a:pt x="12266299" y="0"/>
                    </a:cubicBezTo>
                    <a:close/>
                  </a:path>
                </a:pathLst>
              </a:custGeom>
              <a:solidFill>
                <a:srgbClr val="100F0D"/>
              </a:solidFill>
            </p:spPr>
          </p:sp>
        </p:grpSp>
        <p:grpSp>
          <p:nvGrpSpPr>
            <p:cNvPr id="6" name="Group 6"/>
            <p:cNvGrpSpPr/>
            <p:nvPr/>
          </p:nvGrpSpPr>
          <p:grpSpPr>
            <a:xfrm>
              <a:off x="7937389" y="701277"/>
              <a:ext cx="8743606" cy="8644729"/>
              <a:chOff x="0" y="0"/>
              <a:chExt cx="12448626" cy="13668419"/>
            </a:xfrm>
          </p:grpSpPr>
          <p:sp>
            <p:nvSpPr>
              <p:cNvPr id="7" name="Freeform 7"/>
              <p:cNvSpPr/>
              <p:nvPr/>
            </p:nvSpPr>
            <p:spPr>
              <a:xfrm>
                <a:off x="31750" y="31750"/>
                <a:ext cx="12385126" cy="13604920"/>
              </a:xfrm>
              <a:custGeom>
                <a:avLst/>
                <a:gdLst/>
                <a:ahLst/>
                <a:cxnLst/>
                <a:rect l="l" t="t" r="r" b="b"/>
                <a:pathLst>
                  <a:path w="12385126" h="13604920">
                    <a:moveTo>
                      <a:pt x="12292416" y="13604920"/>
                    </a:moveTo>
                    <a:lnTo>
                      <a:pt x="92710" y="13604920"/>
                    </a:lnTo>
                    <a:cubicBezTo>
                      <a:pt x="41910" y="13604920"/>
                      <a:pt x="0" y="13563009"/>
                      <a:pt x="0" y="13512209"/>
                    </a:cubicBezTo>
                    <a:lnTo>
                      <a:pt x="0" y="92710"/>
                    </a:lnTo>
                    <a:cubicBezTo>
                      <a:pt x="0" y="41910"/>
                      <a:pt x="41910" y="0"/>
                      <a:pt x="92710" y="0"/>
                    </a:cubicBezTo>
                    <a:lnTo>
                      <a:pt x="12291146" y="0"/>
                    </a:lnTo>
                    <a:cubicBezTo>
                      <a:pt x="12341946" y="0"/>
                      <a:pt x="12383857" y="41910"/>
                      <a:pt x="12383857" y="92710"/>
                    </a:cubicBezTo>
                    <a:lnTo>
                      <a:pt x="12383857" y="13510940"/>
                    </a:lnTo>
                    <a:cubicBezTo>
                      <a:pt x="12385126" y="13563009"/>
                      <a:pt x="12343216" y="13604920"/>
                      <a:pt x="12292416" y="13604920"/>
                    </a:cubicBezTo>
                    <a:close/>
                  </a:path>
                </a:pathLst>
              </a:custGeom>
              <a:solidFill>
                <a:srgbClr val="FDF9F2"/>
              </a:solidFill>
            </p:spPr>
          </p:sp>
          <p:sp>
            <p:nvSpPr>
              <p:cNvPr id="8" name="Freeform 8"/>
              <p:cNvSpPr/>
              <p:nvPr/>
            </p:nvSpPr>
            <p:spPr>
              <a:xfrm>
                <a:off x="0" y="0"/>
                <a:ext cx="12448626" cy="13668420"/>
              </a:xfrm>
              <a:custGeom>
                <a:avLst/>
                <a:gdLst/>
                <a:ahLst/>
                <a:cxnLst/>
                <a:rect l="l" t="t" r="r" b="b"/>
                <a:pathLst>
                  <a:path w="12448626" h="13668420">
                    <a:moveTo>
                      <a:pt x="12324166" y="59690"/>
                    </a:moveTo>
                    <a:cubicBezTo>
                      <a:pt x="12359726" y="59690"/>
                      <a:pt x="12388936" y="88900"/>
                      <a:pt x="12388936" y="124460"/>
                    </a:cubicBezTo>
                    <a:lnTo>
                      <a:pt x="12388936" y="13543959"/>
                    </a:lnTo>
                    <a:cubicBezTo>
                      <a:pt x="12388936" y="13579520"/>
                      <a:pt x="12359726" y="13608729"/>
                      <a:pt x="12324166" y="13608729"/>
                    </a:cubicBezTo>
                    <a:lnTo>
                      <a:pt x="124460" y="13608729"/>
                    </a:lnTo>
                    <a:cubicBezTo>
                      <a:pt x="88900" y="13608729"/>
                      <a:pt x="59690" y="13579520"/>
                      <a:pt x="59690" y="13543959"/>
                    </a:cubicBezTo>
                    <a:lnTo>
                      <a:pt x="59690" y="124460"/>
                    </a:lnTo>
                    <a:cubicBezTo>
                      <a:pt x="59690" y="88900"/>
                      <a:pt x="88900" y="59690"/>
                      <a:pt x="124460" y="59690"/>
                    </a:cubicBezTo>
                    <a:lnTo>
                      <a:pt x="12324166" y="59690"/>
                    </a:lnTo>
                    <a:moveTo>
                      <a:pt x="12324166" y="0"/>
                    </a:moveTo>
                    <a:lnTo>
                      <a:pt x="124460" y="0"/>
                    </a:lnTo>
                    <a:cubicBezTo>
                      <a:pt x="55880" y="0"/>
                      <a:pt x="0" y="55880"/>
                      <a:pt x="0" y="124460"/>
                    </a:cubicBezTo>
                    <a:lnTo>
                      <a:pt x="0" y="13543959"/>
                    </a:lnTo>
                    <a:cubicBezTo>
                      <a:pt x="0" y="13612540"/>
                      <a:pt x="55880" y="13668420"/>
                      <a:pt x="124460" y="13668420"/>
                    </a:cubicBezTo>
                    <a:lnTo>
                      <a:pt x="12324166" y="13668420"/>
                    </a:lnTo>
                    <a:cubicBezTo>
                      <a:pt x="12392747" y="13668420"/>
                      <a:pt x="12448626" y="13612540"/>
                      <a:pt x="12448626" y="13543959"/>
                    </a:cubicBezTo>
                    <a:lnTo>
                      <a:pt x="12448626" y="124460"/>
                    </a:lnTo>
                    <a:cubicBezTo>
                      <a:pt x="12448626" y="55880"/>
                      <a:pt x="12392747" y="0"/>
                      <a:pt x="12324166" y="0"/>
                    </a:cubicBezTo>
                    <a:close/>
                  </a:path>
                </a:pathLst>
              </a:custGeom>
              <a:solidFill>
                <a:srgbClr val="100F0D"/>
              </a:solidFill>
            </p:spPr>
          </p:sp>
        </p:grpSp>
        <p:sp>
          <p:nvSpPr>
            <p:cNvPr id="9" name="AutoShape 9"/>
            <p:cNvSpPr/>
            <p:nvPr/>
          </p:nvSpPr>
          <p:spPr>
            <a:xfrm>
              <a:off x="7959689" y="1644286"/>
              <a:ext cx="8721306" cy="3974"/>
            </a:xfrm>
            <a:prstGeom prst="line">
              <a:avLst/>
            </a:prstGeom>
            <a:ln w="38100" cap="rnd">
              <a:solidFill>
                <a:srgbClr val="100F0D"/>
              </a:solidFill>
              <a:prstDash val="solid"/>
              <a:headEnd type="none" w="sm" len="sm"/>
              <a:tailEnd type="none" w="sm" len="sm"/>
            </a:ln>
          </p:spPr>
        </p:sp>
        <p:grpSp>
          <p:nvGrpSpPr>
            <p:cNvPr id="10" name="Group 10"/>
            <p:cNvGrpSpPr>
              <a:grpSpLocks noChangeAspect="1"/>
            </p:cNvGrpSpPr>
            <p:nvPr/>
          </p:nvGrpSpPr>
          <p:grpSpPr>
            <a:xfrm>
              <a:off x="9196619" y="1078489"/>
              <a:ext cx="238374" cy="238374"/>
              <a:chOff x="0" y="0"/>
              <a:chExt cx="495300" cy="495300"/>
            </a:xfrm>
          </p:grpSpPr>
          <p:sp>
            <p:nvSpPr>
              <p:cNvPr id="11" name="Freeform 1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2" name="Freeform 1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13" name="Group 13"/>
            <p:cNvGrpSpPr>
              <a:grpSpLocks noChangeAspect="1"/>
            </p:cNvGrpSpPr>
            <p:nvPr/>
          </p:nvGrpSpPr>
          <p:grpSpPr>
            <a:xfrm>
              <a:off x="8807737" y="1078489"/>
              <a:ext cx="238374" cy="238374"/>
              <a:chOff x="0" y="0"/>
              <a:chExt cx="495300" cy="495300"/>
            </a:xfrm>
          </p:grpSpPr>
          <p:sp>
            <p:nvSpPr>
              <p:cNvPr id="14" name="Freeform 1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5" name="Freeform 1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16" name="Group 16"/>
            <p:cNvGrpSpPr>
              <a:grpSpLocks noChangeAspect="1"/>
            </p:cNvGrpSpPr>
            <p:nvPr/>
          </p:nvGrpSpPr>
          <p:grpSpPr>
            <a:xfrm>
              <a:off x="8418854" y="1078489"/>
              <a:ext cx="238374" cy="238374"/>
              <a:chOff x="0" y="0"/>
              <a:chExt cx="495300" cy="495300"/>
            </a:xfrm>
          </p:grpSpPr>
          <p:sp>
            <p:nvSpPr>
              <p:cNvPr id="17" name="Freeform 1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8" name="Freeform 1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grpSp>
        <p:nvGrpSpPr>
          <p:cNvPr id="29" name="Group 28"/>
          <p:cNvGrpSpPr/>
          <p:nvPr/>
        </p:nvGrpSpPr>
        <p:grpSpPr>
          <a:xfrm>
            <a:off x="156161" y="212044"/>
            <a:ext cx="2385587" cy="1736677"/>
            <a:chOff x="1925334" y="710651"/>
            <a:chExt cx="3760480" cy="3033454"/>
          </a:xfrm>
        </p:grpSpPr>
        <p:pic>
          <p:nvPicPr>
            <p:cNvPr id="27"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414919">
              <a:off x="1925334" y="710651"/>
              <a:ext cx="3760480" cy="3033454"/>
            </a:xfrm>
            <a:prstGeom prst="rect">
              <a:avLst/>
            </a:prstGeom>
          </p:spPr>
        </p:pic>
        <p:sp>
          <p:nvSpPr>
            <p:cNvPr id="28" name="TextBox 27"/>
            <p:cNvSpPr txBox="1"/>
            <p:nvPr/>
          </p:nvSpPr>
          <p:spPr>
            <a:xfrm>
              <a:off x="2209799" y="1819308"/>
              <a:ext cx="2971799" cy="753097"/>
            </a:xfrm>
            <a:prstGeom prst="rect">
              <a:avLst/>
            </a:prstGeom>
            <a:noFill/>
          </p:spPr>
          <p:txBody>
            <a:bodyPr wrap="square" rtlCol="0">
              <a:spAutoFit/>
            </a:bodyPr>
            <a:lstStyle/>
            <a:p>
              <a:pPr algn="ctr"/>
              <a:r>
                <a:rPr lang="en-US" sz="2500" b="1" dirty="0" err="1">
                  <a:latin typeface="Arial" panose="020B0604020202020204" pitchFamily="34" charset="0"/>
                  <a:cs typeface="Arial" panose="020B0604020202020204" pitchFamily="34" charset="0"/>
                </a:rPr>
                <a:t>Ghi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nhớ</a:t>
              </a:r>
              <a:endParaRPr lang="en-US" sz="2500" b="1" dirty="0">
                <a:latin typeface="Arial" panose="020B0604020202020204" pitchFamily="34" charset="0"/>
                <a:cs typeface="Arial" panose="020B0604020202020204" pitchFamily="34" charset="0"/>
              </a:endParaRPr>
            </a:p>
          </p:txBody>
        </p:sp>
      </p:grpSp>
      <p:pic>
        <p:nvPicPr>
          <p:cNvPr id="20" name="Picture 1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56161" y="2354969"/>
            <a:ext cx="1852521" cy="1852521"/>
          </a:xfrm>
          <a:prstGeom prst="rect">
            <a:avLst/>
          </a:prstGeom>
        </p:spPr>
      </p:pic>
      <p:sp>
        <p:nvSpPr>
          <p:cNvPr id="19" name="Rectangle 18"/>
          <p:cNvSpPr/>
          <p:nvPr/>
        </p:nvSpPr>
        <p:spPr>
          <a:xfrm>
            <a:off x="3331845" y="1368032"/>
            <a:ext cx="4714752" cy="1973874"/>
          </a:xfrm>
          <a:prstGeom prst="rect">
            <a:avLst/>
          </a:prstGeom>
        </p:spPr>
        <p:txBody>
          <a:bodyPr wrap="none">
            <a:spAutoFit/>
          </a:bodyPr>
          <a:lstStyle/>
          <a:p>
            <a:pPr>
              <a:lnSpc>
                <a:spcPct val="150000"/>
              </a:lnSpc>
              <a:spcAft>
                <a:spcPts val="0"/>
              </a:spcAft>
            </a:pPr>
            <a:r>
              <a:rPr lang="en-US" sz="2400" b="1" smtClean="0">
                <a:solidFill>
                  <a:srgbClr val="000000"/>
                </a:solidFill>
                <a:latin typeface="Arial" panose="020B0604020202020204" pitchFamily="34" charset="0"/>
                <a:ea typeface="Calibri" panose="020F0502020204030204" pitchFamily="34" charset="0"/>
                <a:cs typeface="Arial" panose="020B0604020202020204" pitchFamily="34" charset="0"/>
              </a:rPr>
              <a:t>a, Cách </a:t>
            </a:r>
            <a:r>
              <a:rPr lang="en-US" sz="2400" b="1">
                <a:solidFill>
                  <a:srgbClr val="000000"/>
                </a:solidFill>
                <a:latin typeface="Arial" panose="020B0604020202020204" pitchFamily="34" charset="0"/>
                <a:ea typeface="Calibri" panose="020F0502020204030204" pitchFamily="34" charset="0"/>
                <a:cs typeface="Arial" panose="020B0604020202020204" pitchFamily="34" charset="0"/>
              </a:rPr>
              <a:t>nhập dữ </a:t>
            </a:r>
            <a:r>
              <a:rPr lang="en-US" sz="2400" b="1" smtClean="0">
                <a:solidFill>
                  <a:srgbClr val="000000"/>
                </a:solidFill>
                <a:latin typeface="Arial" panose="020B0604020202020204" pitchFamily="34" charset="0"/>
                <a:ea typeface="Calibri" panose="020F0502020204030204" pitchFamily="34" charset="0"/>
                <a:cs typeface="Arial" panose="020B0604020202020204" pitchFamily="34" charset="0"/>
              </a:rPr>
              <a:t>liệu</a:t>
            </a:r>
          </a:p>
          <a:p>
            <a:pPr>
              <a:lnSpc>
                <a:spcPct val="114000"/>
              </a:lnSpc>
              <a:spcAft>
                <a:spcPts val="0"/>
              </a:spcAft>
            </a:pPr>
            <a:r>
              <a:rPr lang="en-US" sz="240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a:solidFill>
                  <a:srgbClr val="000000"/>
                </a:solidFill>
                <a:latin typeface="Arial" panose="020B0604020202020204" pitchFamily="34" charset="0"/>
                <a:ea typeface="Calibri" panose="020F0502020204030204" pitchFamily="34" charset="0"/>
                <a:cs typeface="Arial" panose="020B0604020202020204" pitchFamily="34" charset="0"/>
              </a:rPr>
              <a:t>+C1: Nhập trực tiếp tại ô tính</a:t>
            </a:r>
          </a:p>
          <a:p>
            <a:pPr algn="just">
              <a:lnSpc>
                <a:spcPct val="114000"/>
              </a:lnSpc>
              <a:spcAft>
                <a:spcPts val="0"/>
              </a:spcAft>
            </a:pPr>
            <a:r>
              <a:rPr lang="en-US" sz="240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2400">
                <a:solidFill>
                  <a:srgbClr val="000000"/>
                </a:solidFill>
                <a:latin typeface="Arial" panose="020B0604020202020204" pitchFamily="34" charset="0"/>
                <a:ea typeface="Calibri" panose="020F0502020204030204" pitchFamily="34" charset="0"/>
                <a:cs typeface="Arial" panose="020B0604020202020204" pitchFamily="34" charset="0"/>
              </a:rPr>
              <a:t>C2: Nhập tại vùng nhập dữ liệu</a:t>
            </a:r>
          </a:p>
          <a:p>
            <a:pPr algn="ctr">
              <a:lnSpc>
                <a:spcPct val="150000"/>
              </a:lnSpc>
              <a:spcAft>
                <a:spcPts val="0"/>
              </a:spcAft>
            </a:pPr>
            <a:endParaRPr lang="en-US" sz="2400" b="1" dirty="0">
              <a:latin typeface="Arial" panose="020B0604020202020204" pitchFamily="34" charset="0"/>
              <a:ea typeface="Calibri" panose="020F0502020204030204" pitchFamily="34" charset="0"/>
              <a:cs typeface="Arial" panose="020B0604020202020204" pitchFamily="34" charset="0"/>
            </a:endParaRPr>
          </a:p>
        </p:txBody>
      </p:sp>
      <p:sp>
        <p:nvSpPr>
          <p:cNvPr id="26" name="TextBox 25"/>
          <p:cNvSpPr txBox="1"/>
          <p:nvPr/>
        </p:nvSpPr>
        <p:spPr>
          <a:xfrm>
            <a:off x="3331845" y="2878143"/>
            <a:ext cx="8077200" cy="1776384"/>
          </a:xfrm>
          <a:prstGeom prst="rect">
            <a:avLst/>
          </a:prstGeom>
          <a:noFill/>
        </p:spPr>
        <p:txBody>
          <a:bodyPr wrap="square" rtlCol="0">
            <a:spAutoFit/>
          </a:bodyPr>
          <a:lstStyle/>
          <a:p>
            <a:pPr algn="just">
              <a:lnSpc>
                <a:spcPct val="114000"/>
              </a:lnSpc>
              <a:spcAft>
                <a:spcPts val="0"/>
              </a:spcAft>
            </a:pPr>
            <a:r>
              <a:rPr lang="en-US" sz="2400" b="1" smtClean="0">
                <a:solidFill>
                  <a:srgbClr val="000000"/>
                </a:solidFill>
                <a:latin typeface="Arial" panose="020B0604020202020204" pitchFamily="34" charset="0"/>
                <a:ea typeface="Calibri" panose="020F0502020204030204" pitchFamily="34" charset="0"/>
                <a:cs typeface="Arial" panose="020B0604020202020204" pitchFamily="34" charset="0"/>
              </a:rPr>
              <a:t>b</a:t>
            </a:r>
            <a:r>
              <a:rPr lang="en-US" sz="240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smtClean="0">
                <a:solidFill>
                  <a:srgbClr val="000000"/>
                </a:solidFill>
                <a:latin typeface="Arial" panose="020B0604020202020204" pitchFamily="34" charset="0"/>
                <a:ea typeface="Calibri" panose="020F0502020204030204" pitchFamily="34" charset="0"/>
                <a:cs typeface="Arial" panose="020B0604020202020204" pitchFamily="34" charset="0"/>
              </a:rPr>
              <a:t>chỉnh </a:t>
            </a:r>
            <a:r>
              <a:rPr lang="en-US" sz="2400" b="1">
                <a:solidFill>
                  <a:srgbClr val="000000"/>
                </a:solidFill>
                <a:latin typeface="Arial" panose="020B0604020202020204" pitchFamily="34" charset="0"/>
                <a:ea typeface="Calibri" panose="020F0502020204030204" pitchFamily="34" charset="0"/>
                <a:cs typeface="Arial" panose="020B0604020202020204" pitchFamily="34" charset="0"/>
              </a:rPr>
              <a:t>sửa dữ liệu:</a:t>
            </a:r>
          </a:p>
          <a:p>
            <a:pPr algn="just">
              <a:lnSpc>
                <a:spcPct val="114000"/>
              </a:lnSpc>
              <a:spcAft>
                <a:spcPts val="0"/>
              </a:spcAft>
            </a:pPr>
            <a:r>
              <a:rPr lang="en-US" sz="2400">
                <a:solidFill>
                  <a:srgbClr val="000000"/>
                </a:solidFill>
                <a:latin typeface="Arial" panose="020B0604020202020204" pitchFamily="34" charset="0"/>
                <a:ea typeface="Calibri" panose="020F0502020204030204" pitchFamily="34" charset="0"/>
                <a:cs typeface="Arial" panose="020B0604020202020204" pitchFamily="34" charset="0"/>
              </a:rPr>
              <a:t>C1: Nháy đúp vào ô cần sửa tiến hành sửa dữ liệu</a:t>
            </a:r>
          </a:p>
          <a:p>
            <a:pPr algn="just">
              <a:lnSpc>
                <a:spcPct val="114000"/>
              </a:lnSpc>
              <a:spcAft>
                <a:spcPts val="0"/>
              </a:spcAft>
            </a:pPr>
            <a:r>
              <a:rPr lang="en-US" sz="2400">
                <a:solidFill>
                  <a:srgbClr val="000000"/>
                </a:solidFill>
                <a:latin typeface="Arial" panose="020B0604020202020204" pitchFamily="34" charset="0"/>
                <a:ea typeface="Calibri" panose="020F0502020204030204" pitchFamily="34" charset="0"/>
                <a:cs typeface="Arial" panose="020B0604020202020204" pitchFamily="34" charset="0"/>
              </a:rPr>
              <a:t>C2: Nháy chuột vào ô cần sửa, nháy chuột vào vùng dữ liệu và tiến hành sửa dữ </a:t>
            </a:r>
            <a:r>
              <a:rPr lang="en-US" sz="2400" smtClean="0">
                <a:solidFill>
                  <a:srgbClr val="000000"/>
                </a:solidFill>
                <a:latin typeface="Arial" panose="020B0604020202020204" pitchFamily="34" charset="0"/>
                <a:ea typeface="Calibri" panose="020F0502020204030204" pitchFamily="34" charset="0"/>
                <a:cs typeface="Arial" panose="020B0604020202020204" pitchFamily="34" charset="0"/>
              </a:rPr>
              <a:t>liệu.</a:t>
            </a:r>
            <a:endParaRPr lang="en-US" sz="2400"/>
          </a:p>
        </p:txBody>
      </p:sp>
      <p:sp>
        <p:nvSpPr>
          <p:cNvPr id="22" name="Rectangle 21"/>
          <p:cNvSpPr/>
          <p:nvPr/>
        </p:nvSpPr>
        <p:spPr>
          <a:xfrm>
            <a:off x="3331845" y="5264419"/>
            <a:ext cx="6096000" cy="830997"/>
          </a:xfrm>
          <a:prstGeom prst="rect">
            <a:avLst/>
          </a:prstGeom>
        </p:spPr>
        <p:txBody>
          <a:bodyPr>
            <a:spAutoFit/>
          </a:bodyPr>
          <a:lstStyle/>
          <a:p>
            <a:pPr marL="342900" indent="-342900" algn="just">
              <a:lnSpc>
                <a:spcPct val="100000"/>
              </a:lnSpc>
              <a:spcAft>
                <a:spcPts val="0"/>
              </a:spcAft>
              <a:buFontTx/>
              <a:buChar char="-"/>
            </a:pPr>
            <a:r>
              <a:rPr lang="en-US" sz="2400">
                <a:latin typeface="Arial" panose="020B0604020202020204" pitchFamily="34" charset="0"/>
                <a:ea typeface="Calibri" panose="020F0502020204030204" pitchFamily="34" charset="0"/>
                <a:cs typeface="Arial" panose="020B0604020202020204" pitchFamily="34" charset="0"/>
              </a:rPr>
              <a:t>Bước 1: Chọn vùng dữ liệu</a:t>
            </a:r>
          </a:p>
          <a:p>
            <a:pPr marL="342900" indent="-342900" algn="just">
              <a:lnSpc>
                <a:spcPct val="100000"/>
              </a:lnSpc>
              <a:spcAft>
                <a:spcPts val="0"/>
              </a:spcAft>
              <a:buFontTx/>
              <a:buChar char="-"/>
            </a:pPr>
            <a:r>
              <a:rPr lang="en-US" sz="2400">
                <a:latin typeface="Arial" panose="020B0604020202020204" pitchFamily="34" charset="0"/>
                <a:ea typeface="Calibri" panose="020F0502020204030204" pitchFamily="34" charset="0"/>
                <a:cs typeface="Arial" panose="020B0604020202020204" pitchFamily="34" charset="0"/>
              </a:rPr>
              <a:t>Bước 2: Vào Home\Font và Alignment</a:t>
            </a:r>
            <a:endParaRPr lang="en-US" sz="2400"/>
          </a:p>
        </p:txBody>
      </p:sp>
      <p:sp>
        <p:nvSpPr>
          <p:cNvPr id="23" name="Rectangle 22"/>
          <p:cNvSpPr/>
          <p:nvPr/>
        </p:nvSpPr>
        <p:spPr>
          <a:xfrm>
            <a:off x="3353507" y="4688446"/>
            <a:ext cx="3188694" cy="577850"/>
          </a:xfrm>
          <a:prstGeom prst="rect">
            <a:avLst/>
          </a:prstGeom>
        </p:spPr>
        <p:txBody>
          <a:bodyPr wrap="none">
            <a:spAutoFit/>
          </a:bodyPr>
          <a:lstStyle/>
          <a:p>
            <a:pPr algn="ctr">
              <a:lnSpc>
                <a:spcPct val="150000"/>
              </a:lnSpc>
              <a:spcAft>
                <a:spcPts val="0"/>
              </a:spcAft>
            </a:pPr>
            <a:r>
              <a:rPr lang="en-US" sz="2400" b="1" smtClean="0">
                <a:latin typeface="Arial" panose="020B0604020202020204" pitchFamily="34" charset="0"/>
                <a:ea typeface="Calibri" panose="020F0502020204030204" pitchFamily="34" charset="0"/>
                <a:cs typeface="Arial" panose="020B0604020202020204" pitchFamily="34" charset="0"/>
              </a:rPr>
              <a:t>C, Định </a:t>
            </a:r>
            <a:r>
              <a:rPr lang="en-US" sz="2400" b="1">
                <a:latin typeface="Arial" panose="020B0604020202020204" pitchFamily="34" charset="0"/>
                <a:ea typeface="Calibri" panose="020F0502020204030204" pitchFamily="34" charset="0"/>
                <a:cs typeface="Arial" panose="020B0604020202020204" pitchFamily="34" charset="0"/>
              </a:rPr>
              <a:t>dạng dữ liệu</a:t>
            </a:r>
          </a:p>
        </p:txBody>
      </p:sp>
    </p:spTree>
    <p:extLst>
      <p:ext uri="{BB962C8B-B14F-4D97-AF65-F5344CB8AC3E}">
        <p14:creationId xmlns:p14="http://schemas.microsoft.com/office/powerpoint/2010/main" val="3985445408"/>
      </p:ext>
    </p:extLst>
  </p:cSld>
  <p:clrMapOvr>
    <a:masterClrMapping/>
  </p:clrMapOvr>
  <p:transition spd="med">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2192000" cy="6858000"/>
          </a:xfrm>
          <a:prstGeom prst="rect">
            <a:avLst/>
          </a:prstGeom>
        </p:spPr>
      </p:pic>
      <p:sp>
        <p:nvSpPr>
          <p:cNvPr id="51" name="Rounded Rectangle 50"/>
          <p:cNvSpPr/>
          <p:nvPr/>
        </p:nvSpPr>
        <p:spPr>
          <a:xfrm>
            <a:off x="293974" y="896581"/>
            <a:ext cx="11531600" cy="5588000"/>
          </a:xfrm>
          <a:prstGeom prst="roundRect">
            <a:avLst>
              <a:gd name="adj" fmla="val 379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solidFill>
                <a:prstClr val="white"/>
              </a:solidFill>
            </a:endParaRPr>
          </a:p>
        </p:txBody>
      </p:sp>
      <p:sp>
        <p:nvSpPr>
          <p:cNvPr id="5" name="TextBox 4"/>
          <p:cNvSpPr txBox="1"/>
          <p:nvPr/>
        </p:nvSpPr>
        <p:spPr>
          <a:xfrm>
            <a:off x="3397112" y="281028"/>
            <a:ext cx="5346977" cy="615553"/>
          </a:xfrm>
          <a:prstGeom prst="rect">
            <a:avLst/>
          </a:prstGeom>
          <a:noFill/>
        </p:spPr>
        <p:txBody>
          <a:bodyPr wrap="none" lIns="60954" tIns="30477" rIns="60954" bIns="30477" rtlCol="0">
            <a:spAutoFit/>
          </a:bodyPr>
          <a:lstStyle/>
          <a:p>
            <a:pPr algn="ctr"/>
            <a:r>
              <a:rPr lang="en-US" sz="3600" b="1" dirty="0">
                <a:latin typeface="Arial" panose="020B0604020202020204" pitchFamily="34" charset="0"/>
                <a:cs typeface="Arial" panose="020B0604020202020204" pitchFamily="34" charset="0"/>
              </a:rPr>
              <a:t>BÀI TẬP TRẮC NGHIỆM</a:t>
            </a:r>
          </a:p>
        </p:txBody>
      </p:sp>
      <p:sp>
        <p:nvSpPr>
          <p:cNvPr id="8" name="Rectangle 7"/>
          <p:cNvSpPr/>
          <p:nvPr/>
        </p:nvSpPr>
        <p:spPr>
          <a:xfrm>
            <a:off x="990600" y="1447800"/>
            <a:ext cx="9728200" cy="3363992"/>
          </a:xfrm>
          <a:prstGeom prst="rect">
            <a:avLst/>
          </a:prstGeom>
        </p:spPr>
        <p:txBody>
          <a:bodyPr wrap="square" lIns="60954" tIns="30477" rIns="60954" bIns="30477">
            <a:spAutoFit/>
          </a:bodyPr>
          <a:lstStyle/>
          <a:p>
            <a:pPr algn="just">
              <a:lnSpc>
                <a:spcPct val="150000"/>
              </a:lnSpc>
            </a:pPr>
            <a:r>
              <a:rPr lang="vi-VN" sz="2700" b="1" dirty="0">
                <a:solidFill>
                  <a:srgbClr val="C00000"/>
                </a:solidFill>
                <a:latin typeface="Arial" panose="020B0604020202020204" pitchFamily="34" charset="0"/>
                <a:cs typeface="Arial" panose="020B0604020202020204" pitchFamily="34" charset="0"/>
              </a:rPr>
              <a:t>Câu 1</a:t>
            </a:r>
            <a:r>
              <a:rPr lang="vi-VN" sz="2700" b="1">
                <a:solidFill>
                  <a:srgbClr val="C00000"/>
                </a:solidFill>
                <a:latin typeface="Arial" panose="020B0604020202020204" pitchFamily="34" charset="0"/>
                <a:cs typeface="Arial" panose="020B0604020202020204" pitchFamily="34" charset="0"/>
              </a:rPr>
              <a:t>. </a:t>
            </a:r>
            <a:r>
              <a:rPr lang="vi-VN" sz="2800"/>
              <a:t>Phần mềm bảng tính có chức năng chính là gì? </a:t>
            </a:r>
            <a:endParaRPr lang="en-US" sz="2800" smtClean="0"/>
          </a:p>
          <a:p>
            <a:pPr>
              <a:lnSpc>
                <a:spcPct val="130000"/>
              </a:lnSpc>
            </a:pPr>
            <a:r>
              <a:rPr lang="en-US" sz="2800" smtClean="0"/>
              <a:t>A. </a:t>
            </a:r>
            <a:r>
              <a:rPr lang="vi-VN" sz="2800" smtClean="0"/>
              <a:t>Quản </a:t>
            </a:r>
            <a:r>
              <a:rPr lang="vi-VN" sz="2800"/>
              <a:t>trị dữ liệu. </a:t>
            </a:r>
          </a:p>
          <a:p>
            <a:pPr>
              <a:lnSpc>
                <a:spcPct val="130000"/>
              </a:lnSpc>
            </a:pPr>
            <a:r>
              <a:rPr lang="en-US" sz="2800" smtClean="0"/>
              <a:t>B. </a:t>
            </a:r>
            <a:r>
              <a:rPr lang="vi-VN" sz="2800" smtClean="0"/>
              <a:t>Soạn </a:t>
            </a:r>
            <a:r>
              <a:rPr lang="vi-VN" sz="2800"/>
              <a:t>thảo văn bản và quản trị dữ </a:t>
            </a:r>
            <a:r>
              <a:rPr lang="vi-VN" sz="2800" smtClean="0"/>
              <a:t>liệu</a:t>
            </a:r>
            <a:endParaRPr lang="en-US" sz="2800" smtClean="0"/>
          </a:p>
          <a:p>
            <a:pPr>
              <a:lnSpc>
                <a:spcPct val="130000"/>
              </a:lnSpc>
            </a:pPr>
            <a:r>
              <a:rPr lang="en-US" sz="2800" smtClean="0"/>
              <a:t>C. </a:t>
            </a:r>
            <a:r>
              <a:rPr lang="vi-VN" sz="2800" smtClean="0"/>
              <a:t>Nhập </a:t>
            </a:r>
            <a:r>
              <a:rPr lang="vi-VN" sz="2800"/>
              <a:t>và xử lí dữ liệu dưới dạng </a:t>
            </a:r>
            <a:r>
              <a:rPr lang="vi-VN" sz="2800" smtClean="0"/>
              <a:t>bảng</a:t>
            </a:r>
            <a:endParaRPr lang="en-US" sz="2800" smtClean="0"/>
          </a:p>
          <a:p>
            <a:pPr>
              <a:lnSpc>
                <a:spcPct val="130000"/>
              </a:lnSpc>
            </a:pPr>
            <a:r>
              <a:rPr lang="en-US" sz="2800" smtClean="0"/>
              <a:t>D. </a:t>
            </a:r>
            <a:r>
              <a:rPr lang="vi-VN" sz="2800" smtClean="0"/>
              <a:t>Nhập </a:t>
            </a:r>
            <a:r>
              <a:rPr lang="vi-VN" sz="2800"/>
              <a:t>và tính toán giống như máy tính cầm tay Casio.</a:t>
            </a:r>
          </a:p>
          <a:p>
            <a:endParaRPr lang="vi-VN" sz="27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10032616" y="4292600"/>
            <a:ext cx="2159384" cy="2504440"/>
          </a:xfrm>
          <a:prstGeom prst="rect">
            <a:avLst/>
          </a:prstGeom>
        </p:spPr>
      </p:pic>
      <p:sp>
        <p:nvSpPr>
          <p:cNvPr id="16" name="Oval 15"/>
          <p:cNvSpPr/>
          <p:nvPr/>
        </p:nvSpPr>
        <p:spPr>
          <a:xfrm>
            <a:off x="686217" y="3174766"/>
            <a:ext cx="711200" cy="660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p>
        </p:txBody>
      </p:sp>
    </p:spTree>
    <p:extLst>
      <p:ext uri="{BB962C8B-B14F-4D97-AF65-F5344CB8AC3E}">
        <p14:creationId xmlns:p14="http://schemas.microsoft.com/office/powerpoint/2010/main" val="216296930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2192000" cy="6858000"/>
          </a:xfrm>
          <a:prstGeom prst="rect">
            <a:avLst/>
          </a:prstGeom>
        </p:spPr>
      </p:pic>
      <p:sp>
        <p:nvSpPr>
          <p:cNvPr id="51" name="Rounded Rectangle 50"/>
          <p:cNvSpPr/>
          <p:nvPr/>
        </p:nvSpPr>
        <p:spPr>
          <a:xfrm>
            <a:off x="304800" y="896581"/>
            <a:ext cx="11531600" cy="5588000"/>
          </a:xfrm>
          <a:prstGeom prst="roundRect">
            <a:avLst>
              <a:gd name="adj" fmla="val 379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solidFill>
                <a:prstClr val="white"/>
              </a:solidFill>
            </a:endParaRPr>
          </a:p>
        </p:txBody>
      </p:sp>
      <p:sp>
        <p:nvSpPr>
          <p:cNvPr id="5" name="TextBox 4"/>
          <p:cNvSpPr txBox="1"/>
          <p:nvPr/>
        </p:nvSpPr>
        <p:spPr>
          <a:xfrm>
            <a:off x="3397112" y="281028"/>
            <a:ext cx="5346977" cy="615553"/>
          </a:xfrm>
          <a:prstGeom prst="rect">
            <a:avLst/>
          </a:prstGeom>
          <a:noFill/>
        </p:spPr>
        <p:txBody>
          <a:bodyPr wrap="none" lIns="60954" tIns="30477" rIns="60954" bIns="30477" rtlCol="0">
            <a:spAutoFit/>
          </a:bodyPr>
          <a:lstStyle/>
          <a:p>
            <a:pPr algn="ctr"/>
            <a:r>
              <a:rPr lang="en-US" sz="3600" b="1" dirty="0">
                <a:latin typeface="Arial" panose="020B0604020202020204" pitchFamily="34" charset="0"/>
                <a:cs typeface="Arial" panose="020B0604020202020204" pitchFamily="34" charset="0"/>
              </a:rPr>
              <a:t>BÀI TẬP TRẮC NGHIỆM</a:t>
            </a:r>
          </a:p>
        </p:txBody>
      </p:sp>
      <p:sp>
        <p:nvSpPr>
          <p:cNvPr id="8" name="Rectangle 7"/>
          <p:cNvSpPr/>
          <p:nvPr/>
        </p:nvSpPr>
        <p:spPr>
          <a:xfrm>
            <a:off x="990600" y="1447800"/>
            <a:ext cx="9728200" cy="3234726"/>
          </a:xfrm>
          <a:prstGeom prst="rect">
            <a:avLst/>
          </a:prstGeom>
        </p:spPr>
        <p:txBody>
          <a:bodyPr wrap="square" lIns="60954" tIns="30477" rIns="60954" bIns="30477">
            <a:spAutoFit/>
          </a:bodyPr>
          <a:lstStyle/>
          <a:p>
            <a:pPr algn="just">
              <a:lnSpc>
                <a:spcPct val="150000"/>
              </a:lnSpc>
            </a:pPr>
            <a:r>
              <a:rPr lang="vi-VN" sz="2700" b="1">
                <a:solidFill>
                  <a:srgbClr val="C00000"/>
                </a:solidFill>
                <a:latin typeface="Arial" panose="020B0604020202020204" pitchFamily="34" charset="0"/>
                <a:cs typeface="Arial" panose="020B0604020202020204" pitchFamily="34" charset="0"/>
              </a:rPr>
              <a:t>Câu </a:t>
            </a:r>
            <a:r>
              <a:rPr lang="en-US" sz="2700" b="1" smtClean="0">
                <a:solidFill>
                  <a:srgbClr val="C00000"/>
                </a:solidFill>
                <a:latin typeface="Arial" panose="020B0604020202020204" pitchFamily="34" charset="0"/>
                <a:cs typeface="Arial" panose="020B0604020202020204" pitchFamily="34" charset="0"/>
              </a:rPr>
              <a:t>2</a:t>
            </a:r>
            <a:r>
              <a:rPr lang="vi-VN" sz="2700" b="1" smtClean="0">
                <a:solidFill>
                  <a:srgbClr val="C00000"/>
                </a:solidFill>
                <a:latin typeface="Arial" panose="020B0604020202020204" pitchFamily="34" charset="0"/>
                <a:cs typeface="Arial" panose="020B0604020202020204" pitchFamily="34" charset="0"/>
              </a:rPr>
              <a:t>. </a:t>
            </a:r>
            <a:r>
              <a:rPr lang="vi-VN" sz="2800"/>
              <a:t>Khẳng định nào sau đây là đúng?</a:t>
            </a:r>
          </a:p>
          <a:p>
            <a:pPr>
              <a:lnSpc>
                <a:spcPct val="130000"/>
              </a:lnSpc>
            </a:pPr>
            <a:r>
              <a:rPr lang="en-US" sz="2800" smtClean="0"/>
              <a:t>A.</a:t>
            </a:r>
            <a:r>
              <a:rPr lang="vi-VN" sz="2800" smtClean="0"/>
              <a:t> </a:t>
            </a:r>
            <a:r>
              <a:rPr lang="vi-VN" sz="2800"/>
              <a:t>Một bảng tính có thể chứa nhiều trang tính</a:t>
            </a:r>
            <a:endParaRPr lang="en-US" sz="2800" smtClean="0"/>
          </a:p>
          <a:p>
            <a:r>
              <a:rPr lang="en-US" sz="2800" smtClean="0"/>
              <a:t>B. </a:t>
            </a:r>
            <a:r>
              <a:rPr lang="vi-VN" sz="2800"/>
              <a:t>Mỗi bảng tính chỉ chứa một trang tính.</a:t>
            </a:r>
          </a:p>
          <a:p>
            <a:pPr>
              <a:lnSpc>
                <a:spcPct val="130000"/>
              </a:lnSpc>
            </a:pPr>
            <a:r>
              <a:rPr lang="en-US" sz="2800" smtClean="0"/>
              <a:t>C. </a:t>
            </a:r>
            <a:r>
              <a:rPr lang="vi-VN" sz="2800"/>
              <a:t>Mỗi trang tính bao gồm nhiều bảng tính </a:t>
            </a:r>
            <a:endParaRPr lang="en-US" sz="2800" smtClean="0"/>
          </a:p>
          <a:p>
            <a:pPr>
              <a:lnSpc>
                <a:spcPct val="130000"/>
              </a:lnSpc>
            </a:pPr>
            <a:r>
              <a:rPr lang="en-US" sz="2800" smtClean="0"/>
              <a:t>D. </a:t>
            </a:r>
            <a:r>
              <a:rPr lang="vi-VN" sz="2800"/>
              <a:t>Mỗi trang tính chỉ chứa một bảng tính</a:t>
            </a:r>
            <a:r>
              <a:rPr lang="vi-VN" sz="2800" smtClean="0"/>
              <a:t>.</a:t>
            </a:r>
            <a:endParaRPr lang="vi-VN" sz="2800"/>
          </a:p>
          <a:p>
            <a:endParaRPr lang="vi-VN" sz="27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10032616" y="4292600"/>
            <a:ext cx="2159384" cy="2504440"/>
          </a:xfrm>
          <a:prstGeom prst="rect">
            <a:avLst/>
          </a:prstGeom>
        </p:spPr>
      </p:pic>
      <p:sp>
        <p:nvSpPr>
          <p:cNvPr id="16" name="Oval 15"/>
          <p:cNvSpPr/>
          <p:nvPr/>
        </p:nvSpPr>
        <p:spPr>
          <a:xfrm>
            <a:off x="839448" y="2140445"/>
            <a:ext cx="597109" cy="5427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p>
        </p:txBody>
      </p:sp>
    </p:spTree>
    <p:extLst>
      <p:ext uri="{BB962C8B-B14F-4D97-AF65-F5344CB8AC3E}">
        <p14:creationId xmlns:p14="http://schemas.microsoft.com/office/powerpoint/2010/main" val="180966431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2192000" cy="6858000"/>
          </a:xfrm>
          <a:prstGeom prst="rect">
            <a:avLst/>
          </a:prstGeom>
        </p:spPr>
      </p:pic>
      <p:sp>
        <p:nvSpPr>
          <p:cNvPr id="51" name="Rounded Rectangle 50"/>
          <p:cNvSpPr/>
          <p:nvPr/>
        </p:nvSpPr>
        <p:spPr>
          <a:xfrm>
            <a:off x="304800" y="896581"/>
            <a:ext cx="11531600" cy="5588000"/>
          </a:xfrm>
          <a:prstGeom prst="roundRect">
            <a:avLst>
              <a:gd name="adj" fmla="val 379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solidFill>
                <a:prstClr val="white"/>
              </a:solidFill>
            </a:endParaRPr>
          </a:p>
        </p:txBody>
      </p:sp>
      <p:sp>
        <p:nvSpPr>
          <p:cNvPr id="5" name="TextBox 4"/>
          <p:cNvSpPr txBox="1"/>
          <p:nvPr/>
        </p:nvSpPr>
        <p:spPr>
          <a:xfrm>
            <a:off x="3397112" y="281028"/>
            <a:ext cx="5346977" cy="615553"/>
          </a:xfrm>
          <a:prstGeom prst="rect">
            <a:avLst/>
          </a:prstGeom>
          <a:noFill/>
        </p:spPr>
        <p:txBody>
          <a:bodyPr wrap="none" lIns="60954" tIns="30477" rIns="60954" bIns="30477" rtlCol="0">
            <a:spAutoFit/>
          </a:bodyPr>
          <a:lstStyle/>
          <a:p>
            <a:pPr algn="ctr"/>
            <a:r>
              <a:rPr lang="en-US" sz="3600" b="1" dirty="0">
                <a:latin typeface="Arial" panose="020B0604020202020204" pitchFamily="34" charset="0"/>
                <a:cs typeface="Arial" panose="020B0604020202020204" pitchFamily="34" charset="0"/>
              </a:rPr>
              <a:t>BÀI TẬP TRẮC NGHIỆM</a:t>
            </a:r>
          </a:p>
        </p:txBody>
      </p:sp>
      <p:sp>
        <p:nvSpPr>
          <p:cNvPr id="8" name="Rectangle 7"/>
          <p:cNvSpPr/>
          <p:nvPr/>
        </p:nvSpPr>
        <p:spPr>
          <a:xfrm>
            <a:off x="990600" y="1447800"/>
            <a:ext cx="9728200" cy="3234726"/>
          </a:xfrm>
          <a:prstGeom prst="rect">
            <a:avLst/>
          </a:prstGeom>
        </p:spPr>
        <p:txBody>
          <a:bodyPr wrap="square" lIns="60954" tIns="30477" rIns="60954" bIns="30477">
            <a:spAutoFit/>
          </a:bodyPr>
          <a:lstStyle/>
          <a:p>
            <a:pPr algn="just">
              <a:lnSpc>
                <a:spcPct val="150000"/>
              </a:lnSpc>
            </a:pPr>
            <a:r>
              <a:rPr lang="vi-VN" sz="2700" b="1">
                <a:solidFill>
                  <a:srgbClr val="C00000"/>
                </a:solidFill>
                <a:latin typeface="Arial" panose="020B0604020202020204" pitchFamily="34" charset="0"/>
                <a:cs typeface="Arial" panose="020B0604020202020204" pitchFamily="34" charset="0"/>
              </a:rPr>
              <a:t>Câu </a:t>
            </a:r>
            <a:r>
              <a:rPr lang="en-US" sz="2700" b="1" smtClean="0">
                <a:solidFill>
                  <a:srgbClr val="C00000"/>
                </a:solidFill>
                <a:latin typeface="Arial" panose="020B0604020202020204" pitchFamily="34" charset="0"/>
                <a:cs typeface="Arial" panose="020B0604020202020204" pitchFamily="34" charset="0"/>
              </a:rPr>
              <a:t>3</a:t>
            </a:r>
            <a:r>
              <a:rPr lang="vi-VN" sz="2700" b="1" smtClean="0">
                <a:solidFill>
                  <a:srgbClr val="C00000"/>
                </a:solidFill>
                <a:latin typeface="Arial" panose="020B0604020202020204" pitchFamily="34" charset="0"/>
                <a:cs typeface="Arial" panose="020B0604020202020204" pitchFamily="34" charset="0"/>
              </a:rPr>
              <a:t>. </a:t>
            </a:r>
            <a:r>
              <a:rPr lang="en-US" sz="2800"/>
              <a:t>Vùng dữ liệu trên bảng tính có hình gì</a:t>
            </a:r>
            <a:r>
              <a:rPr lang="vi-VN" sz="2800" smtClean="0"/>
              <a:t>?</a:t>
            </a:r>
            <a:endParaRPr lang="vi-VN" sz="2800"/>
          </a:p>
          <a:p>
            <a:pPr marL="514350" indent="-514350">
              <a:lnSpc>
                <a:spcPct val="130000"/>
              </a:lnSpc>
              <a:buAutoNum type="alphaUcPeriod"/>
            </a:pPr>
            <a:r>
              <a:rPr lang="en-US" sz="2800" smtClean="0"/>
              <a:t>Hình </a:t>
            </a:r>
            <a:r>
              <a:rPr lang="en-US" sz="2800"/>
              <a:t>tam giác </a:t>
            </a:r>
            <a:endParaRPr lang="en-US" sz="2800" smtClean="0"/>
          </a:p>
          <a:p>
            <a:pPr>
              <a:lnSpc>
                <a:spcPct val="130000"/>
              </a:lnSpc>
            </a:pPr>
            <a:r>
              <a:rPr lang="en-US" sz="2800" smtClean="0"/>
              <a:t>B</a:t>
            </a:r>
            <a:r>
              <a:rPr lang="en-US" sz="2800"/>
              <a:t>. Hình chữ nhật.</a:t>
            </a:r>
          </a:p>
          <a:p>
            <a:pPr>
              <a:lnSpc>
                <a:spcPct val="130000"/>
              </a:lnSpc>
            </a:pPr>
            <a:r>
              <a:rPr lang="en-US" sz="2800" smtClean="0"/>
              <a:t>C. </a:t>
            </a:r>
            <a:r>
              <a:rPr lang="en-US" sz="2800"/>
              <a:t>Hình tròn.</a:t>
            </a:r>
          </a:p>
          <a:p>
            <a:r>
              <a:rPr lang="en-US" sz="2800" smtClean="0"/>
              <a:t>D. </a:t>
            </a:r>
            <a:r>
              <a:rPr lang="en-US" sz="2800"/>
              <a:t>Có thể là hình bất kì.</a:t>
            </a:r>
          </a:p>
          <a:p>
            <a:endParaRPr lang="vi-VN" sz="27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10032616" y="4292600"/>
            <a:ext cx="2159384" cy="2504440"/>
          </a:xfrm>
          <a:prstGeom prst="rect">
            <a:avLst/>
          </a:prstGeom>
        </p:spPr>
      </p:pic>
      <p:sp>
        <p:nvSpPr>
          <p:cNvPr id="16" name="Oval 15"/>
          <p:cNvSpPr/>
          <p:nvPr/>
        </p:nvSpPr>
        <p:spPr>
          <a:xfrm>
            <a:off x="839447" y="2683239"/>
            <a:ext cx="597109" cy="5427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p>
        </p:txBody>
      </p:sp>
    </p:spTree>
    <p:extLst>
      <p:ext uri="{BB962C8B-B14F-4D97-AF65-F5344CB8AC3E}">
        <p14:creationId xmlns:p14="http://schemas.microsoft.com/office/powerpoint/2010/main" val="2047973310"/>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2192000" cy="6858000"/>
          </a:xfrm>
          <a:prstGeom prst="rect">
            <a:avLst/>
          </a:prstGeom>
        </p:spPr>
      </p:pic>
      <p:sp>
        <p:nvSpPr>
          <p:cNvPr id="51" name="Rounded Rectangle 50"/>
          <p:cNvSpPr/>
          <p:nvPr/>
        </p:nvSpPr>
        <p:spPr>
          <a:xfrm>
            <a:off x="304800" y="896581"/>
            <a:ext cx="11531600" cy="5588000"/>
          </a:xfrm>
          <a:prstGeom prst="roundRect">
            <a:avLst>
              <a:gd name="adj" fmla="val 379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solidFill>
                <a:prstClr val="white"/>
              </a:solidFill>
            </a:endParaRPr>
          </a:p>
        </p:txBody>
      </p:sp>
      <p:sp>
        <p:nvSpPr>
          <p:cNvPr id="5" name="TextBox 4"/>
          <p:cNvSpPr txBox="1"/>
          <p:nvPr/>
        </p:nvSpPr>
        <p:spPr>
          <a:xfrm>
            <a:off x="3397112" y="281028"/>
            <a:ext cx="5346977" cy="615553"/>
          </a:xfrm>
          <a:prstGeom prst="rect">
            <a:avLst/>
          </a:prstGeom>
          <a:noFill/>
        </p:spPr>
        <p:txBody>
          <a:bodyPr wrap="none" lIns="60954" tIns="30477" rIns="60954" bIns="30477" rtlCol="0">
            <a:spAutoFit/>
          </a:bodyPr>
          <a:lstStyle/>
          <a:p>
            <a:pPr algn="ctr"/>
            <a:r>
              <a:rPr lang="en-US" sz="3600" b="1" dirty="0">
                <a:latin typeface="Arial" panose="020B0604020202020204" pitchFamily="34" charset="0"/>
                <a:cs typeface="Arial" panose="020B0604020202020204" pitchFamily="34" charset="0"/>
              </a:rPr>
              <a:t>BÀI TẬP TRẮC NGHIỆM</a:t>
            </a:r>
          </a:p>
        </p:txBody>
      </p:sp>
      <p:sp>
        <p:nvSpPr>
          <p:cNvPr id="8" name="Rectangle 7"/>
          <p:cNvSpPr/>
          <p:nvPr/>
        </p:nvSpPr>
        <p:spPr>
          <a:xfrm>
            <a:off x="990600" y="1447800"/>
            <a:ext cx="9728200" cy="3234726"/>
          </a:xfrm>
          <a:prstGeom prst="rect">
            <a:avLst/>
          </a:prstGeom>
        </p:spPr>
        <p:txBody>
          <a:bodyPr wrap="square" lIns="60954" tIns="30477" rIns="60954" bIns="30477">
            <a:spAutoFit/>
          </a:bodyPr>
          <a:lstStyle/>
          <a:p>
            <a:pPr algn="just">
              <a:lnSpc>
                <a:spcPct val="150000"/>
              </a:lnSpc>
            </a:pPr>
            <a:r>
              <a:rPr lang="vi-VN" sz="2700" b="1">
                <a:solidFill>
                  <a:srgbClr val="C00000"/>
                </a:solidFill>
                <a:latin typeface="Arial" panose="020B0604020202020204" pitchFamily="34" charset="0"/>
                <a:cs typeface="Arial" panose="020B0604020202020204" pitchFamily="34" charset="0"/>
              </a:rPr>
              <a:t>Câu </a:t>
            </a:r>
            <a:r>
              <a:rPr lang="en-US" sz="2700" b="1" smtClean="0">
                <a:solidFill>
                  <a:srgbClr val="C00000"/>
                </a:solidFill>
                <a:latin typeface="Arial" panose="020B0604020202020204" pitchFamily="34" charset="0"/>
                <a:cs typeface="Arial" panose="020B0604020202020204" pitchFamily="34" charset="0"/>
              </a:rPr>
              <a:t>4</a:t>
            </a:r>
            <a:r>
              <a:rPr lang="vi-VN" sz="2700" b="1" smtClean="0">
                <a:solidFill>
                  <a:srgbClr val="C00000"/>
                </a:solidFill>
                <a:latin typeface="Arial" panose="020B0604020202020204" pitchFamily="34" charset="0"/>
                <a:cs typeface="Arial" panose="020B0604020202020204" pitchFamily="34" charset="0"/>
              </a:rPr>
              <a:t>. </a:t>
            </a:r>
            <a:r>
              <a:rPr lang="vi-VN" sz="2800"/>
              <a:t>Khi nhập </a:t>
            </a:r>
            <a:r>
              <a:rPr lang="en-US" sz="2800" smtClean="0"/>
              <a:t>dữ liệu </a:t>
            </a:r>
            <a:r>
              <a:rPr lang="vi-VN" sz="2800" smtClean="0"/>
              <a:t>số </a:t>
            </a:r>
            <a:r>
              <a:rPr lang="vi-VN" sz="2800"/>
              <a:t>vào ô tính thì dữ liệu được tự động?</a:t>
            </a:r>
          </a:p>
          <a:p>
            <a:pPr marL="514350" indent="-514350">
              <a:lnSpc>
                <a:spcPct val="130000"/>
              </a:lnSpc>
              <a:buAutoNum type="alphaUcPeriod"/>
            </a:pPr>
            <a:r>
              <a:rPr lang="vi-VN" sz="2800"/>
              <a:t>Căn trái </a:t>
            </a:r>
            <a:endParaRPr lang="en-US" sz="2800" smtClean="0"/>
          </a:p>
          <a:p>
            <a:pPr>
              <a:lnSpc>
                <a:spcPct val="130000"/>
              </a:lnSpc>
            </a:pPr>
            <a:r>
              <a:rPr lang="en-US" sz="2800" smtClean="0"/>
              <a:t>B</a:t>
            </a:r>
            <a:r>
              <a:rPr lang="en-US" sz="2800"/>
              <a:t>. </a:t>
            </a:r>
            <a:r>
              <a:rPr lang="vi-VN" sz="2800">
                <a:latin typeface="Times New Roman" panose="02020603050405020304" pitchFamily="18" charset="0"/>
                <a:cs typeface="Times New Roman" panose="02020603050405020304" pitchFamily="18" charset="0"/>
              </a:rPr>
              <a:t>Căn </a:t>
            </a:r>
            <a:r>
              <a:rPr lang="en-US" sz="2800" smtClean="0">
                <a:latin typeface="Times New Roman" panose="02020603050405020304" pitchFamily="18" charset="0"/>
                <a:cs typeface="Times New Roman" panose="02020603050405020304" pitchFamily="18" charset="0"/>
              </a:rPr>
              <a:t>giữa</a:t>
            </a:r>
          </a:p>
          <a:p>
            <a:pPr>
              <a:lnSpc>
                <a:spcPct val="130000"/>
              </a:lnSpc>
            </a:pPr>
            <a:r>
              <a:rPr lang="en-US" sz="2800" smtClean="0">
                <a:latin typeface="Times New Roman" panose="02020603050405020304" pitchFamily="18" charset="0"/>
                <a:cs typeface="Times New Roman" panose="02020603050405020304" pitchFamily="18" charset="0"/>
              </a:rPr>
              <a:t>C. Căn phải.</a:t>
            </a:r>
            <a:endParaRPr lang="en-US" sz="280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D. Căn đều hai bên</a:t>
            </a:r>
            <a:endParaRPr lang="en-US" sz="2800">
              <a:latin typeface="Times New Roman" panose="02020603050405020304" pitchFamily="18" charset="0"/>
              <a:cs typeface="Times New Roman" panose="02020603050405020304" pitchFamily="18" charset="0"/>
            </a:endParaRPr>
          </a:p>
          <a:p>
            <a:endParaRPr lang="vi-VN" sz="27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10032616" y="4292600"/>
            <a:ext cx="2159384" cy="2504440"/>
          </a:xfrm>
          <a:prstGeom prst="rect">
            <a:avLst/>
          </a:prstGeom>
        </p:spPr>
      </p:pic>
      <p:sp>
        <p:nvSpPr>
          <p:cNvPr id="16" name="Oval 15"/>
          <p:cNvSpPr/>
          <p:nvPr/>
        </p:nvSpPr>
        <p:spPr>
          <a:xfrm>
            <a:off x="839446" y="3226033"/>
            <a:ext cx="597109" cy="5427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p>
        </p:txBody>
      </p:sp>
    </p:spTree>
    <p:extLst>
      <p:ext uri="{BB962C8B-B14F-4D97-AF65-F5344CB8AC3E}">
        <p14:creationId xmlns:p14="http://schemas.microsoft.com/office/powerpoint/2010/main" val="86937132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2192000" cy="6858000"/>
          </a:xfrm>
          <a:prstGeom prst="rect">
            <a:avLst/>
          </a:prstGeom>
        </p:spPr>
      </p:pic>
      <p:sp>
        <p:nvSpPr>
          <p:cNvPr id="51" name="Rounded Rectangle 50"/>
          <p:cNvSpPr/>
          <p:nvPr/>
        </p:nvSpPr>
        <p:spPr>
          <a:xfrm>
            <a:off x="304800" y="896581"/>
            <a:ext cx="11531600" cy="5588000"/>
          </a:xfrm>
          <a:prstGeom prst="roundRect">
            <a:avLst>
              <a:gd name="adj" fmla="val 379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solidFill>
                <a:prstClr val="white"/>
              </a:solidFill>
            </a:endParaRPr>
          </a:p>
        </p:txBody>
      </p:sp>
      <p:sp>
        <p:nvSpPr>
          <p:cNvPr id="5" name="TextBox 4"/>
          <p:cNvSpPr txBox="1"/>
          <p:nvPr/>
        </p:nvSpPr>
        <p:spPr>
          <a:xfrm>
            <a:off x="3397112" y="281028"/>
            <a:ext cx="5346977" cy="615553"/>
          </a:xfrm>
          <a:prstGeom prst="rect">
            <a:avLst/>
          </a:prstGeom>
          <a:noFill/>
        </p:spPr>
        <p:txBody>
          <a:bodyPr wrap="none" lIns="60954" tIns="30477" rIns="60954" bIns="30477" rtlCol="0">
            <a:spAutoFit/>
          </a:bodyPr>
          <a:lstStyle/>
          <a:p>
            <a:pPr algn="ctr"/>
            <a:r>
              <a:rPr lang="en-US" sz="3600" b="1" dirty="0">
                <a:latin typeface="Arial" panose="020B0604020202020204" pitchFamily="34" charset="0"/>
                <a:cs typeface="Arial" panose="020B0604020202020204" pitchFamily="34" charset="0"/>
              </a:rPr>
              <a:t>BÀI TẬP TRẮC NGHIỆM</a:t>
            </a:r>
          </a:p>
        </p:txBody>
      </p:sp>
      <p:sp>
        <p:nvSpPr>
          <p:cNvPr id="8" name="Rectangle 7"/>
          <p:cNvSpPr/>
          <p:nvPr/>
        </p:nvSpPr>
        <p:spPr>
          <a:xfrm>
            <a:off x="990600" y="1447800"/>
            <a:ext cx="9728200" cy="3881056"/>
          </a:xfrm>
          <a:prstGeom prst="rect">
            <a:avLst/>
          </a:prstGeom>
        </p:spPr>
        <p:txBody>
          <a:bodyPr wrap="square" lIns="60954" tIns="30477" rIns="60954" bIns="30477">
            <a:spAutoFit/>
          </a:bodyPr>
          <a:lstStyle/>
          <a:p>
            <a:pPr algn="just">
              <a:lnSpc>
                <a:spcPct val="150000"/>
              </a:lnSpc>
            </a:pPr>
            <a:r>
              <a:rPr lang="vi-VN" sz="2700" b="1">
                <a:solidFill>
                  <a:srgbClr val="C00000"/>
                </a:solidFill>
                <a:latin typeface="Arial" panose="020B0604020202020204" pitchFamily="34" charset="0"/>
                <a:cs typeface="Arial" panose="020B0604020202020204" pitchFamily="34" charset="0"/>
              </a:rPr>
              <a:t>Câu </a:t>
            </a:r>
            <a:r>
              <a:rPr lang="en-US" sz="2700" b="1" smtClean="0">
                <a:solidFill>
                  <a:srgbClr val="C00000"/>
                </a:solidFill>
                <a:latin typeface="Arial" panose="020B0604020202020204" pitchFamily="34" charset="0"/>
                <a:cs typeface="Arial" panose="020B0604020202020204" pitchFamily="34" charset="0"/>
              </a:rPr>
              <a:t>5</a:t>
            </a:r>
            <a:r>
              <a:rPr lang="vi-VN" sz="2700" b="1" smtClean="0">
                <a:solidFill>
                  <a:srgbClr val="C00000"/>
                </a:solidFill>
                <a:latin typeface="Arial" panose="020B0604020202020204" pitchFamily="34" charset="0"/>
                <a:cs typeface="Arial" panose="020B0604020202020204" pitchFamily="34" charset="0"/>
              </a:rPr>
              <a:t>. </a:t>
            </a:r>
            <a:r>
              <a:rPr lang="vi-VN" sz="2800"/>
              <a:t>Khi nhập </a:t>
            </a:r>
            <a:r>
              <a:rPr lang="en-US" sz="2800" smtClean="0"/>
              <a:t>dữ liệu văn bản</a:t>
            </a:r>
            <a:r>
              <a:rPr lang="vi-VN" sz="2800" smtClean="0"/>
              <a:t> </a:t>
            </a:r>
            <a:r>
              <a:rPr lang="vi-VN" sz="2800"/>
              <a:t>vào ô tính thì dữ liệu được tự động?</a:t>
            </a:r>
          </a:p>
          <a:p>
            <a:pPr marL="514350" indent="-514350">
              <a:lnSpc>
                <a:spcPct val="130000"/>
              </a:lnSpc>
              <a:buAutoNum type="alphaUcPeriod"/>
            </a:pPr>
            <a:r>
              <a:rPr lang="vi-VN" sz="2800"/>
              <a:t>Căn trái </a:t>
            </a:r>
            <a:endParaRPr lang="en-US" sz="2800" smtClean="0"/>
          </a:p>
          <a:p>
            <a:pPr>
              <a:lnSpc>
                <a:spcPct val="130000"/>
              </a:lnSpc>
            </a:pPr>
            <a:r>
              <a:rPr lang="en-US" sz="2800" smtClean="0"/>
              <a:t>B</a:t>
            </a:r>
            <a:r>
              <a:rPr lang="en-US" sz="2800"/>
              <a:t>. </a:t>
            </a:r>
            <a:r>
              <a:rPr lang="vi-VN" sz="2800">
                <a:latin typeface="Times New Roman" panose="02020603050405020304" pitchFamily="18" charset="0"/>
                <a:cs typeface="Times New Roman" panose="02020603050405020304" pitchFamily="18" charset="0"/>
              </a:rPr>
              <a:t>Căn </a:t>
            </a:r>
            <a:r>
              <a:rPr lang="en-US" sz="2800" smtClean="0">
                <a:latin typeface="Times New Roman" panose="02020603050405020304" pitchFamily="18" charset="0"/>
                <a:cs typeface="Times New Roman" panose="02020603050405020304" pitchFamily="18" charset="0"/>
              </a:rPr>
              <a:t>giữa</a:t>
            </a:r>
          </a:p>
          <a:p>
            <a:pPr>
              <a:lnSpc>
                <a:spcPct val="130000"/>
              </a:lnSpc>
            </a:pPr>
            <a:r>
              <a:rPr lang="en-US" sz="2800" smtClean="0">
                <a:latin typeface="Times New Roman" panose="02020603050405020304" pitchFamily="18" charset="0"/>
                <a:cs typeface="Times New Roman" panose="02020603050405020304" pitchFamily="18" charset="0"/>
              </a:rPr>
              <a:t>C. Căn phải.</a:t>
            </a:r>
            <a:endParaRPr lang="en-US" sz="280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D. Căn đều hai bên</a:t>
            </a:r>
            <a:endParaRPr lang="en-US" sz="2800">
              <a:latin typeface="Times New Roman" panose="02020603050405020304" pitchFamily="18" charset="0"/>
              <a:cs typeface="Times New Roman" panose="02020603050405020304" pitchFamily="18" charset="0"/>
            </a:endParaRPr>
          </a:p>
          <a:p>
            <a:endParaRPr lang="vi-VN" sz="27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10032616" y="4292600"/>
            <a:ext cx="2159384" cy="2504440"/>
          </a:xfrm>
          <a:prstGeom prst="rect">
            <a:avLst/>
          </a:prstGeom>
        </p:spPr>
      </p:pic>
      <p:sp>
        <p:nvSpPr>
          <p:cNvPr id="16" name="Oval 15"/>
          <p:cNvSpPr/>
          <p:nvPr/>
        </p:nvSpPr>
        <p:spPr>
          <a:xfrm>
            <a:off x="839446" y="2845534"/>
            <a:ext cx="597109" cy="5427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p>
        </p:txBody>
      </p:sp>
    </p:spTree>
    <p:extLst>
      <p:ext uri="{BB962C8B-B14F-4D97-AF65-F5344CB8AC3E}">
        <p14:creationId xmlns:p14="http://schemas.microsoft.com/office/powerpoint/2010/main" val="349482997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2192000" cy="6858000"/>
          </a:xfrm>
          <a:prstGeom prst="rect">
            <a:avLst/>
          </a:prstGeom>
        </p:spPr>
      </p:pic>
      <p:sp>
        <p:nvSpPr>
          <p:cNvPr id="51" name="Rounded Rectangle 50"/>
          <p:cNvSpPr/>
          <p:nvPr/>
        </p:nvSpPr>
        <p:spPr>
          <a:xfrm>
            <a:off x="304800" y="896581"/>
            <a:ext cx="11531600" cy="5588000"/>
          </a:xfrm>
          <a:prstGeom prst="roundRect">
            <a:avLst>
              <a:gd name="adj" fmla="val 379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solidFill>
                <a:prstClr val="white"/>
              </a:solidFill>
            </a:endParaRPr>
          </a:p>
        </p:txBody>
      </p:sp>
      <p:sp>
        <p:nvSpPr>
          <p:cNvPr id="5" name="TextBox 4"/>
          <p:cNvSpPr txBox="1"/>
          <p:nvPr/>
        </p:nvSpPr>
        <p:spPr>
          <a:xfrm>
            <a:off x="4919013" y="281028"/>
            <a:ext cx="2303182" cy="615547"/>
          </a:xfrm>
          <a:prstGeom prst="rect">
            <a:avLst/>
          </a:prstGeom>
          <a:noFill/>
        </p:spPr>
        <p:txBody>
          <a:bodyPr wrap="none" lIns="60954" tIns="30477" rIns="60954" bIns="30477" rtlCol="0">
            <a:spAutoFit/>
          </a:bodyPr>
          <a:lstStyle/>
          <a:p>
            <a:pPr algn="ctr"/>
            <a:r>
              <a:rPr lang="en-US" sz="3600" b="1" smtClean="0">
                <a:latin typeface="Arial" panose="020B0604020202020204" pitchFamily="34" charset="0"/>
                <a:cs typeface="Arial" panose="020B0604020202020204" pitchFamily="34" charset="0"/>
              </a:rPr>
              <a:t>Luyện tập</a:t>
            </a:r>
            <a:endParaRPr lang="en-US" sz="3600" b="1" dirty="0">
              <a:latin typeface="Arial" panose="020B0604020202020204" pitchFamily="34" charset="0"/>
              <a:cs typeface="Arial" panose="020B0604020202020204" pitchFamily="34" charset="0"/>
            </a:endParaRPr>
          </a:p>
        </p:txBody>
      </p:sp>
      <p:sp>
        <p:nvSpPr>
          <p:cNvPr id="8" name="Rectangle 7"/>
          <p:cNvSpPr/>
          <p:nvPr/>
        </p:nvSpPr>
        <p:spPr>
          <a:xfrm>
            <a:off x="990600" y="1192967"/>
            <a:ext cx="9728200" cy="1769709"/>
          </a:xfrm>
          <a:prstGeom prst="rect">
            <a:avLst/>
          </a:prstGeom>
        </p:spPr>
        <p:txBody>
          <a:bodyPr wrap="square" lIns="60954" tIns="30477" rIns="60954" bIns="30477">
            <a:spAutoFit/>
          </a:bodyPr>
          <a:lstStyle/>
          <a:p>
            <a:pPr algn="just">
              <a:lnSpc>
                <a:spcPct val="150000"/>
              </a:lnSpc>
            </a:pPr>
            <a:r>
              <a:rPr lang="vi-VN" sz="2700" b="1">
                <a:solidFill>
                  <a:srgbClr val="C00000"/>
                </a:solidFill>
                <a:latin typeface="Arial" panose="020B0604020202020204" pitchFamily="34" charset="0"/>
                <a:cs typeface="Arial" panose="020B0604020202020204" pitchFamily="34" charset="0"/>
              </a:rPr>
              <a:t>Câu </a:t>
            </a:r>
            <a:r>
              <a:rPr lang="en-US" sz="2700" b="1" smtClean="0">
                <a:solidFill>
                  <a:srgbClr val="C00000"/>
                </a:solidFill>
                <a:latin typeface="Arial" panose="020B0604020202020204" pitchFamily="34" charset="0"/>
                <a:cs typeface="Arial" panose="020B0604020202020204" pitchFamily="34" charset="0"/>
              </a:rPr>
              <a:t>1</a:t>
            </a:r>
            <a:r>
              <a:rPr lang="vi-VN" sz="2700" b="1" smtClean="0">
                <a:solidFill>
                  <a:srgbClr val="C00000"/>
                </a:solidFill>
                <a:latin typeface="Arial" panose="020B0604020202020204" pitchFamily="34" charset="0"/>
                <a:cs typeface="Arial" panose="020B0604020202020204" pitchFamily="34" charset="0"/>
              </a:rPr>
              <a:t>. </a:t>
            </a:r>
            <a:r>
              <a:rPr lang="en-US" sz="2800" smtClean="0"/>
              <a:t>Muốn xóa nhanh dữ liệu trong một vùng thì em làm thế nào</a:t>
            </a:r>
            <a:r>
              <a:rPr lang="vi-VN" sz="2800" smtClean="0"/>
              <a:t>?</a:t>
            </a:r>
            <a:endParaRPr lang="vi-VN" sz="2800"/>
          </a:p>
          <a:p>
            <a:endParaRPr lang="vi-VN" sz="27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10032616" y="4292600"/>
            <a:ext cx="2159384" cy="2504440"/>
          </a:xfrm>
          <a:prstGeom prst="rect">
            <a:avLst/>
          </a:prstGeom>
        </p:spPr>
      </p:pic>
      <p:sp>
        <p:nvSpPr>
          <p:cNvPr id="3" name="TextBox 2"/>
          <p:cNvSpPr txBox="1"/>
          <p:nvPr/>
        </p:nvSpPr>
        <p:spPr>
          <a:xfrm>
            <a:off x="1131957" y="2870423"/>
            <a:ext cx="9928085" cy="523220"/>
          </a:xfrm>
          <a:prstGeom prst="rect">
            <a:avLst/>
          </a:prstGeom>
          <a:noFill/>
        </p:spPr>
        <p:txBody>
          <a:bodyPr wrap="square" rtlCol="0">
            <a:spAutoFit/>
          </a:bodyPr>
          <a:lstStyle/>
          <a:p>
            <a:r>
              <a:rPr lang="en-US" sz="2800" smtClean="0"/>
              <a:t>- Chọn vùng dữ liệu cần xóa. Nhấn Delete trên bàn phím</a:t>
            </a:r>
            <a:endParaRPr lang="en-US" sz="2800"/>
          </a:p>
        </p:txBody>
      </p:sp>
    </p:spTree>
    <p:extLst>
      <p:ext uri="{BB962C8B-B14F-4D97-AF65-F5344CB8AC3E}">
        <p14:creationId xmlns:p14="http://schemas.microsoft.com/office/powerpoint/2010/main" val="419002349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2192000" cy="6858000"/>
          </a:xfrm>
          <a:prstGeom prst="rect">
            <a:avLst/>
          </a:prstGeom>
        </p:spPr>
      </p:pic>
      <p:sp>
        <p:nvSpPr>
          <p:cNvPr id="51" name="Rounded Rectangle 50"/>
          <p:cNvSpPr/>
          <p:nvPr/>
        </p:nvSpPr>
        <p:spPr>
          <a:xfrm>
            <a:off x="304800" y="896581"/>
            <a:ext cx="11531600" cy="5588000"/>
          </a:xfrm>
          <a:prstGeom prst="roundRect">
            <a:avLst>
              <a:gd name="adj" fmla="val 379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solidFill>
                <a:prstClr val="white"/>
              </a:solidFill>
            </a:endParaRPr>
          </a:p>
        </p:txBody>
      </p:sp>
      <p:sp>
        <p:nvSpPr>
          <p:cNvPr id="5" name="TextBox 4"/>
          <p:cNvSpPr txBox="1"/>
          <p:nvPr/>
        </p:nvSpPr>
        <p:spPr>
          <a:xfrm>
            <a:off x="4919013" y="281028"/>
            <a:ext cx="2303182" cy="615547"/>
          </a:xfrm>
          <a:prstGeom prst="rect">
            <a:avLst/>
          </a:prstGeom>
          <a:noFill/>
        </p:spPr>
        <p:txBody>
          <a:bodyPr wrap="none" lIns="60954" tIns="30477" rIns="60954" bIns="30477" rtlCol="0">
            <a:spAutoFit/>
          </a:bodyPr>
          <a:lstStyle/>
          <a:p>
            <a:pPr algn="ctr"/>
            <a:r>
              <a:rPr lang="en-US" sz="3600" b="1" smtClean="0">
                <a:latin typeface="Arial" panose="020B0604020202020204" pitchFamily="34" charset="0"/>
                <a:cs typeface="Arial" panose="020B0604020202020204" pitchFamily="34" charset="0"/>
              </a:rPr>
              <a:t>Luyện tập</a:t>
            </a:r>
            <a:endParaRPr lang="en-US" sz="3600" b="1" dirty="0">
              <a:latin typeface="Arial" panose="020B0604020202020204" pitchFamily="34" charset="0"/>
              <a:cs typeface="Arial" panose="020B0604020202020204" pitchFamily="34" charset="0"/>
            </a:endParaRPr>
          </a:p>
        </p:txBody>
      </p:sp>
      <p:sp>
        <p:nvSpPr>
          <p:cNvPr id="8" name="Rectangle 7"/>
          <p:cNvSpPr/>
          <p:nvPr/>
        </p:nvSpPr>
        <p:spPr>
          <a:xfrm>
            <a:off x="990600" y="1192967"/>
            <a:ext cx="9728200" cy="1769709"/>
          </a:xfrm>
          <a:prstGeom prst="rect">
            <a:avLst/>
          </a:prstGeom>
        </p:spPr>
        <p:txBody>
          <a:bodyPr wrap="square" lIns="60954" tIns="30477" rIns="60954" bIns="30477">
            <a:spAutoFit/>
          </a:bodyPr>
          <a:lstStyle/>
          <a:p>
            <a:pPr algn="just">
              <a:lnSpc>
                <a:spcPct val="150000"/>
              </a:lnSpc>
            </a:pPr>
            <a:r>
              <a:rPr lang="vi-VN" sz="2700" b="1">
                <a:solidFill>
                  <a:srgbClr val="C00000"/>
                </a:solidFill>
                <a:latin typeface="Arial" panose="020B0604020202020204" pitchFamily="34" charset="0"/>
                <a:cs typeface="Arial" panose="020B0604020202020204" pitchFamily="34" charset="0"/>
              </a:rPr>
              <a:t>Câu </a:t>
            </a:r>
            <a:r>
              <a:rPr lang="en-US" sz="2700" b="1" smtClean="0">
                <a:solidFill>
                  <a:srgbClr val="C00000"/>
                </a:solidFill>
                <a:latin typeface="Arial" panose="020B0604020202020204" pitchFamily="34" charset="0"/>
                <a:cs typeface="Arial" panose="020B0604020202020204" pitchFamily="34" charset="0"/>
              </a:rPr>
              <a:t>2</a:t>
            </a:r>
            <a:r>
              <a:rPr lang="vi-VN" sz="2700" b="1" smtClean="0">
                <a:solidFill>
                  <a:srgbClr val="C00000"/>
                </a:solidFill>
                <a:latin typeface="Arial" panose="020B0604020202020204" pitchFamily="34" charset="0"/>
                <a:cs typeface="Arial" panose="020B0604020202020204" pitchFamily="34" charset="0"/>
              </a:rPr>
              <a:t>. </a:t>
            </a:r>
            <a:r>
              <a:rPr lang="en-US" sz="2800" smtClean="0"/>
              <a:t>Có bao nhiêu cách nhập dữ liệu vào trang tính</a:t>
            </a:r>
            <a:r>
              <a:rPr lang="vi-VN" sz="2800" smtClean="0"/>
              <a:t>?</a:t>
            </a:r>
            <a:r>
              <a:rPr lang="en-US" sz="2800" smtClean="0"/>
              <a:t> Em hãy mô tả các cách đó.</a:t>
            </a:r>
            <a:endParaRPr lang="vi-VN" sz="2800"/>
          </a:p>
          <a:p>
            <a:endParaRPr lang="vi-VN" sz="27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10032616" y="4292600"/>
            <a:ext cx="2159384" cy="2504440"/>
          </a:xfrm>
          <a:prstGeom prst="rect">
            <a:avLst/>
          </a:prstGeom>
        </p:spPr>
      </p:pic>
      <p:sp>
        <p:nvSpPr>
          <p:cNvPr id="3" name="TextBox 2"/>
          <p:cNvSpPr txBox="1"/>
          <p:nvPr/>
        </p:nvSpPr>
        <p:spPr>
          <a:xfrm>
            <a:off x="1131957" y="2870423"/>
            <a:ext cx="9928085" cy="1384995"/>
          </a:xfrm>
          <a:prstGeom prst="rect">
            <a:avLst/>
          </a:prstGeom>
          <a:noFill/>
        </p:spPr>
        <p:txBody>
          <a:bodyPr wrap="square" rtlCol="0">
            <a:spAutoFit/>
          </a:bodyPr>
          <a:lstStyle/>
          <a:p>
            <a:pPr marL="457200" indent="-457200">
              <a:buFontTx/>
              <a:buChar char="-"/>
            </a:pPr>
            <a:r>
              <a:rPr lang="en-US" sz="2800" smtClean="0"/>
              <a:t>Có 2 cách nhập dữ liệu vào trang tính. </a:t>
            </a:r>
          </a:p>
          <a:p>
            <a:r>
              <a:rPr lang="en-US" sz="2800" smtClean="0"/>
              <a:t>	C1: Nhập trực tiếp tại ô tính</a:t>
            </a:r>
          </a:p>
          <a:p>
            <a:r>
              <a:rPr lang="en-US" sz="2800" smtClean="0"/>
              <a:t>	C2: Nhập tại vùng nhập dữ liệu</a:t>
            </a:r>
            <a:endParaRPr lang="en-US" sz="2800"/>
          </a:p>
        </p:txBody>
      </p:sp>
    </p:spTree>
    <p:extLst>
      <p:ext uri="{BB962C8B-B14F-4D97-AF65-F5344CB8AC3E}">
        <p14:creationId xmlns:p14="http://schemas.microsoft.com/office/powerpoint/2010/main" val="129455946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10"/>
          <p:cNvSpPr>
            <a:spLocks noChangeArrowheads="1" noChangeShapeType="1" noTextEdit="1"/>
          </p:cNvSpPr>
          <p:nvPr/>
        </p:nvSpPr>
        <p:spPr bwMode="auto">
          <a:xfrm>
            <a:off x="3962287" y="1295400"/>
            <a:ext cx="4276725" cy="621506"/>
          </a:xfrm>
          <a:prstGeom prst="rect">
            <a:avLst/>
          </a:prstGeom>
        </p:spPr>
        <p:txBody>
          <a:bodyPr wrap="none" fromWordArt="1">
            <a:prstTxWarp prst="textPlain">
              <a:avLst>
                <a:gd name="adj" fmla="val 50000"/>
              </a:avLst>
            </a:prstTxWarp>
          </a:bodyPr>
          <a:lstStyle/>
          <a:p>
            <a:pPr algn="ctr"/>
            <a:r>
              <a:rPr lang="en-US" sz="5000" b="1" kern="10" dirty="0" err="1" smtClean="0">
                <a:ln w="12700">
                  <a:solidFill>
                    <a:srgbClr val="0000FF"/>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ea typeface="+mj-lt"/>
                <a:cs typeface="Times New Roman" panose="02020603050405020304" pitchFamily="18" charset="0"/>
              </a:rPr>
              <a:t>Hướng</a:t>
            </a:r>
            <a:r>
              <a:rPr lang="en-US" sz="5000" b="1" kern="10" dirty="0" smtClean="0">
                <a:ln w="12700">
                  <a:solidFill>
                    <a:srgbClr val="0000FF"/>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ea typeface="+mj-lt"/>
                <a:cs typeface="Times New Roman" panose="02020603050405020304" pitchFamily="18" charset="0"/>
              </a:rPr>
              <a:t> </a:t>
            </a:r>
            <a:r>
              <a:rPr lang="en-US" sz="5000" b="1" kern="10" dirty="0" err="1" smtClean="0">
                <a:ln w="12700">
                  <a:solidFill>
                    <a:srgbClr val="0000FF"/>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ea typeface="+mj-lt"/>
                <a:cs typeface="Times New Roman" panose="02020603050405020304" pitchFamily="18" charset="0"/>
              </a:rPr>
              <a:t>dẫn</a:t>
            </a:r>
            <a:r>
              <a:rPr lang="en-US" sz="5000" b="1" kern="10" dirty="0" smtClean="0">
                <a:ln w="12700">
                  <a:solidFill>
                    <a:srgbClr val="0000FF"/>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ea typeface="+mj-lt"/>
                <a:cs typeface="Times New Roman" panose="02020603050405020304" pitchFamily="18" charset="0"/>
              </a:rPr>
              <a:t> </a:t>
            </a:r>
            <a:r>
              <a:rPr lang="en-US" sz="5000" b="1" kern="10" dirty="0" err="1" smtClean="0">
                <a:ln w="12700">
                  <a:solidFill>
                    <a:srgbClr val="0000FF"/>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ea typeface="+mj-lt"/>
                <a:cs typeface="Times New Roman" panose="02020603050405020304" pitchFamily="18" charset="0"/>
              </a:rPr>
              <a:t>về</a:t>
            </a:r>
            <a:r>
              <a:rPr lang="en-US" sz="5000" b="1" kern="10" dirty="0" smtClean="0">
                <a:ln w="12700">
                  <a:solidFill>
                    <a:srgbClr val="0000FF"/>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ea typeface="+mj-lt"/>
                <a:cs typeface="Times New Roman" panose="02020603050405020304" pitchFamily="18" charset="0"/>
              </a:rPr>
              <a:t> </a:t>
            </a:r>
            <a:r>
              <a:rPr lang="en-US" sz="5000" b="1" kern="10" dirty="0" err="1" smtClean="0">
                <a:ln w="12700">
                  <a:solidFill>
                    <a:srgbClr val="0000FF"/>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ea typeface="+mj-lt"/>
                <a:cs typeface="Times New Roman" panose="02020603050405020304" pitchFamily="18" charset="0"/>
              </a:rPr>
              <a:t>nhà</a:t>
            </a:r>
            <a:r>
              <a:rPr lang="en-US" sz="5000" b="1" kern="10" dirty="0" smtClean="0">
                <a:ln w="12700">
                  <a:solidFill>
                    <a:srgbClr val="0000FF"/>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ea typeface="+mj-lt"/>
                <a:cs typeface="Times New Roman" panose="02020603050405020304" pitchFamily="18" charset="0"/>
              </a:rPr>
              <a:t>:</a:t>
            </a:r>
            <a:endParaRPr lang="en-US" sz="5000" b="1" kern="10" dirty="0">
              <a:ln w="12700">
                <a:solidFill>
                  <a:srgbClr val="0000FF"/>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ea typeface="+mj-lt"/>
              <a:cs typeface="Times New Roman" panose="02020603050405020304" pitchFamily="18" charset="0"/>
            </a:endParaRPr>
          </a:p>
        </p:txBody>
      </p:sp>
      <p:sp>
        <p:nvSpPr>
          <p:cNvPr id="4" name="Text Box 9"/>
          <p:cNvSpPr txBox="1">
            <a:spLocks noChangeArrowheads="1"/>
          </p:cNvSpPr>
          <p:nvPr/>
        </p:nvSpPr>
        <p:spPr bwMode="auto">
          <a:xfrm>
            <a:off x="662307" y="2438403"/>
            <a:ext cx="11314834" cy="359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0" eaLnBrk="1" hangingPunct="1">
              <a:spcBef>
                <a:spcPct val="50000"/>
              </a:spcBef>
              <a:buNone/>
            </a:pPr>
            <a:r>
              <a:rPr lang="en-US" altLang="en-US" sz="3500" dirty="0" err="1" smtClean="0">
                <a:solidFill>
                  <a:schemeClr val="tx1"/>
                </a:solidFill>
                <a:latin typeface="Times New Roman" panose="02020603050405020304" pitchFamily="18" charset="0"/>
                <a:cs typeface="Times New Roman" panose="02020603050405020304" pitchFamily="18" charset="0"/>
              </a:rPr>
              <a:t>1. Xem</a:t>
            </a:r>
            <a:r>
              <a:rPr lang="en-US" altLang="en-US" sz="3500" dirty="0" smtClean="0">
                <a:solidFill>
                  <a:schemeClr val="tx1"/>
                </a:solidFill>
                <a:latin typeface="Times New Roman" panose="02020603050405020304" pitchFamily="18" charset="0"/>
                <a:cs typeface="Times New Roman" panose="02020603050405020304" pitchFamily="18" charset="0"/>
              </a:rPr>
              <a:t> </a:t>
            </a:r>
            <a:r>
              <a:rPr lang="en-US" altLang="en-US" sz="3500" dirty="0" err="1" smtClean="0">
                <a:solidFill>
                  <a:schemeClr val="tx1"/>
                </a:solidFill>
                <a:latin typeface="Times New Roman" panose="02020603050405020304" pitchFamily="18" charset="0"/>
                <a:cs typeface="Times New Roman" panose="02020603050405020304" pitchFamily="18" charset="0"/>
              </a:rPr>
              <a:t>lại và học</a:t>
            </a:r>
            <a:r>
              <a:rPr lang="en-US" altLang="en-US" sz="3500" dirty="0" smtClean="0">
                <a:solidFill>
                  <a:schemeClr val="tx1"/>
                </a:solidFill>
                <a:latin typeface="Times New Roman" panose="02020603050405020304" pitchFamily="18" charset="0"/>
                <a:cs typeface="Times New Roman" panose="02020603050405020304" pitchFamily="18" charset="0"/>
              </a:rPr>
              <a:t> </a:t>
            </a:r>
            <a:r>
              <a:rPr lang="en-US" altLang="en-US" sz="3500" dirty="0" err="1" smtClean="0">
                <a:solidFill>
                  <a:schemeClr val="tx1"/>
                </a:solidFill>
                <a:latin typeface="Times New Roman" panose="02020603050405020304" pitchFamily="18" charset="0"/>
                <a:cs typeface="Times New Roman" panose="02020603050405020304" pitchFamily="18" charset="0"/>
              </a:rPr>
              <a:t>nội</a:t>
            </a:r>
            <a:r>
              <a:rPr lang="en-US" altLang="en-US" sz="3500" dirty="0" smtClean="0">
                <a:solidFill>
                  <a:schemeClr val="tx1"/>
                </a:solidFill>
                <a:latin typeface="Times New Roman" panose="02020603050405020304" pitchFamily="18" charset="0"/>
                <a:cs typeface="Times New Roman" panose="02020603050405020304" pitchFamily="18" charset="0"/>
              </a:rPr>
              <a:t> dung </a:t>
            </a:r>
            <a:r>
              <a:rPr lang="en-US" altLang="en-US" sz="3500" dirty="0" err="1" smtClean="0">
                <a:solidFill>
                  <a:schemeClr val="tx1"/>
                </a:solidFill>
                <a:latin typeface="Times New Roman" panose="02020603050405020304" pitchFamily="18" charset="0"/>
                <a:cs typeface="Times New Roman" panose="02020603050405020304" pitchFamily="18" charset="0"/>
              </a:rPr>
              <a:t>bài</a:t>
            </a:r>
            <a:r>
              <a:rPr lang="en-US" altLang="en-US" sz="3500" dirty="0" smtClean="0">
                <a:solidFill>
                  <a:schemeClr val="tx1"/>
                </a:solidFill>
                <a:latin typeface="Times New Roman" panose="02020603050405020304" pitchFamily="18" charset="0"/>
                <a:cs typeface="Times New Roman" panose="02020603050405020304" pitchFamily="18" charset="0"/>
              </a:rPr>
              <a:t> </a:t>
            </a:r>
            <a:r>
              <a:rPr lang="en-US" altLang="en-US" sz="3500" dirty="0" err="1" smtClean="0">
                <a:solidFill>
                  <a:schemeClr val="tx1"/>
                </a:solidFill>
                <a:latin typeface="Times New Roman" panose="02020603050405020304" pitchFamily="18" charset="0"/>
                <a:cs typeface="Times New Roman" panose="02020603050405020304" pitchFamily="18" charset="0"/>
              </a:rPr>
              <a:t>đã</a:t>
            </a:r>
            <a:r>
              <a:rPr lang="en-US" altLang="en-US" sz="3500" dirty="0" smtClean="0">
                <a:solidFill>
                  <a:schemeClr val="tx1"/>
                </a:solidFill>
                <a:latin typeface="Times New Roman" panose="02020603050405020304" pitchFamily="18" charset="0"/>
                <a:cs typeface="Times New Roman" panose="02020603050405020304" pitchFamily="18" charset="0"/>
              </a:rPr>
              <a:t> </a:t>
            </a:r>
            <a:r>
              <a:rPr lang="en-US" altLang="en-US" sz="3500" dirty="0" err="1" smtClean="0">
                <a:solidFill>
                  <a:schemeClr val="tx1"/>
                </a:solidFill>
                <a:latin typeface="Times New Roman" panose="02020603050405020304" pitchFamily="18" charset="0"/>
                <a:cs typeface="Times New Roman" panose="02020603050405020304" pitchFamily="18" charset="0"/>
              </a:rPr>
              <a:t>học</a:t>
            </a:r>
            <a:r>
              <a:rPr lang="en-US" altLang="en-US" sz="3500" dirty="0" smtClean="0">
                <a:solidFill>
                  <a:schemeClr val="tx1"/>
                </a:solidFill>
                <a:latin typeface="Times New Roman" panose="02020603050405020304" pitchFamily="18" charset="0"/>
                <a:cs typeface="Times New Roman" panose="02020603050405020304" pitchFamily="18" charset="0"/>
              </a:rPr>
              <a:t>.</a:t>
            </a:r>
          </a:p>
          <a:p>
            <a:pPr indent="0" eaLnBrk="1" hangingPunct="1">
              <a:spcBef>
                <a:spcPct val="50000"/>
              </a:spcBef>
              <a:buNone/>
            </a:pPr>
            <a:r>
              <a:rPr lang="en-US" altLang="en-US" sz="3500" dirty="0" smtClean="0">
                <a:solidFill>
                  <a:schemeClr val="tx1"/>
                </a:solidFill>
                <a:latin typeface="Times New Roman" panose="02020603050405020304" pitchFamily="18" charset="0"/>
                <a:cs typeface="Times New Roman" panose="02020603050405020304" pitchFamily="18" charset="0"/>
              </a:rPr>
              <a:t>2</a:t>
            </a:r>
            <a:r>
              <a:rPr lang="en-US" altLang="en-US" sz="3500" smtClean="0">
                <a:solidFill>
                  <a:schemeClr val="tx1"/>
                </a:solidFill>
                <a:latin typeface="Times New Roman" panose="02020603050405020304" pitchFamily="18" charset="0"/>
                <a:cs typeface="Times New Roman" panose="02020603050405020304" pitchFamily="18" charset="0"/>
              </a:rPr>
              <a:t>. Xem trước phần 3.Thực hành nhập thông tin khảo sát dự án trường học xanh.</a:t>
            </a:r>
            <a:endParaRPr lang="en-US" altLang="en-US" sz="3500" dirty="0" smtClean="0">
              <a:solidFill>
                <a:schemeClr val="tx1"/>
              </a:solidFill>
              <a:latin typeface="Times New Roman" panose="02020603050405020304" pitchFamily="18" charset="0"/>
              <a:cs typeface="Times New Roman" panose="02020603050405020304" pitchFamily="18" charset="0"/>
            </a:endParaRPr>
          </a:p>
          <a:p>
            <a:pPr indent="0" eaLnBrk="1" hangingPunct="1">
              <a:spcBef>
                <a:spcPct val="50000"/>
              </a:spcBef>
              <a:buNone/>
            </a:pPr>
            <a:endParaRPr lang="vi-VN" sz="3500" dirty="0">
              <a:solidFill>
                <a:schemeClr val="tx1"/>
              </a:solidFill>
              <a:latin typeface="Times New Roman" panose="02020603050405020304" pitchFamily="18" charset="0"/>
              <a:cs typeface="Times New Roman" panose="02020603050405020304" pitchFamily="18" charset="0"/>
            </a:endParaRPr>
          </a:p>
          <a:p>
            <a:pPr indent="0" eaLnBrk="1" hangingPunct="1">
              <a:spcBef>
                <a:spcPct val="50000"/>
              </a:spcBef>
              <a:buNone/>
            </a:pPr>
            <a:endParaRPr lang="vi-VN" altLang="en-US" sz="3500"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14301" y="263451"/>
            <a:ext cx="11982451" cy="1642856"/>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3600" b="1" noProof="0" dirty="0" err="1">
              <a:ln>
                <a:noFill/>
              </a:ln>
              <a:solidFill>
                <a:schemeClr val="bg1"/>
              </a:solidFill>
              <a:effectLst/>
              <a:uLnTx/>
              <a:uFillTx/>
              <a:latin typeface="Times New Roman" panose="02020603050405020304" pitchFamily="18" charset="0"/>
              <a:cs typeface="Times New Roman" panose="02020603050405020304" pitchFamily="18" charset="0"/>
              <a:sym typeface="+mn-ea"/>
            </a:endParaRPr>
          </a:p>
          <a:p>
            <a:pPr>
              <a:defRPr/>
            </a:pPr>
            <a:r>
              <a:rPr lang="en-US" sz="3600" b="1" noProof="0" err="1">
                <a:ln>
                  <a:noFill/>
                </a:ln>
                <a:solidFill>
                  <a:schemeClr val="bg1"/>
                </a:solidFill>
                <a:effectLst/>
                <a:uLnTx/>
                <a:uFillTx/>
                <a:latin typeface="Times New Roman" panose="02020603050405020304" pitchFamily="18" charset="0"/>
                <a:cs typeface="Times New Roman" panose="02020603050405020304" pitchFamily="18" charset="0"/>
                <a:sym typeface="+mn-ea"/>
              </a:rPr>
              <a:t>Câu</a:t>
            </a:r>
            <a:r>
              <a:rPr lang="en-US" sz="3600" b="1" noProof="0">
                <a:ln>
                  <a:noFill/>
                </a:ln>
                <a:solidFill>
                  <a:schemeClr val="bg1"/>
                </a:solidFill>
                <a:effectLst/>
                <a:uLnTx/>
                <a:uFillTx/>
                <a:latin typeface="Times New Roman" panose="02020603050405020304" pitchFamily="18" charset="0"/>
                <a:cs typeface="Times New Roman" panose="02020603050405020304" pitchFamily="18" charset="0"/>
                <a:sym typeface="+mn-ea"/>
              </a:rPr>
              <a:t> </a:t>
            </a:r>
            <a:r>
              <a:rPr lang="en-US" sz="3600" b="1" noProof="0" smtClean="0">
                <a:ln>
                  <a:noFill/>
                </a:ln>
                <a:solidFill>
                  <a:schemeClr val="bg1"/>
                </a:solidFill>
                <a:effectLst/>
                <a:uLnTx/>
                <a:uFillTx/>
                <a:latin typeface="Times New Roman" panose="02020603050405020304" pitchFamily="18" charset="0"/>
                <a:cs typeface="Times New Roman" panose="02020603050405020304" pitchFamily="18" charset="0"/>
                <a:sym typeface="+mn-ea"/>
              </a:rPr>
              <a:t>1:</a:t>
            </a:r>
            <a:r>
              <a:rPr lang="vi-VN" sz="3600" b="1">
                <a:solidFill>
                  <a:schemeClr val="bg1"/>
                </a:solidFill>
                <a:latin typeface="Times New Roman" panose="02020603050405020304" pitchFamily="18" charset="0"/>
                <a:cs typeface="Times New Roman" panose="02020603050405020304" pitchFamily="18" charset="0"/>
              </a:rPr>
              <a:t>Tác hại của việc nghiện chơi game trên mạng là gì?</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60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60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0" name="Snip Diagonal Corner Rectangle 49"/>
          <p:cNvSpPr/>
          <p:nvPr/>
        </p:nvSpPr>
        <p:spPr>
          <a:xfrm>
            <a:off x="357731" y="2124699"/>
            <a:ext cx="5400000" cy="1800000"/>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kumimoji="0" lang="en-US" sz="36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vi-VN" sz="2800">
                <a:latin typeface="+mj-lt"/>
              </a:rPr>
              <a:t>Rối loạn giấc ngủ, đau đầu</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6" name="Picture 45">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3735" y="5928363"/>
            <a:ext cx="1601700" cy="953675"/>
          </a:xfrm>
          <a:prstGeom prst="rect">
            <a:avLst/>
          </a:prstGeom>
        </p:spPr>
      </p:pic>
      <p:sp>
        <p:nvSpPr>
          <p:cNvPr id="3" name="Snip Diagonal Corner Rectangle 49"/>
          <p:cNvSpPr/>
          <p:nvPr/>
        </p:nvSpPr>
        <p:spPr>
          <a:xfrm>
            <a:off x="6424071" y="4321969"/>
            <a:ext cx="5400000" cy="1800000"/>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lvl="0">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kumimoji="0" lang="en-US" sz="36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vi-VN" sz="2800">
                <a:latin typeface="+mj-lt"/>
              </a:rPr>
              <a:t>Mất hứng thú với các thú vui, sở thích cũ, mọi thứ chỉ dồn vào game, học hành chểnh mảng</a:t>
            </a:r>
            <a:r>
              <a:rPr lang="en-US" sz="2800" b="1" noProof="0" smtClean="0">
                <a:ln>
                  <a:noFill/>
                </a:ln>
                <a:solidFill>
                  <a:prstClr val="white"/>
                </a:solidFill>
                <a:effectLst/>
                <a:uLnTx/>
                <a:uFillTx/>
                <a:latin typeface="+mj-lt"/>
                <a:cs typeface="Times New Roman" panose="02020603050405020304" pitchFamily="18" charset="0"/>
                <a:sym typeface="+mn-ea"/>
              </a:rPr>
              <a:t>.</a:t>
            </a:r>
            <a:endParaRPr kumimoji="0" lang="en-US" sz="2800" b="1" i="0" u="none" strike="noStrike" kern="1200" cap="none" spc="0" normalizeH="0" baseline="0" noProof="0" dirty="0">
              <a:ln>
                <a:noFill/>
              </a:ln>
              <a:solidFill>
                <a:prstClr val="white"/>
              </a:solidFill>
              <a:effectLst/>
              <a:uLnTx/>
              <a:uFillTx/>
              <a:latin typeface="+mj-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mj-lt"/>
                <a:cs typeface="Times New Roman" panose="02020603050405020304" pitchFamily="18" charset="0"/>
              </a:rPr>
              <a:t> </a:t>
            </a:r>
          </a:p>
        </p:txBody>
      </p:sp>
      <p:sp>
        <p:nvSpPr>
          <p:cNvPr id="4" name="Snip Diagonal Corner Rectangle 49"/>
          <p:cNvSpPr/>
          <p:nvPr/>
        </p:nvSpPr>
        <p:spPr>
          <a:xfrm>
            <a:off x="6466195" y="2124699"/>
            <a:ext cx="5400000" cy="1800000"/>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D. </a:t>
            </a:r>
            <a:r>
              <a:rPr kumimoji="0" lang="en-US" sz="280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Tất</a:t>
            </a:r>
            <a:r>
              <a:rPr kumimoji="0" lang="en-US" sz="280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cả đáp án trên</a:t>
            </a:r>
            <a:endParaRPr kumimoji="0" lang="en-US" sz="280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Snip Diagonal Corner Rectangle 49"/>
          <p:cNvSpPr/>
          <p:nvPr/>
        </p:nvSpPr>
        <p:spPr>
          <a:xfrm>
            <a:off x="445691" y="4386474"/>
            <a:ext cx="5400000" cy="1800000"/>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buFontTx/>
              <a:buNone/>
              <a:defRPr/>
            </a:pP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a:defRPr/>
            </a:pPr>
            <a:r>
              <a:rPr kumimoji="0" lang="en-US" sz="3600" b="1"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B. </a:t>
            </a:r>
            <a:r>
              <a:rPr lang="vi-VN" sz="2800">
                <a:latin typeface="+mj-lt"/>
              </a:rPr>
              <a:t>Luôn cảm thấy mệt mỏi, buồn chán, bi quan, cảm thấy cô </a:t>
            </a:r>
            <a:r>
              <a:rPr lang="vi-VN" sz="2800" smtClean="0">
                <a:latin typeface="+mj-lt"/>
              </a:rPr>
              <a:t>đơn</a:t>
            </a:r>
            <a:r>
              <a:rPr lang="en-US" sz="2800" smtClean="0">
                <a:latin typeface="+mj-lt"/>
              </a:rPr>
              <a:t>,…</a:t>
            </a:r>
            <a:endParaRPr kumimoji="0" lang="en-US" sz="3600" b="1" i="0" u="none" strike="noStrike" kern="1200" cap="none" spc="-100" normalizeH="0" noProof="0" dirty="0">
              <a:ln>
                <a:noFill/>
              </a:ln>
              <a:solidFill>
                <a:prstClr val="white"/>
              </a:solidFill>
              <a:effectLst/>
              <a:uLnTx/>
              <a:uFillTx/>
              <a:latin typeface="+mj-lt"/>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3600" b="1" i="0" u="none" strike="noStrike" kern="1200" cap="none" spc="-10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8" name="Picture 115" descr="ALRMCLO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5694" y="5662923"/>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15</a:t>
            </a:r>
          </a:p>
        </p:txBody>
      </p:sp>
      <p:sp>
        <p:nvSpPr>
          <p:cNvPr id="30"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14</a:t>
            </a:r>
          </a:p>
        </p:txBody>
      </p:sp>
      <p:sp>
        <p:nvSpPr>
          <p:cNvPr id="31"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13</a:t>
            </a:r>
          </a:p>
        </p:txBody>
      </p:sp>
      <p:sp>
        <p:nvSpPr>
          <p:cNvPr id="32"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12</a:t>
            </a:r>
          </a:p>
        </p:txBody>
      </p:sp>
      <p:sp>
        <p:nvSpPr>
          <p:cNvPr id="33"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11</a:t>
            </a:r>
          </a:p>
        </p:txBody>
      </p:sp>
      <p:sp>
        <p:nvSpPr>
          <p:cNvPr id="34"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10</a:t>
            </a:r>
          </a:p>
        </p:txBody>
      </p:sp>
      <p:sp>
        <p:nvSpPr>
          <p:cNvPr id="35"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9</a:t>
            </a:r>
          </a:p>
        </p:txBody>
      </p:sp>
      <p:sp>
        <p:nvSpPr>
          <p:cNvPr id="36"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8</a:t>
            </a:r>
          </a:p>
        </p:txBody>
      </p:sp>
      <p:sp>
        <p:nvSpPr>
          <p:cNvPr id="37"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7</a:t>
            </a:r>
          </a:p>
        </p:txBody>
      </p:sp>
      <p:sp>
        <p:nvSpPr>
          <p:cNvPr id="38"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6</a:t>
            </a:r>
          </a:p>
        </p:txBody>
      </p:sp>
      <p:sp>
        <p:nvSpPr>
          <p:cNvPr id="39"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5</a:t>
            </a:r>
          </a:p>
        </p:txBody>
      </p:sp>
      <p:sp>
        <p:nvSpPr>
          <p:cNvPr id="41"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4</a:t>
            </a:r>
          </a:p>
        </p:txBody>
      </p:sp>
      <p:sp>
        <p:nvSpPr>
          <p:cNvPr id="42"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3</a:t>
            </a:r>
          </a:p>
        </p:txBody>
      </p:sp>
      <p:sp>
        <p:nvSpPr>
          <p:cNvPr id="43"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2</a:t>
            </a:r>
          </a:p>
        </p:txBody>
      </p:sp>
      <p:sp>
        <p:nvSpPr>
          <p:cNvPr id="44"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a:t>
            </a:r>
          </a:p>
        </p:txBody>
      </p:sp>
      <p:sp>
        <p:nvSpPr>
          <p:cNvPr id="47" name="Snip Diagonal Corner Rectangle 49"/>
          <p:cNvSpPr/>
          <p:nvPr/>
        </p:nvSpPr>
        <p:spPr>
          <a:xfrm>
            <a:off x="6466195" y="2124699"/>
            <a:ext cx="5400040" cy="1800225"/>
          </a:xfrm>
          <a:prstGeom prst="snip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a:defRPr/>
            </a:pPr>
            <a:r>
              <a:rPr kumimoji="0" lang="en-US" sz="36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D.</a:t>
            </a:r>
            <a:r>
              <a:rPr lang="vi-VN" sz="2800" b="1" smtClean="0">
                <a:latin typeface="+mj-lt"/>
              </a:rPr>
              <a:t>Tất </a:t>
            </a:r>
            <a:r>
              <a:rPr lang="vi-VN" sz="2800" b="1">
                <a:latin typeface="+mj-lt"/>
              </a:rPr>
              <a:t>cả đáp án trên</a:t>
            </a:r>
            <a:endParaRPr lang="vi-VN" sz="2800">
              <a:latin typeface="+mj-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5"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2800" dirty="0">
                <a:solidFill>
                  <a:srgbClr val="DC2608"/>
                </a:solidFill>
                <a:latin typeface=".VnBlack" panose="020B7200000000000000" pitchFamily="34" charset="0"/>
              </a:rPr>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horizontal)">
                                      <p:cBhvr>
                                        <p:cTn id="15" dur="500"/>
                                        <p:tgtEl>
                                          <p:spTgt spid="5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afterEffect">
                                  <p:stCondLst>
                                    <p:cond delay="1000"/>
                                  </p:stCondLst>
                                  <p:childTnLst>
                                    <p:set>
                                      <p:cBhvr>
                                        <p:cTn id="36"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1000"/>
                            </p:stCondLst>
                            <p:childTnLst>
                              <p:par>
                                <p:cTn id="38" presetID="1" presetClass="entr" presetSubtype="0" fill="hold" nodeType="afterEffect">
                                  <p:stCondLst>
                                    <p:cond delay="1000"/>
                                  </p:stCondLst>
                                  <p:childTnLst>
                                    <p:set>
                                      <p:cBhvr>
                                        <p:cTn id="39"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2000"/>
                            </p:stCondLst>
                            <p:childTnLst>
                              <p:par>
                                <p:cTn id="41" presetID="1" presetClass="entr" presetSubtype="0" fill="hold" nodeType="afterEffect">
                                  <p:stCondLst>
                                    <p:cond delay="1000"/>
                                  </p:stCondLst>
                                  <p:childTnLst>
                                    <p:set>
                                      <p:cBhvr>
                                        <p:cTn id="42"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3000"/>
                            </p:stCondLst>
                            <p:childTnLst>
                              <p:par>
                                <p:cTn id="44" presetID="1" presetClass="entr" presetSubtype="0" fill="hold" nodeType="afterEffect">
                                  <p:stCondLst>
                                    <p:cond delay="1000"/>
                                  </p:stCondLst>
                                  <p:childTnLst>
                                    <p:set>
                                      <p:cBhvr>
                                        <p:cTn id="45"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4000"/>
                            </p:stCondLst>
                            <p:childTnLst>
                              <p:par>
                                <p:cTn id="47" presetID="1" presetClass="entr" presetSubtype="0" fill="hold" nodeType="afterEffect">
                                  <p:stCondLst>
                                    <p:cond delay="1000"/>
                                  </p:stCondLst>
                                  <p:childTnLst>
                                    <p:set>
                                      <p:cBhvr>
                                        <p:cTn id="48"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5000"/>
                            </p:stCondLst>
                            <p:childTnLst>
                              <p:par>
                                <p:cTn id="50" presetID="1" presetClass="entr" presetSubtype="0" fill="hold" nodeType="afterEffect">
                                  <p:stCondLst>
                                    <p:cond delay="1000"/>
                                  </p:stCondLst>
                                  <p:childTnLst>
                                    <p:set>
                                      <p:cBhvr>
                                        <p:cTn id="51"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6000"/>
                            </p:stCondLst>
                            <p:childTnLst>
                              <p:par>
                                <p:cTn id="53" presetID="1" presetClass="entr" presetSubtype="0" fill="hold" nodeType="afterEffect">
                                  <p:stCondLst>
                                    <p:cond delay="1000"/>
                                  </p:stCondLst>
                                  <p:childTnLst>
                                    <p:set>
                                      <p:cBhvr>
                                        <p:cTn id="54"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7000"/>
                            </p:stCondLst>
                            <p:childTnLst>
                              <p:par>
                                <p:cTn id="56" presetID="1" presetClass="entr" presetSubtype="0" fill="hold" nodeType="afterEffect">
                                  <p:stCondLst>
                                    <p:cond delay="1000"/>
                                  </p:stCondLst>
                                  <p:childTnLst>
                                    <p:set>
                                      <p:cBhvr>
                                        <p:cTn id="57"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8" fill="hold">
                            <p:stCondLst>
                              <p:cond delay="8000"/>
                            </p:stCondLst>
                            <p:childTnLst>
                              <p:par>
                                <p:cTn id="59" presetID="1" presetClass="entr" presetSubtype="0" fill="hold" nodeType="afterEffect">
                                  <p:stCondLst>
                                    <p:cond delay="1000"/>
                                  </p:stCondLst>
                                  <p:childTnLst>
                                    <p:set>
                                      <p:cBhvr>
                                        <p:cTn id="60"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beep.wav"/>
                                        </p:tgtEl>
                                      </p:cMediaNode>
                                    </p:audio>
                                  </p:subTnLst>
                                </p:cTn>
                              </p:par>
                            </p:childTnLst>
                          </p:cTn>
                        </p:par>
                        <p:par>
                          <p:cTn id="61" fill="hold">
                            <p:stCondLst>
                              <p:cond delay="9000"/>
                            </p:stCondLst>
                            <p:childTnLst>
                              <p:par>
                                <p:cTn id="62" presetID="1" presetClass="entr" presetSubtype="0" fill="hold" nodeType="afterEffect">
                                  <p:stCondLst>
                                    <p:cond delay="1000"/>
                                  </p:stCondLst>
                                  <p:childTnLst>
                                    <p:set>
                                      <p:cBhvr>
                                        <p:cTn id="63"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5" name="GUN.wav"/>
                                        </p:tgtEl>
                                      </p:cMediaNode>
                                    </p:audio>
                                  </p:subTnLst>
                                </p:cTn>
                              </p:par>
                            </p:childTnLst>
                          </p:cTn>
                        </p:par>
                      </p:childTnLst>
                    </p:cTn>
                  </p:par>
                </p:childTnLst>
              </p:cTn>
              <p:nextCondLst>
                <p:cond evt="onClick" delay="0">
                  <p:tgtEl>
                    <p:spTgt spid="28"/>
                  </p:tgtEl>
                </p:cond>
              </p:nextCondLst>
            </p:seq>
          </p:childTnLst>
        </p:cTn>
      </p:par>
    </p:tnLst>
    <p:bldLst>
      <p:bldP spid="40" grpId="0" animBg="1"/>
      <p:bldP spid="50" grpId="0" bldLvl="0" animBg="1"/>
      <p:bldP spid="3" grpId="0" animBg="1"/>
      <p:bldP spid="4" grpId="0" bldLvl="0" animBg="1"/>
      <p:bldP spid="5"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1" grpId="0" animBg="1"/>
      <p:bldP spid="42" grpId="0" animBg="1"/>
      <p:bldP spid="43" grpId="0" animBg="1"/>
      <p:bldP spid="44" grpId="0" animBg="1"/>
      <p:bldP spid="47" grpId="0" bldLvl="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81041" y="410436"/>
            <a:ext cx="11880000" cy="1800000"/>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a:t>
            </a:r>
            <a:r>
              <a:rPr kumimoji="0" lang="en-US" sz="3600" b="1"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lang="vi-VN" sz="3600"/>
              <a:t> </a:t>
            </a:r>
            <a:r>
              <a:rPr lang="vi-VN" sz="3600">
                <a:latin typeface="+mj-lt"/>
              </a:rPr>
              <a:t>Theo em</a:t>
            </a:r>
            <a:r>
              <a:rPr lang="vi-VN" sz="3600" smtClean="0">
                <a:latin typeface="+mj-lt"/>
              </a:rPr>
              <a:t>, </a:t>
            </a:r>
            <a:r>
              <a:rPr lang="vi-VN" sz="3600">
                <a:latin typeface="+mj-lt"/>
              </a:rPr>
              <a:t>hoạt động trên mạng nào sau đây dễ gây bệnh nghiện Internet nhất</a:t>
            </a:r>
            <a:r>
              <a:rPr lang="vi-VN" sz="3600" smtClean="0">
                <a:latin typeface="+mj-lt"/>
              </a:rPr>
              <a:t>?</a:t>
            </a:r>
            <a:r>
              <a:rPr kumimoji="0" lang="en-US" sz="3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501631" y="2559915"/>
            <a:ext cx="9913232" cy="1115690"/>
          </a:xfrm>
          <a:prstGeom prst="rect">
            <a:avLst/>
          </a:prstGeom>
          <a:noFill/>
        </p:spPr>
        <p:txBody>
          <a:bodyPr wrap="square">
            <a:spAutoFit/>
          </a:bodyPr>
          <a:lstStyle/>
          <a:p>
            <a:r>
              <a:rPr kumimoji="0" lang="en-US" sz="300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a:t>
            </a:r>
            <a:r>
              <a:rPr lang="en-US" sz="3200" smtClean="0">
                <a:latin typeface="Times New Roman" panose="02020603050405020304" pitchFamily="18" charset="0"/>
                <a:cs typeface="Times New Roman" panose="02020603050405020304" pitchFamily="18" charset="0"/>
              </a:rPr>
              <a:t>Tra </a:t>
            </a:r>
            <a:r>
              <a:rPr lang="en-US" sz="3200">
                <a:latin typeface="Times New Roman" panose="02020603050405020304" pitchFamily="18" charset="0"/>
                <a:cs typeface="Times New Roman" panose="02020603050405020304" pitchFamily="18" charset="0"/>
              </a:rPr>
              <a:t>cứu tài liệu</a:t>
            </a:r>
          </a:p>
          <a:p>
            <a:pPr marL="0" marR="0" lvl="0" indent="0" algn="just" defTabSz="914400" rtl="0" eaLnBrk="1" fontAlgn="auto" latinLnBrk="0" hangingPunct="1">
              <a:lnSpc>
                <a:spcPct val="115000"/>
              </a:lnSpc>
              <a:spcBef>
                <a:spcPts val="0"/>
              </a:spcBef>
              <a:spcAft>
                <a:spcPts val="1000"/>
              </a:spcAft>
              <a:buClrTx/>
              <a:buSzTx/>
              <a:buFontTx/>
              <a:buNone/>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TextBox 6"/>
          <p:cNvSpPr txBox="1"/>
          <p:nvPr/>
        </p:nvSpPr>
        <p:spPr>
          <a:xfrm>
            <a:off x="501451" y="3218939"/>
            <a:ext cx="8100111" cy="1317797"/>
          </a:xfrm>
          <a:prstGeom prst="rect">
            <a:avLst/>
          </a:prstGeom>
          <a:noFill/>
        </p:spPr>
        <p:txBody>
          <a:bodyPr wrap="square">
            <a:spAutoFit/>
          </a:bodyPr>
          <a:lstStyle/>
          <a:p>
            <a:pPr algn="just">
              <a:lnSpc>
                <a:spcPct val="115000"/>
              </a:lnSpc>
              <a:spcAft>
                <a:spcPts val="1000"/>
              </a:spcAf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3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Đọc tin tức</a:t>
            </a:r>
            <a:r>
              <a:rPr lang="vi-VN" sz="3200"/>
              <a:t>.</a:t>
            </a:r>
          </a:p>
          <a:p>
            <a:pPr marL="0" marR="0" lvl="0" indent="0" algn="just" defTabSz="914400" rtl="0" eaLnBrk="1" fontAlgn="auto" latinLnBrk="0" hangingPunct="1">
              <a:lnSpc>
                <a:spcPct val="115000"/>
              </a:lnSpc>
              <a:spcBef>
                <a:spcPts val="0"/>
              </a:spcBef>
              <a:spcAft>
                <a:spcPts val="1000"/>
              </a:spcAft>
              <a:buClrTx/>
              <a:buSzTx/>
              <a:buFontTx/>
              <a:buNone/>
              <a:defRPr/>
            </a:pPr>
            <a:r>
              <a:rPr kumimoji="0" lang="en-US" sz="30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p:cNvSpPr txBox="1"/>
          <p:nvPr/>
        </p:nvSpPr>
        <p:spPr>
          <a:xfrm>
            <a:off x="495913" y="3841147"/>
            <a:ext cx="11657987" cy="1281430"/>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3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0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3000" b="0" i="0" u="none" strike="noStrike" kern="1200" cap="none" spc="0" normalizeH="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trực tuyến</a:t>
            </a:r>
            <a:r>
              <a:rPr kumimoji="0" lang="en-US" sz="30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1" name="TextBox 10"/>
          <p:cNvSpPr txBox="1"/>
          <p:nvPr/>
        </p:nvSpPr>
        <p:spPr>
          <a:xfrm>
            <a:off x="501629" y="4550107"/>
            <a:ext cx="8099931" cy="5530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3000" b="0" i="0" u="none" strike="noStrike" kern="1200" cap="none" spc="0" normalizeH="0" baseline="0" noProof="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000" b="0" i="0" u="none" strike="noStrike" kern="1200" cap="none" spc="0" normalizeH="0" baseline="0" noProof="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US" sz="3000" b="0" i="0" u="none" strike="noStrike" kern="1200" cap="none" spc="0" normalizeH="0" noProof="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trò chơi trực tuyến</a:t>
            </a:r>
            <a:endParaRPr kumimoji="0" lang="en-US" sz="3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23" name="Picture 2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3735" y="5928363"/>
            <a:ext cx="1601700" cy="953675"/>
          </a:xfrm>
          <a:prstGeom prst="rect">
            <a:avLst/>
          </a:prstGeom>
        </p:spPr>
      </p:pic>
      <p:pic>
        <p:nvPicPr>
          <p:cNvPr id="24" name="Picture 115" descr="ALRMCLO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0139" y="5725788"/>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15</a:t>
            </a:r>
          </a:p>
        </p:txBody>
      </p:sp>
      <p:sp>
        <p:nvSpPr>
          <p:cNvPr id="26"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14</a:t>
            </a:r>
          </a:p>
        </p:txBody>
      </p:sp>
      <p:sp>
        <p:nvSpPr>
          <p:cNvPr id="27"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13</a:t>
            </a:r>
          </a:p>
        </p:txBody>
      </p:sp>
      <p:sp>
        <p:nvSpPr>
          <p:cNvPr id="28"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12</a:t>
            </a:r>
          </a:p>
        </p:txBody>
      </p:sp>
      <p:sp>
        <p:nvSpPr>
          <p:cNvPr id="29"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11</a:t>
            </a:r>
          </a:p>
        </p:txBody>
      </p:sp>
      <p:sp>
        <p:nvSpPr>
          <p:cNvPr id="30"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10</a:t>
            </a:r>
          </a:p>
        </p:txBody>
      </p:sp>
      <p:sp>
        <p:nvSpPr>
          <p:cNvPr id="31"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9</a:t>
            </a:r>
          </a:p>
        </p:txBody>
      </p:sp>
      <p:sp>
        <p:nvSpPr>
          <p:cNvPr id="32"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8</a:t>
            </a:r>
          </a:p>
        </p:txBody>
      </p:sp>
      <p:sp>
        <p:nvSpPr>
          <p:cNvPr id="33"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7</a:t>
            </a:r>
          </a:p>
        </p:txBody>
      </p:sp>
      <p:sp>
        <p:nvSpPr>
          <p:cNvPr id="34"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6</a:t>
            </a:r>
          </a:p>
        </p:txBody>
      </p:sp>
      <p:sp>
        <p:nvSpPr>
          <p:cNvPr id="35"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5</a:t>
            </a:r>
          </a:p>
        </p:txBody>
      </p:sp>
      <p:sp>
        <p:nvSpPr>
          <p:cNvPr id="36"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4</a:t>
            </a:r>
          </a:p>
        </p:txBody>
      </p:sp>
      <p:sp>
        <p:nvSpPr>
          <p:cNvPr id="37"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3</a:t>
            </a:r>
          </a:p>
        </p:txBody>
      </p:sp>
      <p:sp>
        <p:nvSpPr>
          <p:cNvPr id="38"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2</a:t>
            </a:r>
          </a:p>
        </p:txBody>
      </p:sp>
      <p:sp>
        <p:nvSpPr>
          <p:cNvPr id="39"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a:t>
            </a:r>
          </a:p>
        </p:txBody>
      </p:sp>
      <p:sp>
        <p:nvSpPr>
          <p:cNvPr id="41"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2800" dirty="0">
                <a:solidFill>
                  <a:srgbClr val="DC2608"/>
                </a:solidFill>
                <a:latin typeface=".VnBlack" panose="020B7200000000000000" pitchFamily="34" charset="0"/>
              </a:rPr>
              <a:t>0</a:t>
            </a:r>
          </a:p>
        </p:txBody>
      </p:sp>
      <p:sp>
        <p:nvSpPr>
          <p:cNvPr id="43" name="Snip Diagonal Corner Rectangle 49"/>
          <p:cNvSpPr/>
          <p:nvPr/>
        </p:nvSpPr>
        <p:spPr>
          <a:xfrm>
            <a:off x="411669" y="4342461"/>
            <a:ext cx="4767795" cy="968375"/>
          </a:xfrm>
          <a:prstGeom prst="snip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Chơi trò chơi trực tuyến.</a:t>
            </a:r>
            <a:endParaRPr lang="vi-VN" sz="2800">
              <a:latin typeface="Times New Roman" panose="02020603050405020304" pitchFamily="18" charset="0"/>
              <a:cs typeface="Times New Roman" panose="02020603050405020304" pitchFamily="18" charset="0"/>
            </a:endParaRPr>
          </a:p>
          <a:p>
            <a:pPr>
              <a:defRPr/>
            </a:pPr>
            <a:endParaRPr lang="en-US" sz="280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afterEffect">
                                  <p:stCondLst>
                                    <p:cond delay="1000"/>
                                  </p:stCondLst>
                                  <p:childTnLst>
                                    <p:set>
                                      <p:cBhvr>
                                        <p:cTn id="36"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1000"/>
                            </p:stCondLst>
                            <p:childTnLst>
                              <p:par>
                                <p:cTn id="38" presetID="1" presetClass="entr" presetSubtype="0" fill="hold" nodeType="afterEffect">
                                  <p:stCondLst>
                                    <p:cond delay="1000"/>
                                  </p:stCondLst>
                                  <p:childTnLst>
                                    <p:set>
                                      <p:cBhvr>
                                        <p:cTn id="39"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2000"/>
                            </p:stCondLst>
                            <p:childTnLst>
                              <p:par>
                                <p:cTn id="41" presetID="1" presetClass="entr" presetSubtype="0" fill="hold" nodeType="afterEffect">
                                  <p:stCondLst>
                                    <p:cond delay="1000"/>
                                  </p:stCondLst>
                                  <p:childTnLst>
                                    <p:set>
                                      <p:cBhvr>
                                        <p:cTn id="4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3000"/>
                            </p:stCondLst>
                            <p:childTnLst>
                              <p:par>
                                <p:cTn id="44" presetID="1" presetClass="entr" presetSubtype="0" fill="hold" nodeType="afterEffect">
                                  <p:stCondLst>
                                    <p:cond delay="1000"/>
                                  </p:stCondLst>
                                  <p:childTnLst>
                                    <p:set>
                                      <p:cBhvr>
                                        <p:cTn id="45"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4000"/>
                            </p:stCondLst>
                            <p:childTnLst>
                              <p:par>
                                <p:cTn id="47" presetID="1" presetClass="entr" presetSubtype="0" fill="hold" nodeType="afterEffect">
                                  <p:stCondLst>
                                    <p:cond delay="1000"/>
                                  </p:stCondLst>
                                  <p:childTnLst>
                                    <p:set>
                                      <p:cBhvr>
                                        <p:cTn id="48"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5000"/>
                            </p:stCondLst>
                            <p:childTnLst>
                              <p:par>
                                <p:cTn id="50" presetID="1" presetClass="entr" presetSubtype="0" fill="hold" nodeType="afterEffect">
                                  <p:stCondLst>
                                    <p:cond delay="1000"/>
                                  </p:stCondLst>
                                  <p:childTnLst>
                                    <p:set>
                                      <p:cBhvr>
                                        <p:cTn id="51"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6000"/>
                            </p:stCondLst>
                            <p:childTnLst>
                              <p:par>
                                <p:cTn id="53" presetID="1" presetClass="entr" presetSubtype="0" fill="hold" nodeType="afterEffect">
                                  <p:stCondLst>
                                    <p:cond delay="1000"/>
                                  </p:stCondLst>
                                  <p:childTnLst>
                                    <p:set>
                                      <p:cBhvr>
                                        <p:cTn id="54"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7000"/>
                            </p:stCondLst>
                            <p:childTnLst>
                              <p:par>
                                <p:cTn id="56" presetID="1" presetClass="entr" presetSubtype="0" fill="hold" nodeType="afterEffect">
                                  <p:stCondLst>
                                    <p:cond delay="1000"/>
                                  </p:stCondLst>
                                  <p:childTnLst>
                                    <p:set>
                                      <p:cBhvr>
                                        <p:cTn id="57"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8" fill="hold">
                            <p:stCondLst>
                              <p:cond delay="8000"/>
                            </p:stCondLst>
                            <p:childTnLst>
                              <p:par>
                                <p:cTn id="59" presetID="1" presetClass="entr" presetSubtype="0" fill="hold" nodeType="afterEffect">
                                  <p:stCondLst>
                                    <p:cond delay="1000"/>
                                  </p:stCondLst>
                                  <p:childTnLst>
                                    <p:set>
                                      <p:cBhvr>
                                        <p:cTn id="60"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beep.wav"/>
                                        </p:tgtEl>
                                      </p:cMediaNode>
                                    </p:audio>
                                  </p:subTnLst>
                                </p:cTn>
                              </p:par>
                            </p:childTnLst>
                          </p:cTn>
                        </p:par>
                        <p:par>
                          <p:cTn id="61" fill="hold">
                            <p:stCondLst>
                              <p:cond delay="9000"/>
                            </p:stCondLst>
                            <p:childTnLst>
                              <p:par>
                                <p:cTn id="62" presetID="1" presetClass="entr" presetSubtype="0" fill="hold" nodeType="afterEffect">
                                  <p:stCondLst>
                                    <p:cond delay="1000"/>
                                  </p:stCondLst>
                                  <p:childTnLst>
                                    <p:set>
                                      <p:cBhvr>
                                        <p:cTn id="63"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5" name="GUN.wav"/>
                                        </p:tgtEl>
                                      </p:cMediaNode>
                                    </p:audio>
                                  </p:subTnLst>
                                </p:cTn>
                              </p:par>
                            </p:childTnLst>
                          </p:cTn>
                        </p:par>
                      </p:childTnLst>
                    </p:cTn>
                  </p:par>
                </p:childTnLst>
              </p:cTn>
              <p:nextCondLst>
                <p:cond evt="onClick" delay="0">
                  <p:tgtEl>
                    <p:spTgt spid="24"/>
                  </p:tgtEl>
                </p:cond>
              </p:nextCondLst>
            </p:seq>
          </p:childTnLst>
        </p:cTn>
      </p:par>
    </p:tnLst>
    <p:bldLst>
      <p:bldP spid="40" grpId="0" bldLvl="0" animBg="1"/>
      <p:bldP spid="5" grpId="0"/>
      <p:bldP spid="7" grpId="0"/>
      <p:bldP spid="9" grpId="0"/>
      <p:bldP spid="11"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1" grpId="0" animBg="1"/>
      <p:bldP spid="4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247651" y="244085"/>
            <a:ext cx="11944351" cy="1178934"/>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lvl="0">
              <a:defRPr/>
            </a:pPr>
            <a:r>
              <a:rPr kumimoji="0" lang="en-US" sz="3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3</a:t>
            </a:r>
            <a:r>
              <a:rPr kumimoji="0" lang="en-US" sz="34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Cách tốt nhất em nên làm khi bị ai đó bắt nạt trên mạng là gì</a:t>
            </a:r>
            <a:r>
              <a:rPr lang="en-US" sz="3400" noProof="0" smtClean="0">
                <a:ln>
                  <a:noFill/>
                </a:ln>
                <a:solidFill>
                  <a:prstClr val="white"/>
                </a:solidFill>
                <a:effectLst/>
                <a:uLnTx/>
                <a:uFillTx/>
                <a:latin typeface="Times New Roman" panose="02020603050405020304" pitchFamily="18" charset="0"/>
                <a:cs typeface="Times New Roman" panose="02020603050405020304" pitchFamily="18" charset="0"/>
                <a:sym typeface="+mn-ea"/>
              </a:rPr>
              <a:t>?</a:t>
            </a:r>
            <a:endParaRPr kumimoji="0" lang="en-US" sz="3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5" name="TextBox 4"/>
          <p:cNvSpPr txBox="1"/>
          <p:nvPr/>
        </p:nvSpPr>
        <p:spPr>
          <a:xfrm>
            <a:off x="342903" y="2924242"/>
            <a:ext cx="11014527" cy="1351915"/>
          </a:xfrm>
          <a:prstGeom prst="rect">
            <a:avLst/>
          </a:prstGeom>
          <a:noFill/>
        </p:spPr>
        <p:txBody>
          <a:bodyPr wrap="square">
            <a:spAutoFit/>
          </a:bodyPr>
          <a:lstStyle/>
          <a:p>
            <a:pPr lvl="0" algn="just">
              <a:lnSpc>
                <a:spcPct val="115000"/>
              </a:lnSpc>
              <a:spcAft>
                <a:spcPts val="1000"/>
              </a:spcAf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lang="vi-VN" sz="3200">
                <a:latin typeface="Times New Roman" panose="02020603050405020304" pitchFamily="18" charset="0"/>
                <a:cs typeface="Times New Roman" panose="02020603050405020304" pitchFamily="18" charset="0"/>
              </a:rPr>
              <a:t>Cố gắng quên đi và tiếp tục chịu đựng</a:t>
            </a:r>
            <a:r>
              <a:rPr lang="en-US" sz="320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342900" y="3634905"/>
            <a:ext cx="11506200" cy="658642"/>
          </a:xfrm>
          <a:prstGeom prst="rect">
            <a:avLst/>
          </a:prstGeom>
          <a:noFill/>
        </p:spPr>
        <p:txBody>
          <a:bodyPr wrap="square">
            <a:spAutoFit/>
          </a:bodyPr>
          <a:lstStyle/>
          <a:p>
            <a:pPr lvl="0" algn="just">
              <a:lnSpc>
                <a:spcPct val="115000"/>
              </a:lnSpc>
              <a:spcAft>
                <a:spcPts val="1000"/>
              </a:spcAf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lang="vi-VN" sz="3200">
                <a:latin typeface="Times New Roman" panose="02020603050405020304" pitchFamily="18" charset="0"/>
                <a:cs typeface="Times New Roman" panose="02020603050405020304" pitchFamily="18" charset="0"/>
              </a:rPr>
              <a:t>Nói lời xúc phạm người đó</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p:cNvSpPr txBox="1"/>
          <p:nvPr/>
        </p:nvSpPr>
        <p:spPr>
          <a:xfrm>
            <a:off x="291465" y="4390806"/>
            <a:ext cx="11601451" cy="658642"/>
          </a:xfrm>
          <a:prstGeom prst="rect">
            <a:avLst/>
          </a:prstGeom>
          <a:noFill/>
        </p:spPr>
        <p:txBody>
          <a:bodyPr wrap="square">
            <a:spAutoFit/>
          </a:bodyPr>
          <a:lstStyle/>
          <a:p>
            <a:pPr lvl="0" algn="just">
              <a:lnSpc>
                <a:spcPct val="115000"/>
              </a:lnSpc>
              <a:spcAft>
                <a:spcPts val="1000"/>
              </a:spcAft>
              <a:defRPr/>
            </a:pPr>
            <a:r>
              <a:rPr kumimoji="0" lang="en-US" sz="3200" b="0" i="0" u="none" strike="noStrike" kern="9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
            </a:r>
            <a:r>
              <a:rPr kumimoji="0" lang="en-US" sz="3200" b="0" i="0" u="none" strike="noStrike" kern="9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Đe dọa người bắt nạt mình</a:t>
            </a:r>
            <a:endParaRPr kumimoji="0" lang="en-US" sz="3200" b="0" i="0" u="none" strike="noStrike" kern="9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p:cNvSpPr txBox="1"/>
          <p:nvPr/>
        </p:nvSpPr>
        <p:spPr>
          <a:xfrm>
            <a:off x="295275" y="2266950"/>
            <a:ext cx="11597640" cy="65864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defRPr/>
            </a:pPr>
            <a:r>
              <a:rPr kumimoji="0" lang="en-US" sz="3200" b="0" i="0" u="none" strike="noStrike" kern="1200" cap="none" spc="0" normalizeH="0" baseline="0" noProof="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A.Nhờ</a:t>
            </a:r>
            <a:r>
              <a:rPr kumimoji="0" lang="en-US" sz="3200" b="0" i="0" u="none" strike="noStrike" kern="1200" cap="none" spc="0" normalizeH="0" noProof="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bố mẹ, thầy cô giáo giúp đỡ, tư vấn</a:t>
            </a:r>
            <a:r>
              <a:rPr lang="en-US" sz="3200" smtClean="0">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kumimoji="0" lang="en-US" sz="32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3" name="Picture 2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3735" y="5928363"/>
            <a:ext cx="1601700" cy="953675"/>
          </a:xfrm>
          <a:prstGeom prst="rect">
            <a:avLst/>
          </a:prstGeom>
        </p:spPr>
      </p:pic>
      <p:pic>
        <p:nvPicPr>
          <p:cNvPr id="24" name="Picture 115" descr="ALRMCLO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0139" y="5725788"/>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15</a:t>
            </a:r>
          </a:p>
        </p:txBody>
      </p:sp>
      <p:sp>
        <p:nvSpPr>
          <p:cNvPr id="26"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14</a:t>
            </a:r>
          </a:p>
        </p:txBody>
      </p:sp>
      <p:sp>
        <p:nvSpPr>
          <p:cNvPr id="27"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13</a:t>
            </a:r>
          </a:p>
        </p:txBody>
      </p:sp>
      <p:sp>
        <p:nvSpPr>
          <p:cNvPr id="28"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12</a:t>
            </a:r>
          </a:p>
        </p:txBody>
      </p:sp>
      <p:sp>
        <p:nvSpPr>
          <p:cNvPr id="29"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11</a:t>
            </a:r>
          </a:p>
        </p:txBody>
      </p:sp>
      <p:sp>
        <p:nvSpPr>
          <p:cNvPr id="30"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10</a:t>
            </a:r>
          </a:p>
        </p:txBody>
      </p:sp>
      <p:sp>
        <p:nvSpPr>
          <p:cNvPr id="31"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9</a:t>
            </a:r>
          </a:p>
        </p:txBody>
      </p:sp>
      <p:sp>
        <p:nvSpPr>
          <p:cNvPr id="32"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8</a:t>
            </a:r>
          </a:p>
        </p:txBody>
      </p:sp>
      <p:sp>
        <p:nvSpPr>
          <p:cNvPr id="33"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7</a:t>
            </a:r>
          </a:p>
        </p:txBody>
      </p:sp>
      <p:sp>
        <p:nvSpPr>
          <p:cNvPr id="34"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6</a:t>
            </a:r>
          </a:p>
        </p:txBody>
      </p:sp>
      <p:sp>
        <p:nvSpPr>
          <p:cNvPr id="35"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5</a:t>
            </a:r>
          </a:p>
        </p:txBody>
      </p:sp>
      <p:sp>
        <p:nvSpPr>
          <p:cNvPr id="36"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4</a:t>
            </a:r>
          </a:p>
        </p:txBody>
      </p:sp>
      <p:sp>
        <p:nvSpPr>
          <p:cNvPr id="37"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3</a:t>
            </a:r>
          </a:p>
        </p:txBody>
      </p:sp>
      <p:sp>
        <p:nvSpPr>
          <p:cNvPr id="38"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2</a:t>
            </a:r>
          </a:p>
        </p:txBody>
      </p:sp>
      <p:sp>
        <p:nvSpPr>
          <p:cNvPr id="39"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a:t>
            </a:r>
          </a:p>
        </p:txBody>
      </p:sp>
      <p:sp>
        <p:nvSpPr>
          <p:cNvPr id="41"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2800" dirty="0">
                <a:solidFill>
                  <a:srgbClr val="DC2608"/>
                </a:solidFill>
                <a:latin typeface=".VnBlack" panose="020B7200000000000000" pitchFamily="34" charset="0"/>
              </a:rPr>
              <a:t>0</a:t>
            </a:r>
          </a:p>
        </p:txBody>
      </p:sp>
      <p:sp>
        <p:nvSpPr>
          <p:cNvPr id="42" name="Snip Diagonal Corner Rectangle 49"/>
          <p:cNvSpPr/>
          <p:nvPr/>
        </p:nvSpPr>
        <p:spPr>
          <a:xfrm>
            <a:off x="247653" y="2003308"/>
            <a:ext cx="8896351" cy="996950"/>
          </a:xfrm>
          <a:prstGeom prst="snip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3200" b="1">
                <a:latin typeface="Times New Roman" panose="02020603050405020304" pitchFamily="18" charset="0"/>
                <a:cs typeface="Times New Roman" panose="02020603050405020304" pitchFamily="18" charset="0"/>
              </a:rPr>
              <a:t>Nhờ bố mẹ, thầy cô giáo giúp đỡ, tư vấn.</a:t>
            </a:r>
            <a:r>
              <a:rPr lang="en-US" sz="32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en-US" sz="32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afterEffect">
                                  <p:stCondLst>
                                    <p:cond delay="1000"/>
                                  </p:stCondLst>
                                  <p:childTnLst>
                                    <p:set>
                                      <p:cBhvr>
                                        <p:cTn id="36"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1000"/>
                            </p:stCondLst>
                            <p:childTnLst>
                              <p:par>
                                <p:cTn id="38" presetID="1" presetClass="entr" presetSubtype="0" fill="hold" nodeType="afterEffect">
                                  <p:stCondLst>
                                    <p:cond delay="1000"/>
                                  </p:stCondLst>
                                  <p:childTnLst>
                                    <p:set>
                                      <p:cBhvr>
                                        <p:cTn id="39"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2000"/>
                            </p:stCondLst>
                            <p:childTnLst>
                              <p:par>
                                <p:cTn id="41" presetID="1" presetClass="entr" presetSubtype="0" fill="hold" nodeType="afterEffect">
                                  <p:stCondLst>
                                    <p:cond delay="1000"/>
                                  </p:stCondLst>
                                  <p:childTnLst>
                                    <p:set>
                                      <p:cBhvr>
                                        <p:cTn id="4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3000"/>
                            </p:stCondLst>
                            <p:childTnLst>
                              <p:par>
                                <p:cTn id="44" presetID="1" presetClass="entr" presetSubtype="0" fill="hold" nodeType="afterEffect">
                                  <p:stCondLst>
                                    <p:cond delay="1000"/>
                                  </p:stCondLst>
                                  <p:childTnLst>
                                    <p:set>
                                      <p:cBhvr>
                                        <p:cTn id="45"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4000"/>
                            </p:stCondLst>
                            <p:childTnLst>
                              <p:par>
                                <p:cTn id="47" presetID="1" presetClass="entr" presetSubtype="0" fill="hold" nodeType="afterEffect">
                                  <p:stCondLst>
                                    <p:cond delay="1000"/>
                                  </p:stCondLst>
                                  <p:childTnLst>
                                    <p:set>
                                      <p:cBhvr>
                                        <p:cTn id="48"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5000"/>
                            </p:stCondLst>
                            <p:childTnLst>
                              <p:par>
                                <p:cTn id="50" presetID="1" presetClass="entr" presetSubtype="0" fill="hold" nodeType="afterEffect">
                                  <p:stCondLst>
                                    <p:cond delay="1000"/>
                                  </p:stCondLst>
                                  <p:childTnLst>
                                    <p:set>
                                      <p:cBhvr>
                                        <p:cTn id="51"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6000"/>
                            </p:stCondLst>
                            <p:childTnLst>
                              <p:par>
                                <p:cTn id="53" presetID="1" presetClass="entr" presetSubtype="0" fill="hold" nodeType="afterEffect">
                                  <p:stCondLst>
                                    <p:cond delay="1000"/>
                                  </p:stCondLst>
                                  <p:childTnLst>
                                    <p:set>
                                      <p:cBhvr>
                                        <p:cTn id="54"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7000"/>
                            </p:stCondLst>
                            <p:childTnLst>
                              <p:par>
                                <p:cTn id="56" presetID="1" presetClass="entr" presetSubtype="0" fill="hold" nodeType="afterEffect">
                                  <p:stCondLst>
                                    <p:cond delay="1000"/>
                                  </p:stCondLst>
                                  <p:childTnLst>
                                    <p:set>
                                      <p:cBhvr>
                                        <p:cTn id="57"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8" fill="hold">
                            <p:stCondLst>
                              <p:cond delay="8000"/>
                            </p:stCondLst>
                            <p:childTnLst>
                              <p:par>
                                <p:cTn id="59" presetID="1" presetClass="entr" presetSubtype="0" fill="hold" nodeType="afterEffect">
                                  <p:stCondLst>
                                    <p:cond delay="1000"/>
                                  </p:stCondLst>
                                  <p:childTnLst>
                                    <p:set>
                                      <p:cBhvr>
                                        <p:cTn id="60"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beep.wav"/>
                                        </p:tgtEl>
                                      </p:cMediaNode>
                                    </p:audio>
                                  </p:subTnLst>
                                </p:cTn>
                              </p:par>
                            </p:childTnLst>
                          </p:cTn>
                        </p:par>
                        <p:par>
                          <p:cTn id="61" fill="hold">
                            <p:stCondLst>
                              <p:cond delay="9000"/>
                            </p:stCondLst>
                            <p:childTnLst>
                              <p:par>
                                <p:cTn id="62" presetID="1" presetClass="entr" presetSubtype="0" fill="hold" nodeType="afterEffect">
                                  <p:stCondLst>
                                    <p:cond delay="1000"/>
                                  </p:stCondLst>
                                  <p:childTnLst>
                                    <p:set>
                                      <p:cBhvr>
                                        <p:cTn id="63"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5" name="GUN.wav"/>
                                        </p:tgtEl>
                                      </p:cMediaNode>
                                    </p:audio>
                                  </p:subTnLst>
                                </p:cTn>
                              </p:par>
                            </p:childTnLst>
                          </p:cTn>
                        </p:par>
                      </p:childTnLst>
                    </p:cTn>
                  </p:par>
                </p:childTnLst>
              </p:cTn>
              <p:nextCondLst>
                <p:cond evt="onClick" delay="0">
                  <p:tgtEl>
                    <p:spTgt spid="24"/>
                  </p:tgtEl>
                </p:cond>
              </p:nextCondLst>
            </p:seq>
          </p:childTnLst>
        </p:cTn>
      </p:par>
    </p:tnLst>
    <p:bldLst>
      <p:bldP spid="40" grpId="0" bldLvl="0" animBg="1"/>
      <p:bldP spid="5" grpId="0"/>
      <p:bldP spid="7" grpId="0"/>
      <p:bldP spid="9" grpId="0"/>
      <p:bldP spid="11"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1" grpId="0" animBg="1"/>
      <p:bldP spid="4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44147" y="386719"/>
            <a:ext cx="11919585" cy="1541145"/>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lvl="0">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4</a:t>
            </a:r>
            <a:r>
              <a:rPr kumimoji="0" lang="en-US" sz="36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lang="en-US" sz="3600" b="1" noProof="0">
                <a:ln>
                  <a:noFill/>
                </a:ln>
                <a:solidFill>
                  <a:prstClr val="white"/>
                </a:solidFill>
                <a:effectLst/>
                <a:uLnTx/>
                <a:uFillTx/>
                <a:latin typeface="Times New Roman" panose="02020603050405020304" pitchFamily="18" charset="0"/>
                <a:cs typeface="Times New Roman" panose="02020603050405020304" pitchFamily="18" charset="0"/>
                <a:sym typeface="+mn-ea"/>
              </a:rPr>
              <a:t> </a:t>
            </a:r>
            <a:r>
              <a:rPr lang="vi-VN" sz="3600">
                <a:latin typeface="Times New Roman" panose="02020603050405020304" pitchFamily="18" charset="0"/>
                <a:cs typeface="Times New Roman" panose="02020603050405020304" pitchFamily="18" charset="0"/>
              </a:rPr>
              <a:t>Khi giao tiếp qua mạng, điều nào sau nên làm</a:t>
            </a:r>
            <a:r>
              <a:rPr lang="en-US" sz="3600" noProof="0" smtClean="0">
                <a:ln>
                  <a:noFill/>
                </a:ln>
                <a:solidFill>
                  <a:prstClr val="white"/>
                </a:solidFill>
                <a:effectLst/>
                <a:uLnTx/>
                <a:uFillTx/>
                <a:latin typeface="Times New Roman" panose="02020603050405020304" pitchFamily="18" charset="0"/>
                <a:cs typeface="Times New Roman" panose="02020603050405020304" pitchFamily="18" charset="0"/>
                <a:sym typeface="+mn-ea"/>
              </a:rPr>
              <a:t>?</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p:nvPr/>
        </p:nvSpPr>
        <p:spPr>
          <a:xfrm>
            <a:off x="1457961" y="2285073"/>
            <a:ext cx="7376075" cy="1200329"/>
          </a:xfrm>
          <a:prstGeom prst="rect">
            <a:avLst/>
          </a:prstGeom>
          <a:noFill/>
        </p:spPr>
        <p:txBody>
          <a:bodyPr wrap="square">
            <a:spAutoFit/>
          </a:bodyPr>
          <a:lstStyle/>
          <a:p>
            <a:pPr lvl="0">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vi-VN" sz="3000">
                <a:latin typeface="+mj-lt"/>
              </a:rPr>
              <a:t>Nói bất cứ điều gì xuất hiện trong đầu</a:t>
            </a:r>
            <a:r>
              <a:rPr lang="en-US" sz="3000" noProof="0" smtClean="0">
                <a:ln>
                  <a:noFill/>
                </a:ln>
                <a:solidFill>
                  <a:prstClr val="black"/>
                </a:solidFill>
                <a:effectLst/>
                <a:uLnTx/>
                <a:uFillTx/>
                <a:latin typeface="+mj-lt"/>
                <a:cs typeface="Times New Roman" panose="02020603050405020304" pitchFamily="18" charset="0"/>
                <a:sym typeface="+mn-ea"/>
              </a:rPr>
              <a:t>.</a:t>
            </a:r>
            <a:endParaRPr kumimoji="0" lang="en-US" sz="3000" b="0"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1457962" y="3017513"/>
            <a:ext cx="9700820" cy="1107996"/>
          </a:xfrm>
          <a:prstGeom prst="rect">
            <a:avLst/>
          </a:prstGeom>
          <a:noFill/>
        </p:spPr>
        <p:txBody>
          <a:bodyPr wrap="square">
            <a:spAutoFit/>
          </a:bodyPr>
          <a:lstStyle/>
          <a:p>
            <a:pPr lvl="0">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vi-VN" sz="3000">
                <a:latin typeface="Times New Roman" panose="02020603050405020304" pitchFamily="18" charset="0"/>
                <a:cs typeface="Times New Roman" panose="02020603050405020304" pitchFamily="18" charset="0"/>
              </a:rPr>
              <a:t>Kết bạn với những người mình không quen biết</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TextBox 9"/>
          <p:cNvSpPr txBox="1"/>
          <p:nvPr/>
        </p:nvSpPr>
        <p:spPr>
          <a:xfrm>
            <a:off x="1457962" y="3752588"/>
            <a:ext cx="914288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t-IT"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C</a:t>
            </a:r>
            <a:r>
              <a:rPr kumimoji="0" lang="it-IT" sz="3600" b="0"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rPr>
              <a:t>.</a:t>
            </a:r>
            <a:r>
              <a:rPr kumimoji="0" lang="en-US" altLang="it-IT" sz="3600" b="0"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rPr>
              <a:t> </a:t>
            </a:r>
            <a:r>
              <a:rPr lang="en-US" altLang="it-IT" sz="3600" noProof="0" smtClean="0">
                <a:ln>
                  <a:noFill/>
                </a:ln>
                <a:effectLst/>
                <a:uLnTx/>
                <a:uFillTx/>
                <a:latin typeface="Times New Roman" panose="02020603050405020304" pitchFamily="18" charset="0"/>
                <a:cs typeface="Times New Roman" panose="02020603050405020304" pitchFamily="18" charset="0"/>
                <a:sym typeface="+mn-ea"/>
              </a:rPr>
              <a:t>Tôn trọng người đang giao tiếp với mình</a:t>
            </a:r>
            <a:r>
              <a:rPr lang="it-IT" sz="3600" noProof="0" smtClean="0">
                <a:ln>
                  <a:noFill/>
                </a:ln>
                <a:effectLst/>
                <a:uLnTx/>
                <a:uFillTx/>
                <a:latin typeface="Times New Roman" panose="02020603050405020304" pitchFamily="18" charset="0"/>
                <a:cs typeface="Times New Roman" panose="02020603050405020304" pitchFamily="18" charset="0"/>
                <a:sym typeface="+mn-ea"/>
              </a:rPr>
              <a:t>.</a:t>
            </a:r>
            <a:endParaRPr kumimoji="0" 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it-IT"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12" name="TextBox 11"/>
          <p:cNvSpPr txBox="1"/>
          <p:nvPr/>
        </p:nvSpPr>
        <p:spPr>
          <a:xfrm>
            <a:off x="1457962" y="4728030"/>
            <a:ext cx="8553945" cy="1107996"/>
          </a:xfrm>
          <a:prstGeom prst="rect">
            <a:avLst/>
          </a:prstGeom>
          <a:noFill/>
        </p:spPr>
        <p:txBody>
          <a:bodyPr wrap="square">
            <a:spAutoFit/>
          </a:bodyPr>
          <a:lstStyle/>
          <a:p>
            <a:pPr lvl="0">
              <a:defRPr/>
            </a:pPr>
            <a:r>
              <a:rPr kumimoji="0" lang="it-IT"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kumimoji="0" lang="it-IT"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vi-VN" sz="3000">
                <a:latin typeface="Times New Roman" panose="02020603050405020304" pitchFamily="18" charset="0"/>
                <a:cs typeface="Times New Roman" panose="02020603050405020304" pitchFamily="18" charset="0"/>
              </a:rPr>
              <a:t>Truy cập bất cứ liên kết nào nhận được.</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it-IT" sz="3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 name="Picture 1">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3735" y="5928363"/>
            <a:ext cx="1601700" cy="953675"/>
          </a:xfrm>
          <a:prstGeom prst="rect">
            <a:avLst/>
          </a:prstGeom>
        </p:spPr>
      </p:pic>
      <p:pic>
        <p:nvPicPr>
          <p:cNvPr id="3" name="Picture 115" descr="ALRMCLO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0139" y="5725788"/>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15</a:t>
            </a:r>
          </a:p>
        </p:txBody>
      </p:sp>
      <p:sp>
        <p:nvSpPr>
          <p:cNvPr id="6"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14</a:t>
            </a:r>
          </a:p>
        </p:txBody>
      </p:sp>
      <p:sp>
        <p:nvSpPr>
          <p:cNvPr id="7"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13</a:t>
            </a:r>
          </a:p>
        </p:txBody>
      </p:sp>
      <p:sp>
        <p:nvSpPr>
          <p:cNvPr id="9"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12</a:t>
            </a:r>
          </a:p>
        </p:txBody>
      </p:sp>
      <p:sp>
        <p:nvSpPr>
          <p:cNvPr id="11"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11</a:t>
            </a:r>
          </a:p>
        </p:txBody>
      </p:sp>
      <p:sp>
        <p:nvSpPr>
          <p:cNvPr id="13"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10</a:t>
            </a:r>
          </a:p>
        </p:txBody>
      </p:sp>
      <p:sp>
        <p:nvSpPr>
          <p:cNvPr id="14"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9</a:t>
            </a:r>
          </a:p>
        </p:txBody>
      </p:sp>
      <p:sp>
        <p:nvSpPr>
          <p:cNvPr id="15"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8</a:t>
            </a:r>
          </a:p>
        </p:txBody>
      </p:sp>
      <p:sp>
        <p:nvSpPr>
          <p:cNvPr id="16"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7</a:t>
            </a:r>
          </a:p>
        </p:txBody>
      </p:sp>
      <p:sp>
        <p:nvSpPr>
          <p:cNvPr id="17"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6</a:t>
            </a:r>
          </a:p>
        </p:txBody>
      </p:sp>
      <p:sp>
        <p:nvSpPr>
          <p:cNvPr id="18"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5</a:t>
            </a:r>
          </a:p>
        </p:txBody>
      </p:sp>
      <p:sp>
        <p:nvSpPr>
          <p:cNvPr id="19"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4</a:t>
            </a:r>
          </a:p>
        </p:txBody>
      </p:sp>
      <p:sp>
        <p:nvSpPr>
          <p:cNvPr id="20"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3</a:t>
            </a:r>
          </a:p>
        </p:txBody>
      </p:sp>
      <p:sp>
        <p:nvSpPr>
          <p:cNvPr id="21"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2</a:t>
            </a:r>
          </a:p>
        </p:txBody>
      </p:sp>
      <p:sp>
        <p:nvSpPr>
          <p:cNvPr id="22"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a:solidFill>
                  <a:srgbClr val="DC2608"/>
                </a:solidFill>
                <a:latin typeface=".VnBlack" panose="020B7200000000000000" pitchFamily="34" charset="0"/>
              </a:rPr>
              <a:t>1</a:t>
            </a:r>
          </a:p>
        </p:txBody>
      </p:sp>
      <p:sp>
        <p:nvSpPr>
          <p:cNvPr id="23" name="Oval 176"/>
          <p:cNvSpPr>
            <a:spLocks noChangeArrowheads="1"/>
          </p:cNvSpPr>
          <p:nvPr/>
        </p:nvSpPr>
        <p:spPr bwMode="auto">
          <a:xfrm>
            <a:off x="683499" y="60907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2800" dirty="0">
                <a:solidFill>
                  <a:srgbClr val="DC2608"/>
                </a:solidFill>
                <a:latin typeface=".VnBlack" panose="020B7200000000000000" pitchFamily="34" charset="0"/>
              </a:rPr>
              <a:t>0</a:t>
            </a:r>
          </a:p>
        </p:txBody>
      </p:sp>
      <p:sp>
        <p:nvSpPr>
          <p:cNvPr id="24" name="Snip Diagonal Corner Rectangle 49"/>
          <p:cNvSpPr/>
          <p:nvPr/>
        </p:nvSpPr>
        <p:spPr>
          <a:xfrm>
            <a:off x="1388213" y="3697169"/>
            <a:ext cx="8879411" cy="972287"/>
          </a:xfrm>
          <a:prstGeom prst="snip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it-IT" sz="3600">
                <a:solidFill>
                  <a:srgbClr val="FF0000"/>
                </a:solidFill>
                <a:latin typeface="Times New Roman" panose="02020603050405020304" pitchFamily="18" charset="0"/>
                <a:cs typeface="Times New Roman" panose="02020603050405020304" pitchFamily="18" charset="0"/>
              </a:rPr>
              <a:t>C.</a:t>
            </a:r>
            <a:r>
              <a:rPr lang="en-US" altLang="it-IT" sz="3600">
                <a:solidFill>
                  <a:srgbClr val="FF0000"/>
                </a:solidFill>
                <a:latin typeface="Times New Roman" panose="02020603050405020304" pitchFamily="18" charset="0"/>
                <a:cs typeface="Times New Roman" panose="02020603050405020304" pitchFamily="18" charset="0"/>
              </a:rPr>
              <a:t> </a:t>
            </a:r>
            <a:r>
              <a:rPr lang="vi-VN" sz="3000">
                <a:latin typeface="Times New Roman" panose="02020603050405020304" pitchFamily="18" charset="0"/>
                <a:cs typeface="Times New Roman" panose="02020603050405020304" pitchFamily="18" charset="0"/>
              </a:rPr>
              <a:t>Tôn trọng người đang giao tiếp với mình</a:t>
            </a:r>
            <a:endParaRPr lang="en-US" sz="30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afterEffect">
                                  <p:stCondLst>
                                    <p:cond delay="1000"/>
                                  </p:stCondLst>
                                  <p:childTnLst>
                                    <p:set>
                                      <p:cBhvr>
                                        <p:cTn id="36"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p:stCondLst>
                              <p:cond delay="1000"/>
                            </p:stCondLst>
                            <p:childTnLst>
                              <p:par>
                                <p:cTn id="38" presetID="1" presetClass="entr" presetSubtype="0" fill="hold" nodeType="afterEffect">
                                  <p:stCondLst>
                                    <p:cond delay="1000"/>
                                  </p:stCondLst>
                                  <p:childTnLst>
                                    <p:set>
                                      <p:cBhvr>
                                        <p:cTn id="39"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p:stCondLst>
                              <p:cond delay="2000"/>
                            </p:stCondLst>
                            <p:childTnLst>
                              <p:par>
                                <p:cTn id="41" presetID="1" presetClass="entr" presetSubtype="0" fill="hold" nodeType="afterEffect">
                                  <p:stCondLst>
                                    <p:cond delay="1000"/>
                                  </p:stCondLst>
                                  <p:childTnLst>
                                    <p:set>
                                      <p:cBhvr>
                                        <p:cTn id="42"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p:stCondLst>
                              <p:cond delay="3000"/>
                            </p:stCondLst>
                            <p:childTnLst>
                              <p:par>
                                <p:cTn id="44" presetID="1" presetClass="entr" presetSubtype="0" fill="hold" nodeType="afterEffect">
                                  <p:stCondLst>
                                    <p:cond delay="1000"/>
                                  </p:stCondLst>
                                  <p:childTnLst>
                                    <p:set>
                                      <p:cBhvr>
                                        <p:cTn id="45"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p:stCondLst>
                              <p:cond delay="4000"/>
                            </p:stCondLst>
                            <p:childTnLst>
                              <p:par>
                                <p:cTn id="47" presetID="1" presetClass="entr" presetSubtype="0" fill="hold" nodeType="afterEffect">
                                  <p:stCondLst>
                                    <p:cond delay="1000"/>
                                  </p:stCondLst>
                                  <p:childTnLst>
                                    <p:set>
                                      <p:cBhvr>
                                        <p:cTn id="48"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p:stCondLst>
                              <p:cond delay="5000"/>
                            </p:stCondLst>
                            <p:childTnLst>
                              <p:par>
                                <p:cTn id="50" presetID="1" presetClass="entr" presetSubtype="0" fill="hold" nodeType="afterEffect">
                                  <p:stCondLst>
                                    <p:cond delay="1000"/>
                                  </p:stCondLst>
                                  <p:childTnLst>
                                    <p:set>
                                      <p:cBhvr>
                                        <p:cTn id="51"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p:stCondLst>
                              <p:cond delay="6000"/>
                            </p:stCondLst>
                            <p:childTnLst>
                              <p:par>
                                <p:cTn id="53" presetID="1" presetClass="entr" presetSubtype="0" fill="hold" nodeType="afterEffect">
                                  <p:stCondLst>
                                    <p:cond delay="1000"/>
                                  </p:stCondLst>
                                  <p:childTnLst>
                                    <p:set>
                                      <p:cBhvr>
                                        <p:cTn id="54"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p:stCondLst>
                              <p:cond delay="7000"/>
                            </p:stCondLst>
                            <p:childTnLst>
                              <p:par>
                                <p:cTn id="56" presetID="1" presetClass="entr" presetSubtype="0" fill="hold" nodeType="afterEffect">
                                  <p:stCondLst>
                                    <p:cond delay="1000"/>
                                  </p:stCondLst>
                                  <p:childTnLst>
                                    <p:set>
                                      <p:cBhvr>
                                        <p:cTn id="57"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8" fill="hold">
                            <p:stCondLst>
                              <p:cond delay="8000"/>
                            </p:stCondLst>
                            <p:childTnLst>
                              <p:par>
                                <p:cTn id="59" presetID="1" presetClass="entr" presetSubtype="0" fill="hold" nodeType="afterEffect">
                                  <p:stCondLst>
                                    <p:cond delay="1000"/>
                                  </p:stCondLst>
                                  <p:childTnLst>
                                    <p:set>
                                      <p:cBhvr>
                                        <p:cTn id="60"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beep.wav"/>
                                        </p:tgtEl>
                                      </p:cMediaNode>
                                    </p:audio>
                                  </p:subTnLst>
                                </p:cTn>
                              </p:par>
                            </p:childTnLst>
                          </p:cTn>
                        </p:par>
                        <p:par>
                          <p:cTn id="61" fill="hold">
                            <p:stCondLst>
                              <p:cond delay="9000"/>
                            </p:stCondLst>
                            <p:childTnLst>
                              <p:par>
                                <p:cTn id="62" presetID="1" presetClass="entr" presetSubtype="0" fill="hold" nodeType="afterEffect">
                                  <p:stCondLst>
                                    <p:cond delay="1000"/>
                                  </p:stCondLst>
                                  <p:childTnLst>
                                    <p:set>
                                      <p:cBhvr>
                                        <p:cTn id="6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5" name="GUN.wav"/>
                                        </p:tgtEl>
                                      </p:cMediaNode>
                                    </p:audio>
                                  </p:subTnLst>
                                </p:cTn>
                              </p:par>
                            </p:childTnLst>
                          </p:cTn>
                        </p:par>
                      </p:childTnLst>
                    </p:cTn>
                  </p:par>
                </p:childTnLst>
              </p:cTn>
              <p:nextCondLst>
                <p:cond evt="onClick" delay="0">
                  <p:tgtEl>
                    <p:spTgt spid="3"/>
                  </p:tgtEl>
                </p:cond>
              </p:nextCondLst>
            </p:seq>
          </p:childTnLst>
        </p:cTn>
      </p:par>
    </p:tnLst>
    <p:bldLst>
      <p:bldP spid="40" grpId="0" bldLvl="0" animBg="1"/>
      <p:bldP spid="4" grpId="0"/>
      <p:bldP spid="8" grpId="0"/>
      <p:bldP spid="10" grpId="0"/>
      <p:bldP spid="12" grpId="0"/>
      <p:bldP spid="5" grpId="0" animBg="1"/>
      <p:bldP spid="6" grpId="0" animBg="1"/>
      <p:bldP spid="7" grpId="0" animBg="1"/>
      <p:bldP spid="9"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242" b="30242"/>
          <a:stretch>
            <a:fillRect/>
          </a:stretch>
        </p:blipFill>
        <p:spPr>
          <a:xfrm>
            <a:off x="0" y="0"/>
            <a:ext cx="12192000" cy="6858000"/>
          </a:xfrm>
          <a:prstGeom prst="rect">
            <a:avLst/>
          </a:prstGeom>
        </p:spPr>
      </p:pic>
      <p:grpSp>
        <p:nvGrpSpPr>
          <p:cNvPr id="3" name="Group 3"/>
          <p:cNvGrpSpPr/>
          <p:nvPr/>
        </p:nvGrpSpPr>
        <p:grpSpPr>
          <a:xfrm>
            <a:off x="896141" y="745905"/>
            <a:ext cx="10641809" cy="5585619"/>
            <a:chOff x="0" y="0"/>
            <a:chExt cx="25239089" cy="13247366"/>
          </a:xfrm>
        </p:grpSpPr>
        <p:sp>
          <p:nvSpPr>
            <p:cNvPr id="4" name="Freeform 4"/>
            <p:cNvSpPr/>
            <p:nvPr/>
          </p:nvSpPr>
          <p:spPr>
            <a:xfrm>
              <a:off x="31750" y="31750"/>
              <a:ext cx="25175589" cy="13183865"/>
            </a:xfrm>
            <a:custGeom>
              <a:avLst/>
              <a:gdLst/>
              <a:ahLst/>
              <a:cxnLst/>
              <a:rect l="l" t="t" r="r" b="b"/>
              <a:pathLst>
                <a:path w="25175589" h="13183865">
                  <a:moveTo>
                    <a:pt x="25082880" y="13183865"/>
                  </a:moveTo>
                  <a:lnTo>
                    <a:pt x="92710" y="13183865"/>
                  </a:lnTo>
                  <a:cubicBezTo>
                    <a:pt x="41910" y="13183865"/>
                    <a:pt x="0" y="13141956"/>
                    <a:pt x="0" y="13091156"/>
                  </a:cubicBezTo>
                  <a:lnTo>
                    <a:pt x="0" y="92710"/>
                  </a:lnTo>
                  <a:cubicBezTo>
                    <a:pt x="0" y="41910"/>
                    <a:pt x="41910" y="0"/>
                    <a:pt x="92710" y="0"/>
                  </a:cubicBezTo>
                  <a:lnTo>
                    <a:pt x="25081609" y="0"/>
                  </a:lnTo>
                  <a:cubicBezTo>
                    <a:pt x="25132409" y="0"/>
                    <a:pt x="25174319" y="41910"/>
                    <a:pt x="25174319" y="92710"/>
                  </a:cubicBezTo>
                  <a:lnTo>
                    <a:pt x="25174319" y="13089886"/>
                  </a:lnTo>
                  <a:cubicBezTo>
                    <a:pt x="25175589" y="13141956"/>
                    <a:pt x="25133680" y="13183865"/>
                    <a:pt x="25082880" y="13183865"/>
                  </a:cubicBezTo>
                  <a:close/>
                </a:path>
              </a:pathLst>
            </a:custGeom>
            <a:solidFill>
              <a:srgbClr val="EBADB1"/>
            </a:solidFill>
          </p:spPr>
        </p:sp>
        <p:sp>
          <p:nvSpPr>
            <p:cNvPr id="5" name="Freeform 5"/>
            <p:cNvSpPr/>
            <p:nvPr/>
          </p:nvSpPr>
          <p:spPr>
            <a:xfrm>
              <a:off x="0" y="0"/>
              <a:ext cx="25239089" cy="13247365"/>
            </a:xfrm>
            <a:custGeom>
              <a:avLst/>
              <a:gdLst/>
              <a:ahLst/>
              <a:cxnLst/>
              <a:rect l="l" t="t" r="r" b="b"/>
              <a:pathLst>
                <a:path w="25239089" h="13247365">
                  <a:moveTo>
                    <a:pt x="25114630" y="59690"/>
                  </a:moveTo>
                  <a:cubicBezTo>
                    <a:pt x="25150189" y="59690"/>
                    <a:pt x="25179400" y="88900"/>
                    <a:pt x="25179400" y="124460"/>
                  </a:cubicBezTo>
                  <a:lnTo>
                    <a:pt x="25179400" y="13122906"/>
                  </a:lnTo>
                  <a:cubicBezTo>
                    <a:pt x="25179400" y="13158465"/>
                    <a:pt x="25150189" y="13187676"/>
                    <a:pt x="25114630" y="13187676"/>
                  </a:cubicBezTo>
                  <a:lnTo>
                    <a:pt x="124460" y="13187676"/>
                  </a:lnTo>
                  <a:cubicBezTo>
                    <a:pt x="88900" y="13187676"/>
                    <a:pt x="59690" y="13158465"/>
                    <a:pt x="59690" y="13122906"/>
                  </a:cubicBezTo>
                  <a:lnTo>
                    <a:pt x="59690" y="124460"/>
                  </a:lnTo>
                  <a:cubicBezTo>
                    <a:pt x="59690" y="88900"/>
                    <a:pt x="88900" y="59690"/>
                    <a:pt x="124460" y="59690"/>
                  </a:cubicBezTo>
                  <a:lnTo>
                    <a:pt x="25114630" y="59690"/>
                  </a:lnTo>
                  <a:moveTo>
                    <a:pt x="25114630" y="0"/>
                  </a:moveTo>
                  <a:lnTo>
                    <a:pt x="124460" y="0"/>
                  </a:lnTo>
                  <a:cubicBezTo>
                    <a:pt x="55880" y="0"/>
                    <a:pt x="0" y="55880"/>
                    <a:pt x="0" y="124460"/>
                  </a:cubicBezTo>
                  <a:lnTo>
                    <a:pt x="0" y="13122906"/>
                  </a:lnTo>
                  <a:cubicBezTo>
                    <a:pt x="0" y="13191486"/>
                    <a:pt x="55880" y="13247365"/>
                    <a:pt x="124460" y="13247365"/>
                  </a:cubicBezTo>
                  <a:lnTo>
                    <a:pt x="25114630" y="13247365"/>
                  </a:lnTo>
                  <a:cubicBezTo>
                    <a:pt x="25183209" y="13247365"/>
                    <a:pt x="25239089" y="13191486"/>
                    <a:pt x="25239089" y="13122906"/>
                  </a:cubicBezTo>
                  <a:lnTo>
                    <a:pt x="25239089" y="124460"/>
                  </a:lnTo>
                  <a:cubicBezTo>
                    <a:pt x="25239089" y="55880"/>
                    <a:pt x="25183209" y="0"/>
                    <a:pt x="25114630" y="0"/>
                  </a:cubicBezTo>
                  <a:close/>
                </a:path>
              </a:pathLst>
            </a:custGeom>
            <a:solidFill>
              <a:srgbClr val="100F0D"/>
            </a:solidFill>
          </p:spPr>
        </p:sp>
      </p:grpSp>
      <p:grpSp>
        <p:nvGrpSpPr>
          <p:cNvPr id="6" name="Group 6"/>
          <p:cNvGrpSpPr/>
          <p:nvPr/>
        </p:nvGrpSpPr>
        <p:grpSpPr>
          <a:xfrm>
            <a:off x="806772" y="356461"/>
            <a:ext cx="10731178" cy="5975063"/>
            <a:chOff x="0" y="0"/>
            <a:chExt cx="25279951" cy="13291911"/>
          </a:xfrm>
        </p:grpSpPr>
        <p:sp>
          <p:nvSpPr>
            <p:cNvPr id="7" name="Freeform 7"/>
            <p:cNvSpPr/>
            <p:nvPr/>
          </p:nvSpPr>
          <p:spPr>
            <a:xfrm>
              <a:off x="31750" y="31750"/>
              <a:ext cx="25216452" cy="13228411"/>
            </a:xfrm>
            <a:custGeom>
              <a:avLst/>
              <a:gdLst/>
              <a:ahLst/>
              <a:cxnLst/>
              <a:rect l="l" t="t" r="r" b="b"/>
              <a:pathLst>
                <a:path w="25216452" h="13228411">
                  <a:moveTo>
                    <a:pt x="25123741" y="13228411"/>
                  </a:moveTo>
                  <a:lnTo>
                    <a:pt x="92710" y="13228411"/>
                  </a:lnTo>
                  <a:cubicBezTo>
                    <a:pt x="41910" y="13228411"/>
                    <a:pt x="0" y="13186502"/>
                    <a:pt x="0" y="13135702"/>
                  </a:cubicBezTo>
                  <a:lnTo>
                    <a:pt x="0" y="92710"/>
                  </a:lnTo>
                  <a:cubicBezTo>
                    <a:pt x="0" y="41910"/>
                    <a:pt x="41910" y="0"/>
                    <a:pt x="92710" y="0"/>
                  </a:cubicBezTo>
                  <a:lnTo>
                    <a:pt x="25122471" y="0"/>
                  </a:lnTo>
                  <a:cubicBezTo>
                    <a:pt x="25173271" y="0"/>
                    <a:pt x="25215182" y="41910"/>
                    <a:pt x="25215182" y="92710"/>
                  </a:cubicBezTo>
                  <a:lnTo>
                    <a:pt x="25215182" y="13134431"/>
                  </a:lnTo>
                  <a:cubicBezTo>
                    <a:pt x="25216452" y="13186502"/>
                    <a:pt x="25174541" y="13228411"/>
                    <a:pt x="25123741" y="13228411"/>
                  </a:cubicBezTo>
                  <a:close/>
                </a:path>
              </a:pathLst>
            </a:custGeom>
            <a:solidFill>
              <a:srgbClr val="FDF9F2"/>
            </a:solidFill>
          </p:spPr>
        </p:sp>
        <p:sp>
          <p:nvSpPr>
            <p:cNvPr id="8" name="Freeform 8"/>
            <p:cNvSpPr/>
            <p:nvPr/>
          </p:nvSpPr>
          <p:spPr>
            <a:xfrm>
              <a:off x="0" y="0"/>
              <a:ext cx="25279952" cy="13291911"/>
            </a:xfrm>
            <a:custGeom>
              <a:avLst/>
              <a:gdLst/>
              <a:ahLst/>
              <a:cxnLst/>
              <a:rect l="l" t="t" r="r" b="b"/>
              <a:pathLst>
                <a:path w="25279952" h="13291911">
                  <a:moveTo>
                    <a:pt x="25155491" y="59690"/>
                  </a:moveTo>
                  <a:cubicBezTo>
                    <a:pt x="25191052" y="59690"/>
                    <a:pt x="25220262" y="88900"/>
                    <a:pt x="25220262" y="124460"/>
                  </a:cubicBezTo>
                  <a:lnTo>
                    <a:pt x="25220262" y="13167452"/>
                  </a:lnTo>
                  <a:cubicBezTo>
                    <a:pt x="25220262" y="13203011"/>
                    <a:pt x="25191052" y="13232222"/>
                    <a:pt x="25155491" y="13232222"/>
                  </a:cubicBezTo>
                  <a:lnTo>
                    <a:pt x="124460" y="13232222"/>
                  </a:lnTo>
                  <a:cubicBezTo>
                    <a:pt x="88900" y="13232222"/>
                    <a:pt x="59690" y="13203011"/>
                    <a:pt x="59690" y="13167452"/>
                  </a:cubicBezTo>
                  <a:lnTo>
                    <a:pt x="59690" y="124460"/>
                  </a:lnTo>
                  <a:cubicBezTo>
                    <a:pt x="59690" y="88900"/>
                    <a:pt x="88900" y="59690"/>
                    <a:pt x="124460" y="59690"/>
                  </a:cubicBezTo>
                  <a:lnTo>
                    <a:pt x="25155491" y="59690"/>
                  </a:lnTo>
                  <a:moveTo>
                    <a:pt x="25155491" y="0"/>
                  </a:moveTo>
                  <a:lnTo>
                    <a:pt x="124460" y="0"/>
                  </a:lnTo>
                  <a:cubicBezTo>
                    <a:pt x="55880" y="0"/>
                    <a:pt x="0" y="55880"/>
                    <a:pt x="0" y="124460"/>
                  </a:cubicBezTo>
                  <a:lnTo>
                    <a:pt x="0" y="13167452"/>
                  </a:lnTo>
                  <a:cubicBezTo>
                    <a:pt x="0" y="13236031"/>
                    <a:pt x="55880" y="13291911"/>
                    <a:pt x="124460" y="13291911"/>
                  </a:cubicBezTo>
                  <a:lnTo>
                    <a:pt x="25155491" y="13291911"/>
                  </a:lnTo>
                  <a:cubicBezTo>
                    <a:pt x="25224071" y="13291911"/>
                    <a:pt x="25279952" y="13236031"/>
                    <a:pt x="25279952" y="13167452"/>
                  </a:cubicBezTo>
                  <a:lnTo>
                    <a:pt x="25279952" y="124460"/>
                  </a:lnTo>
                  <a:cubicBezTo>
                    <a:pt x="25279952" y="55880"/>
                    <a:pt x="25224071" y="0"/>
                    <a:pt x="25155491" y="0"/>
                  </a:cubicBezTo>
                  <a:close/>
                </a:path>
              </a:pathLst>
            </a:custGeom>
            <a:solidFill>
              <a:srgbClr val="100F0D"/>
            </a:solidFill>
          </p:spPr>
        </p:sp>
      </p:grpSp>
      <p:sp>
        <p:nvSpPr>
          <p:cNvPr id="9" name="Rectangle 8"/>
          <p:cNvSpPr/>
          <p:nvPr/>
        </p:nvSpPr>
        <p:spPr>
          <a:xfrm>
            <a:off x="822121" y="546249"/>
            <a:ext cx="10386395" cy="1415766"/>
          </a:xfrm>
          <a:prstGeom prst="rect">
            <a:avLst/>
          </a:prstGeom>
        </p:spPr>
        <p:txBody>
          <a:bodyPr wrap="square" lIns="60954" tIns="30477" rIns="60954" bIns="30477">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CHỦ ĐỀ 4: ỨNG DỤNG TIN HỌC</a:t>
            </a:r>
            <a:r>
              <a:rPr lang="en-US" sz="3200" b="1">
                <a:solidFill>
                  <a:srgbClr val="FF0000"/>
                </a:solidFill>
                <a:latin typeface="Times New Roman" panose="02020603050405020304" pitchFamily="18" charset="0"/>
                <a:cs typeface="Times New Roman" panose="02020603050405020304" pitchFamily="18" charset="0"/>
              </a:rPr>
              <a:t/>
            </a:r>
            <a:br>
              <a:rPr lang="en-US" sz="3200" b="1">
                <a:solidFill>
                  <a:srgbClr val="FF0000"/>
                </a:solidFill>
                <a:latin typeface="Times New Roman" panose="02020603050405020304" pitchFamily="18" charset="0"/>
                <a:cs typeface="Times New Roman" panose="02020603050405020304" pitchFamily="18" charset="0"/>
              </a:rPr>
            </a:br>
            <a:r>
              <a:rPr lang="en-US" sz="3200" b="1">
                <a:solidFill>
                  <a:srgbClr val="FF0000"/>
                </a:solidFill>
                <a:latin typeface="Times New Roman" panose="02020603050405020304" pitchFamily="18" charset="0"/>
                <a:cs typeface="Times New Roman" panose="02020603050405020304" pitchFamily="18" charset="0"/>
              </a:rPr>
              <a:t>BÀI 6: LÀM QUEN VỚI PHẦN MỀM BẢNG TÍNH</a:t>
            </a:r>
            <a:r>
              <a:rPr lang="en-US" sz="4000" b="1">
                <a:solidFill>
                  <a:srgbClr val="FF0000"/>
                </a:solidFill>
                <a:latin typeface="Times New Roman" panose="02020603050405020304" pitchFamily="18" charset="0"/>
                <a:cs typeface="Times New Roman" panose="02020603050405020304" pitchFamily="18" charset="0"/>
              </a:rPr>
              <a:t/>
            </a:r>
            <a:br>
              <a:rPr lang="en-US" sz="4000" b="1">
                <a:solidFill>
                  <a:srgbClr val="FF0000"/>
                </a:solidFill>
                <a:latin typeface="Times New Roman" panose="02020603050405020304" pitchFamily="18" charset="0"/>
                <a:cs typeface="Times New Roman" panose="02020603050405020304" pitchFamily="18" charset="0"/>
              </a:rPr>
            </a:br>
            <a:r>
              <a:rPr lang="en-US" sz="2800" b="1">
                <a:solidFill>
                  <a:srgbClr val="FF0000"/>
                </a:solidFill>
                <a:latin typeface="Times New Roman" panose="02020603050405020304" pitchFamily="18" charset="0"/>
                <a:cs typeface="Times New Roman" panose="02020603050405020304" pitchFamily="18" charset="0"/>
              </a:rPr>
              <a:t>(Thực hiện 02 tiết: Tiết 12,13)</a:t>
            </a:r>
            <a:endParaRPr lang="en-US" sz="2800" b="1" dirty="0">
              <a:solidFill>
                <a:schemeClr val="accent2">
                  <a:lumMod val="75000"/>
                </a:schemeClr>
              </a:solidFill>
              <a:latin typeface="Arial" panose="020B0604020202020204" pitchFamily="34" charset="0"/>
              <a:cs typeface="Arial" panose="020B0604020202020204" pitchFamily="34" charset="0"/>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303" y="2019863"/>
            <a:ext cx="9283484" cy="41244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p:cNvPicPr>
          <p:nvPr/>
        </p:nvPicPr>
        <p:blipFill>
          <a:blip r:embed="rId5"/>
          <a:stretch>
            <a:fillRect/>
          </a:stretch>
        </p:blipFill>
        <p:spPr>
          <a:xfrm>
            <a:off x="9998924" y="5016844"/>
            <a:ext cx="1209592" cy="960462"/>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25014" y="4988716"/>
            <a:ext cx="1956012" cy="1713458"/>
          </a:xfrm>
          <a:prstGeom prst="rect">
            <a:avLst/>
          </a:prstGeom>
        </p:spPr>
      </p:pic>
      <p:pic>
        <p:nvPicPr>
          <p:cNvPr id="14"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406040" y="5911677"/>
            <a:ext cx="711200" cy="465175"/>
          </a:xfrm>
          <a:prstGeom prst="rect">
            <a:avLst/>
          </a:prstGeom>
        </p:spPr>
      </p:pic>
    </p:spTree>
    <p:extLst>
      <p:ext uri="{BB962C8B-B14F-4D97-AF65-F5344CB8AC3E}">
        <p14:creationId xmlns:p14="http://schemas.microsoft.com/office/powerpoint/2010/main" val="2784349780"/>
      </p:ext>
    </p:extLst>
  </p:cSld>
  <p:clrMapOvr>
    <a:masterClrMapping/>
  </p:clrMapOvr>
  <p:transition spd="med">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2192000" cy="6858000"/>
          </a:xfrm>
          <a:prstGeom prst="rect">
            <a:avLst/>
          </a:prstGeom>
        </p:spPr>
      </p:pic>
      <p:grpSp>
        <p:nvGrpSpPr>
          <p:cNvPr id="15" name="Group 15"/>
          <p:cNvGrpSpPr/>
          <p:nvPr/>
        </p:nvGrpSpPr>
        <p:grpSpPr>
          <a:xfrm>
            <a:off x="296629" y="808150"/>
            <a:ext cx="4487072" cy="5715812"/>
            <a:chOff x="0" y="0"/>
            <a:chExt cx="12390759" cy="13587893"/>
          </a:xfrm>
        </p:grpSpPr>
        <p:sp>
          <p:nvSpPr>
            <p:cNvPr id="16" name="Freeform 16"/>
            <p:cNvSpPr/>
            <p:nvPr/>
          </p:nvSpPr>
          <p:spPr>
            <a:xfrm>
              <a:off x="31750" y="31750"/>
              <a:ext cx="12327259" cy="13524393"/>
            </a:xfrm>
            <a:custGeom>
              <a:avLst/>
              <a:gdLst/>
              <a:ahLst/>
              <a:cxnLst/>
              <a:rect l="l" t="t" r="r" b="b"/>
              <a:pathLst>
                <a:path w="12327259" h="13524393">
                  <a:moveTo>
                    <a:pt x="12234549" y="13524393"/>
                  </a:moveTo>
                  <a:lnTo>
                    <a:pt x="92710" y="13524393"/>
                  </a:lnTo>
                  <a:cubicBezTo>
                    <a:pt x="41910" y="13524393"/>
                    <a:pt x="0" y="13482482"/>
                    <a:pt x="0" y="13431682"/>
                  </a:cubicBezTo>
                  <a:lnTo>
                    <a:pt x="0" y="92710"/>
                  </a:lnTo>
                  <a:cubicBezTo>
                    <a:pt x="0" y="41910"/>
                    <a:pt x="41910" y="0"/>
                    <a:pt x="92710" y="0"/>
                  </a:cubicBezTo>
                  <a:lnTo>
                    <a:pt x="12233279" y="0"/>
                  </a:lnTo>
                  <a:cubicBezTo>
                    <a:pt x="12284079" y="0"/>
                    <a:pt x="12325989" y="41910"/>
                    <a:pt x="12325989" y="92710"/>
                  </a:cubicBezTo>
                  <a:lnTo>
                    <a:pt x="12325989" y="13430413"/>
                  </a:lnTo>
                  <a:cubicBezTo>
                    <a:pt x="12327259" y="13482482"/>
                    <a:pt x="12285349" y="13524393"/>
                    <a:pt x="12234549" y="13524393"/>
                  </a:cubicBezTo>
                  <a:close/>
                </a:path>
              </a:pathLst>
            </a:custGeom>
            <a:solidFill>
              <a:srgbClr val="EBADB1"/>
            </a:solidFill>
          </p:spPr>
        </p:sp>
        <p:sp>
          <p:nvSpPr>
            <p:cNvPr id="17" name="Freeform 17"/>
            <p:cNvSpPr/>
            <p:nvPr/>
          </p:nvSpPr>
          <p:spPr>
            <a:xfrm>
              <a:off x="0" y="0"/>
              <a:ext cx="12390759" cy="13587893"/>
            </a:xfrm>
            <a:custGeom>
              <a:avLst/>
              <a:gdLst/>
              <a:ahLst/>
              <a:cxnLst/>
              <a:rect l="l" t="t" r="r" b="b"/>
              <a:pathLst>
                <a:path w="12390759" h="13587893">
                  <a:moveTo>
                    <a:pt x="12266299" y="59690"/>
                  </a:moveTo>
                  <a:cubicBezTo>
                    <a:pt x="12301859" y="59690"/>
                    <a:pt x="12331069" y="88900"/>
                    <a:pt x="12331069" y="124460"/>
                  </a:cubicBezTo>
                  <a:lnTo>
                    <a:pt x="12331069" y="13463432"/>
                  </a:lnTo>
                  <a:cubicBezTo>
                    <a:pt x="12331069" y="13498993"/>
                    <a:pt x="12301859" y="13528204"/>
                    <a:pt x="12266299" y="13528204"/>
                  </a:cubicBezTo>
                  <a:lnTo>
                    <a:pt x="124460" y="13528204"/>
                  </a:lnTo>
                  <a:cubicBezTo>
                    <a:pt x="88900" y="13528204"/>
                    <a:pt x="59690" y="13498993"/>
                    <a:pt x="59690" y="13463432"/>
                  </a:cubicBezTo>
                  <a:lnTo>
                    <a:pt x="59690" y="124460"/>
                  </a:lnTo>
                  <a:cubicBezTo>
                    <a:pt x="59690" y="88900"/>
                    <a:pt x="88900" y="59690"/>
                    <a:pt x="124460" y="59690"/>
                  </a:cubicBezTo>
                  <a:lnTo>
                    <a:pt x="12266299" y="59690"/>
                  </a:lnTo>
                  <a:moveTo>
                    <a:pt x="12266299" y="0"/>
                  </a:moveTo>
                  <a:lnTo>
                    <a:pt x="124460" y="0"/>
                  </a:lnTo>
                  <a:cubicBezTo>
                    <a:pt x="55880" y="0"/>
                    <a:pt x="0" y="55880"/>
                    <a:pt x="0" y="124460"/>
                  </a:cubicBezTo>
                  <a:lnTo>
                    <a:pt x="0" y="13463432"/>
                  </a:lnTo>
                  <a:cubicBezTo>
                    <a:pt x="0" y="13532013"/>
                    <a:pt x="55880" y="13587893"/>
                    <a:pt x="124460" y="13587893"/>
                  </a:cubicBezTo>
                  <a:lnTo>
                    <a:pt x="12266299" y="13587893"/>
                  </a:lnTo>
                  <a:cubicBezTo>
                    <a:pt x="12334879" y="13587893"/>
                    <a:pt x="12390759" y="13532013"/>
                    <a:pt x="12390759" y="13463432"/>
                  </a:cubicBezTo>
                  <a:lnTo>
                    <a:pt x="12390759" y="124460"/>
                  </a:lnTo>
                  <a:cubicBezTo>
                    <a:pt x="12390759" y="55880"/>
                    <a:pt x="12334879" y="0"/>
                    <a:pt x="12266299" y="0"/>
                  </a:cubicBezTo>
                  <a:close/>
                </a:path>
              </a:pathLst>
            </a:custGeom>
            <a:solidFill>
              <a:srgbClr val="100F0D"/>
            </a:solidFill>
          </p:spPr>
        </p:sp>
      </p:grpSp>
      <p:grpSp>
        <p:nvGrpSpPr>
          <p:cNvPr id="18" name="Group 18"/>
          <p:cNvGrpSpPr/>
          <p:nvPr/>
        </p:nvGrpSpPr>
        <p:grpSpPr>
          <a:xfrm>
            <a:off x="538561" y="1034255"/>
            <a:ext cx="4356757" cy="5263601"/>
            <a:chOff x="0" y="0"/>
            <a:chExt cx="12448626" cy="13668419"/>
          </a:xfrm>
        </p:grpSpPr>
        <p:sp>
          <p:nvSpPr>
            <p:cNvPr id="19" name="Freeform 19"/>
            <p:cNvSpPr/>
            <p:nvPr/>
          </p:nvSpPr>
          <p:spPr>
            <a:xfrm>
              <a:off x="31750" y="31750"/>
              <a:ext cx="12385126" cy="13604920"/>
            </a:xfrm>
            <a:custGeom>
              <a:avLst/>
              <a:gdLst/>
              <a:ahLst/>
              <a:cxnLst/>
              <a:rect l="l" t="t" r="r" b="b"/>
              <a:pathLst>
                <a:path w="12385126" h="13604920">
                  <a:moveTo>
                    <a:pt x="12292416" y="13604920"/>
                  </a:moveTo>
                  <a:lnTo>
                    <a:pt x="92710" y="13604920"/>
                  </a:lnTo>
                  <a:cubicBezTo>
                    <a:pt x="41910" y="13604920"/>
                    <a:pt x="0" y="13563009"/>
                    <a:pt x="0" y="13512209"/>
                  </a:cubicBezTo>
                  <a:lnTo>
                    <a:pt x="0" y="92710"/>
                  </a:lnTo>
                  <a:cubicBezTo>
                    <a:pt x="0" y="41910"/>
                    <a:pt x="41910" y="0"/>
                    <a:pt x="92710" y="0"/>
                  </a:cubicBezTo>
                  <a:lnTo>
                    <a:pt x="12291146" y="0"/>
                  </a:lnTo>
                  <a:cubicBezTo>
                    <a:pt x="12341946" y="0"/>
                    <a:pt x="12383857" y="41910"/>
                    <a:pt x="12383857" y="92710"/>
                  </a:cubicBezTo>
                  <a:lnTo>
                    <a:pt x="12383857" y="13510940"/>
                  </a:lnTo>
                  <a:cubicBezTo>
                    <a:pt x="12385126" y="13563009"/>
                    <a:pt x="12343216" y="13604920"/>
                    <a:pt x="12292416" y="13604920"/>
                  </a:cubicBezTo>
                  <a:close/>
                </a:path>
              </a:pathLst>
            </a:custGeom>
            <a:solidFill>
              <a:srgbClr val="FDF9F2"/>
            </a:solidFill>
          </p:spPr>
        </p:sp>
        <p:sp>
          <p:nvSpPr>
            <p:cNvPr id="20" name="Freeform 20"/>
            <p:cNvSpPr/>
            <p:nvPr/>
          </p:nvSpPr>
          <p:spPr>
            <a:xfrm>
              <a:off x="0" y="0"/>
              <a:ext cx="12448626" cy="13668420"/>
            </a:xfrm>
            <a:custGeom>
              <a:avLst/>
              <a:gdLst/>
              <a:ahLst/>
              <a:cxnLst/>
              <a:rect l="l" t="t" r="r" b="b"/>
              <a:pathLst>
                <a:path w="12448626" h="13668420">
                  <a:moveTo>
                    <a:pt x="12324166" y="59690"/>
                  </a:moveTo>
                  <a:cubicBezTo>
                    <a:pt x="12359726" y="59690"/>
                    <a:pt x="12388936" y="88900"/>
                    <a:pt x="12388936" y="124460"/>
                  </a:cubicBezTo>
                  <a:lnTo>
                    <a:pt x="12388936" y="13543959"/>
                  </a:lnTo>
                  <a:cubicBezTo>
                    <a:pt x="12388936" y="13579520"/>
                    <a:pt x="12359726" y="13608729"/>
                    <a:pt x="12324166" y="13608729"/>
                  </a:cubicBezTo>
                  <a:lnTo>
                    <a:pt x="124460" y="13608729"/>
                  </a:lnTo>
                  <a:cubicBezTo>
                    <a:pt x="88900" y="13608729"/>
                    <a:pt x="59690" y="13579520"/>
                    <a:pt x="59690" y="13543959"/>
                  </a:cubicBezTo>
                  <a:lnTo>
                    <a:pt x="59690" y="124460"/>
                  </a:lnTo>
                  <a:cubicBezTo>
                    <a:pt x="59690" y="88900"/>
                    <a:pt x="88900" y="59690"/>
                    <a:pt x="124460" y="59690"/>
                  </a:cubicBezTo>
                  <a:lnTo>
                    <a:pt x="12324166" y="59690"/>
                  </a:lnTo>
                  <a:moveTo>
                    <a:pt x="12324166" y="0"/>
                  </a:moveTo>
                  <a:lnTo>
                    <a:pt x="124460" y="0"/>
                  </a:lnTo>
                  <a:cubicBezTo>
                    <a:pt x="55880" y="0"/>
                    <a:pt x="0" y="55880"/>
                    <a:pt x="0" y="124460"/>
                  </a:cubicBezTo>
                  <a:lnTo>
                    <a:pt x="0" y="13543959"/>
                  </a:lnTo>
                  <a:cubicBezTo>
                    <a:pt x="0" y="13612540"/>
                    <a:pt x="55880" y="13668420"/>
                    <a:pt x="124460" y="13668420"/>
                  </a:cubicBezTo>
                  <a:lnTo>
                    <a:pt x="12324166" y="13668420"/>
                  </a:lnTo>
                  <a:cubicBezTo>
                    <a:pt x="12392747" y="13668420"/>
                    <a:pt x="12448626" y="13612540"/>
                    <a:pt x="12448626" y="13543959"/>
                  </a:cubicBezTo>
                  <a:lnTo>
                    <a:pt x="12448626" y="124460"/>
                  </a:lnTo>
                  <a:cubicBezTo>
                    <a:pt x="12448626" y="55880"/>
                    <a:pt x="12392747" y="0"/>
                    <a:pt x="12324166" y="0"/>
                  </a:cubicBezTo>
                  <a:close/>
                </a:path>
              </a:pathLst>
            </a:custGeom>
            <a:solidFill>
              <a:srgbClr val="100F0D"/>
            </a:solidFill>
          </p:spPr>
        </p:sp>
      </p:grpSp>
      <p:sp>
        <p:nvSpPr>
          <p:cNvPr id="45" name="TextBox 45"/>
          <p:cNvSpPr txBox="1"/>
          <p:nvPr/>
        </p:nvSpPr>
        <p:spPr>
          <a:xfrm>
            <a:off x="1098449" y="1401995"/>
            <a:ext cx="3785757" cy="1795363"/>
          </a:xfrm>
          <a:prstGeom prst="rect">
            <a:avLst/>
          </a:prstGeom>
        </p:spPr>
        <p:txBody>
          <a:bodyPr wrap="square" lIns="0" tIns="0" rIns="0" bIns="0" rtlCol="0" anchor="t">
            <a:spAutoFit/>
          </a:bodyPr>
          <a:lstStyle/>
          <a:p>
            <a:pPr algn="ctr">
              <a:lnSpc>
                <a:spcPts val="6999"/>
              </a:lnSpc>
            </a:pPr>
            <a:r>
              <a:rPr lang="en-US" sz="4400" b="1" dirty="0">
                <a:solidFill>
                  <a:schemeClr val="tx2">
                    <a:lumMod val="75000"/>
                  </a:schemeClr>
                </a:solidFill>
                <a:latin typeface="Arial" panose="020B0604020202020204" pitchFamily="34" charset="0"/>
                <a:cs typeface="Arial" panose="020B0604020202020204" pitchFamily="34" charset="0"/>
              </a:rPr>
              <a:t>NỘI DUNG BÀI HỌC</a:t>
            </a:r>
          </a:p>
        </p:txBody>
      </p:sp>
      <p:grpSp>
        <p:nvGrpSpPr>
          <p:cNvPr id="53" name="Group 52"/>
          <p:cNvGrpSpPr/>
          <p:nvPr/>
        </p:nvGrpSpPr>
        <p:grpSpPr>
          <a:xfrm>
            <a:off x="5470902" y="2477431"/>
            <a:ext cx="6319367" cy="2017861"/>
            <a:chOff x="10356876" y="4054048"/>
            <a:chExt cx="7191383" cy="3026792"/>
          </a:xfrm>
        </p:grpSpPr>
        <p:grpSp>
          <p:nvGrpSpPr>
            <p:cNvPr id="6" name="Group 6"/>
            <p:cNvGrpSpPr/>
            <p:nvPr/>
          </p:nvGrpSpPr>
          <p:grpSpPr>
            <a:xfrm>
              <a:off x="10565884" y="4294999"/>
              <a:ext cx="6982375" cy="2785841"/>
              <a:chOff x="0" y="0"/>
              <a:chExt cx="10052054" cy="5539613"/>
            </a:xfrm>
          </p:grpSpPr>
          <p:sp>
            <p:nvSpPr>
              <p:cNvPr id="7" name="Freeform 7"/>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B8A6C0"/>
              </a:solidFill>
            </p:spPr>
          </p:sp>
          <p:sp>
            <p:nvSpPr>
              <p:cNvPr id="8" name="Freeform 8"/>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12" name="Group 12"/>
            <p:cNvGrpSpPr/>
            <p:nvPr/>
          </p:nvGrpSpPr>
          <p:grpSpPr>
            <a:xfrm>
              <a:off x="10356876" y="4054048"/>
              <a:ext cx="6982375" cy="2833213"/>
              <a:chOff x="0" y="0"/>
              <a:chExt cx="10052054" cy="5633812"/>
            </a:xfrm>
          </p:grpSpPr>
          <p:sp>
            <p:nvSpPr>
              <p:cNvPr id="13" name="Freeform 13"/>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14" name="Freeform 14"/>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sp>
          <p:nvSpPr>
            <p:cNvPr id="22" name="AutoShape 22"/>
            <p:cNvSpPr/>
            <p:nvPr/>
          </p:nvSpPr>
          <p:spPr>
            <a:xfrm flipV="1">
              <a:off x="10378930" y="4746174"/>
              <a:ext cx="6929316" cy="6495"/>
            </a:xfrm>
            <a:prstGeom prst="line">
              <a:avLst/>
            </a:prstGeom>
            <a:ln w="38100" cap="rnd">
              <a:solidFill>
                <a:srgbClr val="100F0D"/>
              </a:solidFill>
              <a:prstDash val="solid"/>
              <a:headEnd type="none" w="sm" len="sm"/>
              <a:tailEnd type="none" w="sm" len="sm"/>
            </a:ln>
          </p:spPr>
        </p:sp>
        <p:grpSp>
          <p:nvGrpSpPr>
            <p:cNvPr id="26" name="Group 26"/>
            <p:cNvGrpSpPr>
              <a:grpSpLocks noChangeAspect="1"/>
            </p:cNvGrpSpPr>
            <p:nvPr/>
          </p:nvGrpSpPr>
          <p:grpSpPr>
            <a:xfrm>
              <a:off x="11284221" y="4328756"/>
              <a:ext cx="193699" cy="193699"/>
              <a:chOff x="0" y="0"/>
              <a:chExt cx="495300" cy="495300"/>
            </a:xfrm>
          </p:grpSpPr>
          <p:sp>
            <p:nvSpPr>
              <p:cNvPr id="27" name="Freeform 2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8" name="Freeform 2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32" name="Group 32"/>
            <p:cNvGrpSpPr>
              <a:grpSpLocks noChangeAspect="1"/>
            </p:cNvGrpSpPr>
            <p:nvPr/>
          </p:nvGrpSpPr>
          <p:grpSpPr>
            <a:xfrm>
              <a:off x="10968221" y="4328756"/>
              <a:ext cx="193699" cy="193699"/>
              <a:chOff x="0" y="0"/>
              <a:chExt cx="495300" cy="495300"/>
            </a:xfrm>
          </p:grpSpPr>
          <p:sp>
            <p:nvSpPr>
              <p:cNvPr id="33" name="Freeform 3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4" name="Freeform 3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8" name="Group 38"/>
            <p:cNvGrpSpPr>
              <a:grpSpLocks noChangeAspect="1"/>
            </p:cNvGrpSpPr>
            <p:nvPr/>
          </p:nvGrpSpPr>
          <p:grpSpPr>
            <a:xfrm>
              <a:off x="10652221" y="4328756"/>
              <a:ext cx="193699" cy="193699"/>
              <a:chOff x="0" y="0"/>
              <a:chExt cx="495300" cy="495300"/>
            </a:xfrm>
          </p:grpSpPr>
          <p:sp>
            <p:nvSpPr>
              <p:cNvPr id="39" name="Freeform 3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40" name="Freeform 4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sp>
          <p:nvSpPr>
            <p:cNvPr id="47" name="TextBox 43"/>
            <p:cNvSpPr txBox="1"/>
            <p:nvPr/>
          </p:nvSpPr>
          <p:spPr>
            <a:xfrm>
              <a:off x="10673582" y="4970989"/>
              <a:ext cx="6340014" cy="1338828"/>
            </a:xfrm>
            <a:prstGeom prst="rect">
              <a:avLst/>
            </a:prstGeom>
          </p:spPr>
          <p:txBody>
            <a:bodyPr wrap="square" lIns="0" tIns="0" rIns="0" bIns="0" rtlCol="0" anchor="t">
              <a:spAutoFit/>
            </a:bodyPr>
            <a:lstStyle/>
            <a:p>
              <a:pPr algn="ctr"/>
              <a:r>
                <a:rPr lang="en-US" sz="2900" b="1" smtClean="0">
                  <a:solidFill>
                    <a:srgbClr val="100F0D"/>
                  </a:solidFill>
                  <a:latin typeface="Arial" panose="020B0604020202020204" pitchFamily="34" charset="0"/>
                  <a:cs typeface="Arial" panose="020B0604020202020204" pitchFamily="34" charset="0"/>
                </a:rPr>
                <a:t>Nhập, chỉnh sửa và định dạng dữ liệu</a:t>
              </a:r>
              <a:endParaRPr lang="en-US" sz="2900" b="1" dirty="0">
                <a:solidFill>
                  <a:srgbClr val="100F0D"/>
                </a:solidFill>
                <a:latin typeface="Arial" panose="020B0604020202020204" pitchFamily="34" charset="0"/>
                <a:cs typeface="Arial" panose="020B0604020202020204" pitchFamily="34" charset="0"/>
              </a:endParaRPr>
            </a:p>
          </p:txBody>
        </p:sp>
        <p:sp>
          <p:nvSpPr>
            <p:cNvPr id="49" name="TextBox 43"/>
            <p:cNvSpPr txBox="1"/>
            <p:nvPr/>
          </p:nvSpPr>
          <p:spPr>
            <a:xfrm>
              <a:off x="11597035" y="4254580"/>
              <a:ext cx="4493106" cy="500137"/>
            </a:xfrm>
            <a:prstGeom prst="rect">
              <a:avLst/>
            </a:prstGeom>
          </p:spPr>
          <p:txBody>
            <a:bodyPr lIns="0" tIns="0" rIns="0" bIns="0" rtlCol="0" anchor="t">
              <a:spAutoFit/>
            </a:bodyPr>
            <a:lstStyle/>
            <a:p>
              <a:pPr algn="ctr">
                <a:lnSpc>
                  <a:spcPts val="2612"/>
                </a:lnSpc>
              </a:pPr>
              <a:r>
                <a:rPr lang="en-US" sz="2900" b="1" dirty="0">
                  <a:solidFill>
                    <a:schemeClr val="tx2">
                      <a:lumMod val="75000"/>
                    </a:schemeClr>
                  </a:solidFill>
                  <a:latin typeface="Arial" panose="020B0604020202020204" pitchFamily="34" charset="0"/>
                  <a:cs typeface="Arial" panose="020B0604020202020204" pitchFamily="34" charset="0"/>
                </a:rPr>
                <a:t>02</a:t>
              </a:r>
            </a:p>
          </p:txBody>
        </p:sp>
      </p:grpSp>
      <p:grpSp>
        <p:nvGrpSpPr>
          <p:cNvPr id="75" name="Group 74"/>
          <p:cNvGrpSpPr/>
          <p:nvPr/>
        </p:nvGrpSpPr>
        <p:grpSpPr>
          <a:xfrm>
            <a:off x="5470902" y="325752"/>
            <a:ext cx="6338807" cy="2007216"/>
            <a:chOff x="10356876" y="4054048"/>
            <a:chExt cx="7191383" cy="3010825"/>
          </a:xfrm>
        </p:grpSpPr>
        <p:grpSp>
          <p:nvGrpSpPr>
            <p:cNvPr id="76" name="Group 6"/>
            <p:cNvGrpSpPr/>
            <p:nvPr/>
          </p:nvGrpSpPr>
          <p:grpSpPr>
            <a:xfrm>
              <a:off x="10565884" y="4132270"/>
              <a:ext cx="6982375" cy="2932603"/>
              <a:chOff x="0" y="-323582"/>
              <a:chExt cx="10052054" cy="5831445"/>
            </a:xfrm>
          </p:grpSpPr>
          <p:sp>
            <p:nvSpPr>
              <p:cNvPr id="92" name="Freeform 7"/>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EE9D7F"/>
              </a:solidFill>
            </p:spPr>
          </p:sp>
          <p:sp>
            <p:nvSpPr>
              <p:cNvPr id="93" name="Freeform 8"/>
              <p:cNvSpPr/>
              <p:nvPr/>
            </p:nvSpPr>
            <p:spPr>
              <a:xfrm>
                <a:off x="0" y="-323582"/>
                <a:ext cx="10052054" cy="5539612"/>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77" name="Group 12"/>
            <p:cNvGrpSpPr/>
            <p:nvPr/>
          </p:nvGrpSpPr>
          <p:grpSpPr>
            <a:xfrm>
              <a:off x="10356876" y="4054048"/>
              <a:ext cx="6982375" cy="2833213"/>
              <a:chOff x="0" y="0"/>
              <a:chExt cx="10052054" cy="5633812"/>
            </a:xfrm>
          </p:grpSpPr>
          <p:sp>
            <p:nvSpPr>
              <p:cNvPr id="90" name="Freeform 13"/>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91" name="Freeform 14"/>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sp>
          <p:nvSpPr>
            <p:cNvPr id="78" name="AutoShape 22"/>
            <p:cNvSpPr/>
            <p:nvPr/>
          </p:nvSpPr>
          <p:spPr>
            <a:xfrm flipV="1">
              <a:off x="10378930" y="4746174"/>
              <a:ext cx="6929316" cy="6495"/>
            </a:xfrm>
            <a:prstGeom prst="line">
              <a:avLst/>
            </a:prstGeom>
            <a:ln w="38100" cap="rnd">
              <a:solidFill>
                <a:srgbClr val="100F0D"/>
              </a:solidFill>
              <a:prstDash val="solid"/>
              <a:headEnd type="none" w="sm" len="sm"/>
              <a:tailEnd type="none" w="sm" len="sm"/>
            </a:ln>
          </p:spPr>
        </p:sp>
        <p:grpSp>
          <p:nvGrpSpPr>
            <p:cNvPr id="79" name="Group 26"/>
            <p:cNvGrpSpPr>
              <a:grpSpLocks noChangeAspect="1"/>
            </p:cNvGrpSpPr>
            <p:nvPr/>
          </p:nvGrpSpPr>
          <p:grpSpPr>
            <a:xfrm>
              <a:off x="11284221" y="4328756"/>
              <a:ext cx="193699" cy="193699"/>
              <a:chOff x="0" y="0"/>
              <a:chExt cx="495300" cy="495300"/>
            </a:xfrm>
          </p:grpSpPr>
          <p:sp>
            <p:nvSpPr>
              <p:cNvPr id="88" name="Freeform 2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89" name="Freeform 2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80" name="Group 32"/>
            <p:cNvGrpSpPr>
              <a:grpSpLocks noChangeAspect="1"/>
            </p:cNvGrpSpPr>
            <p:nvPr/>
          </p:nvGrpSpPr>
          <p:grpSpPr>
            <a:xfrm>
              <a:off x="10968221" y="4328756"/>
              <a:ext cx="193699" cy="193699"/>
              <a:chOff x="0" y="0"/>
              <a:chExt cx="495300" cy="495300"/>
            </a:xfrm>
          </p:grpSpPr>
          <p:sp>
            <p:nvSpPr>
              <p:cNvPr id="86" name="Freeform 3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87" name="Freeform 3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81" name="Group 38"/>
            <p:cNvGrpSpPr>
              <a:grpSpLocks noChangeAspect="1"/>
            </p:cNvGrpSpPr>
            <p:nvPr/>
          </p:nvGrpSpPr>
          <p:grpSpPr>
            <a:xfrm>
              <a:off x="10652221" y="4328756"/>
              <a:ext cx="193699" cy="193699"/>
              <a:chOff x="0" y="0"/>
              <a:chExt cx="495300" cy="495300"/>
            </a:xfrm>
          </p:grpSpPr>
          <p:sp>
            <p:nvSpPr>
              <p:cNvPr id="84" name="Freeform 3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85" name="Freeform 4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sp>
          <p:nvSpPr>
            <p:cNvPr id="82" name="TextBox 43"/>
            <p:cNvSpPr txBox="1"/>
            <p:nvPr/>
          </p:nvSpPr>
          <p:spPr>
            <a:xfrm>
              <a:off x="10652222" y="4613284"/>
              <a:ext cx="6340014" cy="2008243"/>
            </a:xfrm>
            <a:prstGeom prst="rect">
              <a:avLst/>
            </a:prstGeom>
          </p:spPr>
          <p:txBody>
            <a:bodyPr wrap="square" lIns="0" tIns="0" rIns="0" bIns="0" rtlCol="0" anchor="t">
              <a:spAutoFit/>
            </a:bodyPr>
            <a:lstStyle/>
            <a:p>
              <a:pPr algn="ctr">
                <a:lnSpc>
                  <a:spcPct val="150000"/>
                </a:lnSpc>
              </a:pPr>
              <a:r>
                <a:rPr lang="en-US" sz="2900" b="1" smtClean="0">
                  <a:latin typeface="Arial" panose="020B0604020202020204" pitchFamily="34" charset="0"/>
                  <a:cs typeface="Arial" panose="020B0604020202020204" pitchFamily="34" charset="0"/>
                </a:rPr>
                <a:t>Giao diện phần mềm bảng tính</a:t>
              </a:r>
              <a:endParaRPr lang="en-US" sz="2900" b="1" dirty="0">
                <a:solidFill>
                  <a:srgbClr val="100F0D"/>
                </a:solidFill>
                <a:latin typeface="Arial" panose="020B0604020202020204" pitchFamily="34" charset="0"/>
                <a:cs typeface="Arial" panose="020B0604020202020204" pitchFamily="34" charset="0"/>
              </a:endParaRPr>
            </a:p>
          </p:txBody>
        </p:sp>
        <p:sp>
          <p:nvSpPr>
            <p:cNvPr id="83" name="TextBox 43"/>
            <p:cNvSpPr txBox="1"/>
            <p:nvPr/>
          </p:nvSpPr>
          <p:spPr>
            <a:xfrm>
              <a:off x="11597036" y="4161592"/>
              <a:ext cx="4493106" cy="500138"/>
            </a:xfrm>
            <a:prstGeom prst="rect">
              <a:avLst/>
            </a:prstGeom>
          </p:spPr>
          <p:txBody>
            <a:bodyPr lIns="0" tIns="0" rIns="0" bIns="0" rtlCol="0" anchor="t">
              <a:spAutoFit/>
            </a:bodyPr>
            <a:lstStyle/>
            <a:p>
              <a:pPr algn="ctr">
                <a:lnSpc>
                  <a:spcPts val="2612"/>
                </a:lnSpc>
              </a:pPr>
              <a:r>
                <a:rPr lang="en-US" sz="2900" b="1" dirty="0">
                  <a:solidFill>
                    <a:schemeClr val="tx2">
                      <a:lumMod val="75000"/>
                    </a:schemeClr>
                  </a:solidFill>
                  <a:latin typeface="Arial" panose="020B0604020202020204" pitchFamily="34" charset="0"/>
                  <a:cs typeface="Arial" panose="020B0604020202020204" pitchFamily="34" charset="0"/>
                </a:rPr>
                <a:t>01</a:t>
              </a:r>
            </a:p>
          </p:txBody>
        </p:sp>
      </p:grpSp>
      <p:grpSp>
        <p:nvGrpSpPr>
          <p:cNvPr id="50" name="Group 49"/>
          <p:cNvGrpSpPr/>
          <p:nvPr/>
        </p:nvGrpSpPr>
        <p:grpSpPr>
          <a:xfrm>
            <a:off x="5470902" y="4652525"/>
            <a:ext cx="6338806" cy="2017861"/>
            <a:chOff x="10356876" y="4054048"/>
            <a:chExt cx="7191383" cy="3026792"/>
          </a:xfrm>
        </p:grpSpPr>
        <p:grpSp>
          <p:nvGrpSpPr>
            <p:cNvPr id="51" name="Group 6"/>
            <p:cNvGrpSpPr/>
            <p:nvPr/>
          </p:nvGrpSpPr>
          <p:grpSpPr>
            <a:xfrm>
              <a:off x="10565884" y="4294999"/>
              <a:ext cx="6982375" cy="2785841"/>
              <a:chOff x="0" y="0"/>
              <a:chExt cx="10052054" cy="5539613"/>
            </a:xfrm>
          </p:grpSpPr>
          <p:sp>
            <p:nvSpPr>
              <p:cNvPr id="68" name="Freeform 7"/>
              <p:cNvSpPr/>
              <p:nvPr/>
            </p:nvSpPr>
            <p:spPr>
              <a:xfrm>
                <a:off x="31750"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B8A6C0"/>
              </a:solidFill>
            </p:spPr>
          </p:sp>
          <p:sp>
            <p:nvSpPr>
              <p:cNvPr id="69" name="Freeform 8"/>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52" name="Group 12"/>
            <p:cNvGrpSpPr/>
            <p:nvPr/>
          </p:nvGrpSpPr>
          <p:grpSpPr>
            <a:xfrm>
              <a:off x="10356876" y="4054048"/>
              <a:ext cx="6982375" cy="2833213"/>
              <a:chOff x="0" y="0"/>
              <a:chExt cx="10052054" cy="5633812"/>
            </a:xfrm>
          </p:grpSpPr>
          <p:sp>
            <p:nvSpPr>
              <p:cNvPr id="66" name="Freeform 13"/>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67" name="Freeform 14"/>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sp>
          <p:nvSpPr>
            <p:cNvPr id="54" name="AutoShape 22"/>
            <p:cNvSpPr/>
            <p:nvPr/>
          </p:nvSpPr>
          <p:spPr>
            <a:xfrm flipV="1">
              <a:off x="10378930" y="4746174"/>
              <a:ext cx="6929316" cy="6495"/>
            </a:xfrm>
            <a:prstGeom prst="line">
              <a:avLst/>
            </a:prstGeom>
            <a:ln w="38100" cap="rnd">
              <a:solidFill>
                <a:srgbClr val="100F0D"/>
              </a:solidFill>
              <a:prstDash val="solid"/>
              <a:headEnd type="none" w="sm" len="sm"/>
              <a:tailEnd type="none" w="sm" len="sm"/>
            </a:ln>
          </p:spPr>
        </p:sp>
        <p:grpSp>
          <p:nvGrpSpPr>
            <p:cNvPr id="55" name="Group 26"/>
            <p:cNvGrpSpPr>
              <a:grpSpLocks noChangeAspect="1"/>
            </p:cNvGrpSpPr>
            <p:nvPr/>
          </p:nvGrpSpPr>
          <p:grpSpPr>
            <a:xfrm>
              <a:off x="11284221" y="4328756"/>
              <a:ext cx="193699" cy="193699"/>
              <a:chOff x="0" y="0"/>
              <a:chExt cx="495300" cy="495300"/>
            </a:xfrm>
          </p:grpSpPr>
          <p:sp>
            <p:nvSpPr>
              <p:cNvPr id="64" name="Freeform 2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5" name="Freeform 2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56" name="Group 32"/>
            <p:cNvGrpSpPr>
              <a:grpSpLocks noChangeAspect="1"/>
            </p:cNvGrpSpPr>
            <p:nvPr/>
          </p:nvGrpSpPr>
          <p:grpSpPr>
            <a:xfrm>
              <a:off x="10968221" y="4328756"/>
              <a:ext cx="193699" cy="193699"/>
              <a:chOff x="0" y="0"/>
              <a:chExt cx="495300" cy="495300"/>
            </a:xfrm>
          </p:grpSpPr>
          <p:sp>
            <p:nvSpPr>
              <p:cNvPr id="62" name="Freeform 3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3" name="Freeform 3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57" name="Group 38"/>
            <p:cNvGrpSpPr>
              <a:grpSpLocks noChangeAspect="1"/>
            </p:cNvGrpSpPr>
            <p:nvPr/>
          </p:nvGrpSpPr>
          <p:grpSpPr>
            <a:xfrm>
              <a:off x="10652221" y="4328756"/>
              <a:ext cx="193699" cy="193699"/>
              <a:chOff x="0" y="0"/>
              <a:chExt cx="495300" cy="495300"/>
            </a:xfrm>
          </p:grpSpPr>
          <p:sp>
            <p:nvSpPr>
              <p:cNvPr id="60" name="Freeform 3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61" name="Freeform 4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sp>
          <p:nvSpPr>
            <p:cNvPr id="58" name="TextBox 43"/>
            <p:cNvSpPr txBox="1"/>
            <p:nvPr/>
          </p:nvSpPr>
          <p:spPr>
            <a:xfrm>
              <a:off x="10673580" y="4896747"/>
              <a:ext cx="6665669" cy="1292661"/>
            </a:xfrm>
            <a:prstGeom prst="rect">
              <a:avLst/>
            </a:prstGeom>
          </p:spPr>
          <p:txBody>
            <a:bodyPr wrap="square" lIns="0" tIns="0" rIns="0" bIns="0" rtlCol="0" anchor="t">
              <a:spAutoFit/>
            </a:bodyPr>
            <a:lstStyle/>
            <a:p>
              <a:pPr algn="ctr"/>
              <a:r>
                <a:rPr lang="en-US" sz="2800" b="1" smtClean="0">
                  <a:solidFill>
                    <a:srgbClr val="100F0D"/>
                  </a:solidFill>
                  <a:latin typeface="Arial" panose="020B0604020202020204" pitchFamily="34" charset="0"/>
                  <a:cs typeface="Arial" panose="020B0604020202020204" pitchFamily="34" charset="0"/>
                </a:rPr>
                <a:t>Thực hành: Nhập thông tin khảo sát dự án trường học xanh</a:t>
              </a:r>
              <a:endParaRPr lang="en-US" sz="2800" b="1" dirty="0">
                <a:solidFill>
                  <a:srgbClr val="100F0D"/>
                </a:solidFill>
                <a:latin typeface="Arial" panose="020B0604020202020204" pitchFamily="34" charset="0"/>
                <a:cs typeface="Arial" panose="020B0604020202020204" pitchFamily="34" charset="0"/>
              </a:endParaRPr>
            </a:p>
          </p:txBody>
        </p:sp>
        <p:sp>
          <p:nvSpPr>
            <p:cNvPr id="59" name="TextBox 43"/>
            <p:cNvSpPr txBox="1"/>
            <p:nvPr/>
          </p:nvSpPr>
          <p:spPr>
            <a:xfrm>
              <a:off x="11597035" y="4254580"/>
              <a:ext cx="4493106" cy="500137"/>
            </a:xfrm>
            <a:prstGeom prst="rect">
              <a:avLst/>
            </a:prstGeom>
          </p:spPr>
          <p:txBody>
            <a:bodyPr lIns="0" tIns="0" rIns="0" bIns="0" rtlCol="0" anchor="t">
              <a:spAutoFit/>
            </a:bodyPr>
            <a:lstStyle/>
            <a:p>
              <a:pPr algn="ctr">
                <a:lnSpc>
                  <a:spcPts val="2612"/>
                </a:lnSpc>
              </a:pPr>
              <a:r>
                <a:rPr lang="en-US" sz="2900" b="1" smtClean="0">
                  <a:solidFill>
                    <a:schemeClr val="tx2">
                      <a:lumMod val="75000"/>
                    </a:schemeClr>
                  </a:solidFill>
                  <a:latin typeface="Arial" panose="020B0604020202020204" pitchFamily="34" charset="0"/>
                  <a:cs typeface="Arial" panose="020B0604020202020204" pitchFamily="34" charset="0"/>
                </a:rPr>
                <a:t>03</a:t>
              </a:r>
              <a:endParaRPr lang="en-US" sz="2900" b="1" dirty="0">
                <a:solidFill>
                  <a:schemeClr val="tx2">
                    <a:lumMod val="75000"/>
                  </a:schemeClr>
                </a:solidFill>
                <a:latin typeface="Arial" panose="020B0604020202020204" pitchFamily="34" charset="0"/>
                <a:cs typeface="Arial" panose="020B0604020202020204" pitchFamily="34" charset="0"/>
              </a:endParaRPr>
            </a:p>
          </p:txBody>
        </p:sp>
      </p:grpSp>
      <p:grpSp>
        <p:nvGrpSpPr>
          <p:cNvPr id="70" name="Google Shape;6180;p45"/>
          <p:cNvGrpSpPr/>
          <p:nvPr/>
        </p:nvGrpSpPr>
        <p:grpSpPr>
          <a:xfrm>
            <a:off x="1872562" y="3886304"/>
            <a:ext cx="2362917" cy="1875000"/>
            <a:chOff x="3611736" y="2287090"/>
            <a:chExt cx="1839864" cy="1663287"/>
          </a:xfrm>
        </p:grpSpPr>
        <p:sp>
          <p:nvSpPr>
            <p:cNvPr id="71" name="Google Shape;6181;p45"/>
            <p:cNvSpPr/>
            <p:nvPr/>
          </p:nvSpPr>
          <p:spPr>
            <a:xfrm>
              <a:off x="4131559" y="3515815"/>
              <a:ext cx="800588" cy="434563"/>
            </a:xfrm>
            <a:custGeom>
              <a:avLst/>
              <a:gdLst/>
              <a:ahLst/>
              <a:cxnLst/>
              <a:rect l="l" t="t" r="r" b="b"/>
              <a:pathLst>
                <a:path w="4357" h="2365" extrusionOk="0">
                  <a:moveTo>
                    <a:pt x="1628" y="0"/>
                  </a:moveTo>
                  <a:lnTo>
                    <a:pt x="1628" y="1810"/>
                  </a:lnTo>
                  <a:cubicBezTo>
                    <a:pt x="1553" y="2080"/>
                    <a:pt x="1341" y="2086"/>
                    <a:pt x="1078" y="2086"/>
                  </a:cubicBezTo>
                  <a:lnTo>
                    <a:pt x="281" y="2086"/>
                  </a:lnTo>
                  <a:cubicBezTo>
                    <a:pt x="71" y="2086"/>
                    <a:pt x="0" y="2206"/>
                    <a:pt x="0" y="2365"/>
                  </a:cubicBezTo>
                  <a:lnTo>
                    <a:pt x="4357" y="2365"/>
                  </a:lnTo>
                  <a:cubicBezTo>
                    <a:pt x="4354" y="2206"/>
                    <a:pt x="4286" y="2086"/>
                    <a:pt x="4076" y="2086"/>
                  </a:cubicBezTo>
                  <a:lnTo>
                    <a:pt x="3279" y="2086"/>
                  </a:lnTo>
                  <a:cubicBezTo>
                    <a:pt x="3016" y="2086"/>
                    <a:pt x="2804" y="2080"/>
                    <a:pt x="2729" y="1810"/>
                  </a:cubicBezTo>
                  <a:lnTo>
                    <a:pt x="2729"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182;p45"/>
            <p:cNvSpPr/>
            <p:nvPr/>
          </p:nvSpPr>
          <p:spPr>
            <a:xfrm>
              <a:off x="3627355" y="2296645"/>
              <a:ext cx="1808994" cy="1089806"/>
            </a:xfrm>
            <a:custGeom>
              <a:avLst/>
              <a:gdLst/>
              <a:ahLst/>
              <a:cxnLst/>
              <a:rect l="l" t="t" r="r" b="b"/>
              <a:pathLst>
                <a:path w="9845" h="5931" extrusionOk="0">
                  <a:moveTo>
                    <a:pt x="1" y="0"/>
                  </a:moveTo>
                  <a:lnTo>
                    <a:pt x="1" y="5931"/>
                  </a:lnTo>
                  <a:lnTo>
                    <a:pt x="9844" y="5931"/>
                  </a:lnTo>
                  <a:lnTo>
                    <a:pt x="9844" y="0"/>
                  </a:ln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183;p45"/>
            <p:cNvSpPr/>
            <p:nvPr/>
          </p:nvSpPr>
          <p:spPr>
            <a:xfrm>
              <a:off x="3627722" y="2377311"/>
              <a:ext cx="860857" cy="778171"/>
            </a:xfrm>
            <a:custGeom>
              <a:avLst/>
              <a:gdLst/>
              <a:ahLst/>
              <a:cxnLst/>
              <a:rect l="l" t="t" r="r" b="b"/>
              <a:pathLst>
                <a:path w="4685" h="4235" extrusionOk="0">
                  <a:moveTo>
                    <a:pt x="1" y="0"/>
                  </a:moveTo>
                  <a:lnTo>
                    <a:pt x="1" y="4235"/>
                  </a:lnTo>
                  <a:lnTo>
                    <a:pt x="4685" y="4235"/>
                  </a:lnTo>
                  <a:lnTo>
                    <a:pt x="4685" y="0"/>
                  </a:ln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184;p45"/>
            <p:cNvSpPr/>
            <p:nvPr/>
          </p:nvSpPr>
          <p:spPr>
            <a:xfrm>
              <a:off x="3627722" y="2423248"/>
              <a:ext cx="813266" cy="686297"/>
            </a:xfrm>
            <a:custGeom>
              <a:avLst/>
              <a:gdLst/>
              <a:ahLst/>
              <a:cxnLst/>
              <a:rect l="l" t="t" r="r" b="b"/>
              <a:pathLst>
                <a:path w="4426" h="3735" extrusionOk="0">
                  <a:moveTo>
                    <a:pt x="1" y="1"/>
                  </a:moveTo>
                  <a:lnTo>
                    <a:pt x="1" y="3734"/>
                  </a:lnTo>
                  <a:lnTo>
                    <a:pt x="4426" y="3734"/>
                  </a:lnTo>
                  <a:lnTo>
                    <a:pt x="4426" y="1"/>
                  </a:ln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185;p45"/>
            <p:cNvSpPr/>
            <p:nvPr/>
          </p:nvSpPr>
          <p:spPr>
            <a:xfrm>
              <a:off x="4151221" y="2505935"/>
              <a:ext cx="497221" cy="341770"/>
            </a:xfrm>
            <a:custGeom>
              <a:avLst/>
              <a:gdLst/>
              <a:ahLst/>
              <a:cxnLst/>
              <a:rect l="l" t="t" r="r" b="b"/>
              <a:pathLst>
                <a:path w="2706" h="1860" extrusionOk="0">
                  <a:moveTo>
                    <a:pt x="95" y="1"/>
                  </a:moveTo>
                  <a:cubicBezTo>
                    <a:pt x="43" y="1"/>
                    <a:pt x="0" y="41"/>
                    <a:pt x="0" y="93"/>
                  </a:cubicBezTo>
                  <a:lnTo>
                    <a:pt x="0" y="1768"/>
                  </a:lnTo>
                  <a:cubicBezTo>
                    <a:pt x="0" y="1819"/>
                    <a:pt x="43" y="1860"/>
                    <a:pt x="95" y="1860"/>
                  </a:cubicBezTo>
                  <a:lnTo>
                    <a:pt x="2613" y="1860"/>
                  </a:lnTo>
                  <a:cubicBezTo>
                    <a:pt x="2665" y="1860"/>
                    <a:pt x="2705" y="1819"/>
                    <a:pt x="2705" y="1768"/>
                  </a:cubicBezTo>
                  <a:lnTo>
                    <a:pt x="2705" y="93"/>
                  </a:lnTo>
                  <a:cubicBezTo>
                    <a:pt x="2705" y="41"/>
                    <a:pt x="2665" y="1"/>
                    <a:pt x="26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186;p45"/>
            <p:cNvSpPr/>
            <p:nvPr/>
          </p:nvSpPr>
          <p:spPr>
            <a:xfrm>
              <a:off x="4590746" y="2729556"/>
              <a:ext cx="115210" cy="85075"/>
            </a:xfrm>
            <a:custGeom>
              <a:avLst/>
              <a:gdLst/>
              <a:ahLst/>
              <a:cxnLst/>
              <a:rect l="l" t="t" r="r" b="b"/>
              <a:pathLst>
                <a:path w="627" h="463" extrusionOk="0">
                  <a:moveTo>
                    <a:pt x="281" y="0"/>
                  </a:moveTo>
                  <a:lnTo>
                    <a:pt x="1" y="411"/>
                  </a:lnTo>
                  <a:cubicBezTo>
                    <a:pt x="31" y="411"/>
                    <a:pt x="626" y="463"/>
                    <a:pt x="626" y="463"/>
                  </a:cubicBezTo>
                  <a:lnTo>
                    <a:pt x="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187;p45"/>
            <p:cNvSpPr/>
            <p:nvPr/>
          </p:nvSpPr>
          <p:spPr>
            <a:xfrm>
              <a:off x="4260551" y="2624085"/>
              <a:ext cx="278561" cy="184"/>
            </a:xfrm>
            <a:custGeom>
              <a:avLst/>
              <a:gdLst/>
              <a:ahLst/>
              <a:cxnLst/>
              <a:rect l="l" t="t" r="r" b="b"/>
              <a:pathLst>
                <a:path w="1516" h="1" fill="none" extrusionOk="0">
                  <a:moveTo>
                    <a:pt x="1" y="0"/>
                  </a:moveTo>
                  <a:lnTo>
                    <a:pt x="1515" y="0"/>
                  </a:lnTo>
                </a:path>
              </a:pathLst>
            </a:custGeom>
            <a:noFill/>
            <a:ln w="2025" cap="flat"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188;p45"/>
            <p:cNvSpPr/>
            <p:nvPr/>
          </p:nvSpPr>
          <p:spPr>
            <a:xfrm>
              <a:off x="4260551" y="2676820"/>
              <a:ext cx="278561" cy="184"/>
            </a:xfrm>
            <a:custGeom>
              <a:avLst/>
              <a:gdLst/>
              <a:ahLst/>
              <a:cxnLst/>
              <a:rect l="l" t="t" r="r" b="b"/>
              <a:pathLst>
                <a:path w="1516" h="1" fill="none" extrusionOk="0">
                  <a:moveTo>
                    <a:pt x="1" y="0"/>
                  </a:moveTo>
                  <a:lnTo>
                    <a:pt x="1515" y="0"/>
                  </a:lnTo>
                </a:path>
              </a:pathLst>
            </a:custGeom>
            <a:noFill/>
            <a:ln w="2025" cap="flat"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189;p45"/>
            <p:cNvSpPr/>
            <p:nvPr/>
          </p:nvSpPr>
          <p:spPr>
            <a:xfrm>
              <a:off x="4260551" y="2729556"/>
              <a:ext cx="278561" cy="184"/>
            </a:xfrm>
            <a:custGeom>
              <a:avLst/>
              <a:gdLst/>
              <a:ahLst/>
              <a:cxnLst/>
              <a:rect l="l" t="t" r="r" b="b"/>
              <a:pathLst>
                <a:path w="1516" h="1" fill="none" extrusionOk="0">
                  <a:moveTo>
                    <a:pt x="1" y="0"/>
                  </a:moveTo>
                  <a:lnTo>
                    <a:pt x="1515" y="0"/>
                  </a:lnTo>
                </a:path>
              </a:pathLst>
            </a:custGeom>
            <a:noFill/>
            <a:ln w="2025" cap="flat"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190;p45"/>
            <p:cNvSpPr/>
            <p:nvPr/>
          </p:nvSpPr>
          <p:spPr>
            <a:xfrm>
              <a:off x="4871697" y="2904668"/>
              <a:ext cx="272130" cy="259084"/>
            </a:xfrm>
            <a:custGeom>
              <a:avLst/>
              <a:gdLst/>
              <a:ahLst/>
              <a:cxnLst/>
              <a:rect l="l" t="t" r="r" b="b"/>
              <a:pathLst>
                <a:path w="1481" h="1410" extrusionOk="0">
                  <a:moveTo>
                    <a:pt x="1157" y="0"/>
                  </a:moveTo>
                  <a:lnTo>
                    <a:pt x="1157" y="0"/>
                  </a:lnTo>
                  <a:cubicBezTo>
                    <a:pt x="994" y="121"/>
                    <a:pt x="815" y="152"/>
                    <a:pt x="675" y="152"/>
                  </a:cubicBezTo>
                  <a:cubicBezTo>
                    <a:pt x="528" y="152"/>
                    <a:pt x="423" y="118"/>
                    <a:pt x="423" y="118"/>
                  </a:cubicBezTo>
                  <a:lnTo>
                    <a:pt x="423" y="118"/>
                  </a:lnTo>
                  <a:cubicBezTo>
                    <a:pt x="476" y="540"/>
                    <a:pt x="509" y="842"/>
                    <a:pt x="1" y="917"/>
                  </a:cubicBezTo>
                  <a:cubicBezTo>
                    <a:pt x="365" y="1244"/>
                    <a:pt x="626" y="1409"/>
                    <a:pt x="846" y="1409"/>
                  </a:cubicBezTo>
                  <a:cubicBezTo>
                    <a:pt x="1078" y="1409"/>
                    <a:pt x="1265" y="1228"/>
                    <a:pt x="1481" y="863"/>
                  </a:cubicBezTo>
                  <a:cubicBezTo>
                    <a:pt x="1123" y="788"/>
                    <a:pt x="1168" y="529"/>
                    <a:pt x="1157"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191;p45"/>
            <p:cNvSpPr/>
            <p:nvPr/>
          </p:nvSpPr>
          <p:spPr>
            <a:xfrm>
              <a:off x="4948503" y="2904668"/>
              <a:ext cx="141853" cy="127153"/>
            </a:xfrm>
            <a:custGeom>
              <a:avLst/>
              <a:gdLst/>
              <a:ahLst/>
              <a:cxnLst/>
              <a:rect l="l" t="t" r="r" b="b"/>
              <a:pathLst>
                <a:path w="772" h="692" extrusionOk="0">
                  <a:moveTo>
                    <a:pt x="739" y="0"/>
                  </a:moveTo>
                  <a:lnTo>
                    <a:pt x="739" y="0"/>
                  </a:lnTo>
                  <a:cubicBezTo>
                    <a:pt x="576" y="121"/>
                    <a:pt x="397" y="152"/>
                    <a:pt x="257" y="152"/>
                  </a:cubicBezTo>
                  <a:cubicBezTo>
                    <a:pt x="110" y="152"/>
                    <a:pt x="5" y="118"/>
                    <a:pt x="5" y="118"/>
                  </a:cubicBezTo>
                  <a:lnTo>
                    <a:pt x="5" y="118"/>
                  </a:lnTo>
                  <a:cubicBezTo>
                    <a:pt x="33" y="337"/>
                    <a:pt x="54" y="521"/>
                    <a:pt x="1" y="660"/>
                  </a:cubicBezTo>
                  <a:cubicBezTo>
                    <a:pt x="89" y="681"/>
                    <a:pt x="182" y="691"/>
                    <a:pt x="277" y="691"/>
                  </a:cubicBezTo>
                  <a:cubicBezTo>
                    <a:pt x="437" y="691"/>
                    <a:pt x="604" y="662"/>
                    <a:pt x="772" y="604"/>
                  </a:cubicBezTo>
                  <a:cubicBezTo>
                    <a:pt x="735" y="465"/>
                    <a:pt x="744" y="266"/>
                    <a:pt x="739" y="0"/>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192;p45"/>
            <p:cNvSpPr/>
            <p:nvPr/>
          </p:nvSpPr>
          <p:spPr>
            <a:xfrm>
              <a:off x="4814000" y="2512366"/>
              <a:ext cx="389361" cy="485828"/>
            </a:xfrm>
            <a:custGeom>
              <a:avLst/>
              <a:gdLst/>
              <a:ahLst/>
              <a:cxnLst/>
              <a:rect l="l" t="t" r="r" b="b"/>
              <a:pathLst>
                <a:path w="2119" h="2644" extrusionOk="0">
                  <a:moveTo>
                    <a:pt x="945" y="0"/>
                  </a:moveTo>
                  <a:cubicBezTo>
                    <a:pt x="521" y="0"/>
                    <a:pt x="102" y="174"/>
                    <a:pt x="0" y="694"/>
                  </a:cubicBezTo>
                  <a:cubicBezTo>
                    <a:pt x="11" y="1426"/>
                    <a:pt x="96" y="2302"/>
                    <a:pt x="201" y="2420"/>
                  </a:cubicBezTo>
                  <a:cubicBezTo>
                    <a:pt x="290" y="2524"/>
                    <a:pt x="638" y="2644"/>
                    <a:pt x="1035" y="2644"/>
                  </a:cubicBezTo>
                  <a:cubicBezTo>
                    <a:pt x="1300" y="2644"/>
                    <a:pt x="1587" y="2590"/>
                    <a:pt x="1833" y="2444"/>
                  </a:cubicBezTo>
                  <a:cubicBezTo>
                    <a:pt x="2118" y="2266"/>
                    <a:pt x="2060" y="769"/>
                    <a:pt x="1943" y="403"/>
                  </a:cubicBezTo>
                  <a:cubicBezTo>
                    <a:pt x="1880" y="210"/>
                    <a:pt x="1410" y="0"/>
                    <a:pt x="945"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193;p45"/>
            <p:cNvSpPr/>
            <p:nvPr/>
          </p:nvSpPr>
          <p:spPr>
            <a:xfrm>
              <a:off x="5177086" y="2696481"/>
              <a:ext cx="98489" cy="134319"/>
            </a:xfrm>
            <a:custGeom>
              <a:avLst/>
              <a:gdLst/>
              <a:ahLst/>
              <a:cxnLst/>
              <a:rect l="l" t="t" r="r" b="b"/>
              <a:pathLst>
                <a:path w="536" h="731" extrusionOk="0">
                  <a:moveTo>
                    <a:pt x="298" y="0"/>
                  </a:moveTo>
                  <a:cubicBezTo>
                    <a:pt x="212" y="0"/>
                    <a:pt x="111" y="79"/>
                    <a:pt x="31" y="268"/>
                  </a:cubicBezTo>
                  <a:lnTo>
                    <a:pt x="1" y="662"/>
                  </a:lnTo>
                  <a:cubicBezTo>
                    <a:pt x="1" y="662"/>
                    <a:pt x="96" y="730"/>
                    <a:pt x="204" y="730"/>
                  </a:cubicBezTo>
                  <a:cubicBezTo>
                    <a:pt x="301" y="730"/>
                    <a:pt x="408" y="675"/>
                    <a:pt x="464" y="465"/>
                  </a:cubicBezTo>
                  <a:cubicBezTo>
                    <a:pt x="536" y="195"/>
                    <a:pt x="435" y="0"/>
                    <a:pt x="298"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194;p45"/>
            <p:cNvSpPr/>
            <p:nvPr/>
          </p:nvSpPr>
          <p:spPr>
            <a:xfrm>
              <a:off x="4732783" y="2703464"/>
              <a:ext cx="95916" cy="127521"/>
            </a:xfrm>
            <a:custGeom>
              <a:avLst/>
              <a:gdLst/>
              <a:ahLst/>
              <a:cxnLst/>
              <a:rect l="l" t="t" r="r" b="b"/>
              <a:pathLst>
                <a:path w="522" h="694" extrusionOk="0">
                  <a:moveTo>
                    <a:pt x="221" y="1"/>
                  </a:moveTo>
                  <a:cubicBezTo>
                    <a:pt x="92" y="1"/>
                    <a:pt x="1" y="171"/>
                    <a:pt x="69" y="429"/>
                  </a:cubicBezTo>
                  <a:cubicBezTo>
                    <a:pt x="126" y="638"/>
                    <a:pt x="230" y="694"/>
                    <a:pt x="323" y="694"/>
                  </a:cubicBezTo>
                  <a:cubicBezTo>
                    <a:pt x="429" y="694"/>
                    <a:pt x="521" y="624"/>
                    <a:pt x="521" y="624"/>
                  </a:cubicBezTo>
                  <a:lnTo>
                    <a:pt x="511" y="290"/>
                  </a:lnTo>
                  <a:cubicBezTo>
                    <a:pt x="425" y="87"/>
                    <a:pt x="314" y="1"/>
                    <a:pt x="221"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195;p45"/>
            <p:cNvSpPr/>
            <p:nvPr/>
          </p:nvSpPr>
          <p:spPr>
            <a:xfrm>
              <a:off x="4876474" y="2712100"/>
              <a:ext cx="52184" cy="57697"/>
            </a:xfrm>
            <a:custGeom>
              <a:avLst/>
              <a:gdLst/>
              <a:ahLst/>
              <a:cxnLst/>
              <a:rect l="l" t="t" r="r" b="b"/>
              <a:pathLst>
                <a:path w="284" h="314" extrusionOk="0">
                  <a:moveTo>
                    <a:pt x="125" y="0"/>
                  </a:moveTo>
                  <a:cubicBezTo>
                    <a:pt x="69" y="0"/>
                    <a:pt x="22" y="44"/>
                    <a:pt x="11" y="112"/>
                  </a:cubicBezTo>
                  <a:cubicBezTo>
                    <a:pt x="1" y="194"/>
                    <a:pt x="48" y="282"/>
                    <a:pt x="118" y="307"/>
                  </a:cubicBezTo>
                  <a:cubicBezTo>
                    <a:pt x="131" y="311"/>
                    <a:pt x="144" y="314"/>
                    <a:pt x="157" y="314"/>
                  </a:cubicBezTo>
                  <a:cubicBezTo>
                    <a:pt x="214" y="314"/>
                    <a:pt x="262" y="271"/>
                    <a:pt x="270" y="202"/>
                  </a:cubicBezTo>
                  <a:cubicBezTo>
                    <a:pt x="283" y="119"/>
                    <a:pt x="236" y="31"/>
                    <a:pt x="163" y="7"/>
                  </a:cubicBezTo>
                  <a:cubicBezTo>
                    <a:pt x="150" y="3"/>
                    <a:pt x="137" y="0"/>
                    <a:pt x="1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196;p45"/>
            <p:cNvSpPr/>
            <p:nvPr/>
          </p:nvSpPr>
          <p:spPr>
            <a:xfrm>
              <a:off x="4662040" y="3051483"/>
              <a:ext cx="682622" cy="418393"/>
            </a:xfrm>
            <a:custGeom>
              <a:avLst/>
              <a:gdLst/>
              <a:ahLst/>
              <a:cxnLst/>
              <a:rect l="l" t="t" r="r" b="b"/>
              <a:pathLst>
                <a:path w="3715" h="2277" extrusionOk="0">
                  <a:moveTo>
                    <a:pt x="1418" y="0"/>
                  </a:moveTo>
                  <a:cubicBezTo>
                    <a:pt x="857" y="77"/>
                    <a:pt x="275" y="349"/>
                    <a:pt x="210" y="874"/>
                  </a:cubicBezTo>
                  <a:cubicBezTo>
                    <a:pt x="133" y="1497"/>
                    <a:pt x="0" y="2258"/>
                    <a:pt x="0" y="2258"/>
                  </a:cubicBezTo>
                  <a:lnTo>
                    <a:pt x="3714" y="2277"/>
                  </a:lnTo>
                  <a:cubicBezTo>
                    <a:pt x="3714" y="2277"/>
                    <a:pt x="3680" y="1645"/>
                    <a:pt x="3654" y="1114"/>
                  </a:cubicBezTo>
                  <a:cubicBezTo>
                    <a:pt x="3626" y="523"/>
                    <a:pt x="3031" y="77"/>
                    <a:pt x="2470" y="0"/>
                  </a:cubicBezTo>
                  <a:cubicBezTo>
                    <a:pt x="2398" y="214"/>
                    <a:pt x="2165" y="325"/>
                    <a:pt x="1934" y="325"/>
                  </a:cubicBezTo>
                  <a:cubicBezTo>
                    <a:pt x="1709" y="325"/>
                    <a:pt x="1486" y="219"/>
                    <a:pt x="14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197;p45"/>
            <p:cNvSpPr/>
            <p:nvPr/>
          </p:nvSpPr>
          <p:spPr>
            <a:xfrm>
              <a:off x="5059119" y="2607364"/>
              <a:ext cx="57697" cy="43548"/>
            </a:xfrm>
            <a:custGeom>
              <a:avLst/>
              <a:gdLst/>
              <a:ahLst/>
              <a:cxnLst/>
              <a:rect l="l" t="t" r="r" b="b"/>
              <a:pathLst>
                <a:path w="314" h="237" extrusionOk="0">
                  <a:moveTo>
                    <a:pt x="128" y="1"/>
                  </a:moveTo>
                  <a:cubicBezTo>
                    <a:pt x="78" y="1"/>
                    <a:pt x="30" y="36"/>
                    <a:pt x="0" y="115"/>
                  </a:cubicBezTo>
                  <a:cubicBezTo>
                    <a:pt x="12" y="113"/>
                    <a:pt x="25" y="112"/>
                    <a:pt x="37" y="112"/>
                  </a:cubicBezTo>
                  <a:cubicBezTo>
                    <a:pt x="121" y="112"/>
                    <a:pt x="214" y="155"/>
                    <a:pt x="313" y="237"/>
                  </a:cubicBezTo>
                  <a:cubicBezTo>
                    <a:pt x="296" y="93"/>
                    <a:pt x="210" y="1"/>
                    <a:pt x="128"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198;p45"/>
            <p:cNvSpPr/>
            <p:nvPr/>
          </p:nvSpPr>
          <p:spPr>
            <a:xfrm>
              <a:off x="4854424" y="2618021"/>
              <a:ext cx="52736" cy="46672"/>
            </a:xfrm>
            <a:custGeom>
              <a:avLst/>
              <a:gdLst/>
              <a:ahLst/>
              <a:cxnLst/>
              <a:rect l="l" t="t" r="r" b="b"/>
              <a:pathLst>
                <a:path w="287" h="254" extrusionOk="0">
                  <a:moveTo>
                    <a:pt x="143" y="0"/>
                  </a:moveTo>
                  <a:cubicBezTo>
                    <a:pt x="77" y="0"/>
                    <a:pt x="11" y="59"/>
                    <a:pt x="1" y="254"/>
                  </a:cubicBezTo>
                  <a:cubicBezTo>
                    <a:pt x="57" y="148"/>
                    <a:pt x="158" y="103"/>
                    <a:pt x="245" y="103"/>
                  </a:cubicBezTo>
                  <a:cubicBezTo>
                    <a:pt x="258" y="103"/>
                    <a:pt x="271" y="104"/>
                    <a:pt x="283" y="106"/>
                  </a:cubicBezTo>
                  <a:cubicBezTo>
                    <a:pt x="287" y="70"/>
                    <a:pt x="215" y="0"/>
                    <a:pt x="143"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199;p45"/>
            <p:cNvSpPr/>
            <p:nvPr/>
          </p:nvSpPr>
          <p:spPr>
            <a:xfrm>
              <a:off x="4964306" y="2765571"/>
              <a:ext cx="49244" cy="33810"/>
            </a:xfrm>
            <a:custGeom>
              <a:avLst/>
              <a:gdLst/>
              <a:ahLst/>
              <a:cxnLst/>
              <a:rect l="l" t="t" r="r" b="b"/>
              <a:pathLst>
                <a:path w="268" h="184" extrusionOk="0">
                  <a:moveTo>
                    <a:pt x="118" y="1"/>
                  </a:moveTo>
                  <a:cubicBezTo>
                    <a:pt x="101" y="1"/>
                    <a:pt x="85" y="9"/>
                    <a:pt x="73" y="18"/>
                  </a:cubicBezTo>
                  <a:cubicBezTo>
                    <a:pt x="60" y="27"/>
                    <a:pt x="49" y="40"/>
                    <a:pt x="43" y="53"/>
                  </a:cubicBezTo>
                  <a:cubicBezTo>
                    <a:pt x="28" y="76"/>
                    <a:pt x="20" y="98"/>
                    <a:pt x="13" y="117"/>
                  </a:cubicBezTo>
                  <a:cubicBezTo>
                    <a:pt x="2" y="158"/>
                    <a:pt x="0" y="181"/>
                    <a:pt x="5" y="183"/>
                  </a:cubicBezTo>
                  <a:cubicBezTo>
                    <a:pt x="9" y="183"/>
                    <a:pt x="20" y="162"/>
                    <a:pt x="37" y="128"/>
                  </a:cubicBezTo>
                  <a:cubicBezTo>
                    <a:pt x="45" y="111"/>
                    <a:pt x="54" y="89"/>
                    <a:pt x="69" y="70"/>
                  </a:cubicBezTo>
                  <a:cubicBezTo>
                    <a:pt x="80" y="53"/>
                    <a:pt x="99" y="37"/>
                    <a:pt x="116" y="37"/>
                  </a:cubicBezTo>
                  <a:cubicBezTo>
                    <a:pt x="118" y="37"/>
                    <a:pt x="120" y="37"/>
                    <a:pt x="122" y="38"/>
                  </a:cubicBezTo>
                  <a:cubicBezTo>
                    <a:pt x="142" y="40"/>
                    <a:pt x="163" y="57"/>
                    <a:pt x="180" y="74"/>
                  </a:cubicBezTo>
                  <a:cubicBezTo>
                    <a:pt x="197" y="93"/>
                    <a:pt x="210" y="111"/>
                    <a:pt x="221" y="126"/>
                  </a:cubicBezTo>
                  <a:cubicBezTo>
                    <a:pt x="243" y="156"/>
                    <a:pt x="258" y="175"/>
                    <a:pt x="263" y="175"/>
                  </a:cubicBezTo>
                  <a:cubicBezTo>
                    <a:pt x="263" y="175"/>
                    <a:pt x="263" y="175"/>
                    <a:pt x="264" y="175"/>
                  </a:cubicBezTo>
                  <a:cubicBezTo>
                    <a:pt x="268" y="173"/>
                    <a:pt x="262" y="149"/>
                    <a:pt x="242" y="113"/>
                  </a:cubicBezTo>
                  <a:cubicBezTo>
                    <a:pt x="234" y="96"/>
                    <a:pt x="221" y="74"/>
                    <a:pt x="204" y="53"/>
                  </a:cubicBezTo>
                  <a:cubicBezTo>
                    <a:pt x="195" y="42"/>
                    <a:pt x="187" y="31"/>
                    <a:pt x="174" y="23"/>
                  </a:cubicBezTo>
                  <a:cubicBezTo>
                    <a:pt x="161" y="12"/>
                    <a:pt x="146" y="3"/>
                    <a:pt x="124" y="1"/>
                  </a:cubicBezTo>
                  <a:cubicBezTo>
                    <a:pt x="122" y="1"/>
                    <a:pt x="120" y="1"/>
                    <a:pt x="118"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200;p45"/>
            <p:cNvSpPr/>
            <p:nvPr/>
          </p:nvSpPr>
          <p:spPr>
            <a:xfrm>
              <a:off x="5050483" y="2712100"/>
              <a:ext cx="52001" cy="57697"/>
            </a:xfrm>
            <a:custGeom>
              <a:avLst/>
              <a:gdLst/>
              <a:ahLst/>
              <a:cxnLst/>
              <a:rect l="l" t="t" r="r" b="b"/>
              <a:pathLst>
                <a:path w="283" h="314" extrusionOk="0">
                  <a:moveTo>
                    <a:pt x="158" y="0"/>
                  </a:moveTo>
                  <a:cubicBezTo>
                    <a:pt x="145" y="0"/>
                    <a:pt x="132" y="3"/>
                    <a:pt x="118" y="7"/>
                  </a:cubicBezTo>
                  <a:cubicBezTo>
                    <a:pt x="47" y="31"/>
                    <a:pt x="0" y="119"/>
                    <a:pt x="11" y="202"/>
                  </a:cubicBezTo>
                  <a:cubicBezTo>
                    <a:pt x="22" y="271"/>
                    <a:pt x="70" y="314"/>
                    <a:pt x="126" y="314"/>
                  </a:cubicBezTo>
                  <a:cubicBezTo>
                    <a:pt x="138" y="314"/>
                    <a:pt x="150" y="311"/>
                    <a:pt x="163" y="307"/>
                  </a:cubicBezTo>
                  <a:cubicBezTo>
                    <a:pt x="236" y="282"/>
                    <a:pt x="283" y="194"/>
                    <a:pt x="270" y="112"/>
                  </a:cubicBezTo>
                  <a:cubicBezTo>
                    <a:pt x="260" y="44"/>
                    <a:pt x="214"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201;p45"/>
            <p:cNvSpPr/>
            <p:nvPr/>
          </p:nvSpPr>
          <p:spPr>
            <a:xfrm>
              <a:off x="5200054" y="2733415"/>
              <a:ext cx="41894" cy="63025"/>
            </a:xfrm>
            <a:custGeom>
              <a:avLst/>
              <a:gdLst/>
              <a:ahLst/>
              <a:cxnLst/>
              <a:rect l="l" t="t" r="r" b="b"/>
              <a:pathLst>
                <a:path w="228" h="343" extrusionOk="0">
                  <a:moveTo>
                    <a:pt x="195" y="0"/>
                  </a:moveTo>
                  <a:cubicBezTo>
                    <a:pt x="180" y="0"/>
                    <a:pt x="159" y="5"/>
                    <a:pt x="137" y="14"/>
                  </a:cubicBezTo>
                  <a:cubicBezTo>
                    <a:pt x="111" y="26"/>
                    <a:pt x="84" y="46"/>
                    <a:pt x="58" y="73"/>
                  </a:cubicBezTo>
                  <a:cubicBezTo>
                    <a:pt x="45" y="88"/>
                    <a:pt x="34" y="103"/>
                    <a:pt x="24" y="121"/>
                  </a:cubicBezTo>
                  <a:lnTo>
                    <a:pt x="17" y="136"/>
                  </a:lnTo>
                  <a:cubicBezTo>
                    <a:pt x="15" y="142"/>
                    <a:pt x="13" y="144"/>
                    <a:pt x="9" y="155"/>
                  </a:cubicBezTo>
                  <a:cubicBezTo>
                    <a:pt x="7" y="166"/>
                    <a:pt x="2" y="174"/>
                    <a:pt x="0" y="183"/>
                  </a:cubicBezTo>
                  <a:cubicBezTo>
                    <a:pt x="9" y="187"/>
                    <a:pt x="19" y="189"/>
                    <a:pt x="30" y="191"/>
                  </a:cubicBezTo>
                  <a:lnTo>
                    <a:pt x="47" y="196"/>
                  </a:lnTo>
                  <a:cubicBezTo>
                    <a:pt x="54" y="196"/>
                    <a:pt x="58" y="198"/>
                    <a:pt x="62" y="198"/>
                  </a:cubicBezTo>
                  <a:cubicBezTo>
                    <a:pt x="71" y="202"/>
                    <a:pt x="79" y="204"/>
                    <a:pt x="88" y="208"/>
                  </a:cubicBezTo>
                  <a:cubicBezTo>
                    <a:pt x="97" y="211"/>
                    <a:pt x="103" y="215"/>
                    <a:pt x="109" y="219"/>
                  </a:cubicBezTo>
                  <a:cubicBezTo>
                    <a:pt x="111" y="221"/>
                    <a:pt x="114" y="223"/>
                    <a:pt x="116" y="226"/>
                  </a:cubicBezTo>
                  <a:cubicBezTo>
                    <a:pt x="118" y="228"/>
                    <a:pt x="118" y="230"/>
                    <a:pt x="120" y="232"/>
                  </a:cubicBezTo>
                  <a:cubicBezTo>
                    <a:pt x="124" y="238"/>
                    <a:pt x="118" y="251"/>
                    <a:pt x="109" y="262"/>
                  </a:cubicBezTo>
                  <a:cubicBezTo>
                    <a:pt x="101" y="273"/>
                    <a:pt x="90" y="281"/>
                    <a:pt x="79" y="290"/>
                  </a:cubicBezTo>
                  <a:cubicBezTo>
                    <a:pt x="39" y="322"/>
                    <a:pt x="9" y="337"/>
                    <a:pt x="11" y="341"/>
                  </a:cubicBezTo>
                  <a:cubicBezTo>
                    <a:pt x="11" y="342"/>
                    <a:pt x="13" y="342"/>
                    <a:pt x="15" y="342"/>
                  </a:cubicBezTo>
                  <a:cubicBezTo>
                    <a:pt x="25" y="342"/>
                    <a:pt x="54" y="334"/>
                    <a:pt x="94" y="311"/>
                  </a:cubicBezTo>
                  <a:cubicBezTo>
                    <a:pt x="107" y="303"/>
                    <a:pt x="120" y="294"/>
                    <a:pt x="131" y="281"/>
                  </a:cubicBezTo>
                  <a:cubicBezTo>
                    <a:pt x="135" y="279"/>
                    <a:pt x="137" y="275"/>
                    <a:pt x="141" y="271"/>
                  </a:cubicBezTo>
                  <a:cubicBezTo>
                    <a:pt x="144" y="266"/>
                    <a:pt x="146" y="262"/>
                    <a:pt x="148" y="258"/>
                  </a:cubicBezTo>
                  <a:cubicBezTo>
                    <a:pt x="152" y="253"/>
                    <a:pt x="152" y="247"/>
                    <a:pt x="154" y="241"/>
                  </a:cubicBezTo>
                  <a:cubicBezTo>
                    <a:pt x="154" y="234"/>
                    <a:pt x="152" y="228"/>
                    <a:pt x="152" y="221"/>
                  </a:cubicBezTo>
                  <a:cubicBezTo>
                    <a:pt x="148" y="215"/>
                    <a:pt x="146" y="208"/>
                    <a:pt x="141" y="204"/>
                  </a:cubicBezTo>
                  <a:cubicBezTo>
                    <a:pt x="137" y="200"/>
                    <a:pt x="133" y="196"/>
                    <a:pt x="129" y="191"/>
                  </a:cubicBezTo>
                  <a:cubicBezTo>
                    <a:pt x="120" y="185"/>
                    <a:pt x="111" y="178"/>
                    <a:pt x="101" y="176"/>
                  </a:cubicBezTo>
                  <a:cubicBezTo>
                    <a:pt x="92" y="172"/>
                    <a:pt x="82" y="168"/>
                    <a:pt x="71" y="166"/>
                  </a:cubicBezTo>
                  <a:cubicBezTo>
                    <a:pt x="67" y="163"/>
                    <a:pt x="62" y="161"/>
                    <a:pt x="56" y="161"/>
                  </a:cubicBezTo>
                  <a:lnTo>
                    <a:pt x="45" y="159"/>
                  </a:lnTo>
                  <a:lnTo>
                    <a:pt x="47" y="151"/>
                  </a:lnTo>
                  <a:lnTo>
                    <a:pt x="54" y="138"/>
                  </a:lnTo>
                  <a:cubicBezTo>
                    <a:pt x="62" y="123"/>
                    <a:pt x="73" y="108"/>
                    <a:pt x="84" y="95"/>
                  </a:cubicBezTo>
                  <a:cubicBezTo>
                    <a:pt x="105" y="69"/>
                    <a:pt x="129" y="50"/>
                    <a:pt x="150" y="37"/>
                  </a:cubicBezTo>
                  <a:cubicBezTo>
                    <a:pt x="193" y="9"/>
                    <a:pt x="227" y="14"/>
                    <a:pt x="227" y="7"/>
                  </a:cubicBezTo>
                  <a:cubicBezTo>
                    <a:pt x="227" y="5"/>
                    <a:pt x="219" y="1"/>
                    <a:pt x="204" y="1"/>
                  </a:cubicBezTo>
                  <a:cubicBezTo>
                    <a:pt x="201" y="0"/>
                    <a:pt x="198" y="0"/>
                    <a:pt x="195"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202;p45"/>
            <p:cNvSpPr/>
            <p:nvPr/>
          </p:nvSpPr>
          <p:spPr>
            <a:xfrm>
              <a:off x="4758508" y="2742051"/>
              <a:ext cx="40241" cy="49244"/>
            </a:xfrm>
            <a:custGeom>
              <a:avLst/>
              <a:gdLst/>
              <a:ahLst/>
              <a:cxnLst/>
              <a:rect l="l" t="t" r="r" b="b"/>
              <a:pathLst>
                <a:path w="219" h="268" extrusionOk="0">
                  <a:moveTo>
                    <a:pt x="39" y="0"/>
                  </a:moveTo>
                  <a:cubicBezTo>
                    <a:pt x="31" y="0"/>
                    <a:pt x="24" y="1"/>
                    <a:pt x="19" y="3"/>
                  </a:cubicBezTo>
                  <a:cubicBezTo>
                    <a:pt x="4" y="7"/>
                    <a:pt x="0" y="14"/>
                    <a:pt x="0" y="14"/>
                  </a:cubicBezTo>
                  <a:cubicBezTo>
                    <a:pt x="2" y="20"/>
                    <a:pt x="30" y="9"/>
                    <a:pt x="69" y="31"/>
                  </a:cubicBezTo>
                  <a:cubicBezTo>
                    <a:pt x="86" y="41"/>
                    <a:pt x="105" y="61"/>
                    <a:pt x="122" y="84"/>
                  </a:cubicBezTo>
                  <a:cubicBezTo>
                    <a:pt x="126" y="89"/>
                    <a:pt x="131" y="95"/>
                    <a:pt x="135" y="101"/>
                  </a:cubicBezTo>
                  <a:cubicBezTo>
                    <a:pt x="137" y="106"/>
                    <a:pt x="139" y="108"/>
                    <a:pt x="141" y="112"/>
                  </a:cubicBezTo>
                  <a:lnTo>
                    <a:pt x="144" y="116"/>
                  </a:lnTo>
                  <a:lnTo>
                    <a:pt x="141" y="116"/>
                  </a:lnTo>
                  <a:cubicBezTo>
                    <a:pt x="139" y="116"/>
                    <a:pt x="141" y="116"/>
                    <a:pt x="135" y="119"/>
                  </a:cubicBezTo>
                  <a:cubicBezTo>
                    <a:pt x="116" y="121"/>
                    <a:pt x="96" y="127"/>
                    <a:pt x="79" y="142"/>
                  </a:cubicBezTo>
                  <a:cubicBezTo>
                    <a:pt x="75" y="146"/>
                    <a:pt x="71" y="151"/>
                    <a:pt x="69" y="155"/>
                  </a:cubicBezTo>
                  <a:cubicBezTo>
                    <a:pt x="64" y="159"/>
                    <a:pt x="64" y="166"/>
                    <a:pt x="62" y="172"/>
                  </a:cubicBezTo>
                  <a:cubicBezTo>
                    <a:pt x="60" y="179"/>
                    <a:pt x="62" y="185"/>
                    <a:pt x="62" y="189"/>
                  </a:cubicBezTo>
                  <a:cubicBezTo>
                    <a:pt x="62" y="196"/>
                    <a:pt x="64" y="200"/>
                    <a:pt x="66" y="204"/>
                  </a:cubicBezTo>
                  <a:cubicBezTo>
                    <a:pt x="75" y="224"/>
                    <a:pt x="88" y="234"/>
                    <a:pt x="101" y="243"/>
                  </a:cubicBezTo>
                  <a:cubicBezTo>
                    <a:pt x="114" y="251"/>
                    <a:pt x="126" y="258"/>
                    <a:pt x="139" y="260"/>
                  </a:cubicBezTo>
                  <a:cubicBezTo>
                    <a:pt x="158" y="266"/>
                    <a:pt x="174" y="268"/>
                    <a:pt x="187" y="268"/>
                  </a:cubicBezTo>
                  <a:cubicBezTo>
                    <a:pt x="207" y="268"/>
                    <a:pt x="218" y="263"/>
                    <a:pt x="216" y="260"/>
                  </a:cubicBezTo>
                  <a:cubicBezTo>
                    <a:pt x="219" y="254"/>
                    <a:pt x="186" y="256"/>
                    <a:pt x="148" y="239"/>
                  </a:cubicBezTo>
                  <a:cubicBezTo>
                    <a:pt x="129" y="230"/>
                    <a:pt x="105" y="213"/>
                    <a:pt x="96" y="194"/>
                  </a:cubicBezTo>
                  <a:cubicBezTo>
                    <a:pt x="92" y="183"/>
                    <a:pt x="92" y="174"/>
                    <a:pt x="101" y="168"/>
                  </a:cubicBezTo>
                  <a:cubicBezTo>
                    <a:pt x="109" y="161"/>
                    <a:pt x="124" y="155"/>
                    <a:pt x="141" y="153"/>
                  </a:cubicBezTo>
                  <a:cubicBezTo>
                    <a:pt x="141" y="153"/>
                    <a:pt x="152" y="151"/>
                    <a:pt x="161" y="151"/>
                  </a:cubicBezTo>
                  <a:cubicBezTo>
                    <a:pt x="169" y="149"/>
                    <a:pt x="176" y="149"/>
                    <a:pt x="184" y="149"/>
                  </a:cubicBezTo>
                  <a:cubicBezTo>
                    <a:pt x="189" y="146"/>
                    <a:pt x="193" y="146"/>
                    <a:pt x="195" y="146"/>
                  </a:cubicBezTo>
                  <a:lnTo>
                    <a:pt x="189" y="134"/>
                  </a:lnTo>
                  <a:cubicBezTo>
                    <a:pt x="186" y="127"/>
                    <a:pt x="182" y="119"/>
                    <a:pt x="180" y="112"/>
                  </a:cubicBezTo>
                  <a:lnTo>
                    <a:pt x="174" y="101"/>
                  </a:lnTo>
                  <a:lnTo>
                    <a:pt x="169" y="95"/>
                  </a:lnTo>
                  <a:cubicBezTo>
                    <a:pt x="167" y="91"/>
                    <a:pt x="165" y="86"/>
                    <a:pt x="163" y="84"/>
                  </a:cubicBezTo>
                  <a:cubicBezTo>
                    <a:pt x="159" y="76"/>
                    <a:pt x="152" y="69"/>
                    <a:pt x="148" y="63"/>
                  </a:cubicBezTo>
                  <a:cubicBezTo>
                    <a:pt x="126" y="39"/>
                    <a:pt x="103" y="20"/>
                    <a:pt x="79" y="9"/>
                  </a:cubicBezTo>
                  <a:cubicBezTo>
                    <a:pt x="65" y="3"/>
                    <a:pt x="50" y="0"/>
                    <a:pt x="39"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203;p45"/>
            <p:cNvSpPr/>
            <p:nvPr/>
          </p:nvSpPr>
          <p:spPr>
            <a:xfrm>
              <a:off x="4924065" y="2838151"/>
              <a:ext cx="151040" cy="91506"/>
            </a:xfrm>
            <a:custGeom>
              <a:avLst/>
              <a:gdLst/>
              <a:ahLst/>
              <a:cxnLst/>
              <a:rect l="l" t="t" r="r" b="b"/>
              <a:pathLst>
                <a:path w="822" h="498" extrusionOk="0">
                  <a:moveTo>
                    <a:pt x="452" y="1"/>
                  </a:moveTo>
                  <a:cubicBezTo>
                    <a:pt x="266" y="1"/>
                    <a:pt x="82" y="42"/>
                    <a:pt x="22" y="127"/>
                  </a:cubicBezTo>
                  <a:cubicBezTo>
                    <a:pt x="0" y="340"/>
                    <a:pt x="178" y="498"/>
                    <a:pt x="375" y="498"/>
                  </a:cubicBezTo>
                  <a:cubicBezTo>
                    <a:pt x="548" y="498"/>
                    <a:pt x="735" y="378"/>
                    <a:pt x="821" y="71"/>
                  </a:cubicBezTo>
                  <a:cubicBezTo>
                    <a:pt x="732" y="24"/>
                    <a:pt x="592" y="1"/>
                    <a:pt x="452"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204;p45"/>
            <p:cNvSpPr/>
            <p:nvPr/>
          </p:nvSpPr>
          <p:spPr>
            <a:xfrm>
              <a:off x="4940970" y="2871042"/>
              <a:ext cx="116312" cy="58615"/>
            </a:xfrm>
            <a:custGeom>
              <a:avLst/>
              <a:gdLst/>
              <a:ahLst/>
              <a:cxnLst/>
              <a:rect l="l" t="t" r="r" b="b"/>
              <a:pathLst>
                <a:path w="633" h="319" extrusionOk="0">
                  <a:moveTo>
                    <a:pt x="292" y="0"/>
                  </a:moveTo>
                  <a:cubicBezTo>
                    <a:pt x="170" y="0"/>
                    <a:pt x="62" y="54"/>
                    <a:pt x="1" y="188"/>
                  </a:cubicBezTo>
                  <a:cubicBezTo>
                    <a:pt x="67" y="269"/>
                    <a:pt x="172" y="319"/>
                    <a:pt x="283" y="319"/>
                  </a:cubicBezTo>
                  <a:cubicBezTo>
                    <a:pt x="406" y="319"/>
                    <a:pt x="537" y="258"/>
                    <a:pt x="633" y="110"/>
                  </a:cubicBezTo>
                  <a:cubicBezTo>
                    <a:pt x="524" y="43"/>
                    <a:pt x="402" y="0"/>
                    <a:pt x="292"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205;p45"/>
            <p:cNvSpPr/>
            <p:nvPr/>
          </p:nvSpPr>
          <p:spPr>
            <a:xfrm>
              <a:off x="3611736" y="3393438"/>
              <a:ext cx="1839864" cy="205613"/>
            </a:xfrm>
            <a:custGeom>
              <a:avLst/>
              <a:gdLst/>
              <a:ahLst/>
              <a:cxnLst/>
              <a:rect l="l" t="t" r="r" b="b"/>
              <a:pathLst>
                <a:path w="10013" h="1119" extrusionOk="0">
                  <a:moveTo>
                    <a:pt x="0" y="0"/>
                  </a:moveTo>
                  <a:lnTo>
                    <a:pt x="0" y="521"/>
                  </a:lnTo>
                  <a:cubicBezTo>
                    <a:pt x="0" y="848"/>
                    <a:pt x="270" y="1118"/>
                    <a:pt x="598" y="1118"/>
                  </a:cubicBezTo>
                  <a:lnTo>
                    <a:pt x="9415" y="1118"/>
                  </a:lnTo>
                  <a:cubicBezTo>
                    <a:pt x="9743" y="1118"/>
                    <a:pt x="10013" y="848"/>
                    <a:pt x="10013" y="521"/>
                  </a:cubicBezTo>
                  <a:lnTo>
                    <a:pt x="100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206;p45"/>
            <p:cNvSpPr/>
            <p:nvPr/>
          </p:nvSpPr>
          <p:spPr>
            <a:xfrm>
              <a:off x="3611736" y="2287090"/>
              <a:ext cx="1839864" cy="1108916"/>
            </a:xfrm>
            <a:custGeom>
              <a:avLst/>
              <a:gdLst/>
              <a:ahLst/>
              <a:cxnLst/>
              <a:rect l="l" t="t" r="r" b="b"/>
              <a:pathLst>
                <a:path w="10013" h="6035" extrusionOk="0">
                  <a:moveTo>
                    <a:pt x="9814" y="200"/>
                  </a:moveTo>
                  <a:lnTo>
                    <a:pt x="9814" y="5835"/>
                  </a:lnTo>
                  <a:lnTo>
                    <a:pt x="199" y="5835"/>
                  </a:lnTo>
                  <a:lnTo>
                    <a:pt x="199" y="200"/>
                  </a:lnTo>
                  <a:close/>
                  <a:moveTo>
                    <a:pt x="0" y="1"/>
                  </a:moveTo>
                  <a:lnTo>
                    <a:pt x="0" y="6034"/>
                  </a:lnTo>
                  <a:lnTo>
                    <a:pt x="10013" y="6034"/>
                  </a:lnTo>
                  <a:lnTo>
                    <a:pt x="1001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207;p45"/>
            <p:cNvSpPr/>
            <p:nvPr/>
          </p:nvSpPr>
          <p:spPr>
            <a:xfrm>
              <a:off x="3677702" y="3249012"/>
              <a:ext cx="1706647" cy="58799"/>
            </a:xfrm>
            <a:custGeom>
              <a:avLst/>
              <a:gdLst/>
              <a:ahLst/>
              <a:cxnLst/>
              <a:rect l="l" t="t" r="r" b="b"/>
              <a:pathLst>
                <a:path w="9288" h="320" extrusionOk="0">
                  <a:moveTo>
                    <a:pt x="1" y="0"/>
                  </a:moveTo>
                  <a:lnTo>
                    <a:pt x="1" y="319"/>
                  </a:lnTo>
                  <a:lnTo>
                    <a:pt x="9287" y="319"/>
                  </a:lnTo>
                  <a:lnTo>
                    <a:pt x="92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208;p45"/>
            <p:cNvSpPr/>
            <p:nvPr/>
          </p:nvSpPr>
          <p:spPr>
            <a:xfrm>
              <a:off x="3722169" y="3193153"/>
              <a:ext cx="156553" cy="156369"/>
            </a:xfrm>
            <a:custGeom>
              <a:avLst/>
              <a:gdLst/>
              <a:ahLst/>
              <a:cxnLst/>
              <a:rect l="l" t="t" r="r" b="b"/>
              <a:pathLst>
                <a:path w="852" h="851" extrusionOk="0">
                  <a:moveTo>
                    <a:pt x="427" y="0"/>
                  </a:moveTo>
                  <a:cubicBezTo>
                    <a:pt x="192" y="0"/>
                    <a:pt x="1" y="191"/>
                    <a:pt x="1" y="424"/>
                  </a:cubicBezTo>
                  <a:cubicBezTo>
                    <a:pt x="1" y="660"/>
                    <a:pt x="192" y="850"/>
                    <a:pt x="427" y="850"/>
                  </a:cubicBezTo>
                  <a:cubicBezTo>
                    <a:pt x="661" y="850"/>
                    <a:pt x="851" y="660"/>
                    <a:pt x="851" y="424"/>
                  </a:cubicBezTo>
                  <a:cubicBezTo>
                    <a:pt x="851" y="191"/>
                    <a:pt x="661" y="0"/>
                    <a:pt x="427"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209;p45"/>
            <p:cNvSpPr/>
            <p:nvPr/>
          </p:nvSpPr>
          <p:spPr>
            <a:xfrm>
              <a:off x="3776191" y="3230454"/>
              <a:ext cx="70192" cy="81216"/>
            </a:xfrm>
            <a:custGeom>
              <a:avLst/>
              <a:gdLst/>
              <a:ahLst/>
              <a:cxnLst/>
              <a:rect l="l" t="t" r="r" b="b"/>
              <a:pathLst>
                <a:path w="382" h="442" extrusionOk="0">
                  <a:moveTo>
                    <a:pt x="0" y="1"/>
                  </a:moveTo>
                  <a:lnTo>
                    <a:pt x="0" y="442"/>
                  </a:lnTo>
                  <a:lnTo>
                    <a:pt x="382" y="22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210;p45"/>
            <p:cNvSpPr/>
            <p:nvPr/>
          </p:nvSpPr>
          <p:spPr>
            <a:xfrm>
              <a:off x="5123248" y="2540295"/>
              <a:ext cx="6799" cy="1286"/>
            </a:xfrm>
            <a:custGeom>
              <a:avLst/>
              <a:gdLst/>
              <a:ahLst/>
              <a:cxnLst/>
              <a:rect l="l" t="t" r="r" b="b"/>
              <a:pathLst>
                <a:path w="37" h="7" extrusionOk="0">
                  <a:moveTo>
                    <a:pt x="20" y="0"/>
                  </a:moveTo>
                  <a:cubicBezTo>
                    <a:pt x="9" y="0"/>
                    <a:pt x="0" y="2"/>
                    <a:pt x="0" y="2"/>
                  </a:cubicBezTo>
                  <a:cubicBezTo>
                    <a:pt x="0" y="4"/>
                    <a:pt x="9" y="6"/>
                    <a:pt x="20" y="6"/>
                  </a:cubicBezTo>
                  <a:cubicBezTo>
                    <a:pt x="28" y="6"/>
                    <a:pt x="37" y="4"/>
                    <a:pt x="37" y="2"/>
                  </a:cubicBezTo>
                  <a:cubicBezTo>
                    <a:pt x="37" y="2"/>
                    <a:pt x="28" y="0"/>
                    <a:pt x="20"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211;p45"/>
            <p:cNvSpPr/>
            <p:nvPr/>
          </p:nvSpPr>
          <p:spPr>
            <a:xfrm>
              <a:off x="4768246" y="2442541"/>
              <a:ext cx="459001" cy="338830"/>
            </a:xfrm>
            <a:custGeom>
              <a:avLst/>
              <a:gdLst/>
              <a:ahLst/>
              <a:cxnLst/>
              <a:rect l="l" t="t" r="r" b="b"/>
              <a:pathLst>
                <a:path w="2498" h="1844" extrusionOk="0">
                  <a:moveTo>
                    <a:pt x="776" y="1"/>
                  </a:moveTo>
                  <a:cubicBezTo>
                    <a:pt x="547" y="1"/>
                    <a:pt x="348" y="19"/>
                    <a:pt x="234" y="52"/>
                  </a:cubicBezTo>
                  <a:cubicBezTo>
                    <a:pt x="0" y="238"/>
                    <a:pt x="206" y="683"/>
                    <a:pt x="419" y="683"/>
                  </a:cubicBezTo>
                  <a:cubicBezTo>
                    <a:pt x="425" y="683"/>
                    <a:pt x="430" y="683"/>
                    <a:pt x="435" y="682"/>
                  </a:cubicBezTo>
                  <a:cubicBezTo>
                    <a:pt x="647" y="620"/>
                    <a:pt x="944" y="591"/>
                    <a:pt x="1238" y="591"/>
                  </a:cubicBezTo>
                  <a:cubicBezTo>
                    <a:pt x="1556" y="591"/>
                    <a:pt x="1869" y="625"/>
                    <a:pt x="2063" y="688"/>
                  </a:cubicBezTo>
                  <a:cubicBezTo>
                    <a:pt x="2112" y="776"/>
                    <a:pt x="2108" y="1207"/>
                    <a:pt x="2108" y="1207"/>
                  </a:cubicBezTo>
                  <a:cubicBezTo>
                    <a:pt x="2189" y="1252"/>
                    <a:pt x="2185" y="1419"/>
                    <a:pt x="2185" y="1419"/>
                  </a:cubicBezTo>
                  <a:cubicBezTo>
                    <a:pt x="2185" y="1419"/>
                    <a:pt x="2164" y="1836"/>
                    <a:pt x="2202" y="1843"/>
                  </a:cubicBezTo>
                  <a:cubicBezTo>
                    <a:pt x="2208" y="1844"/>
                    <a:pt x="2213" y="1844"/>
                    <a:pt x="2218" y="1844"/>
                  </a:cubicBezTo>
                  <a:cubicBezTo>
                    <a:pt x="2279" y="1844"/>
                    <a:pt x="2303" y="1787"/>
                    <a:pt x="2303" y="1787"/>
                  </a:cubicBezTo>
                  <a:lnTo>
                    <a:pt x="2342" y="1552"/>
                  </a:lnTo>
                  <a:cubicBezTo>
                    <a:pt x="2433" y="1040"/>
                    <a:pt x="2498" y="418"/>
                    <a:pt x="2215" y="418"/>
                  </a:cubicBezTo>
                  <a:cubicBezTo>
                    <a:pt x="2206" y="418"/>
                    <a:pt x="2196" y="419"/>
                    <a:pt x="2185" y="421"/>
                  </a:cubicBezTo>
                  <a:cubicBezTo>
                    <a:pt x="2190" y="126"/>
                    <a:pt x="1380" y="1"/>
                    <a:pt x="776"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212;p45"/>
            <p:cNvSpPr/>
            <p:nvPr/>
          </p:nvSpPr>
          <p:spPr>
            <a:xfrm>
              <a:off x="4795809" y="2541214"/>
              <a:ext cx="81768" cy="217006"/>
            </a:xfrm>
            <a:custGeom>
              <a:avLst/>
              <a:gdLst/>
              <a:ahLst/>
              <a:cxnLst/>
              <a:rect l="l" t="t" r="r" b="b"/>
              <a:pathLst>
                <a:path w="445" h="1181" extrusionOk="0">
                  <a:moveTo>
                    <a:pt x="243" y="1"/>
                  </a:moveTo>
                  <a:cubicBezTo>
                    <a:pt x="185" y="1"/>
                    <a:pt x="133" y="6"/>
                    <a:pt x="133" y="6"/>
                  </a:cubicBezTo>
                  <a:cubicBezTo>
                    <a:pt x="33" y="218"/>
                    <a:pt x="1" y="447"/>
                    <a:pt x="22" y="736"/>
                  </a:cubicBezTo>
                  <a:cubicBezTo>
                    <a:pt x="46" y="1025"/>
                    <a:pt x="84" y="1137"/>
                    <a:pt x="84" y="1137"/>
                  </a:cubicBezTo>
                  <a:cubicBezTo>
                    <a:pt x="84" y="1137"/>
                    <a:pt x="147" y="1181"/>
                    <a:pt x="164" y="1181"/>
                  </a:cubicBezTo>
                  <a:cubicBezTo>
                    <a:pt x="168" y="1181"/>
                    <a:pt x="170" y="1179"/>
                    <a:pt x="168" y="1173"/>
                  </a:cubicBezTo>
                  <a:cubicBezTo>
                    <a:pt x="157" y="1143"/>
                    <a:pt x="170" y="875"/>
                    <a:pt x="168" y="792"/>
                  </a:cubicBezTo>
                  <a:cubicBezTo>
                    <a:pt x="161" y="590"/>
                    <a:pt x="245" y="194"/>
                    <a:pt x="369" y="83"/>
                  </a:cubicBezTo>
                  <a:cubicBezTo>
                    <a:pt x="445" y="14"/>
                    <a:pt x="336" y="1"/>
                    <a:pt x="243"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9483299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linds(horizont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linds(horizont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01478"/>
            <a:ext cx="12192000" cy="6608043"/>
            <a:chOff x="854024" y="735175"/>
            <a:chExt cx="5094346" cy="3425122"/>
          </a:xfrm>
        </p:grpSpPr>
        <p:pic>
          <p:nvPicPr>
            <p:cNvPr id="5" name="Picture 3" descr="D:\D\DS HS NĂM HỌC 2023-2024\BAI GIANG THI DAY\an-hien-thanh-cong-cu-off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24" y="735175"/>
              <a:ext cx="2633968" cy="1703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024" y="2438400"/>
              <a:ext cx="2651176" cy="167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3482837" y="735175"/>
              <a:ext cx="2465533" cy="1703225"/>
              <a:chOff x="800100" y="637995"/>
              <a:chExt cx="7277100" cy="5659003"/>
            </a:xfrm>
          </p:grpSpPr>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 y="4561640"/>
                <a:ext cx="3638550" cy="1735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8650" y="4594579"/>
                <a:ext cx="3638550" cy="166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800100" y="637995"/>
                <a:ext cx="7277100" cy="3923645"/>
                <a:chOff x="762000" y="1219201"/>
                <a:chExt cx="5257800" cy="3342440"/>
              </a:xfrm>
            </p:grpSpPr>
            <p:pic>
              <p:nvPicPr>
                <p:cNvPr id="13" name="Picture 2" descr="In bản t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1219201"/>
                  <a:ext cx="5257800" cy="33424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1" y="3505201"/>
                  <a:ext cx="1676400" cy="95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8" name="Rectangle 7"/>
            <p:cNvSpPr/>
            <p:nvPr/>
          </p:nvSpPr>
          <p:spPr>
            <a:xfrm>
              <a:off x="3505735" y="2438400"/>
              <a:ext cx="2442635" cy="16781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05735" y="3219078"/>
              <a:ext cx="2442635" cy="941219"/>
            </a:xfrm>
            <a:prstGeom prst="rect">
              <a:avLst/>
            </a:prstGeom>
            <a:noFill/>
          </p:spPr>
          <p:txBody>
            <a:bodyPr wrap="square" rtlCol="0">
              <a:spAutoFit/>
            </a:bodyPr>
            <a:lstStyle/>
            <a:p>
              <a:r>
                <a:rPr lang="en-US" sz="2800" smtClean="0"/>
                <a:t>Khởi động phần mềm: Nháy đúp chuột vào biểu tượng        trên màn hình.</a:t>
              </a:r>
            </a:p>
            <a:p>
              <a:r>
                <a:rPr lang="en-US" sz="2800" smtClean="0"/>
                <a:t>Thoát phần mềm: Nháy vào dấu x (close) ở góc trên bên phải màn hình</a:t>
              </a:r>
              <a:endParaRPr lang="en-US" sz="2800"/>
            </a:p>
          </p:txBody>
        </p:sp>
      </p:grpSp>
      <p:pic>
        <p:nvPicPr>
          <p:cNvPr id="1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55303" y="5443841"/>
            <a:ext cx="409031" cy="457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5895" y="3687581"/>
            <a:ext cx="1036407" cy="115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821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1&quot;/&gt;&lt;/object&gt;&lt;object type=&quot;3&quot; unique_id=&quot;10010&quot;&gt;&lt;property id=&quot;20148&quot; value=&quot;5&quot;/&gt;&lt;property id=&quot;20300&quot; value=&quot;Slide 8&quot;/&gt;&lt;property id=&quot;20307&quot; value=&quot;264&quot;/&gt;&lt;/object&gt;&lt;object type=&quot;3&quot; unique_id=&quot;10011&quot;&gt;&lt;property id=&quot;20148&quot; value=&quot;5&quot;/&gt;&lt;property id=&quot;20300&quot; value=&quot;Slide 9&quot;/&gt;&lt;property id=&quot;20307&quot; value=&quot;265&quot;/&gt;&lt;/object&gt;&lt;object type=&quot;3&quot; unique_id=&quot;10012&quot;&gt;&lt;property id=&quot;20148&quot; value=&quot;5&quot;/&gt;&lt;property id=&quot;20300&quot; value=&quot;Slide 10&quot;/&gt;&lt;property id=&quot;20307&quot; value=&quot;266&quot;/&gt;&lt;/object&gt;&lt;object type=&quot;3&quot; unique_id=&quot;10016&quot;&gt;&lt;property id=&quot;20148&quot; value=&quot;5&quot;/&gt;&lt;property id=&quot;20300&quot; value=&quot;Slide 13&quot;/&gt;&lt;property id=&quot;20307&quot; value=&quot;270&quot;/&gt;&lt;/object&gt;&lt;object type=&quot;3&quot; unique_id=&quot;10017&quot;&gt;&lt;property id=&quot;20148&quot; value=&quot;5&quot;/&gt;&lt;property id=&quot;20300&quot; value=&quot;Slide 14&quot;/&gt;&lt;property id=&quot;20307&quot; value=&quot;271&quot;/&gt;&lt;/object&gt;&lt;object type=&quot;3&quot; unique_id=&quot;10021&quot;&gt;&lt;property id=&quot;20148&quot; value=&quot;5&quot;/&gt;&lt;property id=&quot;20300&quot; value=&quot;Slide 17&quot;/&gt;&lt;property id=&quot;20307&quot; value=&quot;275&quot;/&gt;&lt;/object&gt;&lt;object type=&quot;3&quot; unique_id=&quot;10169&quot;&gt;&lt;property id=&quot;20148&quot; value=&quot;5&quot;/&gt;&lt;property id=&quot;20300&quot; value=&quot;Slide 6&quot;/&gt;&lt;property id=&quot;20307&quot; value=&quot;276&quot;/&gt;&lt;/object&gt;&lt;object type=&quot;3&quot; unique_id=&quot;10170&quot;&gt;&lt;property id=&quot;20148&quot; value=&quot;5&quot;/&gt;&lt;property id=&quot;20300&quot; value=&quot;Slide 7&quot;/&gt;&lt;property id=&quot;20307&quot; value=&quot;277&quot;/&gt;&lt;/object&gt;&lt;object type=&quot;3&quot; unique_id=&quot;10171&quot;&gt;&lt;property id=&quot;20148&quot; value=&quot;5&quot;/&gt;&lt;property id=&quot;20300&quot; value=&quot;Slide 11&quot;/&gt;&lt;property id=&quot;20307&quot; value=&quot;278&quot;/&gt;&lt;/object&gt;&lt;object type=&quot;3&quot; unique_id=&quot;10172&quot;&gt;&lt;property id=&quot;20148&quot; value=&quot;5&quot;/&gt;&lt;property id=&quot;20300&quot; value=&quot;Slide 12&quot;/&gt;&lt;property id=&quot;20307&quot; value=&quot;279&quot;/&gt;&lt;/object&gt;&lt;object type=&quot;3&quot; unique_id=&quot;10283&quot;&gt;&lt;property id=&quot;20148&quot; value=&quot;5&quot;/&gt;&lt;property id=&quot;20300&quot; value=&quot;Slide 15&quot;/&gt;&lt;property id=&quot;20307&quot; value=&quot;280&quot;/&gt;&lt;/object&gt;&lt;object type=&quot;3&quot; unique_id=&quot;10284&quot;&gt;&lt;property id=&quot;20148&quot; value=&quot;5&quot;/&gt;&lt;property id=&quot;20300&quot; value=&quot;Slide 16&quot;/&gt;&lt;property id=&quot;20307&quot; value=&quot;281&quot;/&gt;&lt;/object&gt;&lt;/object&gt;&lt;object type=&quot;8&quot; unique_id=&quot;10042&quot;&gt;&lt;/object&gt;&lt;/object&gt;&lt;/database&gt;"/>
  <p:tag name="SECTOMILLISECCONVERTED" val="1"/>
</p:tagLst>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ivic">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1531</Words>
  <Application>Microsoft Office PowerPoint</Application>
  <PresentationFormat>Custom</PresentationFormat>
  <Paragraphs>263</Paragraphs>
  <Slides>29</Slides>
  <Notes>1</Notes>
  <HiddenSlides>0</HiddenSlides>
  <MMClips>1</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Office Theme</vt:lpstr>
      <vt:lpstr>2_Office Theme</vt:lpstr>
      <vt:lpstr>Civic</vt:lpstr>
      <vt:lpstr>1_Office Theme</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Hien</dc:creator>
  <cp:lastModifiedBy>Admin</cp:lastModifiedBy>
  <cp:revision>161</cp:revision>
  <cp:lastPrinted>2023-11-09T05:59:48Z</cp:lastPrinted>
  <dcterms:created xsi:type="dcterms:W3CDTF">2017-11-10T23:39:00Z</dcterms:created>
  <dcterms:modified xsi:type="dcterms:W3CDTF">2023-11-09T06:05:41Z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FBBC2F210EBA4E3CB0C78584C012B193</vt:lpwstr>
  </property>
  <property fmtid="{D5CDD505-2E9C-101B-9397-08002B2CF9AE}" pid="3" name="KSOProductBuildVer">
    <vt:lpwstr>1033-11.2.0.11513</vt:lpwstr>
  </property>
</Properties>
</file>