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82" r:id="rId2"/>
    <p:sldId id="283" r:id="rId3"/>
    <p:sldId id="256" r:id="rId4"/>
    <p:sldId id="272" r:id="rId5"/>
    <p:sldId id="257" r:id="rId6"/>
    <p:sldId id="273" r:id="rId7"/>
    <p:sldId id="285" r:id="rId8"/>
    <p:sldId id="289" r:id="rId9"/>
    <p:sldId id="292" r:id="rId10"/>
    <p:sldId id="286" r:id="rId11"/>
    <p:sldId id="288" r:id="rId12"/>
    <p:sldId id="293" r:id="rId13"/>
    <p:sldId id="274" r:id="rId14"/>
    <p:sldId id="295" r:id="rId15"/>
    <p:sldId id="294" r:id="rId16"/>
    <p:sldId id="296" r:id="rId17"/>
    <p:sldId id="337" r:id="rId18"/>
    <p:sldId id="297" r:id="rId19"/>
    <p:sldId id="275" r:id="rId20"/>
    <p:sldId id="298" r:id="rId21"/>
    <p:sldId id="299" r:id="rId22"/>
    <p:sldId id="300" r:id="rId23"/>
    <p:sldId id="301" r:id="rId24"/>
    <p:sldId id="302" r:id="rId25"/>
    <p:sldId id="303" r:id="rId26"/>
    <p:sldId id="304" r:id="rId27"/>
    <p:sldId id="305" r:id="rId28"/>
    <p:sldId id="306" r:id="rId29"/>
    <p:sldId id="307" r:id="rId30"/>
    <p:sldId id="310" r:id="rId31"/>
    <p:sldId id="312" r:id="rId32"/>
    <p:sldId id="313" r:id="rId33"/>
    <p:sldId id="314" r:id="rId34"/>
    <p:sldId id="315" r:id="rId35"/>
    <p:sldId id="316" r:id="rId36"/>
    <p:sldId id="317" r:id="rId37"/>
    <p:sldId id="318" r:id="rId38"/>
    <p:sldId id="320" r:id="rId39"/>
    <p:sldId id="345" r:id="rId40"/>
    <p:sldId id="346" r:id="rId41"/>
    <p:sldId id="342" r:id="rId42"/>
    <p:sldId id="343" r:id="rId43"/>
    <p:sldId id="344" r:id="rId44"/>
    <p:sldId id="328" r:id="rId45"/>
    <p:sldId id="331" r:id="rId46"/>
    <p:sldId id="341" r:id="rId47"/>
    <p:sldId id="333" r:id="rId48"/>
    <p:sldId id="339" r:id="rId49"/>
    <p:sldId id="329" r:id="rId50"/>
    <p:sldId id="335" r:id="rId51"/>
    <p:sldId id="336" r:id="rId52"/>
  </p:sldIdLst>
  <p:sldSz cx="18288000" cy="10287000"/>
  <p:notesSz cx="6858000" cy="9144000"/>
  <p:embeddedFontLst>
    <p:embeddedFont>
      <p:font typeface="Calibri" panose="020F050202020403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25B78E-017C-458F-A671-A0E412988279}">
          <p14:sldIdLst>
            <p14:sldId id="282"/>
            <p14:sldId id="283"/>
            <p14:sldId id="256"/>
            <p14:sldId id="272"/>
            <p14:sldId id="257"/>
            <p14:sldId id="273"/>
            <p14:sldId id="285"/>
            <p14:sldId id="289"/>
            <p14:sldId id="292"/>
            <p14:sldId id="286"/>
            <p14:sldId id="288"/>
            <p14:sldId id="293"/>
            <p14:sldId id="274"/>
            <p14:sldId id="295"/>
            <p14:sldId id="294"/>
            <p14:sldId id="296"/>
            <p14:sldId id="337"/>
            <p14:sldId id="297"/>
            <p14:sldId id="275"/>
            <p14:sldId id="298"/>
            <p14:sldId id="299"/>
            <p14:sldId id="300"/>
            <p14:sldId id="301"/>
            <p14:sldId id="302"/>
            <p14:sldId id="303"/>
            <p14:sldId id="304"/>
            <p14:sldId id="305"/>
            <p14:sldId id="306"/>
            <p14:sldId id="307"/>
            <p14:sldId id="310"/>
            <p14:sldId id="312"/>
            <p14:sldId id="313"/>
            <p14:sldId id="314"/>
            <p14:sldId id="315"/>
            <p14:sldId id="316"/>
            <p14:sldId id="317"/>
            <p14:sldId id="318"/>
            <p14:sldId id="320"/>
            <p14:sldId id="345"/>
            <p14:sldId id="346"/>
            <p14:sldId id="342"/>
            <p14:sldId id="343"/>
            <p14:sldId id="344"/>
            <p14:sldId id="328"/>
            <p14:sldId id="331"/>
            <p14:sldId id="341"/>
            <p14:sldId id="333"/>
            <p14:sldId id="339"/>
            <p14:sldId id="329"/>
            <p14:sldId id="335"/>
            <p14:sldId id="33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2CF"/>
    <a:srgbClr val="1D5673"/>
    <a:srgbClr val="FFFFAF"/>
    <a:srgbClr val="FF7171"/>
    <a:srgbClr val="FF4F4F"/>
    <a:srgbClr val="B9E6FF"/>
    <a:srgbClr val="FFD9D9"/>
    <a:srgbClr val="FFC1C1"/>
    <a:srgbClr val="FFABAB"/>
    <a:srgbClr val="FF8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3351" autoAdjust="0"/>
  </p:normalViewPr>
  <p:slideViewPr>
    <p:cSldViewPr>
      <p:cViewPr>
        <p:scale>
          <a:sx n="52" d="100"/>
          <a:sy n="52" d="100"/>
        </p:scale>
        <p:origin x="-29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C8647-285B-4996-91D9-03BADD233ADF}" type="doc">
      <dgm:prSet loTypeId="urn:microsoft.com/office/officeart/2005/8/layout/cycle2" loCatId="cycle" qsTypeId="urn:microsoft.com/office/officeart/2005/8/quickstyle/3d1" qsCatId="3D" csTypeId="urn:microsoft.com/office/officeart/2005/8/colors/colorful5" csCatId="colorful" phldr="1"/>
      <dgm:spPr/>
      <dgm:t>
        <a:bodyPr/>
        <a:lstStyle/>
        <a:p>
          <a:endParaRPr lang="en-US"/>
        </a:p>
      </dgm:t>
    </dgm:pt>
    <dgm:pt modelId="{A0BE2C93-FC8F-485D-B85D-BE60515F256A}">
      <dgm:prSet phldrT="[Text]" custT="1"/>
      <dgm:spPr>
        <a:solidFill>
          <a:schemeClr val="accent5">
            <a:lumMod val="60000"/>
            <a:lumOff val="40000"/>
          </a:schemeClr>
        </a:solidFill>
      </dgm:spPr>
      <dgm:t>
        <a:bodyPr/>
        <a:lstStyle/>
        <a:p>
          <a:pPr>
            <a:lnSpc>
              <a:spcPct val="150000"/>
            </a:lnSpc>
          </a:pPr>
          <a:r>
            <a:rPr lang="en-US" sz="3600">
              <a:solidFill>
                <a:schemeClr val="tx1"/>
              </a:solidFill>
              <a:latin typeface="Arial" panose="020B0604020202020204" pitchFamily="34" charset="0"/>
              <a:cs typeface="Arial" panose="020B0604020202020204" pitchFamily="34" charset="0"/>
            </a:rPr>
            <a:t>Con người thúc đẩy phát triển công nghệ.</a:t>
          </a:r>
        </a:p>
      </dgm:t>
    </dgm:pt>
    <dgm:pt modelId="{AF143F9F-CA63-48E3-A59F-D13FD452950C}" type="parTrans" cxnId="{C6A2C39A-39FB-4C0B-B1A9-4D9D87EFD66F}">
      <dgm:prSet/>
      <dgm:spPr/>
      <dgm:t>
        <a:bodyPr/>
        <a:lstStyle/>
        <a:p>
          <a:pPr>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dgm:t>
    </dgm:pt>
    <dgm:pt modelId="{9616D1C9-4F3A-405D-BCC5-442E0B0EC6F4}" type="sibTrans" cxnId="{C6A2C39A-39FB-4C0B-B1A9-4D9D87EFD66F}">
      <dgm:prSet custT="1"/>
      <dgm:spPr>
        <a:solidFill>
          <a:schemeClr val="accent5">
            <a:lumMod val="60000"/>
            <a:lumOff val="40000"/>
          </a:schemeClr>
        </a:solidFill>
      </dgm:spPr>
      <dgm:t>
        <a:bodyPr/>
        <a:lstStyle/>
        <a:p>
          <a:pPr>
            <a:lnSpc>
              <a:spcPct val="150000"/>
            </a:lnSpc>
          </a:pPr>
          <a:endParaRPr lang="en-US" sz="2800">
            <a:solidFill>
              <a:schemeClr val="tx1"/>
            </a:solidFill>
            <a:latin typeface="Times New Roman" panose="02020603050405020304" pitchFamily="18" charset="0"/>
            <a:cs typeface="Times New Roman" panose="02020603050405020304" pitchFamily="18" charset="0"/>
          </a:endParaRPr>
        </a:p>
      </dgm:t>
    </dgm:pt>
    <dgm:pt modelId="{C0344634-4151-4068-9C8F-AA8D0409BF1C}">
      <dgm:prSet phldrT="[Text]" custT="1"/>
      <dgm:spPr>
        <a:solidFill>
          <a:srgbClr val="92D050"/>
        </a:solidFill>
      </dgm:spPr>
      <dgm:t>
        <a:bodyPr/>
        <a:lstStyle/>
        <a:p>
          <a:pPr>
            <a:lnSpc>
              <a:spcPct val="150000"/>
            </a:lnSpc>
          </a:pPr>
          <a:r>
            <a:rPr lang="en-US" sz="3600">
              <a:solidFill>
                <a:schemeClr val="tx1"/>
              </a:solidFill>
              <a:latin typeface="Arial" panose="020B0604020202020204" pitchFamily="34" charset="0"/>
              <a:cs typeface="Arial" panose="020B0604020202020204" pitchFamily="34" charset="0"/>
            </a:rPr>
            <a:t>Công nghệ tác động vào việc thay đổi thế giới.</a:t>
          </a:r>
        </a:p>
      </dgm:t>
    </dgm:pt>
    <dgm:pt modelId="{781CF5F9-A16F-44F6-9513-B034826C375F}" type="parTrans" cxnId="{738C9FEE-6093-49D2-8D7B-E667D5FDD49F}">
      <dgm:prSet/>
      <dgm:spPr/>
      <dgm:t>
        <a:bodyPr/>
        <a:lstStyle/>
        <a:p>
          <a:pPr>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dgm:t>
    </dgm:pt>
    <dgm:pt modelId="{A1FCCEAF-97A7-4822-B1CE-37B1652D0E81}" type="sibTrans" cxnId="{738C9FEE-6093-49D2-8D7B-E667D5FDD49F}">
      <dgm:prSet custT="1"/>
      <dgm:spPr>
        <a:solidFill>
          <a:srgbClr val="92D050"/>
        </a:solidFill>
      </dgm:spPr>
      <dgm:t>
        <a:bodyPr/>
        <a:lstStyle/>
        <a:p>
          <a:pPr>
            <a:lnSpc>
              <a:spcPct val="150000"/>
            </a:lnSpc>
          </a:pPr>
          <a:endParaRPr lang="en-US" sz="2800">
            <a:solidFill>
              <a:schemeClr val="tx1"/>
            </a:solidFill>
            <a:latin typeface="Times New Roman" panose="02020603050405020304" pitchFamily="18" charset="0"/>
            <a:cs typeface="Times New Roman" panose="02020603050405020304" pitchFamily="18" charset="0"/>
          </a:endParaRPr>
        </a:p>
      </dgm:t>
    </dgm:pt>
    <dgm:pt modelId="{C11149B6-B0FD-4D8A-97CE-A19FADF9CD66}">
      <dgm:prSet phldrT="[Text]" custT="1"/>
      <dgm:spPr>
        <a:solidFill>
          <a:schemeClr val="accent6">
            <a:lumMod val="60000"/>
            <a:lumOff val="40000"/>
          </a:schemeClr>
        </a:solidFill>
      </dgm:spPr>
      <dgm:t>
        <a:bodyPr/>
        <a:lstStyle/>
        <a:p>
          <a:pPr>
            <a:lnSpc>
              <a:spcPct val="150000"/>
            </a:lnSpc>
          </a:pPr>
          <a:r>
            <a:rPr lang="en-US" sz="3600">
              <a:solidFill>
                <a:schemeClr val="tx1"/>
              </a:solidFill>
              <a:latin typeface="Arial" panose="020B0604020202020204" pitchFamily="34" charset="0"/>
              <a:cs typeface="Arial" panose="020B0604020202020204" pitchFamily="34" charset="0"/>
            </a:rPr>
            <a:t>Con người tự thay đổi để thích nghi và phát triển.</a:t>
          </a:r>
        </a:p>
      </dgm:t>
    </dgm:pt>
    <dgm:pt modelId="{55228AB6-2EF0-437B-BCC2-D3D167FC8CA5}" type="parTrans" cxnId="{69FF990D-F0C3-45F3-AB15-E605E3BC6BC7}">
      <dgm:prSet/>
      <dgm:spPr/>
      <dgm:t>
        <a:bodyPr/>
        <a:lstStyle/>
        <a:p>
          <a:pPr>
            <a:lnSpc>
              <a:spcPct val="150000"/>
            </a:lnSpc>
          </a:pPr>
          <a:endParaRPr lang="en-US" sz="2400">
            <a:solidFill>
              <a:schemeClr val="tx1"/>
            </a:solidFill>
            <a:latin typeface="Times New Roman" panose="02020603050405020304" pitchFamily="18" charset="0"/>
            <a:cs typeface="Times New Roman" panose="02020603050405020304" pitchFamily="18" charset="0"/>
          </a:endParaRPr>
        </a:p>
      </dgm:t>
    </dgm:pt>
    <dgm:pt modelId="{31B890AF-791C-4388-B453-E6BC20D5BEDD}" type="sibTrans" cxnId="{69FF990D-F0C3-45F3-AB15-E605E3BC6BC7}">
      <dgm:prSet custT="1"/>
      <dgm:spPr>
        <a:solidFill>
          <a:schemeClr val="accent6">
            <a:lumMod val="60000"/>
            <a:lumOff val="40000"/>
          </a:schemeClr>
        </a:solidFill>
      </dgm:spPr>
      <dgm:t>
        <a:bodyPr/>
        <a:lstStyle/>
        <a:p>
          <a:pPr>
            <a:lnSpc>
              <a:spcPct val="150000"/>
            </a:lnSpc>
          </a:pPr>
          <a:endParaRPr lang="en-US" sz="2800">
            <a:solidFill>
              <a:schemeClr val="tx1"/>
            </a:solidFill>
            <a:latin typeface="Times New Roman" panose="02020603050405020304" pitchFamily="18" charset="0"/>
            <a:cs typeface="Times New Roman" panose="02020603050405020304" pitchFamily="18" charset="0"/>
          </a:endParaRPr>
        </a:p>
      </dgm:t>
    </dgm:pt>
    <dgm:pt modelId="{A687EF57-B58A-40A5-B385-8F6BFC39D1C6}" type="pres">
      <dgm:prSet presAssocID="{A96C8647-285B-4996-91D9-03BADD233ADF}" presName="cycle" presStyleCnt="0">
        <dgm:presLayoutVars>
          <dgm:dir/>
          <dgm:resizeHandles val="exact"/>
        </dgm:presLayoutVars>
      </dgm:prSet>
      <dgm:spPr/>
      <dgm:t>
        <a:bodyPr/>
        <a:lstStyle/>
        <a:p>
          <a:endParaRPr lang="en-US"/>
        </a:p>
      </dgm:t>
    </dgm:pt>
    <dgm:pt modelId="{80DA6F45-3457-43FB-89C5-8DD0BDE6FA20}" type="pres">
      <dgm:prSet presAssocID="{A0BE2C93-FC8F-485D-B85D-BE60515F256A}" presName="node" presStyleLbl="node1" presStyleIdx="0" presStyleCnt="3" custScaleX="129074" custScaleY="72404" custRadScaleRad="87066" custRadScaleInc="7193">
        <dgm:presLayoutVars>
          <dgm:bulletEnabled val="1"/>
        </dgm:presLayoutVars>
      </dgm:prSet>
      <dgm:spPr/>
      <dgm:t>
        <a:bodyPr/>
        <a:lstStyle/>
        <a:p>
          <a:endParaRPr lang="en-US"/>
        </a:p>
      </dgm:t>
    </dgm:pt>
    <dgm:pt modelId="{5E81FBBC-B214-44BD-9F14-887ED90F7DE5}" type="pres">
      <dgm:prSet presAssocID="{9616D1C9-4F3A-405D-BCC5-442E0B0EC6F4}" presName="sibTrans" presStyleLbl="sibTrans2D1" presStyleIdx="0" presStyleCnt="3" custScaleX="107869" custScaleY="57122" custLinFactNeighborX="43932" custLinFactNeighborY="-7990"/>
      <dgm:spPr/>
      <dgm:t>
        <a:bodyPr/>
        <a:lstStyle/>
        <a:p>
          <a:endParaRPr lang="en-US"/>
        </a:p>
      </dgm:t>
    </dgm:pt>
    <dgm:pt modelId="{7DB8BABB-526F-4022-9D5F-3988D5B792AD}" type="pres">
      <dgm:prSet presAssocID="{9616D1C9-4F3A-405D-BCC5-442E0B0EC6F4}" presName="connectorText" presStyleLbl="sibTrans2D1" presStyleIdx="0" presStyleCnt="3"/>
      <dgm:spPr/>
      <dgm:t>
        <a:bodyPr/>
        <a:lstStyle/>
        <a:p>
          <a:endParaRPr lang="en-US"/>
        </a:p>
      </dgm:t>
    </dgm:pt>
    <dgm:pt modelId="{996BE520-3AA1-41D2-AD19-FF8EB5C2D4F6}" type="pres">
      <dgm:prSet presAssocID="{C0344634-4151-4068-9C8F-AA8D0409BF1C}" presName="node" presStyleLbl="node1" presStyleIdx="1" presStyleCnt="3" custScaleX="121376" custScaleY="79521" custRadScaleRad="91942" custRadScaleInc="-28766">
        <dgm:presLayoutVars>
          <dgm:bulletEnabled val="1"/>
        </dgm:presLayoutVars>
      </dgm:prSet>
      <dgm:spPr/>
      <dgm:t>
        <a:bodyPr/>
        <a:lstStyle/>
        <a:p>
          <a:endParaRPr lang="en-US"/>
        </a:p>
      </dgm:t>
    </dgm:pt>
    <dgm:pt modelId="{81E7BD1A-312B-4AEB-AAD2-C83D5D2D99C5}" type="pres">
      <dgm:prSet presAssocID="{A1FCCEAF-97A7-4822-B1CE-37B1652D0E81}" presName="sibTrans" presStyleLbl="sibTrans2D1" presStyleIdx="1" presStyleCnt="3" custScaleX="138462" custScaleY="62972" custLinFactNeighborX="-9923"/>
      <dgm:spPr/>
      <dgm:t>
        <a:bodyPr/>
        <a:lstStyle/>
        <a:p>
          <a:endParaRPr lang="en-US"/>
        </a:p>
      </dgm:t>
    </dgm:pt>
    <dgm:pt modelId="{D7051ABD-76CC-4E6F-9951-10A6716EC55A}" type="pres">
      <dgm:prSet presAssocID="{A1FCCEAF-97A7-4822-B1CE-37B1652D0E81}" presName="connectorText" presStyleLbl="sibTrans2D1" presStyleIdx="1" presStyleCnt="3"/>
      <dgm:spPr/>
      <dgm:t>
        <a:bodyPr/>
        <a:lstStyle/>
        <a:p>
          <a:endParaRPr lang="en-US"/>
        </a:p>
      </dgm:t>
    </dgm:pt>
    <dgm:pt modelId="{9DB07CB7-BA77-4E2E-A477-342A4E0E762D}" type="pres">
      <dgm:prSet presAssocID="{C11149B6-B0FD-4D8A-97CE-A19FADF9CD66}" presName="node" presStyleLbl="node1" presStyleIdx="2" presStyleCnt="3" custScaleX="131935" custScaleY="73002" custRadScaleRad="91602" custRadScaleInc="30394">
        <dgm:presLayoutVars>
          <dgm:bulletEnabled val="1"/>
        </dgm:presLayoutVars>
      </dgm:prSet>
      <dgm:spPr/>
      <dgm:t>
        <a:bodyPr/>
        <a:lstStyle/>
        <a:p>
          <a:endParaRPr lang="en-US"/>
        </a:p>
      </dgm:t>
    </dgm:pt>
    <dgm:pt modelId="{E75BB523-6715-416C-AD59-408E13393AFB}" type="pres">
      <dgm:prSet presAssocID="{31B890AF-791C-4388-B453-E6BC20D5BEDD}" presName="sibTrans" presStyleLbl="sibTrans2D1" presStyleIdx="2" presStyleCnt="3" custScaleX="102611" custScaleY="64667" custLinFactNeighborX="-54430" custLinFactNeighborY="-12825"/>
      <dgm:spPr/>
      <dgm:t>
        <a:bodyPr/>
        <a:lstStyle/>
        <a:p>
          <a:endParaRPr lang="en-US"/>
        </a:p>
      </dgm:t>
    </dgm:pt>
    <dgm:pt modelId="{58E0CB0A-98E1-4072-8157-DED0158499EF}" type="pres">
      <dgm:prSet presAssocID="{31B890AF-791C-4388-B453-E6BC20D5BEDD}" presName="connectorText" presStyleLbl="sibTrans2D1" presStyleIdx="2" presStyleCnt="3"/>
      <dgm:spPr/>
      <dgm:t>
        <a:bodyPr/>
        <a:lstStyle/>
        <a:p>
          <a:endParaRPr lang="en-US"/>
        </a:p>
      </dgm:t>
    </dgm:pt>
  </dgm:ptLst>
  <dgm:cxnLst>
    <dgm:cxn modelId="{01AEEC00-7809-4907-8F8F-2A57833B96EE}" type="presOf" srcId="{A1FCCEAF-97A7-4822-B1CE-37B1652D0E81}" destId="{D7051ABD-76CC-4E6F-9951-10A6716EC55A}" srcOrd="1" destOrd="0" presId="urn:microsoft.com/office/officeart/2005/8/layout/cycle2"/>
    <dgm:cxn modelId="{9CC4B1B1-72D4-40FC-82D4-099A23FDAE5D}" type="presOf" srcId="{9616D1C9-4F3A-405D-BCC5-442E0B0EC6F4}" destId="{7DB8BABB-526F-4022-9D5F-3988D5B792AD}" srcOrd="1" destOrd="0" presId="urn:microsoft.com/office/officeart/2005/8/layout/cycle2"/>
    <dgm:cxn modelId="{69FF990D-F0C3-45F3-AB15-E605E3BC6BC7}" srcId="{A96C8647-285B-4996-91D9-03BADD233ADF}" destId="{C11149B6-B0FD-4D8A-97CE-A19FADF9CD66}" srcOrd="2" destOrd="0" parTransId="{55228AB6-2EF0-437B-BCC2-D3D167FC8CA5}" sibTransId="{31B890AF-791C-4388-B453-E6BC20D5BEDD}"/>
    <dgm:cxn modelId="{87402711-E51D-4AEE-BF40-5CC8E233FF13}" type="presOf" srcId="{9616D1C9-4F3A-405D-BCC5-442E0B0EC6F4}" destId="{5E81FBBC-B214-44BD-9F14-887ED90F7DE5}" srcOrd="0" destOrd="0" presId="urn:microsoft.com/office/officeart/2005/8/layout/cycle2"/>
    <dgm:cxn modelId="{2EAD7B47-3162-403B-A80F-FE2B299A9B65}" type="presOf" srcId="{31B890AF-791C-4388-B453-E6BC20D5BEDD}" destId="{58E0CB0A-98E1-4072-8157-DED0158499EF}" srcOrd="1" destOrd="0" presId="urn:microsoft.com/office/officeart/2005/8/layout/cycle2"/>
    <dgm:cxn modelId="{23E20EF2-91F2-40C6-87D0-BF93D31511BA}" type="presOf" srcId="{C11149B6-B0FD-4D8A-97CE-A19FADF9CD66}" destId="{9DB07CB7-BA77-4E2E-A477-342A4E0E762D}" srcOrd="0" destOrd="0" presId="urn:microsoft.com/office/officeart/2005/8/layout/cycle2"/>
    <dgm:cxn modelId="{5C451105-A938-4666-BCCF-18E16AE17045}" type="presOf" srcId="{C0344634-4151-4068-9C8F-AA8D0409BF1C}" destId="{996BE520-3AA1-41D2-AD19-FF8EB5C2D4F6}" srcOrd="0" destOrd="0" presId="urn:microsoft.com/office/officeart/2005/8/layout/cycle2"/>
    <dgm:cxn modelId="{0FD84A4F-C255-402B-8723-1601B9CFDEDD}" type="presOf" srcId="{A0BE2C93-FC8F-485D-B85D-BE60515F256A}" destId="{80DA6F45-3457-43FB-89C5-8DD0BDE6FA20}" srcOrd="0" destOrd="0" presId="urn:microsoft.com/office/officeart/2005/8/layout/cycle2"/>
    <dgm:cxn modelId="{C6A2C39A-39FB-4C0B-B1A9-4D9D87EFD66F}" srcId="{A96C8647-285B-4996-91D9-03BADD233ADF}" destId="{A0BE2C93-FC8F-485D-B85D-BE60515F256A}" srcOrd="0" destOrd="0" parTransId="{AF143F9F-CA63-48E3-A59F-D13FD452950C}" sibTransId="{9616D1C9-4F3A-405D-BCC5-442E0B0EC6F4}"/>
    <dgm:cxn modelId="{738C9FEE-6093-49D2-8D7B-E667D5FDD49F}" srcId="{A96C8647-285B-4996-91D9-03BADD233ADF}" destId="{C0344634-4151-4068-9C8F-AA8D0409BF1C}" srcOrd="1" destOrd="0" parTransId="{781CF5F9-A16F-44F6-9513-B034826C375F}" sibTransId="{A1FCCEAF-97A7-4822-B1CE-37B1652D0E81}"/>
    <dgm:cxn modelId="{1CF4D968-0FAC-4A29-9E47-CA183917ADC9}" type="presOf" srcId="{A1FCCEAF-97A7-4822-B1CE-37B1652D0E81}" destId="{81E7BD1A-312B-4AEB-AAD2-C83D5D2D99C5}" srcOrd="0" destOrd="0" presId="urn:microsoft.com/office/officeart/2005/8/layout/cycle2"/>
    <dgm:cxn modelId="{1B43FEEC-67AB-4C0A-B9A4-0038C922BD83}" type="presOf" srcId="{31B890AF-791C-4388-B453-E6BC20D5BEDD}" destId="{E75BB523-6715-416C-AD59-408E13393AFB}" srcOrd="0" destOrd="0" presId="urn:microsoft.com/office/officeart/2005/8/layout/cycle2"/>
    <dgm:cxn modelId="{C31CDF80-4BE4-481D-86C9-62A97AF2CB5C}" type="presOf" srcId="{A96C8647-285B-4996-91D9-03BADD233ADF}" destId="{A687EF57-B58A-40A5-B385-8F6BFC39D1C6}" srcOrd="0" destOrd="0" presId="urn:microsoft.com/office/officeart/2005/8/layout/cycle2"/>
    <dgm:cxn modelId="{D9F2DEAC-2E56-4B32-B288-6A42DA8FC407}" type="presParOf" srcId="{A687EF57-B58A-40A5-B385-8F6BFC39D1C6}" destId="{80DA6F45-3457-43FB-89C5-8DD0BDE6FA20}" srcOrd="0" destOrd="0" presId="urn:microsoft.com/office/officeart/2005/8/layout/cycle2"/>
    <dgm:cxn modelId="{1EB1DD26-3235-4D4F-8B10-5ADD1D6A8C37}" type="presParOf" srcId="{A687EF57-B58A-40A5-B385-8F6BFC39D1C6}" destId="{5E81FBBC-B214-44BD-9F14-887ED90F7DE5}" srcOrd="1" destOrd="0" presId="urn:microsoft.com/office/officeart/2005/8/layout/cycle2"/>
    <dgm:cxn modelId="{A279B353-D9E0-4E53-93A5-644C55B43731}" type="presParOf" srcId="{5E81FBBC-B214-44BD-9F14-887ED90F7DE5}" destId="{7DB8BABB-526F-4022-9D5F-3988D5B792AD}" srcOrd="0" destOrd="0" presId="urn:microsoft.com/office/officeart/2005/8/layout/cycle2"/>
    <dgm:cxn modelId="{2905C571-5E37-4F14-AC07-F02A1AF48944}" type="presParOf" srcId="{A687EF57-B58A-40A5-B385-8F6BFC39D1C6}" destId="{996BE520-3AA1-41D2-AD19-FF8EB5C2D4F6}" srcOrd="2" destOrd="0" presId="urn:microsoft.com/office/officeart/2005/8/layout/cycle2"/>
    <dgm:cxn modelId="{6033757B-4987-4DF4-AD5B-17FBC94642CA}" type="presParOf" srcId="{A687EF57-B58A-40A5-B385-8F6BFC39D1C6}" destId="{81E7BD1A-312B-4AEB-AAD2-C83D5D2D99C5}" srcOrd="3" destOrd="0" presId="urn:microsoft.com/office/officeart/2005/8/layout/cycle2"/>
    <dgm:cxn modelId="{37BFFEFA-7500-48C1-9A75-CF1810F06B34}" type="presParOf" srcId="{81E7BD1A-312B-4AEB-AAD2-C83D5D2D99C5}" destId="{D7051ABD-76CC-4E6F-9951-10A6716EC55A}" srcOrd="0" destOrd="0" presId="urn:microsoft.com/office/officeart/2005/8/layout/cycle2"/>
    <dgm:cxn modelId="{60BFBA00-D838-4A40-9387-415303225E7A}" type="presParOf" srcId="{A687EF57-B58A-40A5-B385-8F6BFC39D1C6}" destId="{9DB07CB7-BA77-4E2E-A477-342A4E0E762D}" srcOrd="4" destOrd="0" presId="urn:microsoft.com/office/officeart/2005/8/layout/cycle2"/>
    <dgm:cxn modelId="{1AC6CA6A-5AFD-43E0-8C2B-2455411C1703}" type="presParOf" srcId="{A687EF57-B58A-40A5-B385-8F6BFC39D1C6}" destId="{E75BB523-6715-416C-AD59-408E13393AFB}" srcOrd="5" destOrd="0" presId="urn:microsoft.com/office/officeart/2005/8/layout/cycle2"/>
    <dgm:cxn modelId="{636C2B83-98F7-4938-BBD6-A7221F4D83AD}" type="presParOf" srcId="{E75BB523-6715-416C-AD59-408E13393AFB}" destId="{58E0CB0A-98E1-4072-8157-DED0158499E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34747-67A2-487A-8000-0A5C43A07FF8}" type="datetimeFigureOut">
              <a:rPr lang="en-US" smtClean="0"/>
              <a:t>19/09/2023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DB9D5-E650-47BE-9EB0-EB65C51DE6B6}" type="slidenum">
              <a:rPr lang="en-US" smtClean="0"/>
              <a:t>‹#›</a:t>
            </a:fld>
            <a:endParaRPr lang="en-US"/>
          </a:p>
        </p:txBody>
      </p:sp>
    </p:spTree>
    <p:extLst>
      <p:ext uri="{BB962C8B-B14F-4D97-AF65-F5344CB8AC3E}">
        <p14:creationId xmlns:p14="http://schemas.microsoft.com/office/powerpoint/2010/main" val="291414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DB9D5-E650-47BE-9EB0-EB65C51DE6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41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0DB9D5-E650-47BE-9EB0-EB65C51DE6B6}" type="slidenum">
              <a:rPr lang="en-US" smtClean="0"/>
              <a:t>5</a:t>
            </a:fld>
            <a:endParaRPr lang="en-US"/>
          </a:p>
        </p:txBody>
      </p:sp>
    </p:spTree>
    <p:extLst>
      <p:ext uri="{BB962C8B-B14F-4D97-AF65-F5344CB8AC3E}">
        <p14:creationId xmlns:p14="http://schemas.microsoft.com/office/powerpoint/2010/main" val="798157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DB9D5-E650-47BE-9EB0-EB65C51DE6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482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DB9D5-E650-47BE-9EB0-EB65C51DE6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84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DB9D5-E650-47BE-9EB0-EB65C51DE6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11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DB9D5-E650-47BE-9EB0-EB65C51DE6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367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8.svg"/><Relationship Id="rId4" Type="http://schemas.microsoft.com/office/2007/relationships/hdphoto" Target="../media/hdphoto1.wdp"/><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svg"/><Relationship Id="rId7" Type="http://schemas.microsoft.com/office/2007/relationships/hdphoto" Target="../media/hdphoto1.wdp"/><Relationship Id="rId12"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png"/><Relationship Id="rId11" Type="http://schemas.microsoft.com/office/2007/relationships/hdphoto" Target="../media/hdphoto10.wdp"/><Relationship Id="rId5" Type="http://schemas.openxmlformats.org/officeDocument/2006/relationships/image" Target="../media/image38.svg"/><Relationship Id="rId10" Type="http://schemas.openxmlformats.org/officeDocument/2006/relationships/image" Target="../media/image37.png"/><Relationship Id="rId4" Type="http://schemas.openxmlformats.org/officeDocument/2006/relationships/image" Target="../media/image35.png"/><Relationship Id="rId9"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svg"/><Relationship Id="rId7" Type="http://schemas.openxmlformats.org/officeDocument/2006/relationships/image" Target="../media/image19.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40.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4.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12.wdp"/><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g"/></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g"/></Relationships>
</file>

<file path=ppt/slides/_rels/slide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81.jpe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84.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7.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8.svg"/><Relationship Id="rId7" Type="http://schemas.openxmlformats.org/officeDocument/2006/relationships/image" Target="../media/image92.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94.svg"/></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61.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3" Type="http://schemas.microsoft.com/office/2007/relationships/hdphoto" Target="../media/hdphoto11.wdp"/><Relationship Id="rId7" Type="http://schemas.openxmlformats.org/officeDocument/2006/relationships/image" Target="../media/image9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96.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1.wdp"/><Relationship Id="rId7" Type="http://schemas.openxmlformats.org/officeDocument/2006/relationships/image" Target="../media/image99.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96.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diagramLayout" Target="../diagrams/layout1.xml"/><Relationship Id="rId7" Type="http://schemas.openxmlformats.org/officeDocument/2006/relationships/image" Target="../media/image10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103.pn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5.svg"/><Relationship Id="rId3" Type="http://schemas.microsoft.com/office/2007/relationships/media" Target="../media/media3.mp3"/><Relationship Id="rId7" Type="http://schemas.openxmlformats.org/officeDocument/2006/relationships/image" Target="../media/image28.svg"/><Relationship Id="rId12" Type="http://schemas.openxmlformats.org/officeDocument/2006/relationships/image" Target="../media/image10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5.png"/><Relationship Id="rId11" Type="http://schemas.openxmlformats.org/officeDocument/2006/relationships/image" Target="../media/image3.svg"/><Relationship Id="rId5" Type="http://schemas.openxmlformats.org/officeDocument/2006/relationships/slideLayout" Target="../slideLayouts/slideLayout7.xml"/><Relationship Id="rId10" Type="http://schemas.openxmlformats.org/officeDocument/2006/relationships/image" Target="../media/image108.png"/><Relationship Id="rId4" Type="http://schemas.openxmlformats.org/officeDocument/2006/relationships/audio" Target="../media/media3.mp3"/><Relationship Id="rId9" Type="http://schemas.openxmlformats.org/officeDocument/2006/relationships/image" Target="../media/image10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microsoft.com/office/2007/relationships/hdphoto" Target="../media/hdphoto3.wdp"/><Relationship Id="rId7" Type="http://schemas.openxmlformats.org/officeDocument/2006/relationships/image" Target="../media/image8.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6.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9.sv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5.svg"/><Relationship Id="rId3" Type="http://schemas.microsoft.com/office/2007/relationships/media" Target="../media/media3.mp3"/><Relationship Id="rId7" Type="http://schemas.openxmlformats.org/officeDocument/2006/relationships/image" Target="../media/image28.svg"/><Relationship Id="rId12" Type="http://schemas.openxmlformats.org/officeDocument/2006/relationships/image" Target="../media/image10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5.png"/><Relationship Id="rId11" Type="http://schemas.openxmlformats.org/officeDocument/2006/relationships/image" Target="../media/image3.svg"/><Relationship Id="rId5" Type="http://schemas.openxmlformats.org/officeDocument/2006/relationships/slideLayout" Target="../slideLayouts/slideLayout7.xml"/><Relationship Id="rId10" Type="http://schemas.openxmlformats.org/officeDocument/2006/relationships/image" Target="../media/image108.png"/><Relationship Id="rId4" Type="http://schemas.openxmlformats.org/officeDocument/2006/relationships/audio" Target="../media/media3.mp3"/><Relationship Id="rId9" Type="http://schemas.openxmlformats.org/officeDocument/2006/relationships/image" Target="../media/image107.png"/></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5.svg"/><Relationship Id="rId3" Type="http://schemas.microsoft.com/office/2007/relationships/media" Target="../media/media3.mp3"/><Relationship Id="rId7" Type="http://schemas.openxmlformats.org/officeDocument/2006/relationships/image" Target="../media/image28.svg"/><Relationship Id="rId12" Type="http://schemas.openxmlformats.org/officeDocument/2006/relationships/image" Target="../media/image10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5.png"/><Relationship Id="rId11" Type="http://schemas.openxmlformats.org/officeDocument/2006/relationships/image" Target="../media/image3.svg"/><Relationship Id="rId5" Type="http://schemas.openxmlformats.org/officeDocument/2006/relationships/slideLayout" Target="../slideLayouts/slideLayout7.xml"/><Relationship Id="rId10" Type="http://schemas.openxmlformats.org/officeDocument/2006/relationships/image" Target="../media/image108.png"/><Relationship Id="rId4" Type="http://schemas.openxmlformats.org/officeDocument/2006/relationships/audio" Target="../media/media3.mp3"/><Relationship Id="rId9" Type="http://schemas.openxmlformats.org/officeDocument/2006/relationships/image" Target="../media/image107.png"/></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5.svg"/><Relationship Id="rId3" Type="http://schemas.microsoft.com/office/2007/relationships/media" Target="../media/media3.mp3"/><Relationship Id="rId7" Type="http://schemas.openxmlformats.org/officeDocument/2006/relationships/image" Target="../media/image28.svg"/><Relationship Id="rId12" Type="http://schemas.openxmlformats.org/officeDocument/2006/relationships/image" Target="../media/image10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5.png"/><Relationship Id="rId11" Type="http://schemas.openxmlformats.org/officeDocument/2006/relationships/image" Target="../media/image3.svg"/><Relationship Id="rId5" Type="http://schemas.openxmlformats.org/officeDocument/2006/relationships/slideLayout" Target="../slideLayouts/slideLayout7.xml"/><Relationship Id="rId10" Type="http://schemas.openxmlformats.org/officeDocument/2006/relationships/image" Target="../media/image108.png"/><Relationship Id="rId4" Type="http://schemas.openxmlformats.org/officeDocument/2006/relationships/audio" Target="../media/media3.mp3"/><Relationship Id="rId9" Type="http://schemas.openxmlformats.org/officeDocument/2006/relationships/image" Target="../media/image107.png"/></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5.svg"/><Relationship Id="rId3" Type="http://schemas.microsoft.com/office/2007/relationships/media" Target="../media/media3.mp3"/><Relationship Id="rId7" Type="http://schemas.openxmlformats.org/officeDocument/2006/relationships/image" Target="../media/image28.svg"/><Relationship Id="rId12" Type="http://schemas.openxmlformats.org/officeDocument/2006/relationships/image" Target="../media/image10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5.png"/><Relationship Id="rId11" Type="http://schemas.openxmlformats.org/officeDocument/2006/relationships/image" Target="../media/image3.svg"/><Relationship Id="rId5" Type="http://schemas.openxmlformats.org/officeDocument/2006/relationships/slideLayout" Target="../slideLayouts/slideLayout7.xml"/><Relationship Id="rId10" Type="http://schemas.openxmlformats.org/officeDocument/2006/relationships/image" Target="../media/image108.png"/><Relationship Id="rId4" Type="http://schemas.openxmlformats.org/officeDocument/2006/relationships/audio" Target="../media/media3.mp3"/><Relationship Id="rId9" Type="http://schemas.openxmlformats.org/officeDocument/2006/relationships/image" Target="../media/image107.png"/></Relationships>
</file>

<file path=ppt/slides/_rels/slide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8.svg"/><Relationship Id="rId7" Type="http://schemas.openxmlformats.org/officeDocument/2006/relationships/image" Target="../media/image113.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06.png"/><Relationship Id="rId9" Type="http://schemas.openxmlformats.org/officeDocument/2006/relationships/image" Target="../media/image115.pn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28.svg"/><Relationship Id="rId7" Type="http://schemas.openxmlformats.org/officeDocument/2006/relationships/image" Target="../media/image119.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06.png"/><Relationship Id="rId9"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5.wdp"/></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29.png"/><Relationship Id="rId3" Type="http://schemas.microsoft.com/office/2007/relationships/hdphoto" Target="../media/hdphoto3.wdp"/><Relationship Id="rId7" Type="http://schemas.openxmlformats.org/officeDocument/2006/relationships/image" Target="../media/image8.svg"/><Relationship Id="rId12" Type="http://schemas.openxmlformats.org/officeDocument/2006/relationships/image" Target="../media/image12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7.png"/><Relationship Id="rId5" Type="http://schemas.openxmlformats.org/officeDocument/2006/relationships/image" Target="../media/image6.svg"/><Relationship Id="rId10" Type="http://schemas.openxmlformats.org/officeDocument/2006/relationships/image" Target="../media/image126.png"/><Relationship Id="rId4" Type="http://schemas.openxmlformats.org/officeDocument/2006/relationships/image" Target="../media/image15.png"/><Relationship Id="rId9" Type="http://schemas.openxmlformats.org/officeDocument/2006/relationships/image" Target="../media/image19.svg"/></Relationships>
</file>

<file path=ppt/slides/_rels/slide5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8.svg"/><Relationship Id="rId4" Type="http://schemas.microsoft.com/office/2007/relationships/hdphoto" Target="../media/hdphoto1.wdp"/><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AF">
            <a:alpha val="59000"/>
          </a:srgb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0200" y="647700"/>
            <a:ext cx="15240000" cy="8490122"/>
          </a:xfrm>
          <a:prstGeom prst="rect">
            <a:avLst/>
          </a:prstGeom>
          <a:ln>
            <a:noFill/>
          </a:ln>
          <a:effectLst>
            <a:softEdge rad="112500"/>
          </a:effectLst>
        </p:spPr>
      </p:pic>
      <p:sp>
        <p:nvSpPr>
          <p:cNvPr id="13" name="Google Shape;7484;p29"/>
          <p:cNvSpPr txBox="1">
            <a:spLocks/>
          </p:cNvSpPr>
          <p:nvPr/>
        </p:nvSpPr>
        <p:spPr>
          <a:xfrm>
            <a:off x="1295400" y="3044068"/>
            <a:ext cx="15915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a:t>
            </a:r>
            <a:r>
              <a:rPr kumimoji="0" lang="en-US" sz="7500" b="1" i="0" u="none" strike="noStrike" kern="0" cap="none" spc="0" normalizeH="0" noProof="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a:t>
            </a:r>
            <a:r>
              <a:rPr kumimoji="0" lang="en-US" sz="7500" b="1" i="0" u="none" strike="noStrike" kern="0" cap="none" spc="0" normalizeH="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VỚI BUỔI </a:t>
            </a:r>
            <a:r>
              <a:rPr kumimoji="0" lang="en-US" sz="7500" b="1" i="0" u="none" strike="noStrike" kern="0" cap="none" spc="0" normalizeH="0" noProof="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HỌC HÔM </a:t>
            </a:r>
            <a:r>
              <a:rPr kumimoji="0" lang="en-US" sz="7500" b="1" i="0" u="none" strike="noStrike" kern="0" cap="none" spc="0" normalizeH="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NAY</a:t>
            </a:r>
            <a:r>
              <a:rPr kumimoji="0" lang="vi-VN" sz="7500" b="1" i="0" u="none" strike="noStrike" kern="0" cap="none" spc="0" normalizeH="0" baseline="0" noProof="0" dirty="0">
                <a:ln w="0"/>
                <a:solidFill>
                  <a:schemeClr val="tx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15"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244010" y="7210966"/>
            <a:ext cx="2307538" cy="2469155"/>
          </a:xfrm>
          <a:prstGeom prst="rect">
            <a:avLst/>
          </a:prstGeom>
        </p:spPr>
      </p:pic>
      <p:pic>
        <p:nvPicPr>
          <p:cNvPr id="1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29944">
            <a:off x="866688" y="330638"/>
            <a:ext cx="1337437" cy="1281508"/>
          </a:xfrm>
          <a:prstGeom prst="rect">
            <a:avLst/>
          </a:prstGeom>
        </p:spPr>
      </p:pic>
      <p:pic>
        <p:nvPicPr>
          <p:cNvPr id="1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080411">
            <a:off x="1917652" y="339833"/>
            <a:ext cx="1293894" cy="1239786"/>
          </a:xfrm>
          <a:prstGeom prst="rect">
            <a:avLst/>
          </a:prstGeom>
        </p:spPr>
      </p:pic>
      <p:pic>
        <p:nvPicPr>
          <p:cNvPr id="2" name="Picture 1"/>
          <p:cNvPicPr>
            <a:picLocks noChangeAspect="1"/>
          </p:cNvPicPr>
          <p:nvPr/>
        </p:nvPicPr>
        <p:blipFill>
          <a:blip r:embed="rId11"/>
          <a:stretch>
            <a:fillRect/>
          </a:stretch>
        </p:blipFill>
        <p:spPr>
          <a:xfrm>
            <a:off x="685800" y="6749212"/>
            <a:ext cx="3383573" cy="2969009"/>
          </a:xfrm>
          <a:prstGeom prst="rect">
            <a:avLst/>
          </a:prstGeom>
        </p:spPr>
      </p:pic>
    </p:spTree>
    <p:extLst>
      <p:ext uri="{BB962C8B-B14F-4D97-AF65-F5344CB8AC3E}">
        <p14:creationId xmlns:p14="http://schemas.microsoft.com/office/powerpoint/2010/main" val="26370039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71227"/>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3"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49852">
            <a:off x="17198023" y="143869"/>
            <a:ext cx="576852" cy="1518030"/>
          </a:xfrm>
          <a:prstGeom prst="rect">
            <a:avLst/>
          </a:prstGeom>
        </p:spPr>
      </p:pic>
      <p:grpSp>
        <p:nvGrpSpPr>
          <p:cNvPr id="15" name="Group 14"/>
          <p:cNvGrpSpPr/>
          <p:nvPr/>
        </p:nvGrpSpPr>
        <p:grpSpPr>
          <a:xfrm>
            <a:off x="1905000" y="419100"/>
            <a:ext cx="14415949" cy="1846659"/>
            <a:chOff x="2057400" y="859656"/>
            <a:chExt cx="13716000" cy="1846659"/>
          </a:xfrm>
        </p:grpSpPr>
        <p:sp>
          <p:nvSpPr>
            <p:cNvPr id="16" name="Rectangle 15"/>
            <p:cNvSpPr/>
            <p:nvPr/>
          </p:nvSpPr>
          <p:spPr>
            <a:xfrm>
              <a:off x="2286000" y="859656"/>
              <a:ext cx="13487400" cy="184665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Nguyên lí thiết kế máy tính của Babbgae có giống máy tính ngày nay không?</a:t>
              </a:r>
              <a:endParaRPr lang="en-US" sz="3800">
                <a:latin typeface="Arial" panose="020B0604020202020204" pitchFamily="34" charset="0"/>
                <a:ea typeface="Calibri" panose="020F0502020204030204" pitchFamily="34" charset="0"/>
                <a:cs typeface="Arial" panose="020B0604020202020204" pitchFamily="34" charset="0"/>
              </a:endParaRPr>
            </a:p>
          </p:txBody>
        </p:sp>
        <p:pic>
          <p:nvPicPr>
            <p:cNvPr id="17" name="Picture 4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57400" y="1143000"/>
              <a:ext cx="565547" cy="952500"/>
            </a:xfrm>
            <a:prstGeom prst="rect">
              <a:avLst/>
            </a:prstGeom>
          </p:spPr>
        </p:pic>
      </p:grpSp>
      <p:sp>
        <p:nvSpPr>
          <p:cNvPr id="27" name="Rectangle 26"/>
          <p:cNvSpPr/>
          <p:nvPr/>
        </p:nvSpPr>
        <p:spPr>
          <a:xfrm>
            <a:off x="2665469" y="2306241"/>
            <a:ext cx="13655481" cy="1738296"/>
          </a:xfrm>
          <a:prstGeom prst="rect">
            <a:avLst/>
          </a:prstGeom>
        </p:spPr>
        <p:txBody>
          <a:bodyPr wrap="square">
            <a:spAutoFit/>
          </a:bodyPr>
          <a:lstStyle/>
          <a:p>
            <a:pPr lvl="0" algn="just">
              <a:lnSpc>
                <a:spcPct val="150000"/>
              </a:lnSpc>
            </a:pP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Nguyên lí thiết kế máy tính của Babbage giống với máy tính hiện nay</a:t>
            </a:r>
          </a:p>
        </p:txBody>
      </p:sp>
      <p:grpSp>
        <p:nvGrpSpPr>
          <p:cNvPr id="4" name="Group 3"/>
          <p:cNvGrpSpPr/>
          <p:nvPr/>
        </p:nvGrpSpPr>
        <p:grpSpPr>
          <a:xfrm>
            <a:off x="3124201" y="4229100"/>
            <a:ext cx="5558886" cy="2691596"/>
            <a:chOff x="11606463" y="2463594"/>
            <a:chExt cx="5707340" cy="2831698"/>
          </a:xfrm>
        </p:grpSpPr>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606463" y="2463594"/>
              <a:ext cx="5707340" cy="2831698"/>
            </a:xfrm>
            <a:prstGeom prst="rect">
              <a:avLst/>
            </a:prstGeom>
            <a:ln>
              <a:noFill/>
            </a:ln>
            <a:effectLst>
              <a:softEdge rad="112500"/>
            </a:effectLst>
          </p:spPr>
        </p:pic>
        <p:sp>
          <p:nvSpPr>
            <p:cNvPr id="2" name="Rectangle 1"/>
            <p:cNvSpPr/>
            <p:nvPr/>
          </p:nvSpPr>
          <p:spPr>
            <a:xfrm>
              <a:off x="12139863" y="3191091"/>
              <a:ext cx="4743562" cy="1846659"/>
            </a:xfrm>
            <a:prstGeom prst="rect">
              <a:avLst/>
            </a:prstGeom>
          </p:spPr>
          <p:txBody>
            <a:bodyPr wrap="square">
              <a:spAutoFit/>
            </a:bodyPr>
            <a:lstStyle/>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Thực hiện tính toán tự động.</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2"/>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975658" y="2560416"/>
            <a:ext cx="589772" cy="525684"/>
          </a:xfrm>
          <a:prstGeom prst="rect">
            <a:avLst/>
          </a:prstGeom>
        </p:spPr>
      </p:pic>
      <p:grpSp>
        <p:nvGrpSpPr>
          <p:cNvPr id="31" name="Group 30"/>
          <p:cNvGrpSpPr/>
          <p:nvPr/>
        </p:nvGrpSpPr>
        <p:grpSpPr>
          <a:xfrm>
            <a:off x="10134322" y="4193869"/>
            <a:ext cx="5486678" cy="2778431"/>
            <a:chOff x="11606463" y="2463594"/>
            <a:chExt cx="5707340" cy="2831698"/>
          </a:xfrm>
        </p:grpSpPr>
        <p:pic>
          <p:nvPicPr>
            <p:cNvPr id="32" name="Picture 3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606463" y="2463594"/>
              <a:ext cx="5707340" cy="2831698"/>
            </a:xfrm>
            <a:prstGeom prst="rect">
              <a:avLst/>
            </a:prstGeom>
            <a:ln>
              <a:noFill/>
            </a:ln>
            <a:effectLst>
              <a:softEdge rad="112500"/>
            </a:effectLst>
          </p:spPr>
        </p:pic>
        <p:sp>
          <p:nvSpPr>
            <p:cNvPr id="34" name="Rectangle 33"/>
            <p:cNvSpPr/>
            <p:nvPr/>
          </p:nvSpPr>
          <p:spPr>
            <a:xfrm>
              <a:off x="12091737" y="3207133"/>
              <a:ext cx="4743562" cy="1738296"/>
            </a:xfrm>
            <a:prstGeom prst="rect">
              <a:avLst/>
            </a:prstGeom>
          </p:spPr>
          <p:txBody>
            <a:bodyPr wrap="square">
              <a:spAutoFit/>
            </a:bodyPr>
            <a:lstStyle/>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Có ứng dụng ngoài tính toán thuần túy.</a:t>
              </a:r>
            </a:p>
          </p:txBody>
        </p:sp>
      </p:grpSp>
      <p:pic>
        <p:nvPicPr>
          <p:cNvPr id="36" name="Picture 7"/>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rot="21036261">
            <a:off x="15146122" y="6452372"/>
            <a:ext cx="871145" cy="932159"/>
          </a:xfrm>
          <a:prstGeom prst="rect">
            <a:avLst/>
          </a:prstGeom>
        </p:spPr>
      </p:pic>
      <p:pic>
        <p:nvPicPr>
          <p:cNvPr id="37" name="Picture 7"/>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rot="21058535">
            <a:off x="7048181" y="6332216"/>
            <a:ext cx="871145" cy="932159"/>
          </a:xfrm>
          <a:prstGeom prst="rect">
            <a:avLst/>
          </a:prstGeom>
        </p:spPr>
      </p:pic>
      <p:grpSp>
        <p:nvGrpSpPr>
          <p:cNvPr id="38" name="Group 37"/>
          <p:cNvGrpSpPr/>
          <p:nvPr/>
        </p:nvGrpSpPr>
        <p:grpSpPr>
          <a:xfrm>
            <a:off x="1975658" y="7505700"/>
            <a:ext cx="14212945" cy="887422"/>
            <a:chOff x="2190107" y="1049901"/>
            <a:chExt cx="14212945" cy="887422"/>
          </a:xfrm>
        </p:grpSpPr>
        <p:sp>
          <p:nvSpPr>
            <p:cNvPr id="39" name="Rectangle 38"/>
            <p:cNvSpPr/>
            <p:nvPr/>
          </p:nvSpPr>
          <p:spPr>
            <a:xfrm>
              <a:off x="2915652" y="1049901"/>
              <a:ext cx="13487400" cy="861133"/>
            </a:xfrm>
            <a:prstGeom prst="rect">
              <a:avLst/>
            </a:prstGeom>
          </p:spPr>
          <p:txBody>
            <a:bodyPr wrap="square">
              <a:spAutoFit/>
            </a:bodyPr>
            <a:lstStyle/>
            <a:p>
              <a:pPr lvl="0" algn="just">
                <a:lnSpc>
                  <a:spcPct val="150000"/>
                </a:lnSpc>
              </a:pPr>
              <a:r>
                <a:rPr lang="vi-VN" sz="3800">
                  <a:solidFill>
                    <a:srgbClr val="000000"/>
                  </a:solidFill>
                  <a:ea typeface="Calibri" panose="020F0502020204030204" pitchFamily="34" charset="0"/>
                  <a:cs typeface="Arial" panose="020B0604020202020204" pitchFamily="34" charset="0"/>
                </a:rPr>
                <a:t>Tại sao dự án của ông lại không được hoàn thành?</a:t>
              </a:r>
            </a:p>
          </p:txBody>
        </p:sp>
        <p:pic>
          <p:nvPicPr>
            <p:cNvPr id="40" name="Picture 4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90107" y="1104900"/>
              <a:ext cx="583901" cy="832423"/>
            </a:xfrm>
            <a:prstGeom prst="rect">
              <a:avLst/>
            </a:prstGeom>
          </p:spPr>
        </p:pic>
      </p:grpSp>
      <p:sp>
        <p:nvSpPr>
          <p:cNvPr id="41" name="Rectangle 40"/>
          <p:cNvSpPr/>
          <p:nvPr/>
        </p:nvSpPr>
        <p:spPr>
          <a:xfrm>
            <a:off x="2738826" y="8676774"/>
            <a:ext cx="15468964" cy="875048"/>
          </a:xfrm>
          <a:prstGeom prst="rect">
            <a:avLst/>
          </a:prstGeom>
        </p:spPr>
        <p:txBody>
          <a:bodyPr wrap="square">
            <a:spAutoFit/>
          </a:bodyPr>
          <a:lstStyle/>
          <a:p>
            <a:pPr lvl="0" algn="just">
              <a:lnSpc>
                <a:spcPct val="150000"/>
              </a:lnSpc>
            </a:pP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Do </a:t>
            </a:r>
            <a:r>
              <a:rPr lang="vi-VN" sz="3800">
                <a:solidFill>
                  <a:srgbClr val="FF0000"/>
                </a:solidFill>
                <a:ea typeface="Calibri" panose="020F0502020204030204" pitchFamily="34" charset="0"/>
                <a:cs typeface="Arial" panose="020B0604020202020204" pitchFamily="34" charset="0"/>
              </a:rPr>
              <a:t>hạn chế về công nghệ</a:t>
            </a:r>
            <a:r>
              <a:rPr lang="en-US" sz="3800">
                <a:solidFill>
                  <a:srgbClr val="FF0000"/>
                </a:solidFill>
                <a:ea typeface="Calibri" panose="020F0502020204030204" pitchFamily="34" charset="0"/>
                <a:cs typeface="Arial" panose="020B0604020202020204" pitchFamily="34" charset="0"/>
              </a:rPr>
              <a:t> </a:t>
            </a:r>
            <a:r>
              <a:rPr lang="en-US" sz="3800">
                <a:solidFill>
                  <a:srgbClr val="FF0000"/>
                </a:solidFill>
                <a:latin typeface="Arial" panose="020B0604020202020204" pitchFamily="34" charset="0"/>
                <a:ea typeface="Calibri" panose="020F0502020204030204" pitchFamily="34" charset="0"/>
                <a:cs typeface="Arial" panose="020B0604020202020204" pitchFamily="34" charset="0"/>
              </a:rPr>
              <a:t>nên </a:t>
            </a:r>
            <a:r>
              <a:rPr lang="vi-VN" sz="3800">
                <a:solidFill>
                  <a:srgbClr val="FF0000"/>
                </a:solidFill>
                <a:latin typeface="Arial" panose="020B0604020202020204" pitchFamily="34" charset="0"/>
                <a:ea typeface="Calibri" panose="020F0502020204030204" pitchFamily="34" charset="0"/>
                <a:cs typeface="Arial" panose="020B0604020202020204" pitchFamily="34" charset="0"/>
              </a:rPr>
              <a:t>dự án không được hoàn thành.</a:t>
            </a:r>
            <a:endParaRPr lang="en-US" sz="38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42" name="Picture 2"/>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975658" y="8957206"/>
            <a:ext cx="589772" cy="525684"/>
          </a:xfrm>
          <a:prstGeom prst="rect">
            <a:avLst/>
          </a:prstGeom>
        </p:spPr>
      </p:pic>
      <p:pic>
        <p:nvPicPr>
          <p:cNvPr id="3" name="Picture 2"/>
          <p:cNvPicPr>
            <a:picLocks noChangeAspect="1"/>
          </p:cNvPicPr>
          <p:nvPr/>
        </p:nvPicPr>
        <p:blipFill>
          <a:blip r:embed="rId12"/>
          <a:stretch>
            <a:fillRect/>
          </a:stretch>
        </p:blipFill>
        <p:spPr>
          <a:xfrm>
            <a:off x="-965954" y="6798295"/>
            <a:ext cx="2859272" cy="2639797"/>
          </a:xfrm>
          <a:prstGeom prst="rect">
            <a:avLst/>
          </a:prstGeom>
        </p:spPr>
      </p:pic>
    </p:spTree>
    <p:extLst>
      <p:ext uri="{BB962C8B-B14F-4D97-AF65-F5344CB8AC3E}">
        <p14:creationId xmlns:p14="http://schemas.microsoft.com/office/powerpoint/2010/main" val="5298606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par>
                                <p:cTn id="34" presetID="16" presetClass="entr" presetSubtype="21"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00"/>
                                        <p:tgtEl>
                                          <p:spTgt spid="4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71227"/>
            <a:ext cx="17177085"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sp>
        <p:nvSpPr>
          <p:cNvPr id="24" name="Rectangle 23"/>
          <p:cNvSpPr/>
          <p:nvPr/>
        </p:nvSpPr>
        <p:spPr>
          <a:xfrm>
            <a:off x="-406326" y="471227"/>
            <a:ext cx="18897600" cy="1447800"/>
          </a:xfrm>
          <a:prstGeom prst="rect">
            <a:avLst/>
          </a:prstGeom>
          <a:solidFill>
            <a:srgbClr val="FFC1C1"/>
          </a:solidFill>
          <a:ln>
            <a:solidFill>
              <a:srgbClr val="FF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tx1"/>
                </a:solidFill>
                <a:latin typeface="Arial" panose="020B0604020202020204" pitchFamily="34" charset="0"/>
                <a:cs typeface="Arial" panose="020B0604020202020204" pitchFamily="34" charset="0"/>
              </a:rPr>
              <a:t>KẾT LUẬN</a:t>
            </a:r>
          </a:p>
        </p:txBody>
      </p:sp>
      <p:sp>
        <p:nvSpPr>
          <p:cNvPr id="25" name="Rectangle 24"/>
          <p:cNvSpPr/>
          <p:nvPr/>
        </p:nvSpPr>
        <p:spPr>
          <a:xfrm>
            <a:off x="1387642" y="2628900"/>
            <a:ext cx="15494148" cy="6159443"/>
          </a:xfrm>
          <a:prstGeom prst="rect">
            <a:avLst/>
          </a:prstGeom>
        </p:spPr>
        <p:txBody>
          <a:bodyPr wrap="square">
            <a:spAutoFit/>
          </a:bodyPr>
          <a:lstStyle/>
          <a:p>
            <a:pPr marL="571500" indent="-571500" algn="just">
              <a:lnSpc>
                <a:spcPct val="200000"/>
              </a:lnSpc>
              <a:spcAft>
                <a:spcPts val="8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Ý tưởng cơ giới hóa việc tính toán đóng vai trò quan trọng trong lịch sử phát triển của máy tính. Năm 1642, nhà bác học Blaise Pascal đã sáng chế ra chiếc máy tính cơ học Pascaline.</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Aft>
                <a:spcPts val="8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Năm 1833, nhà Toán học Charle Babbage đã thiết kế máy tính đa năng, tính toán tự động tương tự như máy tính ngày nay.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33" name="Group 32"/>
          <p:cNvGrpSpPr/>
          <p:nvPr/>
        </p:nvGrpSpPr>
        <p:grpSpPr>
          <a:xfrm>
            <a:off x="457200" y="9323573"/>
            <a:ext cx="1981200" cy="772927"/>
            <a:chOff x="11467127" y="6651866"/>
            <a:chExt cx="3318378" cy="1340088"/>
          </a:xfrm>
        </p:grpSpPr>
        <p:pic>
          <p:nvPicPr>
            <p:cNvPr id="35"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895077">
              <a:off x="11440015" y="6722459"/>
              <a:ext cx="1296607" cy="1242383"/>
            </a:xfrm>
            <a:prstGeom prst="rect">
              <a:avLst/>
            </a:prstGeom>
          </p:spPr>
        </p:pic>
        <p:pic>
          <p:nvPicPr>
            <p:cNvPr id="43"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95077">
              <a:off x="12479048" y="6700717"/>
              <a:ext cx="1296605" cy="1242383"/>
            </a:xfrm>
            <a:prstGeom prst="rect">
              <a:avLst/>
            </a:prstGeom>
          </p:spPr>
        </p:pic>
        <p:pic>
          <p:nvPicPr>
            <p:cNvPr id="44"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895077">
              <a:off x="13516010" y="6678978"/>
              <a:ext cx="1296607" cy="1242383"/>
            </a:xfrm>
            <a:prstGeom prst="rect">
              <a:avLst/>
            </a:prstGeom>
          </p:spPr>
        </p:pic>
      </p:grpSp>
      <p:pic>
        <p:nvPicPr>
          <p:cNvPr id="2" name="Picture 1"/>
          <p:cNvPicPr>
            <a:picLocks noChangeAspect="1"/>
          </p:cNvPicPr>
          <p:nvPr/>
        </p:nvPicPr>
        <p:blipFill>
          <a:blip r:embed="rId8"/>
          <a:stretch>
            <a:fillRect/>
          </a:stretch>
        </p:blipFill>
        <p:spPr>
          <a:xfrm>
            <a:off x="115729" y="265710"/>
            <a:ext cx="1676545" cy="2615411"/>
          </a:xfrm>
          <a:prstGeom prst="rect">
            <a:avLst/>
          </a:prstGeom>
        </p:spPr>
      </p:pic>
      <p:pic>
        <p:nvPicPr>
          <p:cNvPr id="3" name="Picture 2"/>
          <p:cNvPicPr>
            <a:picLocks noChangeAspect="1"/>
          </p:cNvPicPr>
          <p:nvPr/>
        </p:nvPicPr>
        <p:blipFill>
          <a:blip r:embed="rId9"/>
          <a:stretch>
            <a:fillRect/>
          </a:stretch>
        </p:blipFill>
        <p:spPr>
          <a:xfrm>
            <a:off x="16624197" y="8516837"/>
            <a:ext cx="1566808" cy="1676545"/>
          </a:xfrm>
          <a:prstGeom prst="rect">
            <a:avLst/>
          </a:prstGeom>
        </p:spPr>
      </p:pic>
    </p:spTree>
    <p:extLst>
      <p:ext uri="{BB962C8B-B14F-4D97-AF65-F5344CB8AC3E}">
        <p14:creationId xmlns:p14="http://schemas.microsoft.com/office/powerpoint/2010/main" val="115191472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685800" y="1485900"/>
            <a:ext cx="10972800" cy="2184418"/>
          </a:xfrm>
          <a:prstGeom prst="roundRect">
            <a:avLst/>
          </a:prstGeom>
          <a:solidFill>
            <a:srgbClr val="FFD9D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MÁY TÍNH </a:t>
            </a:r>
            <a:r>
              <a:rPr lang="en-US" sz="6500" b="1">
                <a:solidFill>
                  <a:prstClr val="black"/>
                </a:solidFill>
                <a:latin typeface="Arial" panose="020B0604020202020204" pitchFamily="34" charset="0"/>
                <a:cs typeface="Arial" panose="020B0604020202020204" pitchFamily="34" charset="0"/>
              </a:rPr>
              <a:t>ĐIỆN TỬ</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9"/>
          <p:cNvPicPr>
            <a:picLocks noChangeAspect="1"/>
          </p:cNvPicPr>
          <p:nvPr/>
        </p:nvPicPr>
        <p:blipFill>
          <a:blip r:embed="rId3">
            <a:duotone>
              <a:prstClr val="black"/>
              <a:srgbClr val="FFFFA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647321"/>
            <a:ext cx="18315130" cy="677779"/>
          </a:xfrm>
          <a:prstGeom prst="rect">
            <a:avLst/>
          </a:prstGeom>
        </p:spPr>
      </p:pic>
      <p:pic>
        <p:nvPicPr>
          <p:cNvPr id="21" name="Picture 7"/>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809317" flipH="1">
            <a:off x="1594627" y="3297045"/>
            <a:ext cx="1322735" cy="141537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601" y="1723273"/>
            <a:ext cx="9661358" cy="8151771"/>
          </a:xfrm>
          <a:prstGeom prst="rect">
            <a:avLst/>
          </a:prstGeom>
        </p:spPr>
      </p:pic>
      <p:pic>
        <p:nvPicPr>
          <p:cNvPr id="4" name="Picture 3"/>
          <p:cNvPicPr>
            <a:picLocks noChangeAspect="1"/>
          </p:cNvPicPr>
          <p:nvPr/>
        </p:nvPicPr>
        <p:blipFill>
          <a:blip r:embed="rId8"/>
          <a:stretch>
            <a:fillRect/>
          </a:stretch>
        </p:blipFill>
        <p:spPr>
          <a:xfrm>
            <a:off x="5754535" y="6134100"/>
            <a:ext cx="2054530" cy="3066554"/>
          </a:xfrm>
          <a:prstGeom prst="rect">
            <a:avLst/>
          </a:prstGeom>
        </p:spPr>
      </p:pic>
    </p:spTree>
    <p:extLst>
      <p:ext uri="{BB962C8B-B14F-4D97-AF65-F5344CB8AC3E}">
        <p14:creationId xmlns:p14="http://schemas.microsoft.com/office/powerpoint/2010/main" val="134839157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33400" y="4953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sp>
        <p:nvSpPr>
          <p:cNvPr id="28" name="TextBox 4"/>
          <p:cNvSpPr txBox="1"/>
          <p:nvPr/>
        </p:nvSpPr>
        <p:spPr>
          <a:xfrm>
            <a:off x="2667000" y="745004"/>
            <a:ext cx="12913535" cy="969496"/>
          </a:xfrm>
          <a:prstGeom prst="rect">
            <a:avLst/>
          </a:prstGeom>
          <a:ln>
            <a:solidFill>
              <a:schemeClr val="tx1"/>
            </a:solidFill>
            <a:prstDash val="lgDash"/>
          </a:ln>
        </p:spPr>
        <p:txBody>
          <a:bodyPr wrap="square" lIns="0" tIns="0" rIns="0" bIns="0" rtlCol="0" anchor="t">
            <a:spAutoFit/>
          </a:bodyPr>
          <a:lstStyle/>
          <a:p>
            <a:pPr lvl="0" algn="ctr">
              <a:lnSpc>
                <a:spcPct val="150000"/>
              </a:lnSpc>
              <a:defRPr/>
            </a:pPr>
            <a:r>
              <a:rPr lang="vi-VN" sz="4200" b="1">
                <a:solidFill>
                  <a:srgbClr val="1F497D"/>
                </a:solidFill>
                <a:cs typeface="Arial" panose="020B0604020202020204" pitchFamily="34" charset="0"/>
              </a:rPr>
              <a:t>a) Máy tính điện – cơ và kiến trúc Von Neumann</a:t>
            </a:r>
            <a:endParaRPr lang="vi-VN" sz="4200" b="1" dirty="0">
              <a:solidFill>
                <a:srgbClr val="1F497D"/>
              </a:solidFill>
              <a:cs typeface="Arial" panose="020B0604020202020204" pitchFamily="34" charset="0"/>
            </a:endParaRPr>
          </a:p>
        </p:txBody>
      </p:sp>
      <p:pic>
        <p:nvPicPr>
          <p:cNvPr id="30"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rot="5060048" flipH="1" flipV="1">
            <a:off x="16813405" y="147467"/>
            <a:ext cx="1219225" cy="1304617"/>
          </a:xfrm>
          <a:prstGeom prst="rect">
            <a:avLst/>
          </a:prstGeom>
        </p:spPr>
      </p:pic>
      <p:grpSp>
        <p:nvGrpSpPr>
          <p:cNvPr id="27" name="Group 26"/>
          <p:cNvGrpSpPr/>
          <p:nvPr/>
        </p:nvGrpSpPr>
        <p:grpSpPr>
          <a:xfrm>
            <a:off x="1371600" y="2208284"/>
            <a:ext cx="16002000" cy="1752211"/>
            <a:chOff x="1185512" y="2532923"/>
            <a:chExt cx="16002000" cy="1752211"/>
          </a:xfrm>
        </p:grpSpPr>
        <p:sp>
          <p:nvSpPr>
            <p:cNvPr id="31" name="Rectangle 30"/>
            <p:cNvSpPr/>
            <p:nvPr/>
          </p:nvSpPr>
          <p:spPr>
            <a:xfrm>
              <a:off x="2590800" y="2532923"/>
              <a:ext cx="14596712" cy="1752211"/>
            </a:xfrm>
            <a:prstGeom prst="rect">
              <a:avLst/>
            </a:prstGeom>
          </p:spPr>
          <p:txBody>
            <a:bodyPr wrap="square">
              <a:spAutoFit/>
            </a:bodyPr>
            <a:lstStyle/>
            <a:p>
              <a:pPr algn="just">
                <a:lnSpc>
                  <a:spcPct val="150000"/>
                </a:lnSpc>
                <a:spcAft>
                  <a:spcPts val="8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3800">
                  <a:solidFill>
                    <a:srgbClr val="000000"/>
                  </a:solidFill>
                  <a:ea typeface="Calibri" panose="020F0502020204030204" pitchFamily="34" charset="0"/>
                  <a:cs typeface="Arial" panose="020B0604020202020204" pitchFamily="34" charset="0"/>
                </a:rPr>
                <a:t>đọc mục </a:t>
              </a:r>
              <a:r>
                <a:rPr lang="vi-VN" sz="3800" b="1" i="1">
                  <a:solidFill>
                    <a:srgbClr val="000000"/>
                  </a:solidFill>
                  <a:ea typeface="Calibri" panose="020F0502020204030204" pitchFamily="34" charset="0"/>
                  <a:cs typeface="Arial" panose="020B0604020202020204" pitchFamily="34" charset="0"/>
                </a:rPr>
                <a:t>Máy tính điện – cơ và kiến trúc Von Neumann </a:t>
              </a:r>
              <a:r>
                <a:rPr lang="vi-VN" sz="3800">
                  <a:solidFill>
                    <a:srgbClr val="000000"/>
                  </a:solidFill>
                  <a:ea typeface="Calibri" panose="020F0502020204030204" pitchFamily="34" charset="0"/>
                  <a:cs typeface="Arial" panose="020B0604020202020204" pitchFamily="34" charset="0"/>
                </a:rPr>
                <a:t>và trả lời câu hỏi</a:t>
              </a:r>
              <a:r>
                <a:rPr lang="en-US" sz="3800">
                  <a:solidFill>
                    <a:srgbClr val="000000"/>
                  </a:solidFill>
                  <a:ea typeface="Calibri" panose="020F0502020204030204" pitchFamily="34" charset="0"/>
                  <a:cs typeface="Arial" panose="020B0604020202020204" pitchFamily="34" charset="0"/>
                </a:rPr>
                <a:t>:</a:t>
              </a:r>
              <a:endParaRPr lang="en-US" sz="3800" b="1" i="1">
                <a:effectLst/>
                <a:latin typeface="Arial" panose="020B0604020202020204" pitchFamily="34" charset="0"/>
                <a:ea typeface="Calibri" panose="020F0502020204030204" pitchFamily="34" charset="0"/>
                <a:cs typeface="Arial" panose="020B0604020202020204" pitchFamily="34" charset="0"/>
              </a:endParaRPr>
            </a:p>
          </p:txBody>
        </p:sp>
        <p:pic>
          <p:nvPicPr>
            <p:cNvPr id="32"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5512" y="2674862"/>
              <a:ext cx="1304028" cy="70156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p:cNvSpPr/>
          <p:nvPr/>
        </p:nvSpPr>
        <p:spPr>
          <a:xfrm>
            <a:off x="2223255" y="4067959"/>
            <a:ext cx="14596712" cy="4580741"/>
          </a:xfrm>
          <a:prstGeom prst="rect">
            <a:avLst/>
          </a:prstGeom>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Em hãy vẽ đường thời gian mô tả lại lịch sử ra đời của máy tính điện – cơ. </a:t>
            </a:r>
          </a:p>
          <a:p>
            <a:pPr marL="571500" indent="-571500" algn="just">
              <a:lnSpc>
                <a:spcPct val="150000"/>
              </a:lnSpc>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Máy tính cấu tạo dựa trên kiến trúc Von Neumann gồm những thành phần nào? Vẽ lại sơ đồ cấu trúc máy tính vào trong vở.</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5580535" y="7916867"/>
            <a:ext cx="2493480" cy="2097206"/>
          </a:xfrm>
          <a:prstGeom prst="rect">
            <a:avLst/>
          </a:prstGeom>
        </p:spPr>
      </p:pic>
      <p:pic>
        <p:nvPicPr>
          <p:cNvPr id="5" name="Picture 4"/>
          <p:cNvPicPr>
            <a:picLocks noChangeAspect="1"/>
          </p:cNvPicPr>
          <p:nvPr/>
        </p:nvPicPr>
        <p:blipFill>
          <a:blip r:embed="rId6"/>
          <a:stretch>
            <a:fillRect/>
          </a:stretch>
        </p:blipFill>
        <p:spPr>
          <a:xfrm>
            <a:off x="-694492" y="6701682"/>
            <a:ext cx="4145639" cy="3920068"/>
          </a:xfrm>
          <a:prstGeom prst="rect">
            <a:avLst/>
          </a:prstGeom>
        </p:spPr>
      </p:pic>
    </p:spTree>
    <p:extLst>
      <p:ext uri="{BB962C8B-B14F-4D97-AF65-F5344CB8AC3E}">
        <p14:creationId xmlns:p14="http://schemas.microsoft.com/office/powerpoint/2010/main" val="571766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rot="5060048" flipH="1" flipV="1">
            <a:off x="17042992" y="318629"/>
            <a:ext cx="856677" cy="916677"/>
          </a:xfrm>
          <a:prstGeom prst="rect">
            <a:avLst/>
          </a:prstGeom>
        </p:spPr>
      </p:pic>
      <p:sp>
        <p:nvSpPr>
          <p:cNvPr id="10" name="Rectangle 9"/>
          <p:cNvSpPr/>
          <p:nvPr/>
        </p:nvSpPr>
        <p:spPr>
          <a:xfrm>
            <a:off x="228600" y="275392"/>
            <a:ext cx="13258800" cy="677108"/>
          </a:xfrm>
          <a:prstGeom prst="rect">
            <a:avLst/>
          </a:prstGeom>
        </p:spPr>
        <p:txBody>
          <a:bodyPr wrap="square">
            <a:spAutoFit/>
          </a:bodyPr>
          <a:lstStyle/>
          <a:p>
            <a:pPr marL="571500" indent="-571500">
              <a:buFont typeface="Arial" panose="020B0604020202020204" pitchFamily="34" charset="0"/>
              <a:buChar char="•"/>
            </a:pPr>
            <a:r>
              <a:rPr lang="en-US" sz="3800" b="1">
                <a:solidFill>
                  <a:srgbClr val="FF4F4F"/>
                </a:solidFill>
                <a:latin typeface="Arial" panose="020B0604020202020204" pitchFamily="34" charset="0"/>
                <a:ea typeface="Calibri" panose="020F0502020204030204" pitchFamily="34" charset="0"/>
                <a:cs typeface="Arial" panose="020B0604020202020204" pitchFamily="34" charset="0"/>
              </a:rPr>
              <a:t>Đường thời gian lịch sử ra đời của máy tính điện tử: </a:t>
            </a:r>
            <a:endParaRPr lang="en-US" b="1">
              <a:solidFill>
                <a:srgbClr val="FF4F4F"/>
              </a:solidFill>
            </a:endParaRPr>
          </a:p>
        </p:txBody>
      </p:sp>
      <p:cxnSp>
        <p:nvCxnSpPr>
          <p:cNvPr id="12" name="Straight Connector 11">
            <a:extLst>
              <a:ext uri="{FF2B5EF4-FFF2-40B4-BE49-F238E27FC236}">
                <a16:creationId xmlns="" xmlns:a16="http://schemas.microsoft.com/office/drawing/2014/main" id="{C2C19145-39BF-544D-1CBA-60489CF78604}"/>
              </a:ext>
            </a:extLst>
          </p:cNvPr>
          <p:cNvCxnSpPr>
            <a:cxnSpLocks/>
          </p:cNvCxnSpPr>
          <p:nvPr/>
        </p:nvCxnSpPr>
        <p:spPr>
          <a:xfrm>
            <a:off x="304800" y="5600390"/>
            <a:ext cx="17754600" cy="1625"/>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Flowchart: Terminator 12">
            <a:extLst>
              <a:ext uri="{FF2B5EF4-FFF2-40B4-BE49-F238E27FC236}">
                <a16:creationId xmlns="" xmlns:a16="http://schemas.microsoft.com/office/drawing/2014/main" id="{92436210-11F3-576C-5B87-51FB726C5626}"/>
              </a:ext>
            </a:extLst>
          </p:cNvPr>
          <p:cNvSpPr/>
          <p:nvPr/>
        </p:nvSpPr>
        <p:spPr>
          <a:xfrm>
            <a:off x="2549187" y="5194757"/>
            <a:ext cx="1645920" cy="73152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3600" b="1">
                <a:solidFill>
                  <a:prstClr val="white"/>
                </a:solidFill>
                <a:latin typeface="Arial" panose="020B0604020202020204" pitchFamily="34" charset="0"/>
                <a:cs typeface="Arial" panose="020B0604020202020204" pitchFamily="34" charset="0"/>
              </a:rPr>
              <a:t>1940</a:t>
            </a:r>
          </a:p>
        </p:txBody>
      </p:sp>
      <p:sp>
        <p:nvSpPr>
          <p:cNvPr id="14" name="Flowchart: Terminator 13">
            <a:extLst>
              <a:ext uri="{FF2B5EF4-FFF2-40B4-BE49-F238E27FC236}">
                <a16:creationId xmlns="" xmlns:a16="http://schemas.microsoft.com/office/drawing/2014/main" id="{0F3E6691-6DB3-2192-8652-4307EBA785C9}"/>
              </a:ext>
            </a:extLst>
          </p:cNvPr>
          <p:cNvSpPr/>
          <p:nvPr/>
        </p:nvSpPr>
        <p:spPr>
          <a:xfrm>
            <a:off x="6128967" y="5194757"/>
            <a:ext cx="1645920" cy="73152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3600" b="1">
                <a:solidFill>
                  <a:prstClr val="white"/>
                </a:solidFill>
                <a:latin typeface="Arial" panose="020B0604020202020204" pitchFamily="34" charset="0"/>
                <a:cs typeface="Arial" panose="020B0604020202020204" pitchFamily="34" charset="0"/>
              </a:rPr>
              <a:t>1943</a:t>
            </a:r>
          </a:p>
        </p:txBody>
      </p:sp>
      <p:sp>
        <p:nvSpPr>
          <p:cNvPr id="15" name="Flowchart: Terminator 14">
            <a:extLst>
              <a:ext uri="{FF2B5EF4-FFF2-40B4-BE49-F238E27FC236}">
                <a16:creationId xmlns="" xmlns:a16="http://schemas.microsoft.com/office/drawing/2014/main" id="{14B8A94E-24AF-C4E4-0275-F29F275E7F4D}"/>
              </a:ext>
            </a:extLst>
          </p:cNvPr>
          <p:cNvSpPr/>
          <p:nvPr/>
        </p:nvSpPr>
        <p:spPr>
          <a:xfrm>
            <a:off x="10564928" y="5178643"/>
            <a:ext cx="1645920" cy="73152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3600" b="1">
                <a:solidFill>
                  <a:prstClr val="white"/>
                </a:solidFill>
                <a:latin typeface="Arial" panose="020B0604020202020204" pitchFamily="34" charset="0"/>
                <a:cs typeface="Arial" panose="020B0604020202020204" pitchFamily="34" charset="0"/>
              </a:rPr>
              <a:t>1944</a:t>
            </a:r>
          </a:p>
        </p:txBody>
      </p:sp>
      <p:sp>
        <p:nvSpPr>
          <p:cNvPr id="16" name="Flowchart: Terminator 15">
            <a:extLst>
              <a:ext uri="{FF2B5EF4-FFF2-40B4-BE49-F238E27FC236}">
                <a16:creationId xmlns="" xmlns:a16="http://schemas.microsoft.com/office/drawing/2014/main" id="{6D133D8B-73DE-679B-2784-50D7DFBE1920}"/>
              </a:ext>
            </a:extLst>
          </p:cNvPr>
          <p:cNvSpPr/>
          <p:nvPr/>
        </p:nvSpPr>
        <p:spPr>
          <a:xfrm>
            <a:off x="14647007" y="5234630"/>
            <a:ext cx="1645920" cy="73152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3600" b="1">
                <a:solidFill>
                  <a:prstClr val="white"/>
                </a:solidFill>
                <a:latin typeface="Arial" panose="020B0604020202020204" pitchFamily="34" charset="0"/>
                <a:cs typeface="Arial" panose="020B0604020202020204" pitchFamily="34" charset="0"/>
              </a:rPr>
              <a:t>1945</a:t>
            </a:r>
          </a:p>
        </p:txBody>
      </p:sp>
      <p:grpSp>
        <p:nvGrpSpPr>
          <p:cNvPr id="18" name="Group 17">
            <a:extLst>
              <a:ext uri="{FF2B5EF4-FFF2-40B4-BE49-F238E27FC236}">
                <a16:creationId xmlns="" xmlns:a16="http://schemas.microsoft.com/office/drawing/2014/main" id="{F411AF57-2783-4C5F-88AE-60AEE9D7071F}"/>
              </a:ext>
            </a:extLst>
          </p:cNvPr>
          <p:cNvGrpSpPr/>
          <p:nvPr/>
        </p:nvGrpSpPr>
        <p:grpSpPr>
          <a:xfrm>
            <a:off x="-76200" y="6041462"/>
            <a:ext cx="7214182" cy="4055038"/>
            <a:chOff x="-140429" y="3741567"/>
            <a:chExt cx="5846405" cy="3389288"/>
          </a:xfrm>
        </p:grpSpPr>
        <p:sp>
          <p:nvSpPr>
            <p:cNvPr id="20" name="TextBox 19">
              <a:extLst>
                <a:ext uri="{FF2B5EF4-FFF2-40B4-BE49-F238E27FC236}">
                  <a16:creationId xmlns="" xmlns:a16="http://schemas.microsoft.com/office/drawing/2014/main" id="{CC4E638C-60E9-CA78-FCEF-131ABEC12306}"/>
                </a:ext>
              </a:extLst>
            </p:cNvPr>
            <p:cNvSpPr txBox="1"/>
            <p:nvPr/>
          </p:nvSpPr>
          <p:spPr>
            <a:xfrm>
              <a:off x="-140429" y="5972925"/>
              <a:ext cx="5846405" cy="1157930"/>
            </a:xfrm>
            <a:prstGeom prst="rect">
              <a:avLst/>
            </a:prstGeom>
            <a:noFill/>
          </p:spPr>
          <p:txBody>
            <a:bodyPr wrap="square">
              <a:spAutoFit/>
            </a:bodyPr>
            <a:lstStyle/>
            <a:p>
              <a:pPr algn="ctr" defTabSz="914445">
                <a:lnSpc>
                  <a:spcPct val="150000"/>
                </a:lnSpc>
                <a:defRPr/>
              </a:pPr>
              <a:r>
                <a:rPr lang="en-US" sz="2801">
                  <a:solidFill>
                    <a:prstClr val="black"/>
                  </a:solidFill>
                  <a:latin typeface="Arial" panose="020B0604020202020204" pitchFamily="34" charset="0"/>
                  <a:cs typeface="Arial" panose="020B0604020202020204" pitchFamily="34" charset="0"/>
                </a:rPr>
                <a:t>Sự ra đời của máy tính điện – cơ dựa trên nguyên lí các rơ-le của Claude Shannon</a:t>
              </a:r>
              <a:endParaRPr lang="en-US" sz="2801">
                <a:solidFill>
                  <a:prstClr val="black"/>
                </a:solidFill>
                <a:latin typeface="Calibri"/>
              </a:endParaRPr>
            </a:p>
          </p:txBody>
        </p:sp>
        <p:pic>
          <p:nvPicPr>
            <p:cNvPr id="21" name="Picture 2" descr="Claude Shannon (1916-2001) - CHM Revolution">
              <a:extLst>
                <a:ext uri="{FF2B5EF4-FFF2-40B4-BE49-F238E27FC236}">
                  <a16:creationId xmlns="" xmlns:a16="http://schemas.microsoft.com/office/drawing/2014/main" id="{463FC8ED-DD6F-D759-845E-AF10A16E17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4272" y="3741567"/>
              <a:ext cx="1770936" cy="2242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 xmlns:a16="http://schemas.microsoft.com/office/drawing/2014/main" id="{6FF6552A-2A03-D93D-CB2F-7EE74B1C58C5}"/>
              </a:ext>
            </a:extLst>
          </p:cNvPr>
          <p:cNvGrpSpPr/>
          <p:nvPr/>
        </p:nvGrpSpPr>
        <p:grpSpPr>
          <a:xfrm>
            <a:off x="4022558" y="1389685"/>
            <a:ext cx="6332080" cy="3773520"/>
            <a:chOff x="2208401" y="-1125643"/>
            <a:chExt cx="4338113" cy="4099822"/>
          </a:xfrm>
        </p:grpSpPr>
        <p:sp>
          <p:nvSpPr>
            <p:cNvPr id="23" name="TextBox 22">
              <a:extLst>
                <a:ext uri="{FF2B5EF4-FFF2-40B4-BE49-F238E27FC236}">
                  <a16:creationId xmlns="" xmlns:a16="http://schemas.microsoft.com/office/drawing/2014/main" id="{333A8DB7-F9F9-284E-3E67-8C2064E8DE9F}"/>
                </a:ext>
              </a:extLst>
            </p:cNvPr>
            <p:cNvSpPr txBox="1"/>
            <p:nvPr/>
          </p:nvSpPr>
          <p:spPr>
            <a:xfrm>
              <a:off x="2208401" y="1469005"/>
              <a:ext cx="4338113" cy="1505174"/>
            </a:xfrm>
            <a:prstGeom prst="rect">
              <a:avLst/>
            </a:prstGeom>
            <a:noFill/>
          </p:spPr>
          <p:txBody>
            <a:bodyPr wrap="square">
              <a:spAutoFit/>
            </a:bodyPr>
            <a:lstStyle/>
            <a:p>
              <a:pPr algn="ctr" defTabSz="914445">
                <a:lnSpc>
                  <a:spcPct val="150000"/>
                </a:lnSpc>
                <a:defRPr/>
              </a:pPr>
              <a:r>
                <a:rPr lang="en-US" sz="2801">
                  <a:solidFill>
                    <a:prstClr val="black"/>
                  </a:solidFill>
                  <a:latin typeface="Arial" panose="020B0604020202020204" pitchFamily="34" charset="0"/>
                  <a:ea typeface="Times New Roman" panose="02020603050405020304" pitchFamily="18" charset="0"/>
                  <a:cs typeface="Arial" panose="020B0604020202020204" pitchFamily="34" charset="0"/>
                </a:rPr>
                <a:t>Howard Aiken chế tạo chiếc máy tính điều khiển tuần tự tự động IBM ASCC</a:t>
              </a:r>
              <a:endParaRPr lang="en-US" sz="2801">
                <a:solidFill>
                  <a:prstClr val="black"/>
                </a:solidFill>
                <a:latin typeface="Calibri"/>
              </a:endParaRPr>
            </a:p>
          </p:txBody>
        </p:sp>
        <p:pic>
          <p:nvPicPr>
            <p:cNvPr id="24" name="Picture 23">
              <a:extLst>
                <a:ext uri="{FF2B5EF4-FFF2-40B4-BE49-F238E27FC236}">
                  <a16:creationId xmlns="" xmlns:a16="http://schemas.microsoft.com/office/drawing/2014/main" id="{8E80C532-D5D6-0D8A-88EA-6D7D6363B315}"/>
                </a:ext>
              </a:extLst>
            </p:cNvPr>
            <p:cNvPicPr>
              <a:picLocks noChangeAspect="1"/>
            </p:cNvPicPr>
            <p:nvPr/>
          </p:nvPicPr>
          <p:blipFill>
            <a:blip r:embed="rId5"/>
            <a:stretch>
              <a:fillRect/>
            </a:stretch>
          </p:blipFill>
          <p:spPr>
            <a:xfrm>
              <a:off x="3094538" y="-1125643"/>
              <a:ext cx="2177650" cy="2649294"/>
            </a:xfrm>
            <a:prstGeom prst="rect">
              <a:avLst/>
            </a:prstGeom>
          </p:spPr>
        </p:pic>
      </p:grpSp>
      <p:grpSp>
        <p:nvGrpSpPr>
          <p:cNvPr id="25" name="Group 24">
            <a:extLst>
              <a:ext uri="{FF2B5EF4-FFF2-40B4-BE49-F238E27FC236}">
                <a16:creationId xmlns="" xmlns:a16="http://schemas.microsoft.com/office/drawing/2014/main" id="{9C1DB4BB-5BE0-4E34-904F-93CF23B504C0}"/>
              </a:ext>
            </a:extLst>
          </p:cNvPr>
          <p:cNvGrpSpPr/>
          <p:nvPr/>
        </p:nvGrpSpPr>
        <p:grpSpPr>
          <a:xfrm>
            <a:off x="9525001" y="6067070"/>
            <a:ext cx="3810001" cy="4049464"/>
            <a:chOff x="5402092" y="3523378"/>
            <a:chExt cx="3086127" cy="3577243"/>
          </a:xfrm>
        </p:grpSpPr>
        <p:sp>
          <p:nvSpPr>
            <p:cNvPr id="26" name="TextBox 25">
              <a:extLst>
                <a:ext uri="{FF2B5EF4-FFF2-40B4-BE49-F238E27FC236}">
                  <a16:creationId xmlns="" xmlns:a16="http://schemas.microsoft.com/office/drawing/2014/main" id="{3DB05077-C669-B610-B68D-8B9F34707741}"/>
                </a:ext>
              </a:extLst>
            </p:cNvPr>
            <p:cNvSpPr txBox="1"/>
            <p:nvPr/>
          </p:nvSpPr>
          <p:spPr>
            <a:xfrm>
              <a:off x="5402092" y="5876795"/>
              <a:ext cx="3001809" cy="1223826"/>
            </a:xfrm>
            <a:prstGeom prst="rect">
              <a:avLst/>
            </a:prstGeom>
            <a:noFill/>
          </p:spPr>
          <p:txBody>
            <a:bodyPr wrap="square">
              <a:spAutoFit/>
            </a:bodyPr>
            <a:lstStyle/>
            <a:p>
              <a:pPr algn="ctr" defTabSz="914445">
                <a:lnSpc>
                  <a:spcPct val="150000"/>
                </a:lnSpc>
                <a:defRPr/>
              </a:pPr>
              <a:r>
                <a:rPr lang="en-US" sz="2801">
                  <a:solidFill>
                    <a:prstClr val="black"/>
                  </a:solidFill>
                  <a:latin typeface="Arial" panose="020B0604020202020204" pitchFamily="34" charset="0"/>
                  <a:ea typeface="Times New Roman" panose="02020603050405020304" pitchFamily="18" charset="0"/>
                  <a:cs typeface="Arial" panose="020B0604020202020204" pitchFamily="34" charset="0"/>
                </a:rPr>
                <a:t>Dự án Harvard Mark I được giới thiệu</a:t>
              </a:r>
              <a:endParaRPr lang="en-US" sz="2801">
                <a:solidFill>
                  <a:prstClr val="black"/>
                </a:solidFill>
                <a:latin typeface="Calibri"/>
              </a:endParaRPr>
            </a:p>
          </p:txBody>
        </p:sp>
        <p:pic>
          <p:nvPicPr>
            <p:cNvPr id="27" name="Picture 4">
              <a:extLst>
                <a:ext uri="{FF2B5EF4-FFF2-40B4-BE49-F238E27FC236}">
                  <a16:creationId xmlns="" xmlns:a16="http://schemas.microsoft.com/office/drawing/2014/main" id="{EB8EA444-1230-2AFF-DF5A-D93B1E1CFF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7364" y="3523378"/>
              <a:ext cx="3060855" cy="23478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 xmlns:a16="http://schemas.microsoft.com/office/drawing/2014/main" id="{A1A9D357-6A55-0CE3-A5E1-7B14A1B67E6E}"/>
              </a:ext>
            </a:extLst>
          </p:cNvPr>
          <p:cNvGrpSpPr/>
          <p:nvPr/>
        </p:nvGrpSpPr>
        <p:grpSpPr>
          <a:xfrm>
            <a:off x="12308485" y="723900"/>
            <a:ext cx="6007769" cy="4602706"/>
            <a:chOff x="8554466" y="-1016759"/>
            <a:chExt cx="4137593" cy="4284725"/>
          </a:xfrm>
        </p:grpSpPr>
        <p:sp>
          <p:nvSpPr>
            <p:cNvPr id="31" name="TextBox 30">
              <a:extLst>
                <a:ext uri="{FF2B5EF4-FFF2-40B4-BE49-F238E27FC236}">
                  <a16:creationId xmlns="" xmlns:a16="http://schemas.microsoft.com/office/drawing/2014/main" id="{E71053AD-247A-C7D5-072D-17DDFA975E31}"/>
                </a:ext>
              </a:extLst>
            </p:cNvPr>
            <p:cNvSpPr txBox="1"/>
            <p:nvPr/>
          </p:nvSpPr>
          <p:spPr>
            <a:xfrm>
              <a:off x="8554466" y="1376438"/>
              <a:ext cx="4137593" cy="1891528"/>
            </a:xfrm>
            <a:prstGeom prst="rect">
              <a:avLst/>
            </a:prstGeom>
            <a:noFill/>
          </p:spPr>
          <p:txBody>
            <a:bodyPr wrap="square">
              <a:spAutoFit/>
            </a:bodyPr>
            <a:lstStyle/>
            <a:p>
              <a:pPr algn="ctr" defTabSz="914445">
                <a:lnSpc>
                  <a:spcPct val="150000"/>
                </a:lnSpc>
                <a:defRPr/>
              </a:pPr>
              <a:r>
                <a:rPr lang="en-US" sz="2801">
                  <a:solidFill>
                    <a:prstClr val="black"/>
                  </a:solidFill>
                  <a:latin typeface="Arial" panose="020B0604020202020204" pitchFamily="34" charset="0"/>
                  <a:ea typeface="Times New Roman" panose="02020603050405020304" pitchFamily="18" charset="0"/>
                  <a:cs typeface="Arial" panose="020B0604020202020204" pitchFamily="34" charset="0"/>
                </a:rPr>
                <a:t>John Von Neumann trình bày nguyên lí hoạt động của máy tính với “chương trình lưu trữ”</a:t>
              </a:r>
              <a:endParaRPr lang="en-US" sz="2801">
                <a:solidFill>
                  <a:prstClr val="black"/>
                </a:solidFill>
                <a:latin typeface="Calibri"/>
              </a:endParaRPr>
            </a:p>
          </p:txBody>
        </p:sp>
        <p:pic>
          <p:nvPicPr>
            <p:cNvPr id="32" name="Picture 31">
              <a:extLst>
                <a:ext uri="{FF2B5EF4-FFF2-40B4-BE49-F238E27FC236}">
                  <a16:creationId xmlns="" xmlns:a16="http://schemas.microsoft.com/office/drawing/2014/main" id="{EE93B341-C500-8DED-4F26-685A08F0AE49}"/>
                </a:ext>
              </a:extLst>
            </p:cNvPr>
            <p:cNvPicPr>
              <a:picLocks noChangeAspect="1"/>
            </p:cNvPicPr>
            <p:nvPr/>
          </p:nvPicPr>
          <p:blipFill>
            <a:blip r:embed="rId7"/>
            <a:stretch>
              <a:fillRect/>
            </a:stretch>
          </p:blipFill>
          <p:spPr>
            <a:xfrm>
              <a:off x="9702970" y="-1016759"/>
              <a:ext cx="1487664" cy="2467357"/>
            </a:xfrm>
            <a:prstGeom prst="rect">
              <a:avLst/>
            </a:prstGeom>
          </p:spPr>
        </p:pic>
      </p:grpSp>
      <p:pic>
        <p:nvPicPr>
          <p:cNvPr id="3" name="Picture 2"/>
          <p:cNvPicPr>
            <a:picLocks noChangeAspect="1"/>
          </p:cNvPicPr>
          <p:nvPr/>
        </p:nvPicPr>
        <p:blipFill>
          <a:blip r:embed="rId8"/>
          <a:stretch>
            <a:fillRect/>
          </a:stretch>
        </p:blipFill>
        <p:spPr>
          <a:xfrm>
            <a:off x="16292927" y="7524757"/>
            <a:ext cx="2670279" cy="2725148"/>
          </a:xfrm>
          <a:prstGeom prst="rect">
            <a:avLst/>
          </a:prstGeom>
        </p:spPr>
      </p:pic>
    </p:spTree>
    <p:extLst>
      <p:ext uri="{BB962C8B-B14F-4D97-AF65-F5344CB8AC3E}">
        <p14:creationId xmlns:p14="http://schemas.microsoft.com/office/powerpoint/2010/main" val="36166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4" presetClass="entr" presetSubtype="1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4" presetClass="entr" presetSubtype="1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randombar(horizont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33400" y="495299"/>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0"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rot="5060048" flipH="1" flipV="1">
            <a:off x="16813405" y="147467"/>
            <a:ext cx="1219225" cy="1304617"/>
          </a:xfrm>
          <a:prstGeom prst="rect">
            <a:avLst/>
          </a:prstGeom>
        </p:spPr>
      </p:pic>
      <p:sp>
        <p:nvSpPr>
          <p:cNvPr id="14" name="Rectangle 13"/>
          <p:cNvSpPr/>
          <p:nvPr/>
        </p:nvSpPr>
        <p:spPr>
          <a:xfrm>
            <a:off x="1320507" y="1876259"/>
            <a:ext cx="6980141" cy="6534481"/>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800">
                <a:latin typeface="Arial" panose="020B0604020202020204" pitchFamily="34" charset="0"/>
                <a:ea typeface="Calibri" panose="020F0502020204030204" pitchFamily="34" charset="0"/>
                <a:cs typeface="Arial" panose="020B0604020202020204" pitchFamily="34" charset="0"/>
              </a:rPr>
              <a:t>Máy tính cấu tạo dựa trên kiến trúc Von Neumann gồm:</a:t>
            </a:r>
          </a:p>
          <a:p>
            <a:pPr marL="571500" indent="-571500" algn="just">
              <a:lnSpc>
                <a:spcPct val="150000"/>
              </a:lnSpc>
              <a:spcAft>
                <a:spcPts val="800"/>
              </a:spcAft>
              <a:buFontTx/>
              <a:buChar char="-"/>
            </a:pPr>
            <a:r>
              <a:rPr lang="en-US" sz="3800">
                <a:latin typeface="Arial" panose="020B0604020202020204" pitchFamily="34" charset="0"/>
                <a:ea typeface="Calibri" panose="020F0502020204030204" pitchFamily="34" charset="0"/>
                <a:cs typeface="Arial" panose="020B0604020202020204" pitchFamily="34" charset="0"/>
              </a:rPr>
              <a:t>Bộ xử lí</a:t>
            </a:r>
          </a:p>
          <a:p>
            <a:pPr marL="571500" indent="-571500" algn="just">
              <a:lnSpc>
                <a:spcPct val="150000"/>
              </a:lnSpc>
              <a:spcAft>
                <a:spcPts val="800"/>
              </a:spcAft>
              <a:buFontTx/>
              <a:buChar char="-"/>
            </a:pPr>
            <a:r>
              <a:rPr lang="en-US" sz="3800">
                <a:latin typeface="Arial" panose="020B0604020202020204" pitchFamily="34" charset="0"/>
                <a:ea typeface="Calibri" panose="020F0502020204030204" pitchFamily="34" charset="0"/>
                <a:cs typeface="Arial" panose="020B0604020202020204" pitchFamily="34" charset="0"/>
              </a:rPr>
              <a:t>Bộ nhớ</a:t>
            </a:r>
          </a:p>
          <a:p>
            <a:pPr marL="571500" indent="-571500" algn="just">
              <a:lnSpc>
                <a:spcPct val="150000"/>
              </a:lnSpc>
              <a:spcAft>
                <a:spcPts val="800"/>
              </a:spcAft>
              <a:buFontTx/>
              <a:buChar char="-"/>
            </a:pPr>
            <a:r>
              <a:rPr lang="en-US" sz="3800">
                <a:latin typeface="Arial" panose="020B0604020202020204" pitchFamily="34" charset="0"/>
                <a:ea typeface="Calibri" panose="020F0502020204030204" pitchFamily="34" charset="0"/>
                <a:cs typeface="Arial" panose="020B0604020202020204" pitchFamily="34" charset="0"/>
              </a:rPr>
              <a:t>Các cổng kết nối với thiết bị vào – ra</a:t>
            </a:r>
          </a:p>
          <a:p>
            <a:pPr marL="571500" indent="-571500" algn="just">
              <a:lnSpc>
                <a:spcPct val="150000"/>
              </a:lnSpc>
              <a:spcAft>
                <a:spcPts val="800"/>
              </a:spcAft>
              <a:buFontTx/>
              <a:buChar char="-"/>
            </a:pPr>
            <a:r>
              <a:rPr lang="en-US" sz="3800">
                <a:latin typeface="Arial" panose="020B0604020202020204" pitchFamily="34" charset="0"/>
                <a:ea typeface="Calibri" panose="020F0502020204030204" pitchFamily="34" charset="0"/>
                <a:cs typeface="Arial" panose="020B0604020202020204" pitchFamily="34" charset="0"/>
              </a:rPr>
              <a:t>Đường truyền</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09600" y="7810500"/>
            <a:ext cx="2862654" cy="2658179"/>
          </a:xfrm>
          <a:prstGeom prst="rect">
            <a:avLst/>
          </a:prstGeom>
        </p:spPr>
      </p:pic>
      <p:grpSp>
        <p:nvGrpSpPr>
          <p:cNvPr id="23" name="Group 22">
            <a:extLst>
              <a:ext uri="{FF2B5EF4-FFF2-40B4-BE49-F238E27FC236}">
                <a16:creationId xmlns="" xmlns:a16="http://schemas.microsoft.com/office/drawing/2014/main" id="{67CF7C0E-7F62-E0C1-CF9D-3D0B8450952A}"/>
              </a:ext>
            </a:extLst>
          </p:cNvPr>
          <p:cNvGrpSpPr/>
          <p:nvPr/>
        </p:nvGrpSpPr>
        <p:grpSpPr>
          <a:xfrm>
            <a:off x="7314090" y="2728777"/>
            <a:ext cx="10108927" cy="5106082"/>
            <a:chOff x="7901978" y="2552701"/>
            <a:chExt cx="10108927" cy="5106082"/>
          </a:xfrm>
        </p:grpSpPr>
        <p:sp>
          <p:nvSpPr>
            <p:cNvPr id="4" name="Rectangle 3">
              <a:extLst>
                <a:ext uri="{FF2B5EF4-FFF2-40B4-BE49-F238E27FC236}">
                  <a16:creationId xmlns="" xmlns:a16="http://schemas.microsoft.com/office/drawing/2014/main" id="{68ECAAE7-8C2B-0053-A984-87B5FECBD4D8}"/>
                </a:ext>
              </a:extLst>
            </p:cNvPr>
            <p:cNvSpPr/>
            <p:nvPr/>
          </p:nvSpPr>
          <p:spPr>
            <a:xfrm>
              <a:off x="7901978" y="4076701"/>
              <a:ext cx="2800287" cy="1143000"/>
            </a:xfrm>
            <a:prstGeom prst="rect">
              <a:avLst/>
            </a:prstGeom>
            <a:solidFill>
              <a:schemeClr val="bg1"/>
            </a:solidFill>
            <a:ln>
              <a:solidFill>
                <a:srgbClr val="1D5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Thiết bị vào</a:t>
              </a:r>
            </a:p>
          </p:txBody>
        </p:sp>
        <p:sp>
          <p:nvSpPr>
            <p:cNvPr id="5" name="Rectangle 4">
              <a:extLst>
                <a:ext uri="{FF2B5EF4-FFF2-40B4-BE49-F238E27FC236}">
                  <a16:creationId xmlns="" xmlns:a16="http://schemas.microsoft.com/office/drawing/2014/main" id="{EBC9345C-9CE5-9125-F93C-A7611633F74C}"/>
                </a:ext>
              </a:extLst>
            </p:cNvPr>
            <p:cNvSpPr/>
            <p:nvPr/>
          </p:nvSpPr>
          <p:spPr>
            <a:xfrm>
              <a:off x="15210618" y="4077900"/>
              <a:ext cx="2800287" cy="1143000"/>
            </a:xfrm>
            <a:prstGeom prst="rect">
              <a:avLst/>
            </a:prstGeom>
            <a:solidFill>
              <a:schemeClr val="bg1"/>
            </a:solidFill>
            <a:ln>
              <a:solidFill>
                <a:srgbClr val="1D5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Thiết bị ra</a:t>
              </a:r>
            </a:p>
          </p:txBody>
        </p:sp>
        <p:sp>
          <p:nvSpPr>
            <p:cNvPr id="10" name="Rectangle 9">
              <a:extLst>
                <a:ext uri="{FF2B5EF4-FFF2-40B4-BE49-F238E27FC236}">
                  <a16:creationId xmlns="" xmlns:a16="http://schemas.microsoft.com/office/drawing/2014/main" id="{1BCB45C4-993A-4419-96FB-9ECE2298B25D}"/>
                </a:ext>
              </a:extLst>
            </p:cNvPr>
            <p:cNvSpPr/>
            <p:nvPr/>
          </p:nvSpPr>
          <p:spPr>
            <a:xfrm>
              <a:off x="11276751" y="2552701"/>
              <a:ext cx="3355223" cy="4191000"/>
            </a:xfrm>
            <a:prstGeom prst="rect">
              <a:avLst/>
            </a:prstGeom>
            <a:solidFill>
              <a:srgbClr val="B9E6FF"/>
            </a:solidFill>
            <a:ln>
              <a:solidFill>
                <a:srgbClr val="1D5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DD9378FD-8CBD-ACD3-992C-CC8BB7AB48C6}"/>
                </a:ext>
              </a:extLst>
            </p:cNvPr>
            <p:cNvSpPr/>
            <p:nvPr/>
          </p:nvSpPr>
          <p:spPr>
            <a:xfrm>
              <a:off x="11556717" y="2781300"/>
              <a:ext cx="2800287" cy="1143000"/>
            </a:xfrm>
            <a:prstGeom prst="rect">
              <a:avLst/>
            </a:prstGeom>
            <a:solidFill>
              <a:schemeClr val="bg1"/>
            </a:solidFill>
            <a:ln>
              <a:solidFill>
                <a:srgbClr val="1D5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Bộ xử lí</a:t>
              </a:r>
            </a:p>
          </p:txBody>
        </p:sp>
        <p:sp>
          <p:nvSpPr>
            <p:cNvPr id="7" name="Rectangle 6">
              <a:extLst>
                <a:ext uri="{FF2B5EF4-FFF2-40B4-BE49-F238E27FC236}">
                  <a16:creationId xmlns="" xmlns:a16="http://schemas.microsoft.com/office/drawing/2014/main" id="{D93E6F7C-0861-0F8A-7341-A062DFD14214}"/>
                </a:ext>
              </a:extLst>
            </p:cNvPr>
            <p:cNvSpPr/>
            <p:nvPr/>
          </p:nvSpPr>
          <p:spPr>
            <a:xfrm>
              <a:off x="11556717" y="5372100"/>
              <a:ext cx="2800287" cy="1143000"/>
            </a:xfrm>
            <a:prstGeom prst="rect">
              <a:avLst/>
            </a:prstGeom>
            <a:solidFill>
              <a:schemeClr val="bg1"/>
            </a:solidFill>
            <a:ln>
              <a:solidFill>
                <a:srgbClr val="1D5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Bộ nhớ</a:t>
              </a:r>
            </a:p>
          </p:txBody>
        </p:sp>
        <p:cxnSp>
          <p:nvCxnSpPr>
            <p:cNvPr id="12" name="Straight Arrow Connector 11">
              <a:extLst>
                <a:ext uri="{FF2B5EF4-FFF2-40B4-BE49-F238E27FC236}">
                  <a16:creationId xmlns="" xmlns:a16="http://schemas.microsoft.com/office/drawing/2014/main" id="{E28CB50E-2C7C-364E-9285-670C124804E1}"/>
                </a:ext>
              </a:extLst>
            </p:cNvPr>
            <p:cNvCxnSpPr>
              <a:cxnSpLocks/>
              <a:stCxn id="4" idx="3"/>
              <a:endCxn id="10" idx="1"/>
            </p:cNvCxnSpPr>
            <p:nvPr/>
          </p:nvCxnSpPr>
          <p:spPr>
            <a:xfrm>
              <a:off x="10702265" y="4648201"/>
              <a:ext cx="574486" cy="0"/>
            </a:xfrm>
            <a:prstGeom prst="straightConnector1">
              <a:avLst/>
            </a:prstGeom>
            <a:ln w="57150">
              <a:solidFill>
                <a:srgbClr val="03A2C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5ECCA589-ED15-6D0B-BAA6-E8EFBA013E3B}"/>
                </a:ext>
              </a:extLst>
            </p:cNvPr>
            <p:cNvCxnSpPr>
              <a:cxnSpLocks/>
            </p:cNvCxnSpPr>
            <p:nvPr/>
          </p:nvCxnSpPr>
          <p:spPr>
            <a:xfrm>
              <a:off x="14631974" y="4711910"/>
              <a:ext cx="574486" cy="0"/>
            </a:xfrm>
            <a:prstGeom prst="straightConnector1">
              <a:avLst/>
            </a:prstGeom>
            <a:ln w="57150">
              <a:solidFill>
                <a:srgbClr val="03A2C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1EBEFF56-A8B4-0E7D-3371-4C381796B88F}"/>
                </a:ext>
              </a:extLst>
            </p:cNvPr>
            <p:cNvCxnSpPr>
              <a:cxnSpLocks/>
            </p:cNvCxnSpPr>
            <p:nvPr/>
          </p:nvCxnSpPr>
          <p:spPr>
            <a:xfrm>
              <a:off x="12496800" y="3935950"/>
              <a:ext cx="0" cy="1436150"/>
            </a:xfrm>
            <a:prstGeom prst="straightConnector1">
              <a:avLst/>
            </a:prstGeom>
            <a:ln w="57150">
              <a:solidFill>
                <a:srgbClr val="03A2C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B74EA633-580E-B68B-A698-B52604D4B228}"/>
                </a:ext>
              </a:extLst>
            </p:cNvPr>
            <p:cNvCxnSpPr>
              <a:cxnSpLocks/>
            </p:cNvCxnSpPr>
            <p:nvPr/>
          </p:nvCxnSpPr>
          <p:spPr>
            <a:xfrm flipV="1">
              <a:off x="13335000" y="3935950"/>
              <a:ext cx="0" cy="1436150"/>
            </a:xfrm>
            <a:prstGeom prst="straightConnector1">
              <a:avLst/>
            </a:prstGeom>
            <a:ln w="57150">
              <a:solidFill>
                <a:srgbClr val="03A2C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24585C1B-BFEC-D7C0-C92F-BB889EE9DB23}"/>
                </a:ext>
              </a:extLst>
            </p:cNvPr>
            <p:cNvSpPr txBox="1"/>
            <p:nvPr/>
          </p:nvSpPr>
          <p:spPr>
            <a:xfrm>
              <a:off x="9220118" y="7012452"/>
              <a:ext cx="7468487" cy="646331"/>
            </a:xfrm>
            <a:prstGeom prst="rect">
              <a:avLst/>
            </a:prstGeom>
            <a:noFill/>
          </p:spPr>
          <p:txBody>
            <a:bodyPr wrap="square">
              <a:spAutoFit/>
            </a:bodyPr>
            <a:lstStyle/>
            <a:p>
              <a:pPr algn="ctr"/>
              <a:r>
                <a:rPr lang="en-US" sz="3600">
                  <a:latin typeface="Arial" panose="020B0604020202020204" pitchFamily="34" charset="0"/>
                  <a:ea typeface="Calibri" panose="020F0502020204030204" pitchFamily="34" charset="0"/>
                  <a:cs typeface="Arial" panose="020B0604020202020204" pitchFamily="34" charset="0"/>
                </a:rPr>
                <a:t>Hình 1.3. Sơ đồ cấu trúc máy tính</a:t>
              </a:r>
              <a:endParaRPr lang="en-US" sz="3600"/>
            </a:p>
          </p:txBody>
        </p:sp>
      </p:grpSp>
    </p:spTree>
    <p:extLst>
      <p:ext uri="{BB962C8B-B14F-4D97-AF65-F5344CB8AC3E}">
        <p14:creationId xmlns:p14="http://schemas.microsoft.com/office/powerpoint/2010/main" val="425724053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0"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rot="5060048" flipH="1" flipV="1">
            <a:off x="17088930" y="283320"/>
            <a:ext cx="967554" cy="1035319"/>
          </a:xfrm>
          <a:prstGeom prst="rect">
            <a:avLst/>
          </a:prstGeom>
        </p:spPr>
      </p:pic>
      <p:grpSp>
        <p:nvGrpSpPr>
          <p:cNvPr id="27" name="Group 26"/>
          <p:cNvGrpSpPr/>
          <p:nvPr/>
        </p:nvGrpSpPr>
        <p:grpSpPr>
          <a:xfrm>
            <a:off x="990599" y="677680"/>
            <a:ext cx="16306800" cy="1738296"/>
            <a:chOff x="1185512" y="2205948"/>
            <a:chExt cx="16306800" cy="1738296"/>
          </a:xfrm>
        </p:grpSpPr>
        <p:sp>
          <p:nvSpPr>
            <p:cNvPr id="31" name="Rectangle 30"/>
            <p:cNvSpPr/>
            <p:nvPr/>
          </p:nvSpPr>
          <p:spPr>
            <a:xfrm>
              <a:off x="2590800" y="2205948"/>
              <a:ext cx="14901512" cy="1738296"/>
            </a:xfrm>
            <a:prstGeom prst="rect">
              <a:avLst/>
            </a:prstGeom>
          </p:spPr>
          <p:txBody>
            <a:bodyPr wrap="square">
              <a:spAutoFit/>
            </a:bodyPr>
            <a:lstStyle/>
            <a:p>
              <a:pPr lvl="0" algn="just">
                <a:lnSpc>
                  <a:spcPct val="150000"/>
                </a:lnSpc>
                <a:spcAft>
                  <a:spcPts val="800"/>
                </a:spcAft>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 em </a:t>
              </a:r>
              <a:r>
                <a:rPr lang="vi-VN" sz="3800">
                  <a:solidFill>
                    <a:srgbClr val="000000"/>
                  </a:solidFill>
                  <a:ea typeface="Calibri" panose="020F0502020204030204" pitchFamily="34" charset="0"/>
                  <a:cs typeface="Arial" panose="020B0604020202020204" pitchFamily="34" charset="0"/>
                </a:rPr>
                <a:t>đọc mục 2 – SGK tr.6 – 8, quan sát Hình 1.3 – 1.6, thảo luận theo nhóm và thực hiện nhiệm vụ vào </a:t>
              </a:r>
              <a:r>
                <a:rPr lang="vi-VN" sz="3800" b="1" i="1">
                  <a:solidFill>
                    <a:srgbClr val="000000"/>
                  </a:solidFill>
                  <a:ea typeface="Calibri" panose="020F0502020204030204" pitchFamily="34" charset="0"/>
                  <a:cs typeface="Arial" panose="020B0604020202020204" pitchFamily="34" charset="0"/>
                </a:rPr>
                <a:t>Phiếu học tập số 2</a:t>
              </a:r>
              <a:endParaRPr kumimoji="0" lang="en-US" sz="3800"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2"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5512" y="2674862"/>
              <a:ext cx="1304028" cy="70156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293443" y="2836018"/>
            <a:ext cx="13106400" cy="6232475"/>
          </a:xfrm>
          <a:prstGeom prst="rect">
            <a:avLst/>
          </a:prstGeom>
        </p:spPr>
        <p:txBody>
          <a:bodyPr wrap="square">
            <a:spAutoFit/>
          </a:bodyPr>
          <a:lstStyle/>
          <a:p>
            <a:pPr algn="just">
              <a:lnSpc>
                <a:spcPct val="150000"/>
              </a:lnSpc>
            </a:pPr>
            <a:r>
              <a:rPr lang="en-US" sz="3800" b="1" u="sng">
                <a:solidFill>
                  <a:srgbClr val="000000"/>
                </a:solidFill>
                <a:latin typeface="Arial" panose="020B0604020202020204" pitchFamily="34" charset="0"/>
                <a:ea typeface="Calibri" panose="020F0502020204030204" pitchFamily="34" charset="0"/>
                <a:cs typeface="Arial" panose="020B0604020202020204" pitchFamily="34" charset="0"/>
              </a:rPr>
              <a:t>Nhiệm vụ:</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Em hãy nêu hoàn cảnh ra đời, thời gian và đặc điểm của máy tính điện tử qua từng thế hệ:</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Nhóm 1: Thế hệ thứ nhất (1945 – 1955).</a:t>
            </a:r>
          </a:p>
          <a:p>
            <a:pPr marL="571500" indent="-571500" algn="just">
              <a:lnSpc>
                <a:spcPct val="150000"/>
              </a:lnSpc>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Nhóm 2: Thế hệ thứ hai (1955 – 1965).</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Nhóm 3: Thế hệ thứ ba (1965 – 1974).</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Nhóm 4: Thế hệ thứ tư (1974 – 1990).</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Nhóm 5: Thế hệ thứ năm (1990 – nay).</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14979128" y="7830898"/>
            <a:ext cx="3426249" cy="2475191"/>
          </a:xfrm>
          <a:prstGeom prst="rect">
            <a:avLst/>
          </a:prstGeom>
        </p:spPr>
      </p:pic>
      <p:pic>
        <p:nvPicPr>
          <p:cNvPr id="5" name="Picture 4"/>
          <p:cNvPicPr>
            <a:picLocks noChangeAspect="1"/>
          </p:cNvPicPr>
          <p:nvPr/>
        </p:nvPicPr>
        <p:blipFill>
          <a:blip r:embed="rId6"/>
          <a:stretch>
            <a:fillRect/>
          </a:stretch>
        </p:blipFill>
        <p:spPr>
          <a:xfrm>
            <a:off x="452157" y="8087714"/>
            <a:ext cx="932769" cy="1780186"/>
          </a:xfrm>
          <a:prstGeom prst="rect">
            <a:avLst/>
          </a:prstGeom>
        </p:spPr>
      </p:pic>
    </p:spTree>
    <p:extLst>
      <p:ext uri="{BB962C8B-B14F-4D97-AF65-F5344CB8AC3E}">
        <p14:creationId xmlns:p14="http://schemas.microsoft.com/office/powerpoint/2010/main" val="309982392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0"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rot="5060048" flipH="1" flipV="1">
            <a:off x="17270822" y="172420"/>
            <a:ext cx="967554" cy="1035319"/>
          </a:xfrm>
          <a:prstGeom prst="rect">
            <a:avLst/>
          </a:prstGeom>
        </p:spPr>
      </p:pic>
      <p:grpSp>
        <p:nvGrpSpPr>
          <p:cNvPr id="27" name="Group 26"/>
          <p:cNvGrpSpPr/>
          <p:nvPr/>
        </p:nvGrpSpPr>
        <p:grpSpPr>
          <a:xfrm>
            <a:off x="990600" y="922959"/>
            <a:ext cx="16306800" cy="1738296"/>
            <a:chOff x="1185512" y="2205948"/>
            <a:chExt cx="16306800" cy="1738296"/>
          </a:xfrm>
        </p:grpSpPr>
        <p:sp>
          <p:nvSpPr>
            <p:cNvPr id="31" name="Rectangle 30"/>
            <p:cNvSpPr/>
            <p:nvPr/>
          </p:nvSpPr>
          <p:spPr>
            <a:xfrm>
              <a:off x="2590800" y="2205948"/>
              <a:ext cx="14901512" cy="1738296"/>
            </a:xfrm>
            <a:prstGeom prst="rect">
              <a:avLst/>
            </a:prstGeom>
          </p:spPr>
          <p:txBody>
            <a:bodyPr wrap="square">
              <a:spAutoFit/>
            </a:bodyPr>
            <a:lstStyle/>
            <a:p>
              <a:pPr lvl="0" algn="just">
                <a:lnSpc>
                  <a:spcPct val="150000"/>
                </a:lnSpc>
                <a:spcAft>
                  <a:spcPts val="800"/>
                </a:spcAft>
              </a:pPr>
              <a:r>
                <a:rPr kumimoji="0" lang="en-US" sz="3800" b="0"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Các em </a:t>
              </a:r>
              <a:r>
                <a:rPr lang="vi-VN" sz="3800">
                  <a:solidFill>
                    <a:srgbClr val="FF0000"/>
                  </a:solidFill>
                  <a:ea typeface="Calibri" panose="020F0502020204030204" pitchFamily="34" charset="0"/>
                  <a:cs typeface="Arial" panose="020B0604020202020204" pitchFamily="34" charset="0"/>
                </a:rPr>
                <a:t>đọc mục 2 – SGK tr.6 – 8, quan sát Hình 1.3 – 1.6, thảo luận theo nhóm và thực hiện nhiệm vụ vào </a:t>
              </a:r>
              <a:r>
                <a:rPr lang="vi-VN" sz="3800" b="1" i="1">
                  <a:solidFill>
                    <a:srgbClr val="FF0000"/>
                  </a:solidFill>
                  <a:ea typeface="Calibri" panose="020F0502020204030204" pitchFamily="34" charset="0"/>
                  <a:cs typeface="Arial" panose="020B0604020202020204" pitchFamily="34" charset="0"/>
                </a:rPr>
                <a:t>Phiếu học tập số 2</a:t>
              </a:r>
              <a:endParaRPr kumimoji="0" lang="en-US" sz="3800" b="1" i="1"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2"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5512" y="2674862"/>
              <a:ext cx="1304028" cy="70156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5"/>
          <a:stretch>
            <a:fillRect/>
          </a:stretch>
        </p:blipFill>
        <p:spPr>
          <a:xfrm>
            <a:off x="452157" y="8087714"/>
            <a:ext cx="932769" cy="1780186"/>
          </a:xfrm>
          <a:prstGeom prst="rect">
            <a:avLst/>
          </a:prstGeom>
        </p:spPr>
      </p:pic>
      <p:cxnSp>
        <p:nvCxnSpPr>
          <p:cNvPr id="3" name="Straight Connector 2">
            <a:extLst>
              <a:ext uri="{FF2B5EF4-FFF2-40B4-BE49-F238E27FC236}">
                <a16:creationId xmlns="" xmlns:a16="http://schemas.microsoft.com/office/drawing/2014/main" id="{084B614E-242A-7213-2058-B295FCB744D2}"/>
              </a:ext>
            </a:extLst>
          </p:cNvPr>
          <p:cNvCxnSpPr>
            <a:cxnSpLocks/>
          </p:cNvCxnSpPr>
          <p:nvPr/>
        </p:nvCxnSpPr>
        <p:spPr>
          <a:xfrm>
            <a:off x="871980" y="5220479"/>
            <a:ext cx="16203728" cy="0"/>
          </a:xfrm>
          <a:prstGeom prst="line">
            <a:avLst/>
          </a:prstGeom>
          <a:ln w="57150">
            <a:solidFill>
              <a:srgbClr val="1D567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02520243-3674-5755-A0B7-87E48749037B}"/>
              </a:ext>
            </a:extLst>
          </p:cNvPr>
          <p:cNvSpPr txBox="1"/>
          <p:nvPr/>
        </p:nvSpPr>
        <p:spPr>
          <a:xfrm>
            <a:off x="757750" y="3094207"/>
            <a:ext cx="3886200"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Thế hệ thứ nhất (1945 – 1955)</a:t>
            </a:r>
            <a:endParaRPr lang="en-US" sz="3600"/>
          </a:p>
        </p:txBody>
      </p:sp>
      <p:sp>
        <p:nvSpPr>
          <p:cNvPr id="19" name="TextBox 18">
            <a:extLst>
              <a:ext uri="{FF2B5EF4-FFF2-40B4-BE49-F238E27FC236}">
                <a16:creationId xmlns="" xmlns:a16="http://schemas.microsoft.com/office/drawing/2014/main" id="{D9583FC6-A44C-3DE3-522E-6E6D9AA086A2}"/>
              </a:ext>
            </a:extLst>
          </p:cNvPr>
          <p:cNvSpPr txBox="1"/>
          <p:nvPr/>
        </p:nvSpPr>
        <p:spPr>
          <a:xfrm>
            <a:off x="3851221" y="5489466"/>
            <a:ext cx="3886200"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Thế hệ thứ hai (1955 – 1965)</a:t>
            </a:r>
            <a:endParaRPr lang="en-US" sz="3600"/>
          </a:p>
        </p:txBody>
      </p:sp>
      <p:sp>
        <p:nvSpPr>
          <p:cNvPr id="20" name="TextBox 19">
            <a:extLst>
              <a:ext uri="{FF2B5EF4-FFF2-40B4-BE49-F238E27FC236}">
                <a16:creationId xmlns="" xmlns:a16="http://schemas.microsoft.com/office/drawing/2014/main" id="{33359CB3-2492-D5AA-6CB2-7F8F0A059ACF}"/>
              </a:ext>
            </a:extLst>
          </p:cNvPr>
          <p:cNvSpPr txBox="1"/>
          <p:nvPr/>
        </p:nvSpPr>
        <p:spPr>
          <a:xfrm>
            <a:off x="6997243" y="3094206"/>
            <a:ext cx="3886200"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Thế hệ thứ ba (1965 – 1974)</a:t>
            </a:r>
            <a:endParaRPr lang="en-US" sz="3600"/>
          </a:p>
        </p:txBody>
      </p:sp>
      <p:sp>
        <p:nvSpPr>
          <p:cNvPr id="21" name="TextBox 20">
            <a:extLst>
              <a:ext uri="{FF2B5EF4-FFF2-40B4-BE49-F238E27FC236}">
                <a16:creationId xmlns="" xmlns:a16="http://schemas.microsoft.com/office/drawing/2014/main" id="{44CBEF4A-844C-F6A0-DA72-ACA0A3AE2094}"/>
              </a:ext>
            </a:extLst>
          </p:cNvPr>
          <p:cNvSpPr txBox="1"/>
          <p:nvPr/>
        </p:nvSpPr>
        <p:spPr>
          <a:xfrm>
            <a:off x="10295657" y="5489466"/>
            <a:ext cx="3886200" cy="1664879"/>
          </a:xfrm>
          <a:prstGeom prst="rect">
            <a:avLst/>
          </a:prstGeom>
          <a:noFill/>
        </p:spPr>
        <p:txBody>
          <a:bodyPr wrap="square">
            <a:spAutoFit/>
          </a:bodyPr>
          <a:lstStyle/>
          <a:p>
            <a:pPr algn="ctr">
              <a:lnSpc>
                <a:spcPct val="150000"/>
              </a:lnSpc>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Thế hệ thứ tư (1974 – 1990)</a:t>
            </a:r>
            <a:endParaRPr lang="en-US" sz="3600"/>
          </a:p>
        </p:txBody>
      </p:sp>
      <p:sp>
        <p:nvSpPr>
          <p:cNvPr id="22" name="TextBox 21">
            <a:extLst>
              <a:ext uri="{FF2B5EF4-FFF2-40B4-BE49-F238E27FC236}">
                <a16:creationId xmlns="" xmlns:a16="http://schemas.microsoft.com/office/drawing/2014/main" id="{AE93A3C9-EBC5-6DDC-3605-534C0755D35E}"/>
              </a:ext>
            </a:extLst>
          </p:cNvPr>
          <p:cNvSpPr txBox="1"/>
          <p:nvPr/>
        </p:nvSpPr>
        <p:spPr>
          <a:xfrm>
            <a:off x="13441679" y="3094206"/>
            <a:ext cx="3886200" cy="1664879"/>
          </a:xfrm>
          <a:prstGeom prst="rect">
            <a:avLst/>
          </a:prstGeom>
          <a:noFill/>
        </p:spPr>
        <p:txBody>
          <a:bodyPr wrap="square">
            <a:spAutoFit/>
          </a:bodyP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Thế hệ thứ năm (1990 – nay)</a:t>
            </a:r>
            <a:endParaRPr lang="en-US" sz="3600"/>
          </a:p>
        </p:txBody>
      </p:sp>
      <p:sp>
        <p:nvSpPr>
          <p:cNvPr id="23" name="Rectangle: Rounded Corners 22">
            <a:extLst>
              <a:ext uri="{FF2B5EF4-FFF2-40B4-BE49-F238E27FC236}">
                <a16:creationId xmlns="" xmlns:a16="http://schemas.microsoft.com/office/drawing/2014/main" id="{6F6FA0DD-51E7-E996-1CB2-21018B88838C}"/>
              </a:ext>
            </a:extLst>
          </p:cNvPr>
          <p:cNvSpPr/>
          <p:nvPr/>
        </p:nvSpPr>
        <p:spPr>
          <a:xfrm>
            <a:off x="1756248" y="7772541"/>
            <a:ext cx="4477431" cy="1205266"/>
          </a:xfrm>
          <a:prstGeom prst="roundRect">
            <a:avLst/>
          </a:prstGeom>
          <a:solidFill>
            <a:srgbClr val="FFFF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Hoàn cảnh ra đời</a:t>
            </a:r>
          </a:p>
        </p:txBody>
      </p:sp>
      <p:sp>
        <p:nvSpPr>
          <p:cNvPr id="24" name="Rectangle: Rounded Corners 23">
            <a:extLst>
              <a:ext uri="{FF2B5EF4-FFF2-40B4-BE49-F238E27FC236}">
                <a16:creationId xmlns="" xmlns:a16="http://schemas.microsoft.com/office/drawing/2014/main" id="{C9DD2849-F71D-FE22-3DBE-7CBBBE6E6B83}"/>
              </a:ext>
            </a:extLst>
          </p:cNvPr>
          <p:cNvSpPr/>
          <p:nvPr/>
        </p:nvSpPr>
        <p:spPr>
          <a:xfrm>
            <a:off x="7140986" y="7793218"/>
            <a:ext cx="4477431" cy="1205266"/>
          </a:xfrm>
          <a:prstGeom prst="roundRect">
            <a:avLst/>
          </a:prstGeom>
          <a:solidFill>
            <a:srgbClr val="FFFF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Thời gian</a:t>
            </a:r>
          </a:p>
        </p:txBody>
      </p:sp>
      <p:sp>
        <p:nvSpPr>
          <p:cNvPr id="25" name="Rectangle: Rounded Corners 24">
            <a:extLst>
              <a:ext uri="{FF2B5EF4-FFF2-40B4-BE49-F238E27FC236}">
                <a16:creationId xmlns="" xmlns:a16="http://schemas.microsoft.com/office/drawing/2014/main" id="{4A6D70DD-4699-2F11-DA75-A0A635834112}"/>
              </a:ext>
            </a:extLst>
          </p:cNvPr>
          <p:cNvSpPr/>
          <p:nvPr/>
        </p:nvSpPr>
        <p:spPr>
          <a:xfrm>
            <a:off x="12532383" y="7764921"/>
            <a:ext cx="4477431" cy="1205266"/>
          </a:xfrm>
          <a:prstGeom prst="roundRect">
            <a:avLst/>
          </a:prstGeom>
          <a:solidFill>
            <a:srgbClr val="FFFF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Đặc điểm</a:t>
            </a:r>
          </a:p>
        </p:txBody>
      </p:sp>
      <p:sp>
        <p:nvSpPr>
          <p:cNvPr id="6" name="Rectangle: Rounded Corners 5">
            <a:extLst>
              <a:ext uri="{FF2B5EF4-FFF2-40B4-BE49-F238E27FC236}">
                <a16:creationId xmlns="" xmlns:a16="http://schemas.microsoft.com/office/drawing/2014/main" id="{24E3DCC6-B6C5-F56B-8B0E-94A149C3EE6A}"/>
              </a:ext>
            </a:extLst>
          </p:cNvPr>
          <p:cNvSpPr/>
          <p:nvPr/>
        </p:nvSpPr>
        <p:spPr>
          <a:xfrm>
            <a:off x="1550480" y="4826725"/>
            <a:ext cx="2300741" cy="731520"/>
          </a:xfrm>
          <a:prstGeom prst="roundRect">
            <a:avLst/>
          </a:prstGeom>
          <a:solidFill>
            <a:srgbClr val="F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3600" b="1">
                <a:solidFill>
                  <a:prstClr val="white"/>
                </a:solidFill>
                <a:latin typeface="Arial" panose="020B0604020202020204" pitchFamily="34" charset="0"/>
                <a:cs typeface="Arial" panose="020B0604020202020204" pitchFamily="34" charset="0"/>
              </a:rPr>
              <a:t>Nhóm 1</a:t>
            </a:r>
          </a:p>
        </p:txBody>
      </p:sp>
      <p:sp>
        <p:nvSpPr>
          <p:cNvPr id="13" name="Rectangle: Rounded Corners 12">
            <a:extLst>
              <a:ext uri="{FF2B5EF4-FFF2-40B4-BE49-F238E27FC236}">
                <a16:creationId xmlns="" xmlns:a16="http://schemas.microsoft.com/office/drawing/2014/main" id="{3B2464AB-9531-E8B0-3BF8-8323BDA99C97}"/>
              </a:ext>
            </a:extLst>
          </p:cNvPr>
          <p:cNvSpPr/>
          <p:nvPr/>
        </p:nvSpPr>
        <p:spPr>
          <a:xfrm>
            <a:off x="4720236" y="4826725"/>
            <a:ext cx="2300741" cy="731520"/>
          </a:xfrm>
          <a:prstGeom prst="roundRect">
            <a:avLst/>
          </a:prstGeom>
          <a:solidFill>
            <a:srgbClr val="F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3600" b="1">
                <a:solidFill>
                  <a:prstClr val="white"/>
                </a:solidFill>
                <a:latin typeface="Arial" panose="020B0604020202020204" pitchFamily="34" charset="0"/>
                <a:cs typeface="Arial" panose="020B0604020202020204" pitchFamily="34" charset="0"/>
              </a:rPr>
              <a:t>Nhóm 2</a:t>
            </a:r>
          </a:p>
        </p:txBody>
      </p:sp>
      <p:sp>
        <p:nvSpPr>
          <p:cNvPr id="14" name="Rectangle: Rounded Corners 13">
            <a:extLst>
              <a:ext uri="{FF2B5EF4-FFF2-40B4-BE49-F238E27FC236}">
                <a16:creationId xmlns="" xmlns:a16="http://schemas.microsoft.com/office/drawing/2014/main" id="{FFED65E4-61D4-BF24-9366-16F0B40EC740}"/>
              </a:ext>
            </a:extLst>
          </p:cNvPr>
          <p:cNvSpPr/>
          <p:nvPr/>
        </p:nvSpPr>
        <p:spPr>
          <a:xfrm>
            <a:off x="7889992" y="4826725"/>
            <a:ext cx="2300741" cy="731520"/>
          </a:xfrm>
          <a:prstGeom prst="roundRect">
            <a:avLst/>
          </a:prstGeom>
          <a:solidFill>
            <a:srgbClr val="F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3600" b="1">
                <a:solidFill>
                  <a:prstClr val="white"/>
                </a:solidFill>
                <a:latin typeface="Arial" panose="020B0604020202020204" pitchFamily="34" charset="0"/>
                <a:cs typeface="Arial" panose="020B0604020202020204" pitchFamily="34" charset="0"/>
              </a:rPr>
              <a:t>Nhóm 3</a:t>
            </a:r>
          </a:p>
        </p:txBody>
      </p:sp>
      <p:sp>
        <p:nvSpPr>
          <p:cNvPr id="15" name="Rectangle: Rounded Corners 14">
            <a:extLst>
              <a:ext uri="{FF2B5EF4-FFF2-40B4-BE49-F238E27FC236}">
                <a16:creationId xmlns="" xmlns:a16="http://schemas.microsoft.com/office/drawing/2014/main" id="{AE8E04E5-F150-7FF0-31D2-7DFFE1F7A00E}"/>
              </a:ext>
            </a:extLst>
          </p:cNvPr>
          <p:cNvSpPr/>
          <p:nvPr/>
        </p:nvSpPr>
        <p:spPr>
          <a:xfrm>
            <a:off x="11059748" y="4826725"/>
            <a:ext cx="2300741" cy="731520"/>
          </a:xfrm>
          <a:prstGeom prst="roundRect">
            <a:avLst/>
          </a:prstGeom>
          <a:solidFill>
            <a:srgbClr val="F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3600" b="1">
                <a:solidFill>
                  <a:prstClr val="white"/>
                </a:solidFill>
                <a:latin typeface="Arial" panose="020B0604020202020204" pitchFamily="34" charset="0"/>
                <a:cs typeface="Arial" panose="020B0604020202020204" pitchFamily="34" charset="0"/>
              </a:rPr>
              <a:t>Nhóm 4</a:t>
            </a:r>
          </a:p>
        </p:txBody>
      </p:sp>
      <p:sp>
        <p:nvSpPr>
          <p:cNvPr id="16" name="Rectangle: Rounded Corners 15">
            <a:extLst>
              <a:ext uri="{FF2B5EF4-FFF2-40B4-BE49-F238E27FC236}">
                <a16:creationId xmlns="" xmlns:a16="http://schemas.microsoft.com/office/drawing/2014/main" id="{32D42C2D-492C-EFF5-737E-C320B4E0579C}"/>
              </a:ext>
            </a:extLst>
          </p:cNvPr>
          <p:cNvSpPr/>
          <p:nvPr/>
        </p:nvSpPr>
        <p:spPr>
          <a:xfrm>
            <a:off x="14155013" y="4826725"/>
            <a:ext cx="2300741" cy="731520"/>
          </a:xfrm>
          <a:prstGeom prst="roundRect">
            <a:avLst/>
          </a:prstGeom>
          <a:solidFill>
            <a:srgbClr val="F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3600" b="1">
                <a:solidFill>
                  <a:prstClr val="white"/>
                </a:solidFill>
                <a:latin typeface="Arial" panose="020B0604020202020204" pitchFamily="34" charset="0"/>
                <a:cs typeface="Arial" panose="020B0604020202020204" pitchFamily="34" charset="0"/>
              </a:rPr>
              <a:t>Nhóm 5</a:t>
            </a:r>
          </a:p>
        </p:txBody>
      </p:sp>
    </p:spTree>
    <p:extLst>
      <p:ext uri="{BB962C8B-B14F-4D97-AF65-F5344CB8AC3E}">
        <p14:creationId xmlns:p14="http://schemas.microsoft.com/office/powerpoint/2010/main" val="395589438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47"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anim calcmode="lin" valueType="num">
                                      <p:cBhvr>
                                        <p:cTn id="31" dur="500" fill="hold"/>
                                        <p:tgtEl>
                                          <p:spTgt spid="19"/>
                                        </p:tgtEl>
                                        <p:attrNameLst>
                                          <p:attrName>ppt_x</p:attrName>
                                        </p:attrNameLst>
                                      </p:cBhvr>
                                      <p:tavLst>
                                        <p:tav tm="0">
                                          <p:val>
                                            <p:strVal val="#ppt_x"/>
                                          </p:val>
                                        </p:tav>
                                        <p:tav tm="100000">
                                          <p:val>
                                            <p:strVal val="#ppt_x"/>
                                          </p:val>
                                        </p:tav>
                                      </p:tavLst>
                                    </p:anim>
                                    <p:anim calcmode="lin" valueType="num">
                                      <p:cBhvr>
                                        <p:cTn id="3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anim calcmode="lin" valueType="num">
                                      <p:cBhvr>
                                        <p:cTn id="41" dur="500" fill="hold"/>
                                        <p:tgtEl>
                                          <p:spTgt spid="20"/>
                                        </p:tgtEl>
                                        <p:attrNameLst>
                                          <p:attrName>ppt_x</p:attrName>
                                        </p:attrNameLst>
                                      </p:cBhvr>
                                      <p:tavLst>
                                        <p:tav tm="0">
                                          <p:val>
                                            <p:strVal val="#ppt_x"/>
                                          </p:val>
                                        </p:tav>
                                        <p:tav tm="100000">
                                          <p:val>
                                            <p:strVal val="#ppt_x"/>
                                          </p:val>
                                        </p:tav>
                                      </p:tavLst>
                                    </p:anim>
                                    <p:anim calcmode="lin" valueType="num">
                                      <p:cBhvr>
                                        <p:cTn id="4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47"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42"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anim calcmode="lin" valueType="num">
                                      <p:cBhvr>
                                        <p:cTn id="61" dur="500" fill="hold"/>
                                        <p:tgtEl>
                                          <p:spTgt spid="22"/>
                                        </p:tgtEl>
                                        <p:attrNameLst>
                                          <p:attrName>ppt_x</p:attrName>
                                        </p:attrNameLst>
                                      </p:cBhvr>
                                      <p:tavLst>
                                        <p:tav tm="0">
                                          <p:val>
                                            <p:strVal val="#ppt_x"/>
                                          </p:val>
                                        </p:tav>
                                        <p:tav tm="100000">
                                          <p:val>
                                            <p:strVal val="#ppt_x"/>
                                          </p:val>
                                        </p:tav>
                                      </p:tavLst>
                                    </p:anim>
                                    <p:anim calcmode="lin" valueType="num">
                                      <p:cBhvr>
                                        <p:cTn id="6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500"/>
                                        <p:tgtEl>
                                          <p:spTgt spid="24"/>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animBg="1"/>
      <p:bldP spid="24" grpId="0" animBg="1"/>
      <p:bldP spid="25" grpId="0" animBg="1"/>
      <p:bldP spid="6"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33400" y="4953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graphicFrame>
        <p:nvGraphicFramePr>
          <p:cNvPr id="11" name="Table 10"/>
          <p:cNvGraphicFramePr>
            <a:graphicFrameLocks noGrp="1"/>
          </p:cNvGraphicFramePr>
          <p:nvPr>
            <p:extLst>
              <p:ext uri="{D42A27DB-BD31-4B8C-83A1-F6EECF244321}">
                <p14:modId xmlns:p14="http://schemas.microsoft.com/office/powerpoint/2010/main" val="123064065"/>
              </p:ext>
            </p:extLst>
          </p:nvPr>
        </p:nvGraphicFramePr>
        <p:xfrm>
          <a:off x="875160" y="723900"/>
          <a:ext cx="16498440" cy="8915400"/>
        </p:xfrm>
        <a:graphic>
          <a:graphicData uri="http://schemas.openxmlformats.org/drawingml/2006/table">
            <a:tbl>
              <a:tblPr firstRow="1" firstCol="1" bandRow="1"/>
              <a:tblGrid>
                <a:gridCol w="1487040">
                  <a:extLst>
                    <a:ext uri="{9D8B030D-6E8A-4147-A177-3AD203B41FA5}">
                      <a16:colId xmlns="" xmlns:a16="http://schemas.microsoft.com/office/drawing/2014/main" val="1689231776"/>
                    </a:ext>
                  </a:extLst>
                </a:gridCol>
                <a:gridCol w="2362200">
                  <a:extLst>
                    <a:ext uri="{9D8B030D-6E8A-4147-A177-3AD203B41FA5}">
                      <a16:colId xmlns="" xmlns:a16="http://schemas.microsoft.com/office/drawing/2014/main" val="2789183026"/>
                    </a:ext>
                  </a:extLst>
                </a:gridCol>
                <a:gridCol w="2529840">
                  <a:extLst>
                    <a:ext uri="{9D8B030D-6E8A-4147-A177-3AD203B41FA5}">
                      <a16:colId xmlns="" xmlns:a16="http://schemas.microsoft.com/office/drawing/2014/main" val="3084172422"/>
                    </a:ext>
                  </a:extLst>
                </a:gridCol>
                <a:gridCol w="2529840">
                  <a:extLst>
                    <a:ext uri="{9D8B030D-6E8A-4147-A177-3AD203B41FA5}">
                      <a16:colId xmlns="" xmlns:a16="http://schemas.microsoft.com/office/drawing/2014/main" val="2986265433"/>
                    </a:ext>
                  </a:extLst>
                </a:gridCol>
                <a:gridCol w="2529840">
                  <a:extLst>
                    <a:ext uri="{9D8B030D-6E8A-4147-A177-3AD203B41FA5}">
                      <a16:colId xmlns="" xmlns:a16="http://schemas.microsoft.com/office/drawing/2014/main" val="136114340"/>
                    </a:ext>
                  </a:extLst>
                </a:gridCol>
                <a:gridCol w="2529840">
                  <a:extLst>
                    <a:ext uri="{9D8B030D-6E8A-4147-A177-3AD203B41FA5}">
                      <a16:colId xmlns="" xmlns:a16="http://schemas.microsoft.com/office/drawing/2014/main" val="2900109848"/>
                    </a:ext>
                  </a:extLst>
                </a:gridCol>
                <a:gridCol w="2529840">
                  <a:extLst>
                    <a:ext uri="{9D8B030D-6E8A-4147-A177-3AD203B41FA5}">
                      <a16:colId xmlns="" xmlns:a16="http://schemas.microsoft.com/office/drawing/2014/main" val="232768172"/>
                    </a:ext>
                  </a:extLst>
                </a:gridCol>
              </a:tblGrid>
              <a:tr h="1371600">
                <a:tc gridSpan="7">
                  <a:txBody>
                    <a:bodyPr/>
                    <a:lstStyle/>
                    <a:p>
                      <a:pPr algn="ctr">
                        <a:lnSpc>
                          <a:spcPct val="150000"/>
                        </a:lnSpc>
                        <a:spcAft>
                          <a:spcPts val="0"/>
                        </a:spcAft>
                      </a:pP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SỐ 2</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28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2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875261215"/>
                  </a:ext>
                </a:extLst>
              </a:tr>
              <a:tr h="1371600">
                <a:tc gridSpan="2">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Thế hệ thứ nhất</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Thế nhất thứ hai</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Thế hệ thứ ba</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Thế hệ thứ</a:t>
                      </a:r>
                    </a:p>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tư</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Thế hệ thứ năm</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9555407"/>
                  </a:ext>
                </a:extLst>
              </a:tr>
              <a:tr h="685800">
                <a:tc gridSpan="2">
                  <a:txBody>
                    <a:bodyPr/>
                    <a:lstStyle/>
                    <a:p>
                      <a:pPr algn="ctr">
                        <a:lnSpc>
                          <a:spcPct val="150000"/>
                        </a:lnSpc>
                        <a:spcAft>
                          <a:spcPts val="0"/>
                        </a:spcAft>
                      </a:pP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cảnh</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đời</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70429894"/>
                  </a:ext>
                </a:extLst>
              </a:tr>
              <a:tr h="685800">
                <a:tc gridSpan="2">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Thời gian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66462529"/>
                  </a:ext>
                </a:extLst>
              </a:tr>
              <a:tr h="1371600">
                <a:tc rowSpan="5">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Thành phần điện tử chính</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17830852"/>
                  </a:ext>
                </a:extLst>
              </a:tr>
              <a:tr h="685800">
                <a:tc vMerge="1">
                  <a:txBody>
                    <a:bodyPr/>
                    <a:lstStyle/>
                    <a:p>
                      <a:endParaRPr lang="en-US"/>
                    </a:p>
                  </a:txBody>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Bộ nhớ chính</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96634352"/>
                  </a:ext>
                </a:extLst>
              </a:tr>
              <a:tr h="685800">
                <a:tc vMerge="1">
                  <a:txBody>
                    <a:bodyPr/>
                    <a:lstStyle/>
                    <a:p>
                      <a:endParaRPr lang="en-US"/>
                    </a:p>
                  </a:txBody>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Kích thước</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06363797"/>
                  </a:ext>
                </a:extLst>
              </a:tr>
              <a:tr h="1371600">
                <a:tc vMerge="1">
                  <a:txBody>
                    <a:bodyPr/>
                    <a:lstStyle/>
                    <a:p>
                      <a:endParaRPr lang="en-US"/>
                    </a:p>
                  </a:txBody>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 ra</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22921378"/>
                  </a:ext>
                </a:extLst>
              </a:tr>
              <a:tr h="685800">
                <a:tc vMerge="1">
                  <a:txBody>
                    <a:bodyPr/>
                    <a:lstStyle/>
                    <a:p>
                      <a:endParaRPr lang="en-US"/>
                    </a:p>
                  </a:txBody>
                  <a:tcPr/>
                </a:tc>
                <a:tc>
                  <a:txBody>
                    <a:bodyPr/>
                    <a:lstStyle/>
                    <a:p>
                      <a:pPr algn="ctr">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Ví dụ</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7051" marR="67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62586433"/>
                  </a:ext>
                </a:extLst>
              </a:tr>
            </a:tbl>
          </a:graphicData>
        </a:graphic>
      </p:graphicFrame>
      <p:pic>
        <p:nvPicPr>
          <p:cNvPr id="2" name="Picture 1"/>
          <p:cNvPicPr>
            <a:picLocks noChangeAspect="1"/>
          </p:cNvPicPr>
          <p:nvPr/>
        </p:nvPicPr>
        <p:blipFill>
          <a:blip r:embed="rId2"/>
          <a:stretch>
            <a:fillRect/>
          </a:stretch>
        </p:blipFill>
        <p:spPr>
          <a:xfrm>
            <a:off x="257486" y="8701619"/>
            <a:ext cx="609653" cy="1152244"/>
          </a:xfrm>
          <a:prstGeom prst="rect">
            <a:avLst/>
          </a:prstGeom>
        </p:spPr>
      </p:pic>
      <p:pic>
        <p:nvPicPr>
          <p:cNvPr id="3" name="Picture 2"/>
          <p:cNvPicPr>
            <a:picLocks noChangeAspect="1"/>
          </p:cNvPicPr>
          <p:nvPr/>
        </p:nvPicPr>
        <p:blipFill>
          <a:blip r:embed="rId3"/>
          <a:stretch>
            <a:fillRect/>
          </a:stretch>
        </p:blipFill>
        <p:spPr>
          <a:xfrm>
            <a:off x="16507090" y="132536"/>
            <a:ext cx="1597290" cy="1182727"/>
          </a:xfrm>
          <a:prstGeom prst="rect">
            <a:avLst/>
          </a:prstGeom>
        </p:spPr>
      </p:pic>
    </p:spTree>
    <p:extLst>
      <p:ext uri="{BB962C8B-B14F-4D97-AF65-F5344CB8AC3E}">
        <p14:creationId xmlns:p14="http://schemas.microsoft.com/office/powerpoint/2010/main" val="80952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11" name="TextBox 4"/>
          <p:cNvSpPr txBox="1"/>
          <p:nvPr/>
        </p:nvSpPr>
        <p:spPr>
          <a:xfrm>
            <a:off x="4343400" y="973604"/>
            <a:ext cx="9525000" cy="969496"/>
          </a:xfrm>
          <a:prstGeom prst="rect">
            <a:avLst/>
          </a:prstGeom>
          <a:ln>
            <a:solidFill>
              <a:schemeClr val="tx1"/>
            </a:solidFill>
            <a:prstDash val="lgDash"/>
          </a:ln>
        </p:spPr>
        <p:txBody>
          <a:bodyPr wrap="square" lIns="0" tIns="0" rIns="0" bIns="0" rtlCol="0" anchor="t">
            <a:spAutoFit/>
          </a:bodyPr>
          <a:lstStyle/>
          <a:p>
            <a:pPr lvl="0" algn="ctr">
              <a:lnSpc>
                <a:spcPct val="150000"/>
              </a:lnSpc>
              <a:defRPr/>
            </a:pPr>
            <a:r>
              <a:rPr lang="vi-VN" sz="4200" b="1">
                <a:solidFill>
                  <a:srgbClr val="1F497D"/>
                </a:solidFill>
                <a:cs typeface="Arial" panose="020B0604020202020204" pitchFamily="34" charset="0"/>
              </a:rPr>
              <a:t>b) Thế hệ thứ nhất (1945 – 1955)</a:t>
            </a:r>
            <a:endParaRPr kumimoji="0" lang="vi-VN" sz="4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ChangeArrowheads="1"/>
          </p:cNvSpPr>
          <p:nvPr/>
        </p:nvSpPr>
        <p:spPr bwMode="auto">
          <a:xfrm>
            <a:off x="990600" y="2301061"/>
            <a:ext cx="16459200"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Hoàn cảnh ra đời: công nghệ điện tử chân không thay thế rơ-le điện cơ.</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Thời gian: Đầu TK XX.</a:t>
            </a:r>
            <a:endParaRPr lang="en-US" altLang="en-US" sz="3800">
              <a:latin typeface="Arial" panose="020B0604020202020204" pitchFamily="34" charset="0"/>
              <a:cs typeface="Arial" panose="020B0604020202020204" pitchFamily="34" charset="0"/>
            </a:endParaRP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Đặc điểm:</a:t>
            </a:r>
            <a:endParaRPr kumimoji="0" lang="en-US" altLang="en-US" sz="3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571500" marR="0" lvl="0" indent="-571500" algn="l" defTabSz="914400" rtl="0" eaLnBrk="0" fontAlgn="base" latinLnBrk="0" hangingPunct="0">
              <a:lnSpc>
                <a:spcPct val="150000"/>
              </a:lnSpc>
              <a:spcBef>
                <a:spcPct val="0"/>
              </a:spcBef>
              <a:spcAft>
                <a:spcPct val="0"/>
              </a:spcAft>
              <a:buClrTx/>
              <a:buSzTx/>
              <a:buFontTx/>
              <a:buChar char="-"/>
              <a:tabLst/>
            </a:pPr>
            <a:r>
              <a:rPr kumimoji="0" lang="en-US" altLang="en-US" sz="3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Thành phần điện tử chính: đèn điện tử </a:t>
            </a:r>
          </a:p>
          <a:p>
            <a:pPr marR="0" lvl="0" algn="l" defTabSz="914400" rtl="0" eaLnBrk="0" fontAlgn="base" latinLnBrk="0" hangingPunct="0">
              <a:lnSpc>
                <a:spcPct val="150000"/>
              </a:lnSpc>
              <a:spcBef>
                <a:spcPct val="0"/>
              </a:spcBef>
              <a:spcAft>
                <a:spcPct val="0"/>
              </a:spcAft>
              <a:buClrTx/>
              <a:buSzTx/>
              <a:tabLst/>
            </a:pPr>
            <a:r>
              <a:rPr lang="en-US" altLang="en-US" sz="3800">
                <a:latin typeface="Arial" panose="020B0604020202020204" pitchFamily="34" charset="0"/>
                <a:ea typeface="Calibri" panose="020F0502020204030204" pitchFamily="34" charset="0"/>
                <a:cs typeface="Arial" panose="020B0604020202020204" pitchFamily="34" charset="0"/>
              </a:rPr>
              <a:t>     </a:t>
            </a:r>
            <a:r>
              <a:rPr kumimoji="0" lang="en-US" altLang="en-US" sz="3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chân không.</a:t>
            </a:r>
          </a:p>
          <a:p>
            <a:pPr marL="571500" marR="0" lvl="0" indent="-571500" algn="l" defTabSz="914400" rtl="0" eaLnBrk="0" fontAlgn="base" latinLnBrk="0" hangingPunct="0">
              <a:lnSpc>
                <a:spcPct val="150000"/>
              </a:lnSpc>
              <a:spcBef>
                <a:spcPct val="0"/>
              </a:spcBef>
              <a:spcAft>
                <a:spcPct val="0"/>
              </a:spcAft>
              <a:buClrTx/>
              <a:buSzTx/>
              <a:buFontTx/>
              <a:buChar char="-"/>
              <a:tabLst/>
            </a:pPr>
            <a:r>
              <a:rPr kumimoji="0" lang="en-US" altLang="en-US" sz="3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Bộ nhớ chính: trống từ.</a:t>
            </a:r>
            <a:endParaRPr lang="en-US" altLang="en-US" sz="3800">
              <a:latin typeface="Arial" panose="020B0604020202020204" pitchFamily="34" charset="0"/>
              <a:cs typeface="Arial" panose="020B0604020202020204" pitchFamily="34" charset="0"/>
            </a:endParaRPr>
          </a:p>
          <a:p>
            <a:pPr marL="571500" marR="0" lvl="0" indent="-571500" algn="l" defTabSz="914400" rtl="0" eaLnBrk="0" fontAlgn="base" latinLnBrk="0" hangingPunct="0">
              <a:lnSpc>
                <a:spcPct val="150000"/>
              </a:lnSpc>
              <a:spcBef>
                <a:spcPct val="0"/>
              </a:spcBef>
              <a:spcAft>
                <a:spcPct val="0"/>
              </a:spcAft>
              <a:buClrTx/>
              <a:buSzTx/>
              <a:buFontTx/>
              <a:buChar char="-"/>
              <a:tabLst/>
            </a:pPr>
            <a:r>
              <a:rPr kumimoji="0" lang="en-US" altLang="en-US" sz="3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Kích thước: rất lớn.</a:t>
            </a:r>
            <a:endParaRPr lang="en-US" altLang="en-US" sz="3800">
              <a:latin typeface="Arial" panose="020B0604020202020204" pitchFamily="34" charset="0"/>
              <a:cs typeface="Arial" panose="020B0604020202020204" pitchFamily="34" charset="0"/>
            </a:endParaRPr>
          </a:p>
          <a:p>
            <a:pPr marL="571500" marR="0" lvl="0" indent="-571500" algn="l" defTabSz="914400" rtl="0" eaLnBrk="0" fontAlgn="base" latinLnBrk="0" hangingPunct="0">
              <a:lnSpc>
                <a:spcPct val="150000"/>
              </a:lnSpc>
              <a:spcBef>
                <a:spcPct val="0"/>
              </a:spcBef>
              <a:spcAft>
                <a:spcPct val="0"/>
              </a:spcAft>
              <a:buClrTx/>
              <a:buSzTx/>
              <a:buFontTx/>
              <a:buChar char="-"/>
              <a:tabLst/>
            </a:pPr>
            <a:r>
              <a:rPr kumimoji="0" lang="en-US" altLang="en-US" sz="3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Thiết bị vào – ra: máy đọc và tạo thẻ đục lỗ.</a:t>
            </a:r>
            <a:endParaRPr lang="en-US" altLang="en-US" sz="3800">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6887" y="3714660"/>
            <a:ext cx="5970513" cy="5005972"/>
          </a:xfrm>
          <a:prstGeom prst="rect">
            <a:avLst/>
          </a:prstGeom>
          <a:ln w="28575">
            <a:solidFill>
              <a:srgbClr val="FF4F4F"/>
            </a:solidFill>
          </a:ln>
        </p:spPr>
      </p:pic>
      <p:pic>
        <p:nvPicPr>
          <p:cNvPr id="2" name="Picture 1"/>
          <p:cNvPicPr>
            <a:picLocks noChangeAspect="1"/>
          </p:cNvPicPr>
          <p:nvPr/>
        </p:nvPicPr>
        <p:blipFill>
          <a:blip r:embed="rId5"/>
          <a:stretch>
            <a:fillRect/>
          </a:stretch>
        </p:blipFill>
        <p:spPr>
          <a:xfrm>
            <a:off x="16547514" y="7159481"/>
            <a:ext cx="1804572" cy="3127519"/>
          </a:xfrm>
          <a:prstGeom prst="rect">
            <a:avLst/>
          </a:prstGeom>
        </p:spPr>
      </p:pic>
    </p:spTree>
    <p:extLst>
      <p:ext uri="{BB962C8B-B14F-4D97-AF65-F5344CB8AC3E}">
        <p14:creationId xmlns:p14="http://schemas.microsoft.com/office/powerpoint/2010/main" val="28181780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barn(inVertic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42"/>
            <a:ext cx="18288000" cy="102489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693649" y="66174"/>
            <a:ext cx="4900701" cy="1477328"/>
          </a:xfrm>
          <a:prstGeom prst="rect">
            <a:avLst/>
          </a:prstGeom>
        </p:spPr>
        <p:txBody>
          <a:bodyPr wrap="none">
            <a:spAutoFit/>
          </a:bodyPr>
          <a:lstStyle/>
          <a:p>
            <a:pPr lvl="0" algn="ctr">
              <a:lnSpc>
                <a:spcPct val="150000"/>
              </a:lnSpc>
            </a:pPr>
            <a:r>
              <a:rPr lang="en-US" sz="6000" b="1">
                <a:solidFill>
                  <a:srgbClr val="1F497D"/>
                </a:solidFill>
                <a:latin typeface="Arial" panose="020B0604020202020204" pitchFamily="34" charset="0"/>
                <a:cs typeface="Arial" panose="020B0604020202020204" pitchFamily="34" charset="0"/>
              </a:rPr>
              <a:t>KHỞI ĐỘNG </a:t>
            </a:r>
            <a:endParaRPr lang="en-US" sz="6000" b="1" dirty="0">
              <a:solidFill>
                <a:srgbClr val="1F497D"/>
              </a:solidFill>
              <a:latin typeface="Arial" panose="020B0604020202020204" pitchFamily="34" charset="0"/>
              <a:cs typeface="Arial" panose="020B0604020202020204" pitchFamily="34" charset="0"/>
            </a:endParaRPr>
          </a:p>
        </p:txBody>
      </p:sp>
      <p:sp>
        <p:nvSpPr>
          <p:cNvPr id="6" name="Rectangle 5"/>
          <p:cNvSpPr/>
          <p:nvPr/>
        </p:nvSpPr>
        <p:spPr>
          <a:xfrm>
            <a:off x="432134" y="1772126"/>
            <a:ext cx="8534400" cy="3785652"/>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Các em </a:t>
            </a:r>
            <a:r>
              <a:rPr lang="vi-VN" sz="4000">
                <a:solidFill>
                  <a:srgbClr val="000000"/>
                </a:solidFill>
                <a:ea typeface="Arial" panose="020B0604020202020204" pitchFamily="34" charset="0"/>
                <a:cs typeface="Times New Roman" panose="02020603050405020304" pitchFamily="18" charset="0"/>
              </a:rPr>
              <a:t>quan sát hình ảnh sau và trả lời câu hỏi: </a:t>
            </a:r>
            <a:r>
              <a:rPr lang="vi-VN" sz="4000" b="1" i="1">
                <a:solidFill>
                  <a:srgbClr val="000000"/>
                </a:solidFill>
                <a:ea typeface="Arial" panose="020B0604020202020204" pitchFamily="34" charset="0"/>
                <a:cs typeface="Times New Roman" panose="02020603050405020304" pitchFamily="18" charset="0"/>
              </a:rPr>
              <a:t>Em có biết đây là gì và thường được sử dụng trong lĩnh vực nào không?</a:t>
            </a:r>
            <a:endParaRPr lang="en-US" sz="4000" b="1" i="1" dirty="0">
              <a:effectLst/>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4816" y="2000726"/>
            <a:ext cx="8229600" cy="4590574"/>
          </a:xfrm>
          <a:prstGeom prst="rect">
            <a:avLst/>
          </a:prstGeom>
          <a:ln>
            <a:noFill/>
          </a:ln>
          <a:effectLst>
            <a:outerShdw blurRad="292100" dist="139700" dir="2700000" algn="tl" rotWithShape="0">
              <a:srgbClr val="333333">
                <a:alpha val="65000"/>
              </a:srgbClr>
            </a:outerShdw>
          </a:effectLst>
        </p:spPr>
      </p:pic>
      <p:pic>
        <p:nvPicPr>
          <p:cNvPr id="8"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5786402"/>
            <a:ext cx="1496092" cy="8048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09799" y="6941864"/>
            <a:ext cx="13868400" cy="1938992"/>
          </a:xfrm>
          <a:prstGeom prst="rect">
            <a:avLst/>
          </a:prstGeom>
        </p:spPr>
        <p:txBody>
          <a:bodyPr wrap="square">
            <a:spAutoFit/>
          </a:bodyPr>
          <a:lstStyle/>
          <a:p>
            <a:pPr marL="571500" indent="-571500" algn="just">
              <a:lnSpc>
                <a:spcPct val="150000"/>
              </a:lnSpc>
              <a:spcAft>
                <a:spcPts val="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Đây là bàn tính</a:t>
            </a:r>
            <a:r>
              <a:rPr lang="en-US" sz="4000">
                <a:solidFill>
                  <a:srgbClr val="000000"/>
                </a:solidFill>
                <a:ea typeface="Calibri" panose="020F0502020204030204" pitchFamily="34" charset="0"/>
                <a:cs typeface="Times New Roman" panose="02020603050405020304" pitchFamily="18" charset="0"/>
              </a:rPr>
              <a:t>.</a:t>
            </a:r>
          </a:p>
          <a:p>
            <a:pPr marL="571500" indent="-571500" algn="just">
              <a:lnSpc>
                <a:spcPct val="150000"/>
              </a:lnSpc>
              <a:spcAft>
                <a:spcPts val="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Bàn tính thường được sử dụng trong lĩnh vực Toán học</a:t>
            </a:r>
            <a:r>
              <a:rPr lang="en-US" sz="4000">
                <a:solidFill>
                  <a:srgbClr val="000000"/>
                </a:solidFill>
                <a:ea typeface="Calibri" panose="020F0502020204030204" pitchFamily="34" charset="0"/>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p:txBody>
      </p:sp>
      <p:pic>
        <p:nvPicPr>
          <p:cNvPr id="10"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452853" y="7277100"/>
            <a:ext cx="604547" cy="538854"/>
          </a:xfrm>
          <a:prstGeom prst="rect">
            <a:avLst/>
          </a:prstGeom>
        </p:spPr>
      </p:pic>
    </p:spTree>
    <p:extLst>
      <p:ext uri="{BB962C8B-B14F-4D97-AF65-F5344CB8AC3E}">
        <p14:creationId xmlns:p14="http://schemas.microsoft.com/office/powerpoint/2010/main" val="23193793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5" name="Rectangle 2"/>
          <p:cNvSpPr>
            <a:spLocks noChangeArrowheads="1"/>
          </p:cNvSpPr>
          <p:nvPr/>
        </p:nvSpPr>
        <p:spPr bwMode="auto">
          <a:xfrm>
            <a:off x="2078926" y="836422"/>
            <a:ext cx="14304074" cy="173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Ví dụ: Atanasoff-Berry Computer (ABC 1942), ENIAC (1943), ADVAC (1945),…</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3659459" y="8625767"/>
            <a:ext cx="2893741" cy="861133"/>
          </a:xfrm>
          <a:prstGeom prst="rect">
            <a:avLst/>
          </a:prstGeom>
        </p:spPr>
        <p:txBody>
          <a:bodyPr wrap="none">
            <a:spAutoFit/>
          </a:bodyPr>
          <a:lstStyle/>
          <a:p>
            <a:pPr algn="ctr">
              <a:lnSpc>
                <a:spcPct val="150000"/>
              </a:lnSpc>
              <a:spcAft>
                <a:spcPts val="800"/>
              </a:spcAft>
            </a:pPr>
            <a:r>
              <a:rPr lang="en-US" sz="3800">
                <a:latin typeface="Arial" panose="020B0604020202020204" pitchFamily="34" charset="0"/>
                <a:ea typeface="Calibri" panose="020F0502020204030204" pitchFamily="34" charset="0"/>
                <a:cs typeface="Arial" panose="020B0604020202020204" pitchFamily="34" charset="0"/>
              </a:rPr>
              <a:t>ENIAC 1943</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2003359" y="8522846"/>
            <a:ext cx="3048335" cy="861133"/>
          </a:xfrm>
          <a:prstGeom prst="rect">
            <a:avLst/>
          </a:prstGeom>
        </p:spPr>
        <p:txBody>
          <a:bodyPr wrap="none">
            <a:spAutoFit/>
          </a:bodyPr>
          <a:lstStyle/>
          <a:p>
            <a:pPr algn="ctr">
              <a:lnSpc>
                <a:spcPct val="150000"/>
              </a:lnSpc>
              <a:spcAft>
                <a:spcPts val="800"/>
              </a:spcAft>
            </a:pPr>
            <a:r>
              <a:rPr lang="en-US" sz="3800">
                <a:latin typeface="Arial" panose="020B0604020202020204" pitchFamily="34" charset="0"/>
                <a:ea typeface="Calibri" panose="020F0502020204030204" pitchFamily="34" charset="0"/>
                <a:cs typeface="Arial" panose="020B0604020202020204" pitchFamily="34" charset="0"/>
              </a:rPr>
              <a:t>EDVAC 1945</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564" y="2753682"/>
            <a:ext cx="7645136" cy="58907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9594" y="2716479"/>
            <a:ext cx="7560843" cy="5927927"/>
          </a:xfrm>
          <a:prstGeom prst="rect">
            <a:avLst/>
          </a:prstGeom>
        </p:spPr>
      </p:pic>
      <p:pic>
        <p:nvPicPr>
          <p:cNvPr id="10" name="Picture 9"/>
          <p:cNvPicPr>
            <a:picLocks noChangeAspect="1"/>
          </p:cNvPicPr>
          <p:nvPr/>
        </p:nvPicPr>
        <p:blipFill>
          <a:blip r:embed="rId6"/>
          <a:stretch>
            <a:fillRect/>
          </a:stretch>
        </p:blipFill>
        <p:spPr>
          <a:xfrm>
            <a:off x="17033569" y="7509631"/>
            <a:ext cx="1146147" cy="2444708"/>
          </a:xfrm>
          <a:prstGeom prst="rect">
            <a:avLst/>
          </a:prstGeom>
        </p:spPr>
      </p:pic>
    </p:spTree>
    <p:extLst>
      <p:ext uri="{BB962C8B-B14F-4D97-AF65-F5344CB8AC3E}">
        <p14:creationId xmlns:p14="http://schemas.microsoft.com/office/powerpoint/2010/main" val="136586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11" name="TextBox 4"/>
          <p:cNvSpPr txBox="1"/>
          <p:nvPr/>
        </p:nvSpPr>
        <p:spPr>
          <a:xfrm>
            <a:off x="4584032" y="973604"/>
            <a:ext cx="9220200" cy="969496"/>
          </a:xfrm>
          <a:prstGeom prst="rect">
            <a:avLst/>
          </a:prstGeom>
          <a:ln>
            <a:solidFill>
              <a:schemeClr val="tx1"/>
            </a:solidFill>
            <a:prstDash val="lgDash"/>
          </a:ln>
        </p:spPr>
        <p:txBody>
          <a:bodyPr wrap="square" lIns="0" tIns="0" rIns="0" bIns="0" rtlCol="0" anchor="t">
            <a:spAutoFit/>
          </a:bodyPr>
          <a:lstStyle/>
          <a:p>
            <a:pPr lvl="0" algn="ctr">
              <a:lnSpc>
                <a:spcPct val="150000"/>
              </a:lnSpc>
              <a:defRPr/>
            </a:pPr>
            <a:r>
              <a:rPr lang="vi-VN" sz="4200" b="1">
                <a:solidFill>
                  <a:srgbClr val="1F497D"/>
                </a:solidFill>
                <a:cs typeface="Arial" panose="020B0604020202020204" pitchFamily="34" charset="0"/>
              </a:rPr>
              <a:t>c) Thế hệ thứ hai (1955 – 1965)</a:t>
            </a:r>
            <a:endParaRPr kumimoji="0" lang="vi-VN" sz="4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ChangeArrowheads="1"/>
          </p:cNvSpPr>
          <p:nvPr/>
        </p:nvSpPr>
        <p:spPr bwMode="auto">
          <a:xfrm>
            <a:off x="7366935" y="2335979"/>
            <a:ext cx="982579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lvl="0" indent="-571500" algn="just"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Hoàn cảnh ra đời: Bóng bán dẫn tạo nên thế hệ máy tính có kích thước nhỏ hơn.</a:t>
            </a:r>
          </a:p>
          <a:p>
            <a:pPr marL="571500" lvl="0" indent="-571500" algn="just"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Thời gian: 1955</a:t>
            </a:r>
          </a:p>
          <a:p>
            <a:pPr marL="571500" lvl="0" indent="-571500" algn="just"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Đặc điểm:</a:t>
            </a:r>
          </a:p>
          <a:p>
            <a:pPr marL="571500" lvl="0" indent="-571500" algn="just"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Thành phần điện tử chính: bóng bán dẫn</a:t>
            </a:r>
            <a:endParaRPr lang="en-US" altLang="en-US" sz="3800">
              <a:solidFill>
                <a:prstClr val="black"/>
              </a:solidFill>
              <a:ea typeface="Calibri" panose="020F0502020204030204" pitchFamily="34" charset="0"/>
              <a:cs typeface="Arial" panose="020B0604020202020204" pitchFamily="34" charset="0"/>
            </a:endParaRPr>
          </a:p>
          <a:p>
            <a:pPr marL="571500" lvl="0" indent="-571500" algn="just"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Bộ nhớ chính: lõi từ, băng từ</a:t>
            </a:r>
            <a:endParaRPr lang="en-US" altLang="en-US" sz="3800">
              <a:solidFill>
                <a:prstClr val="black"/>
              </a:solidFill>
              <a:ea typeface="Calibri" panose="020F0502020204030204" pitchFamily="34" charset="0"/>
              <a:cs typeface="Arial" panose="020B0604020202020204" pitchFamily="34" charset="0"/>
            </a:endParaRP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632634"/>
            <a:ext cx="5943600" cy="4953000"/>
          </a:xfrm>
          <a:prstGeom prst="rect">
            <a:avLst/>
          </a:prstGeom>
          <a:ln w="28575">
            <a:solidFill>
              <a:schemeClr val="tx2"/>
            </a:solidFill>
          </a:ln>
        </p:spPr>
      </p:pic>
      <p:sp>
        <p:nvSpPr>
          <p:cNvPr id="3" name="Rectangle 2"/>
          <p:cNvSpPr/>
          <p:nvPr/>
        </p:nvSpPr>
        <p:spPr>
          <a:xfrm>
            <a:off x="1188720" y="7691291"/>
            <a:ext cx="15773400" cy="1846659"/>
          </a:xfrm>
          <a:prstGeom prst="rect">
            <a:avLst/>
          </a:prstGeom>
        </p:spPr>
        <p:txBody>
          <a:bodyPr wrap="square">
            <a:spAutoFit/>
          </a:bodyPr>
          <a:lstStyle/>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Kích thước: lớn</a:t>
            </a:r>
            <a:endParaRPr lang="en-US" altLang="en-US" sz="3800">
              <a:solidFill>
                <a:prstClr val="black"/>
              </a:solidFill>
              <a:ea typeface="Calibri" panose="020F0502020204030204" pitchFamily="34" charset="0"/>
              <a:cs typeface="Arial" panose="020B0604020202020204" pitchFamily="34" charset="0"/>
            </a:endParaRP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Thiết bị vào – ra: máy đọc và in băng đục lỗ, máy đọc và in băng từ.</a:t>
            </a:r>
          </a:p>
        </p:txBody>
      </p:sp>
      <p:pic>
        <p:nvPicPr>
          <p:cNvPr id="4" name="Picture 3"/>
          <p:cNvPicPr>
            <a:picLocks noChangeAspect="1"/>
          </p:cNvPicPr>
          <p:nvPr/>
        </p:nvPicPr>
        <p:blipFill>
          <a:blip r:embed="rId5"/>
          <a:stretch>
            <a:fillRect/>
          </a:stretch>
        </p:blipFill>
        <p:spPr>
          <a:xfrm>
            <a:off x="16483428" y="7121228"/>
            <a:ext cx="1804572" cy="3127519"/>
          </a:xfrm>
          <a:prstGeom prst="rect">
            <a:avLst/>
          </a:prstGeom>
        </p:spPr>
      </p:pic>
    </p:spTree>
    <p:extLst>
      <p:ext uri="{BB962C8B-B14F-4D97-AF65-F5344CB8AC3E}">
        <p14:creationId xmlns:p14="http://schemas.microsoft.com/office/powerpoint/2010/main" val="24395934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barn(inVertical)">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up)">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wipe(down)">
                                      <p:cBhvr>
                                        <p:cTn id="4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5" name="Rectangle 2"/>
          <p:cNvSpPr>
            <a:spLocks noChangeArrowheads="1"/>
          </p:cNvSpPr>
          <p:nvPr/>
        </p:nvSpPr>
        <p:spPr bwMode="auto">
          <a:xfrm>
            <a:off x="1811298" y="799976"/>
            <a:ext cx="15031511"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lvl="0" indent="-571500" algn="just" eaLnBrk="0" fontAlgn="base" hangingPunct="0">
              <a:lnSpc>
                <a:spcPct val="150000"/>
              </a:lnSpc>
              <a:spcBef>
                <a:spcPct val="0"/>
              </a:spcBef>
              <a:spcAft>
                <a:spcPct val="0"/>
              </a:spcAft>
              <a:buFontTx/>
              <a:buChar char="-"/>
            </a:pPr>
            <a:r>
              <a:rPr lang="en-US" altLang="en-US" sz="3800">
                <a:solidFill>
                  <a:prstClr val="black"/>
                </a:solidFill>
                <a:latin typeface="Arial" panose="020B0604020202020204" pitchFamily="34" charset="0"/>
                <a:ea typeface="Calibri" panose="020F0502020204030204" pitchFamily="34" charset="0"/>
                <a:cs typeface="Arial" panose="020B0604020202020204" pitchFamily="34" charset="0"/>
              </a:rPr>
              <a:t>Ví dụ: IBM 7090 (1959), IBM 7094 (1962), UNIVAC 1107 (1960)</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3728482" y="8289447"/>
            <a:ext cx="3810660" cy="861133"/>
          </a:xfrm>
          <a:prstGeom prst="rect">
            <a:avLst/>
          </a:prstGeom>
        </p:spPr>
        <p:txBody>
          <a:bodyPr wrap="none">
            <a:spAutoFit/>
          </a:bodyPr>
          <a:lstStyle/>
          <a:p>
            <a:pPr lvl="0" algn="ctr">
              <a:lnSpc>
                <a:spcPct val="150000"/>
              </a:lnSpc>
              <a:spcAft>
                <a:spcPts val="8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IBM 7090 (1959)</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1003534" y="8701967"/>
            <a:ext cx="4716164" cy="861133"/>
          </a:xfrm>
          <a:prstGeom prst="rect">
            <a:avLst/>
          </a:prstGeom>
        </p:spPr>
        <p:txBody>
          <a:bodyPr wrap="none">
            <a:spAutoFit/>
          </a:bodyPr>
          <a:lstStyle/>
          <a:p>
            <a:pPr lvl="0" algn="ctr">
              <a:lnSpc>
                <a:spcPct val="150000"/>
              </a:lnSpc>
              <a:spcAft>
                <a:spcPts val="8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UNIVAC 1107 (1960)</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2653525"/>
            <a:ext cx="7152824" cy="54327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5594" y="2112247"/>
            <a:ext cx="5260206" cy="6515349"/>
          </a:xfrm>
          <a:prstGeom prst="rect">
            <a:avLst/>
          </a:prstGeom>
        </p:spPr>
      </p:pic>
      <p:pic>
        <p:nvPicPr>
          <p:cNvPr id="4" name="Picture 3"/>
          <p:cNvPicPr>
            <a:picLocks noChangeAspect="1"/>
          </p:cNvPicPr>
          <p:nvPr/>
        </p:nvPicPr>
        <p:blipFill>
          <a:blip r:embed="rId6"/>
          <a:stretch>
            <a:fillRect/>
          </a:stretch>
        </p:blipFill>
        <p:spPr>
          <a:xfrm>
            <a:off x="-364523" y="7540207"/>
            <a:ext cx="2298391" cy="2682472"/>
          </a:xfrm>
          <a:prstGeom prst="rect">
            <a:avLst/>
          </a:prstGeom>
        </p:spPr>
      </p:pic>
    </p:spTree>
    <p:extLst>
      <p:ext uri="{BB962C8B-B14F-4D97-AF65-F5344CB8AC3E}">
        <p14:creationId xmlns:p14="http://schemas.microsoft.com/office/powerpoint/2010/main" val="378858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11" name="TextBox 4"/>
          <p:cNvSpPr txBox="1"/>
          <p:nvPr/>
        </p:nvSpPr>
        <p:spPr>
          <a:xfrm>
            <a:off x="4419600" y="1028700"/>
            <a:ext cx="9372600" cy="969496"/>
          </a:xfrm>
          <a:prstGeom prst="rect">
            <a:avLst/>
          </a:prstGeom>
          <a:ln>
            <a:solidFill>
              <a:schemeClr val="tx1"/>
            </a:solidFill>
            <a:prstDash val="lgDash"/>
          </a:ln>
        </p:spPr>
        <p:txBody>
          <a:bodyPr wrap="square" lIns="0" tIns="0" rIns="0" bIns="0" rtlCol="0" anchor="t">
            <a:spAutoFit/>
          </a:bodyPr>
          <a:lstStyle/>
          <a:p>
            <a:pPr lvl="0" algn="ctr">
              <a:lnSpc>
                <a:spcPct val="150000"/>
              </a:lnSpc>
              <a:defRPr/>
            </a:pPr>
            <a:r>
              <a:rPr lang="vi-VN" sz="4200" b="1">
                <a:solidFill>
                  <a:srgbClr val="1F497D"/>
                </a:solidFill>
                <a:cs typeface="Arial" panose="020B0604020202020204" pitchFamily="34" charset="0"/>
              </a:rPr>
              <a:t>d) Thế hệ thứ ba (1965 – 1974)</a:t>
            </a:r>
            <a:endParaRPr kumimoji="0" lang="vi-VN" sz="4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ChangeArrowheads="1"/>
          </p:cNvSpPr>
          <p:nvPr/>
        </p:nvSpPr>
        <p:spPr bwMode="auto">
          <a:xfrm>
            <a:off x="762001" y="2301061"/>
            <a:ext cx="10972800"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lvl="0" indent="-571500"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Hoàn cảnh ra đời: Các mạch tích hợp IC ra đời.</a:t>
            </a:r>
          </a:p>
          <a:p>
            <a:pPr marL="571500" lvl="0" indent="-571500"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Thời gian: 1965</a:t>
            </a:r>
          </a:p>
          <a:p>
            <a:pPr marL="571500" lvl="0" indent="-571500"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Đặc điểm:</a:t>
            </a: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Thành phần điện tử chính: mạch tích hợp</a:t>
            </a:r>
            <a:r>
              <a:rPr lang="en-US" altLang="en-US" sz="3800">
                <a:solidFill>
                  <a:prstClr val="black"/>
                </a:solidFill>
                <a:ea typeface="Calibri" panose="020F0502020204030204" pitchFamily="34" charset="0"/>
                <a:cs typeface="Arial" panose="020B0604020202020204" pitchFamily="34" charset="0"/>
              </a:rPr>
              <a:t>.</a:t>
            </a: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Bộ nhớ chính: lõi từ lớn, băng từ, đĩa từ.</a:t>
            </a:r>
            <a:endParaRPr lang="en-US" altLang="en-US" sz="3800">
              <a:solidFill>
                <a:prstClr val="black"/>
              </a:solidFill>
              <a:ea typeface="Calibri" panose="020F0502020204030204" pitchFamily="34" charset="0"/>
              <a:cs typeface="Arial" panose="020B0604020202020204" pitchFamily="34" charset="0"/>
            </a:endParaRP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Kích thước: lớn</a:t>
            </a:r>
            <a:r>
              <a:rPr lang="en-US" altLang="en-US" sz="3800">
                <a:solidFill>
                  <a:prstClr val="black"/>
                </a:solidFill>
                <a:ea typeface="Calibri" panose="020F0502020204030204" pitchFamily="34" charset="0"/>
                <a:cs typeface="Arial" panose="020B0604020202020204" pitchFamily="34" charset="0"/>
              </a:rPr>
              <a:t>.</a:t>
            </a: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Thiết bị vào – ra: được bổ sung bàn phím, màn hình, máy in,…</a:t>
            </a: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6200" y="3257831"/>
            <a:ext cx="5867400" cy="4735728"/>
          </a:xfrm>
          <a:prstGeom prst="rect">
            <a:avLst/>
          </a:prstGeom>
          <a:ln w="28575">
            <a:solidFill>
              <a:schemeClr val="tx2"/>
            </a:solidFill>
          </a:ln>
        </p:spPr>
      </p:pic>
      <p:pic>
        <p:nvPicPr>
          <p:cNvPr id="3" name="Picture 2"/>
          <p:cNvPicPr>
            <a:picLocks noChangeAspect="1"/>
          </p:cNvPicPr>
          <p:nvPr/>
        </p:nvPicPr>
        <p:blipFill>
          <a:blip r:embed="rId5"/>
          <a:stretch>
            <a:fillRect/>
          </a:stretch>
        </p:blipFill>
        <p:spPr>
          <a:xfrm>
            <a:off x="14884418" y="8023419"/>
            <a:ext cx="3188484" cy="2152075"/>
          </a:xfrm>
          <a:prstGeom prst="rect">
            <a:avLst/>
          </a:prstGeom>
        </p:spPr>
      </p:pic>
    </p:spTree>
    <p:extLst>
      <p:ext uri="{BB962C8B-B14F-4D97-AF65-F5344CB8AC3E}">
        <p14:creationId xmlns:p14="http://schemas.microsoft.com/office/powerpoint/2010/main" val="260815201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barn(inVertical)">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up)">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5" name="Rectangle 2"/>
          <p:cNvSpPr>
            <a:spLocks noChangeArrowheads="1"/>
          </p:cNvSpPr>
          <p:nvPr/>
        </p:nvSpPr>
        <p:spPr bwMode="auto">
          <a:xfrm>
            <a:off x="1676400" y="531623"/>
            <a:ext cx="1457170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lvl="0" indent="-571500" algn="just" eaLnBrk="0" fontAlgn="base" hangingPunct="0">
              <a:lnSpc>
                <a:spcPct val="150000"/>
              </a:lnSpc>
              <a:spcBef>
                <a:spcPct val="0"/>
              </a:spcBef>
              <a:spcAft>
                <a:spcPct val="0"/>
              </a:spcAft>
              <a:buFontTx/>
              <a:buChar char="-"/>
            </a:pPr>
            <a:r>
              <a:rPr lang="en-US" altLang="en-US" sz="3800">
                <a:solidFill>
                  <a:prstClr val="black"/>
                </a:solidFill>
                <a:latin typeface="Arial" panose="020B0604020202020204" pitchFamily="34" charset="0"/>
                <a:ea typeface="Calibri" panose="020F0502020204030204" pitchFamily="34" charset="0"/>
                <a:cs typeface="Arial" panose="020B0604020202020204" pitchFamily="34" charset="0"/>
              </a:rPr>
              <a:t>Ví dụ: IBM System/360 (1964), IBM System/370 (1970), PDP-11 (1970), UNIVAC 1108 (1964),…</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2702755" y="8473367"/>
            <a:ext cx="5298245" cy="861133"/>
          </a:xfrm>
          <a:prstGeom prst="rect">
            <a:avLst/>
          </a:prstGeom>
        </p:spPr>
        <p:txBody>
          <a:bodyPr wrap="none">
            <a:spAutoFit/>
          </a:bodyPr>
          <a:lstStyle/>
          <a:p>
            <a:pPr lvl="0" algn="ctr">
              <a:lnSpc>
                <a:spcPct val="150000"/>
              </a:lnSpc>
              <a:spcAft>
                <a:spcPts val="8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IBM System/360 (1964)</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1662721" y="8930567"/>
            <a:ext cx="3397790" cy="861133"/>
          </a:xfrm>
          <a:prstGeom prst="rect">
            <a:avLst/>
          </a:prstGeom>
        </p:spPr>
        <p:txBody>
          <a:bodyPr wrap="none">
            <a:spAutoFit/>
          </a:bodyPr>
          <a:lstStyle/>
          <a:p>
            <a:pPr lvl="0" algn="ctr">
              <a:lnSpc>
                <a:spcPct val="150000"/>
              </a:lnSpc>
              <a:spcAft>
                <a:spcPts val="8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PDP-11 (1970)</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5042" y="2933700"/>
            <a:ext cx="7227209" cy="541660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7741" y="2279828"/>
            <a:ext cx="5025453" cy="6706321"/>
          </a:xfrm>
          <a:prstGeom prst="rect">
            <a:avLst/>
          </a:prstGeom>
        </p:spPr>
      </p:pic>
      <p:pic>
        <p:nvPicPr>
          <p:cNvPr id="10" name="Picture 9"/>
          <p:cNvPicPr>
            <a:picLocks noChangeAspect="1"/>
          </p:cNvPicPr>
          <p:nvPr/>
        </p:nvPicPr>
        <p:blipFill>
          <a:blip r:embed="rId6"/>
          <a:stretch>
            <a:fillRect/>
          </a:stretch>
        </p:blipFill>
        <p:spPr>
          <a:xfrm>
            <a:off x="16425856" y="8027929"/>
            <a:ext cx="2085013" cy="2194750"/>
          </a:xfrm>
          <a:prstGeom prst="rect">
            <a:avLst/>
          </a:prstGeom>
        </p:spPr>
      </p:pic>
    </p:spTree>
    <p:extLst>
      <p:ext uri="{BB962C8B-B14F-4D97-AF65-F5344CB8AC3E}">
        <p14:creationId xmlns:p14="http://schemas.microsoft.com/office/powerpoint/2010/main" val="181055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11" name="TextBox 4"/>
          <p:cNvSpPr txBox="1"/>
          <p:nvPr/>
        </p:nvSpPr>
        <p:spPr>
          <a:xfrm>
            <a:off x="4572000" y="1278404"/>
            <a:ext cx="8915400" cy="969496"/>
          </a:xfrm>
          <a:prstGeom prst="rect">
            <a:avLst/>
          </a:prstGeom>
          <a:ln>
            <a:solidFill>
              <a:schemeClr val="tx1"/>
            </a:solidFill>
            <a:prstDash val="lgDash"/>
          </a:ln>
        </p:spPr>
        <p:txBody>
          <a:bodyPr wrap="square" lIns="0" tIns="0" rIns="0" bIns="0" rtlCol="0" anchor="t">
            <a:spAutoFit/>
          </a:bodyPr>
          <a:lstStyle/>
          <a:p>
            <a:pPr lvl="0" algn="ctr">
              <a:lnSpc>
                <a:spcPct val="150000"/>
              </a:lnSpc>
              <a:defRPr/>
            </a:pPr>
            <a:r>
              <a:rPr lang="vi-VN" sz="4200" b="1">
                <a:solidFill>
                  <a:srgbClr val="1F497D"/>
                </a:solidFill>
                <a:cs typeface="Arial" panose="020B0604020202020204" pitchFamily="34" charset="0"/>
              </a:rPr>
              <a:t>e) Thế hệ thứ tư (1974 – 1990)</a:t>
            </a:r>
            <a:endParaRPr kumimoji="0" lang="vi-VN" sz="4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ChangeArrowheads="1"/>
          </p:cNvSpPr>
          <p:nvPr/>
        </p:nvSpPr>
        <p:spPr bwMode="auto">
          <a:xfrm>
            <a:off x="1104899" y="2857500"/>
            <a:ext cx="1607820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lvl="0" indent="-571500"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Hoàn cảnh ra đời: Những bộ vi xử lí dẫn đến sự ra đời của máy vi tính.</a:t>
            </a:r>
          </a:p>
          <a:p>
            <a:pPr marL="571500" lvl="0" indent="-571500"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Thời gian: 1974</a:t>
            </a:r>
          </a:p>
          <a:p>
            <a:pPr marL="571500" lvl="0" indent="-571500"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Đặc điểm:</a:t>
            </a: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Thành phần điện tử chính: mạch tích hợp cỡ rất lớn và bộ vi xử lí.</a:t>
            </a:r>
            <a:endParaRPr lang="en-US" altLang="en-US" sz="3800">
              <a:solidFill>
                <a:prstClr val="black"/>
              </a:solidFill>
              <a:ea typeface="Calibri" panose="020F0502020204030204" pitchFamily="34" charset="0"/>
              <a:cs typeface="Arial" panose="020B0604020202020204" pitchFamily="34" charset="0"/>
            </a:endParaRP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Bộ nhớ chính: CD, RAM, ROM, USB, SSD,…</a:t>
            </a:r>
            <a:endParaRPr lang="en-US" altLang="en-US" sz="3800">
              <a:solidFill>
                <a:prstClr val="black"/>
              </a:solidFill>
              <a:ea typeface="Calibri" panose="020F0502020204030204" pitchFamily="34" charset="0"/>
              <a:cs typeface="Arial" panose="020B0604020202020204" pitchFamily="34" charset="0"/>
            </a:endParaRP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Kích thước: nhỏ, có thể để lên bàn.</a:t>
            </a:r>
            <a:endParaRPr lang="en-US" altLang="en-US" sz="3800">
              <a:solidFill>
                <a:prstClr val="black"/>
              </a:solidFill>
              <a:ea typeface="Calibri" panose="020F0502020204030204" pitchFamily="34" charset="0"/>
              <a:cs typeface="Arial" panose="020B0604020202020204" pitchFamily="34" charset="0"/>
            </a:endParaRP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Thiết bị vào – ra: được bổ sung thiết bị trỏ, máy quét.</a:t>
            </a: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15099516" y="8002579"/>
            <a:ext cx="3188484" cy="2152075"/>
          </a:xfrm>
          <a:prstGeom prst="rect">
            <a:avLst/>
          </a:prstGeom>
        </p:spPr>
      </p:pic>
    </p:spTree>
    <p:extLst>
      <p:ext uri="{BB962C8B-B14F-4D97-AF65-F5344CB8AC3E}">
        <p14:creationId xmlns:p14="http://schemas.microsoft.com/office/powerpoint/2010/main" val="97772981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anim calcmode="lin" valueType="num">
                                      <p:cBhvr>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50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wipe(left)">
                                      <p:cBhvr>
                                        <p:cTn id="4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5" name="Rectangle 2"/>
          <p:cNvSpPr>
            <a:spLocks noChangeArrowheads="1"/>
          </p:cNvSpPr>
          <p:nvPr/>
        </p:nvSpPr>
        <p:spPr bwMode="auto">
          <a:xfrm>
            <a:off x="2209800" y="923395"/>
            <a:ext cx="14571702" cy="86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lvl="0" indent="-571500" algn="just" eaLnBrk="0" fontAlgn="base" hangingPunct="0">
              <a:lnSpc>
                <a:spcPct val="150000"/>
              </a:lnSpc>
              <a:spcBef>
                <a:spcPct val="0"/>
              </a:spcBef>
              <a:spcAft>
                <a:spcPct val="0"/>
              </a:spcAft>
              <a:buFontTx/>
              <a:buChar char="-"/>
            </a:pPr>
            <a:r>
              <a:rPr lang="en-US" altLang="en-US" sz="3800">
                <a:solidFill>
                  <a:prstClr val="black"/>
                </a:solidFill>
                <a:latin typeface="Arial" panose="020B0604020202020204" pitchFamily="34" charset="0"/>
                <a:ea typeface="Calibri" panose="020F0502020204030204" pitchFamily="34" charset="0"/>
                <a:cs typeface="Arial" panose="020B0604020202020204" pitchFamily="34" charset="0"/>
              </a:rPr>
              <a:t>Ví dụ: IBM PC, STAR 1000, APPLE II, Apple Macintosh,…</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3794759" y="8471700"/>
            <a:ext cx="1863010" cy="861133"/>
          </a:xfrm>
          <a:prstGeom prst="rect">
            <a:avLst/>
          </a:prstGeom>
        </p:spPr>
        <p:txBody>
          <a:bodyPr wrap="none">
            <a:spAutoFit/>
          </a:bodyPr>
          <a:lstStyle/>
          <a:p>
            <a:pPr lvl="0" algn="ctr">
              <a:lnSpc>
                <a:spcPct val="150000"/>
              </a:lnSpc>
              <a:spcAft>
                <a:spcPts val="8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IBM PC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2630232" y="8478826"/>
            <a:ext cx="2161169" cy="861133"/>
          </a:xfrm>
          <a:prstGeom prst="rect">
            <a:avLst/>
          </a:prstGeom>
        </p:spPr>
        <p:txBody>
          <a:bodyPr wrap="none">
            <a:spAutoFit/>
          </a:bodyPr>
          <a:lstStyle/>
          <a:p>
            <a:pPr lvl="0" algn="ctr">
              <a:lnSpc>
                <a:spcPct val="150000"/>
              </a:lnSpc>
              <a:spcAft>
                <a:spcPts val="8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APPLE II</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903" y="2501324"/>
            <a:ext cx="8639895" cy="575029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0800" y="2326064"/>
            <a:ext cx="6916761" cy="6145636"/>
          </a:xfrm>
          <a:prstGeom prst="rect">
            <a:avLst/>
          </a:prstGeom>
        </p:spPr>
      </p:pic>
      <p:pic>
        <p:nvPicPr>
          <p:cNvPr id="4" name="Picture 3"/>
          <p:cNvPicPr>
            <a:picLocks noChangeAspect="1"/>
          </p:cNvPicPr>
          <p:nvPr/>
        </p:nvPicPr>
        <p:blipFill>
          <a:blip r:embed="rId6"/>
          <a:stretch>
            <a:fillRect/>
          </a:stretch>
        </p:blipFill>
        <p:spPr>
          <a:xfrm>
            <a:off x="16343856" y="8190623"/>
            <a:ext cx="2085013" cy="2194750"/>
          </a:xfrm>
          <a:prstGeom prst="rect">
            <a:avLst/>
          </a:prstGeom>
        </p:spPr>
      </p:pic>
    </p:spTree>
    <p:extLst>
      <p:ext uri="{BB962C8B-B14F-4D97-AF65-F5344CB8AC3E}">
        <p14:creationId xmlns:p14="http://schemas.microsoft.com/office/powerpoint/2010/main" val="69668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11" name="TextBox 4"/>
          <p:cNvSpPr txBox="1"/>
          <p:nvPr/>
        </p:nvSpPr>
        <p:spPr>
          <a:xfrm>
            <a:off x="4343400" y="1028700"/>
            <a:ext cx="9220200" cy="969496"/>
          </a:xfrm>
          <a:prstGeom prst="rect">
            <a:avLst/>
          </a:prstGeom>
          <a:ln>
            <a:solidFill>
              <a:schemeClr val="tx1"/>
            </a:solidFill>
            <a:prstDash val="lgDash"/>
          </a:ln>
        </p:spPr>
        <p:txBody>
          <a:bodyPr wrap="square" lIns="0" tIns="0" rIns="0" bIns="0" rtlCol="0" anchor="t">
            <a:spAutoFit/>
          </a:bodyPr>
          <a:lstStyle/>
          <a:p>
            <a:pPr lvl="0" algn="ctr">
              <a:lnSpc>
                <a:spcPct val="150000"/>
              </a:lnSpc>
              <a:defRPr/>
            </a:pPr>
            <a:r>
              <a:rPr lang="vi-VN" sz="4200" b="1">
                <a:solidFill>
                  <a:srgbClr val="1F497D"/>
                </a:solidFill>
                <a:cs typeface="Arial" panose="020B0604020202020204" pitchFamily="34" charset="0"/>
              </a:rPr>
              <a:t>g) Thế hệ thứ năm (1990 – nay)</a:t>
            </a:r>
            <a:endParaRPr kumimoji="0" lang="vi-VN" sz="4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ChangeArrowheads="1"/>
          </p:cNvSpPr>
          <p:nvPr/>
        </p:nvSpPr>
        <p:spPr bwMode="auto">
          <a:xfrm>
            <a:off x="1143000" y="2301061"/>
            <a:ext cx="15925800"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lvl="0" indent="-571500"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Hoàn cảnh ra đời: Tiến bộ công nghệ dẫn đến sự ra đời của mạch tích hợp cỡ siêu lớn.</a:t>
            </a:r>
          </a:p>
          <a:p>
            <a:pPr marL="571500" lvl="0" indent="-571500"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Thời gian: 1990</a:t>
            </a:r>
          </a:p>
          <a:p>
            <a:pPr marL="571500" lvl="0" indent="-571500" eaLnBrk="0" fontAlgn="base" hangingPunct="0">
              <a:lnSpc>
                <a:spcPct val="150000"/>
              </a:lnSpc>
              <a:spcBef>
                <a:spcPct val="0"/>
              </a:spcBef>
              <a:spcAft>
                <a:spcPct val="0"/>
              </a:spcAft>
              <a:buFont typeface="Arial" panose="020B0604020202020204" pitchFamily="34" charset="0"/>
              <a:buChar char="•"/>
            </a:pPr>
            <a:r>
              <a:rPr lang="vi-VN" altLang="en-US" sz="3800">
                <a:solidFill>
                  <a:prstClr val="black"/>
                </a:solidFill>
                <a:ea typeface="Calibri" panose="020F0502020204030204" pitchFamily="34" charset="0"/>
                <a:cs typeface="Arial" panose="020B0604020202020204" pitchFamily="34" charset="0"/>
              </a:rPr>
              <a:t>Đặc điểm:</a:t>
            </a: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Thành phần điện tử chính: mạch tích hợp cỡ siêu lớn</a:t>
            </a:r>
            <a:r>
              <a:rPr lang="en-US" altLang="en-US" sz="3800">
                <a:solidFill>
                  <a:prstClr val="black"/>
                </a:solidFill>
                <a:ea typeface="Calibri" panose="020F0502020204030204" pitchFamily="34" charset="0"/>
                <a:cs typeface="Arial" panose="020B0604020202020204" pitchFamily="34" charset="0"/>
              </a:rPr>
              <a:t>.</a:t>
            </a: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Kích thước: nhỏ, có dung lượng lưu trữ lớn.</a:t>
            </a:r>
            <a:endParaRPr lang="en-US" altLang="en-US" sz="3800">
              <a:solidFill>
                <a:prstClr val="black"/>
              </a:solidFill>
              <a:ea typeface="Calibri" panose="020F0502020204030204" pitchFamily="34" charset="0"/>
              <a:cs typeface="Arial" panose="020B0604020202020204" pitchFamily="34" charset="0"/>
            </a:endParaRPr>
          </a:p>
          <a:p>
            <a:pPr marL="571500" lvl="0" indent="-571500" eaLnBrk="0" fontAlgn="base" hangingPunct="0">
              <a:lnSpc>
                <a:spcPct val="150000"/>
              </a:lnSpc>
              <a:spcBef>
                <a:spcPct val="0"/>
              </a:spcBef>
              <a:spcAft>
                <a:spcPct val="0"/>
              </a:spcAft>
              <a:buFontTx/>
              <a:buChar char="-"/>
            </a:pPr>
            <a:r>
              <a:rPr lang="vi-VN" altLang="en-US" sz="3800">
                <a:solidFill>
                  <a:prstClr val="black"/>
                </a:solidFill>
                <a:ea typeface="Calibri" panose="020F0502020204030204" pitchFamily="34" charset="0"/>
                <a:cs typeface="Arial" panose="020B0604020202020204" pitchFamily="34" charset="0"/>
              </a:rPr>
              <a:t>Thiết bị vào – ra: được bổ sung thiết bị nhận dạng tiếng nói, hình ảnh, chuyển động,…</a:t>
            </a: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16795467" y="7033138"/>
            <a:ext cx="1560711" cy="3133616"/>
          </a:xfrm>
          <a:prstGeom prst="rect">
            <a:avLst/>
          </a:prstGeom>
        </p:spPr>
      </p:pic>
    </p:spTree>
    <p:extLst>
      <p:ext uri="{BB962C8B-B14F-4D97-AF65-F5344CB8AC3E}">
        <p14:creationId xmlns:p14="http://schemas.microsoft.com/office/powerpoint/2010/main" val="19104957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07197">
            <a:off x="567240" y="125590"/>
            <a:ext cx="694323" cy="1827164"/>
          </a:xfrm>
          <a:prstGeom prst="rect">
            <a:avLst/>
          </a:prstGeom>
        </p:spPr>
      </p:pic>
      <p:sp>
        <p:nvSpPr>
          <p:cNvPr id="5" name="Rectangle 2"/>
          <p:cNvSpPr>
            <a:spLocks noChangeArrowheads="1"/>
          </p:cNvSpPr>
          <p:nvPr/>
        </p:nvSpPr>
        <p:spPr bwMode="auto">
          <a:xfrm>
            <a:off x="1932009" y="800100"/>
            <a:ext cx="15031511"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lvl="0" indent="-571500" algn="just" eaLnBrk="0" fontAlgn="base" hangingPunct="0">
              <a:lnSpc>
                <a:spcPct val="150000"/>
              </a:lnSpc>
              <a:spcBef>
                <a:spcPct val="0"/>
              </a:spcBef>
              <a:spcAft>
                <a:spcPct val="0"/>
              </a:spcAft>
              <a:buFontTx/>
              <a:buChar char="-"/>
            </a:pPr>
            <a:r>
              <a:rPr lang="en-US" altLang="en-US" sz="3800">
                <a:solidFill>
                  <a:prstClr val="black"/>
                </a:solidFill>
                <a:latin typeface="Arial" panose="020B0604020202020204" pitchFamily="34" charset="0"/>
                <a:ea typeface="Calibri" panose="020F0502020204030204" pitchFamily="34" charset="0"/>
                <a:cs typeface="Arial" panose="020B0604020202020204" pitchFamily="34" charset="0"/>
              </a:rPr>
              <a:t>Ví dụ: điện thoại thông minh, loa thông minh, kính thông minh,…</a:t>
            </a:r>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2308080" y="7848895"/>
            <a:ext cx="5567148" cy="1846659"/>
          </a:xfrm>
          <a:prstGeom prst="rect">
            <a:avLst/>
          </a:prstGeom>
        </p:spPr>
        <p:txBody>
          <a:bodyPr wrap="square">
            <a:spAutoFit/>
          </a:bodyPr>
          <a:lstStyle/>
          <a:p>
            <a:pPr lvl="0" algn="ctr">
              <a:lnSpc>
                <a:spcPct val="150000"/>
              </a:lnSpc>
              <a:spcAft>
                <a:spcPts val="8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Điện thoại thông minh đầu tiên IBM Simon</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1513833" y="8277553"/>
            <a:ext cx="3541354" cy="861133"/>
          </a:xfrm>
          <a:prstGeom prst="rect">
            <a:avLst/>
          </a:prstGeom>
        </p:spPr>
        <p:txBody>
          <a:bodyPr wrap="none">
            <a:spAutoFit/>
          </a:bodyPr>
          <a:lstStyle/>
          <a:p>
            <a:pPr lvl="0" algn="ctr">
              <a:lnSpc>
                <a:spcPct val="150000"/>
              </a:lnSpc>
              <a:spcAft>
                <a:spcPts val="8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Loa thông minh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524000" y="2247900"/>
            <a:ext cx="7318927" cy="5373134"/>
          </a:xfrm>
          <a:prstGeom prst="rect">
            <a:avLst/>
          </a:prstGeom>
          <a:ln>
            <a:noFill/>
          </a:ln>
          <a:effectLst>
            <a:outerShdw blurRad="292100" dist="139700" dir="2700000" algn="tl" rotWithShape="0">
              <a:srgbClr val="333333">
                <a:alpha val="65000"/>
              </a:srgbClr>
            </a:outerShdw>
          </a:effectLst>
        </p:spPr>
      </p:pic>
      <p:pic>
        <p:nvPicPr>
          <p:cNvPr id="13"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6870" y="2247900"/>
            <a:ext cx="7157985" cy="537313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16999615" y="7651113"/>
            <a:ext cx="1146147" cy="2444708"/>
          </a:xfrm>
          <a:prstGeom prst="rect">
            <a:avLst/>
          </a:prstGeom>
        </p:spPr>
      </p:pic>
    </p:spTree>
    <p:extLst>
      <p:ext uri="{BB962C8B-B14F-4D97-AF65-F5344CB8AC3E}">
        <p14:creationId xmlns:p14="http://schemas.microsoft.com/office/powerpoint/2010/main" val="30570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89918">
            <a:off x="17487719" y="351653"/>
            <a:ext cx="497123" cy="1308217"/>
          </a:xfrm>
          <a:prstGeom prst="rect">
            <a:avLst/>
          </a:prstGeom>
        </p:spPr>
      </p:pic>
      <p:sp>
        <p:nvSpPr>
          <p:cNvPr id="12" name="Rectangle 11"/>
          <p:cNvSpPr/>
          <p:nvPr/>
        </p:nvSpPr>
        <p:spPr>
          <a:xfrm>
            <a:off x="1070388" y="3055441"/>
            <a:ext cx="8151421" cy="4472378"/>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Là máy tính điện tử, trong đó bộ xử lí trung tâm là một mạch tích hợp cỡ lớn, chứa hàng chục triệu linh kiện bán dẫn trở lên, còn được gọi là bộ vi xử lí.</a:t>
            </a:r>
          </a:p>
        </p:txBody>
      </p:sp>
      <p:grpSp>
        <p:nvGrpSpPr>
          <p:cNvPr id="13" name="Group 12"/>
          <p:cNvGrpSpPr/>
          <p:nvPr/>
        </p:nvGrpSpPr>
        <p:grpSpPr>
          <a:xfrm>
            <a:off x="1927057" y="809306"/>
            <a:ext cx="14522113" cy="901593"/>
            <a:chOff x="2940137" y="1866900"/>
            <a:chExt cx="14522113" cy="901593"/>
          </a:xfrm>
        </p:grpSpPr>
        <p:sp>
          <p:nvSpPr>
            <p:cNvPr id="41" name="Rectangle 40"/>
            <p:cNvSpPr/>
            <p:nvPr/>
          </p:nvSpPr>
          <p:spPr>
            <a:xfrm>
              <a:off x="4419599" y="1866900"/>
              <a:ext cx="13042651" cy="901593"/>
            </a:xfrm>
            <a:prstGeom prst="rect">
              <a:avLst/>
            </a:prstGeom>
          </p:spPr>
          <p:txBody>
            <a:bodyPr wrap="square">
              <a:spAutoFit/>
            </a:bodyPr>
            <a:lstStyle/>
            <a:p>
              <a:pPr lvl="0"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Em hãy phân biệt máy vi tính và máy tính cá nhân.</a:t>
              </a:r>
              <a:endParaRPr lang="en-US" sz="4000" b="1" i="1">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2"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0137" y="1981775"/>
              <a:ext cx="1304028" cy="70156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5"/>
          <a:stretch>
            <a:fillRect/>
          </a:stretch>
        </p:blipFill>
        <p:spPr>
          <a:xfrm>
            <a:off x="343015" y="8839582"/>
            <a:ext cx="1030313" cy="1115665"/>
          </a:xfrm>
          <a:prstGeom prst="rect">
            <a:avLst/>
          </a:prstGeom>
        </p:spPr>
      </p:pic>
      <p:cxnSp>
        <p:nvCxnSpPr>
          <p:cNvPr id="5" name="Straight Connector 4">
            <a:extLst>
              <a:ext uri="{FF2B5EF4-FFF2-40B4-BE49-F238E27FC236}">
                <a16:creationId xmlns="" xmlns:a16="http://schemas.microsoft.com/office/drawing/2014/main" id="{2FA9FC1B-C93E-2610-3E47-68A52AB40F8B}"/>
              </a:ext>
            </a:extLst>
          </p:cNvPr>
          <p:cNvCxnSpPr/>
          <p:nvPr/>
        </p:nvCxnSpPr>
        <p:spPr>
          <a:xfrm>
            <a:off x="9677400" y="1866900"/>
            <a:ext cx="0" cy="7302393"/>
          </a:xfrm>
          <a:prstGeom prst="line">
            <a:avLst/>
          </a:prstGeom>
          <a:ln w="57150">
            <a:solidFill>
              <a:srgbClr val="C00000"/>
            </a:solidFill>
            <a:prstDash val="lgDash"/>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 xmlns:a16="http://schemas.microsoft.com/office/drawing/2014/main" id="{7CE2EC3B-F3A0-0408-968E-762D965AE966}"/>
              </a:ext>
            </a:extLst>
          </p:cNvPr>
          <p:cNvSpPr txBox="1"/>
          <p:nvPr/>
        </p:nvSpPr>
        <p:spPr>
          <a:xfrm>
            <a:off x="2514601" y="2058948"/>
            <a:ext cx="4116107" cy="769441"/>
          </a:xfrm>
          <a:prstGeom prst="rect">
            <a:avLst/>
          </a:prstGeom>
          <a:noFill/>
        </p:spPr>
        <p:txBody>
          <a:bodyPr wrap="square">
            <a:spAutoFit/>
          </a:bodyPr>
          <a:lstStyle/>
          <a:p>
            <a:pPr algn="ctr"/>
            <a:r>
              <a:rPr lang="en-US" sz="4400" b="1">
                <a:solidFill>
                  <a:srgbClr val="1D5673"/>
                </a:solidFill>
                <a:latin typeface="Arial" panose="020B0604020202020204" pitchFamily="34" charset="0"/>
                <a:ea typeface="Calibri" panose="020F0502020204030204" pitchFamily="34" charset="0"/>
                <a:cs typeface="Arial" panose="020B0604020202020204" pitchFamily="34" charset="0"/>
              </a:rPr>
              <a:t>Máy vi tính </a:t>
            </a:r>
            <a:endParaRPr lang="en-US" sz="4400">
              <a:solidFill>
                <a:srgbClr val="1D5673"/>
              </a:solidFill>
            </a:endParaRPr>
          </a:p>
        </p:txBody>
      </p:sp>
      <p:sp>
        <p:nvSpPr>
          <p:cNvPr id="10" name="TextBox 9">
            <a:extLst>
              <a:ext uri="{FF2B5EF4-FFF2-40B4-BE49-F238E27FC236}">
                <a16:creationId xmlns="" xmlns:a16="http://schemas.microsoft.com/office/drawing/2014/main" id="{020CC095-41EC-893D-DD4B-B2FE00CDF766}"/>
              </a:ext>
            </a:extLst>
          </p:cNvPr>
          <p:cNvSpPr txBox="1"/>
          <p:nvPr/>
        </p:nvSpPr>
        <p:spPr>
          <a:xfrm>
            <a:off x="11430000" y="2088059"/>
            <a:ext cx="4876799" cy="769441"/>
          </a:xfrm>
          <a:prstGeom prst="rect">
            <a:avLst/>
          </a:prstGeom>
          <a:noFill/>
        </p:spPr>
        <p:txBody>
          <a:bodyPr wrap="square">
            <a:spAutoFit/>
          </a:bodyPr>
          <a:lstStyle/>
          <a:p>
            <a:pPr algn="ctr"/>
            <a:r>
              <a:rPr lang="en-US" sz="4400" b="1">
                <a:solidFill>
                  <a:srgbClr val="1D5673"/>
                </a:solidFill>
                <a:latin typeface="Arial" panose="020B0604020202020204" pitchFamily="34" charset="0"/>
                <a:ea typeface="Calibri" panose="020F0502020204030204" pitchFamily="34" charset="0"/>
                <a:cs typeface="Arial" panose="020B0604020202020204" pitchFamily="34" charset="0"/>
              </a:rPr>
              <a:t>Máy tính cá nhân</a:t>
            </a:r>
            <a:endParaRPr lang="en-US" sz="4400">
              <a:solidFill>
                <a:srgbClr val="1D5673"/>
              </a:solidFill>
            </a:endParaRPr>
          </a:p>
        </p:txBody>
      </p:sp>
      <p:sp>
        <p:nvSpPr>
          <p:cNvPr id="11" name="Rectangle 10">
            <a:extLst>
              <a:ext uri="{FF2B5EF4-FFF2-40B4-BE49-F238E27FC236}">
                <a16:creationId xmlns="" xmlns:a16="http://schemas.microsoft.com/office/drawing/2014/main" id="{1032FDA0-CDEF-87B2-8DBF-C745FE91F554}"/>
              </a:ext>
            </a:extLst>
          </p:cNvPr>
          <p:cNvSpPr/>
          <p:nvPr/>
        </p:nvSpPr>
        <p:spPr>
          <a:xfrm>
            <a:off x="10023885" y="3055441"/>
            <a:ext cx="7391399" cy="4472378"/>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L</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à cách gọi máy vi tính được cải tiến theo hướng giảm kích thước và giá thành sản xuất để có thể được sở hữu bởi mỗi cá nhân.</a:t>
            </a:r>
          </a:p>
        </p:txBody>
      </p:sp>
      <p:pic>
        <p:nvPicPr>
          <p:cNvPr id="1026" name="Picture 2" descr="undefined">
            <a:extLst>
              <a:ext uri="{FF2B5EF4-FFF2-40B4-BE49-F238E27FC236}">
                <a16:creationId xmlns="" xmlns:a16="http://schemas.microsoft.com/office/drawing/2014/main" id="{9EA87249-AC53-5307-13E2-E512D01AEBB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7723" y="7311454"/>
            <a:ext cx="4604086" cy="2602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odore PET 2001 (1977)">
            <a:extLst>
              <a:ext uri="{FF2B5EF4-FFF2-40B4-BE49-F238E27FC236}">
                <a16:creationId xmlns="" xmlns:a16="http://schemas.microsoft.com/office/drawing/2014/main" id="{3240E977-2E44-10FA-0A18-8C1195FFC43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72160" y="6570429"/>
            <a:ext cx="3927884" cy="325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36817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4" presetClass="entr" presetSubtype="10"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randombar(horizontal)">
                                      <p:cBhvr>
                                        <p:cTn id="3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C6CD">
            <a:alpha val="81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prstClr val="black"/>
              <a:srgbClr val="FFFFD9">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brightnessContrast bright="40000" contrast="-20000"/>
                    </a14:imgEffect>
                  </a14:imgLayer>
                </a14:imgProps>
              </a:ext>
            </a:extLst>
          </a:blip>
          <a:srcRect/>
          <a:stretch>
            <a:fillRect/>
          </a:stretch>
        </p:blipFill>
        <p:spPr>
          <a:xfrm>
            <a:off x="990600" y="800100"/>
            <a:ext cx="16343756" cy="1206546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29944">
            <a:off x="584075" y="340224"/>
            <a:ext cx="1024818" cy="98196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080411">
            <a:off x="1129004" y="551981"/>
            <a:ext cx="1015161" cy="972709"/>
          </a:xfrm>
          <a:prstGeom prst="rect">
            <a:avLst/>
          </a:prstGeom>
        </p:spPr>
      </p:pic>
      <p:sp>
        <p:nvSpPr>
          <p:cNvPr id="4" name="Rectangle 3"/>
          <p:cNvSpPr/>
          <p:nvPr/>
        </p:nvSpPr>
        <p:spPr>
          <a:xfrm>
            <a:off x="762000" y="1714500"/>
            <a:ext cx="16800956" cy="1508555"/>
          </a:xfrm>
          <a:prstGeom prst="rect">
            <a:avLst/>
          </a:prstGeom>
        </p:spPr>
        <p:txBody>
          <a:bodyPr wrap="square">
            <a:spAutoFit/>
          </a:bodyPr>
          <a:lstStyle/>
          <a:p>
            <a:pPr lvl="0" algn="ctr">
              <a:lnSpc>
                <a:spcPct val="150000"/>
              </a:lnSpc>
            </a:pPr>
            <a:r>
              <a:rPr lang="vi-VN" sz="6800" b="1">
                <a:solidFill>
                  <a:prstClr val="black"/>
                </a:solidFill>
                <a:cs typeface="Arial" panose="020B0604020202020204" pitchFamily="34" charset="0"/>
              </a:rPr>
              <a:t>CHỦ ĐỀ 1. MÁY TÍNH VÀ CỘNG ĐỒNG</a:t>
            </a:r>
            <a:endParaRPr lang="en-US" sz="6800"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3041663" y="3771900"/>
            <a:ext cx="12089227" cy="3124381"/>
          </a:xfrm>
          <a:prstGeom prst="rect">
            <a:avLst/>
          </a:prstGeom>
          <a:noFill/>
        </p:spPr>
        <p:txBody>
          <a:bodyPr wrap="square" rtlCol="0">
            <a:spAutoFit/>
          </a:bodyPr>
          <a:lstStyle/>
          <a:p>
            <a:pPr algn="ctr">
              <a:lnSpc>
                <a:spcPct val="150000"/>
              </a:lnSpc>
            </a:pPr>
            <a:r>
              <a:rPr lang="vi-VN" sz="7000" b="1">
                <a:solidFill>
                  <a:srgbClr val="FF4F4F"/>
                </a:solidFill>
                <a:cs typeface="Arial" panose="020B0604020202020204" pitchFamily="34" charset="0"/>
              </a:rPr>
              <a:t>BÀI 1: LƯỢC SỬ CÔNG CỤ TÍNH TOÁN</a:t>
            </a:r>
            <a:endParaRPr lang="en-US" sz="7000" b="1" dirty="0">
              <a:solidFill>
                <a:srgbClr val="FF4F4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stretch>
            <a:fillRect/>
          </a:stretch>
        </p:blipFill>
        <p:spPr>
          <a:xfrm>
            <a:off x="1096484" y="7124700"/>
            <a:ext cx="16459469" cy="3018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pic>
        <p:nvPicPr>
          <p:cNvPr id="2" name="Lịch sử phát triển máy vi tính (Compu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516" y="142374"/>
            <a:ext cx="17907000" cy="9998242"/>
          </a:xfrm>
          <a:prstGeom prst="rect">
            <a:avLst/>
          </a:prstGeom>
        </p:spPr>
      </p:pic>
    </p:spTree>
    <p:extLst>
      <p:ext uri="{BB962C8B-B14F-4D97-AF65-F5344CB8AC3E}">
        <p14:creationId xmlns:p14="http://schemas.microsoft.com/office/powerpoint/2010/main" val="39609626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3" name="Group 2"/>
          <p:cNvGrpSpPr/>
          <p:nvPr/>
        </p:nvGrpSpPr>
        <p:grpSpPr>
          <a:xfrm>
            <a:off x="577515" y="471227"/>
            <a:ext cx="17177085" cy="9372600"/>
            <a:chOff x="-19121" y="86613"/>
            <a:chExt cx="6290592" cy="3291278"/>
          </a:xfrm>
        </p:grpSpPr>
        <p:sp>
          <p:nvSpPr>
            <p:cNvPr id="4"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sp>
        <p:nvSpPr>
          <p:cNvPr id="5" name="Rectangle 4"/>
          <p:cNvSpPr/>
          <p:nvPr/>
        </p:nvSpPr>
        <p:spPr>
          <a:xfrm>
            <a:off x="-406326" y="471227"/>
            <a:ext cx="18897600" cy="1447800"/>
          </a:xfrm>
          <a:prstGeom prst="rect">
            <a:avLst/>
          </a:prstGeom>
          <a:solidFill>
            <a:srgbClr val="FFFFAF"/>
          </a:solidFill>
          <a:ln>
            <a:solidFill>
              <a:srgbClr val="FFF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6" name="Rectangle 5"/>
          <p:cNvSpPr/>
          <p:nvPr/>
        </p:nvSpPr>
        <p:spPr>
          <a:xfrm>
            <a:off x="1219200" y="2552700"/>
            <a:ext cx="15892733" cy="710963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Thời gian ra đời: những năm 1940.</a:t>
            </a:r>
          </a:p>
          <a:p>
            <a:pPr marL="571500" lvl="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Sự tiến bộ của máy tính điện tử qua 5 thế hệ nhờ vào việc thu nhỏ các linh kiện điện tử, tích hợp chúng vào những thiết bị có đặc điểm sau:</a:t>
            </a:r>
            <a:endParaRPr lang="en-US" sz="38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Kích thước nhỏ.</a:t>
            </a:r>
            <a:endParaRPr lang="en-US" sz="38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Tốc độ xử lí cao.</a:t>
            </a:r>
            <a:endParaRPr lang="en-US" sz="38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Có khả năng kết nối toàn cầu.</a:t>
            </a:r>
            <a:endParaRPr lang="en-US" sz="38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Tiêu thụ ít năng lượng.</a:t>
            </a:r>
            <a:endParaRPr lang="en-US" sz="38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Được trang bị nhiều ứng dụng thân thiện với con người.</a:t>
            </a: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6535400" y="8420100"/>
            <a:ext cx="1566673" cy="1676400"/>
          </a:xfrm>
          <a:prstGeom prst="rect">
            <a:avLst/>
          </a:prstGeom>
        </p:spPr>
      </p:pic>
      <p:pic>
        <p:nvPicPr>
          <p:cNvPr id="2" name="Picture 1"/>
          <p:cNvPicPr>
            <a:picLocks noChangeAspect="1"/>
          </p:cNvPicPr>
          <p:nvPr/>
        </p:nvPicPr>
        <p:blipFill>
          <a:blip r:embed="rId4"/>
          <a:stretch>
            <a:fillRect/>
          </a:stretch>
        </p:blipFill>
        <p:spPr>
          <a:xfrm>
            <a:off x="506589" y="63149"/>
            <a:ext cx="1603387" cy="2499577"/>
          </a:xfrm>
          <a:prstGeom prst="rect">
            <a:avLst/>
          </a:prstGeom>
        </p:spPr>
      </p:pic>
    </p:spTree>
    <p:extLst>
      <p:ext uri="{BB962C8B-B14F-4D97-AF65-F5344CB8AC3E}">
        <p14:creationId xmlns:p14="http://schemas.microsoft.com/office/powerpoint/2010/main" val="164237870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barn(inVertic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1905000" y="1409700"/>
            <a:ext cx="14554200" cy="3048000"/>
          </a:xfrm>
          <a:prstGeom prst="roundRect">
            <a:avLst/>
          </a:prstGeom>
          <a:solidFill>
            <a:srgbClr val="FFD9D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MÁY TÍNH </a:t>
            </a: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THAY ĐỔI</a:t>
            </a:r>
            <a:r>
              <a:rPr kumimoji="0" lang="en-US" sz="6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THẾ GIỚI NHƯ THẾ NÀO?</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9"/>
          <p:cNvPicPr>
            <a:picLocks noChangeAspect="1"/>
          </p:cNvPicPr>
          <p:nvPr/>
        </p:nvPicPr>
        <p:blipFill>
          <a:blip r:embed="rId3">
            <a:duotone>
              <a:prstClr val="black"/>
              <a:srgbClr val="FFFFA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647321"/>
            <a:ext cx="18315130" cy="677779"/>
          </a:xfrm>
          <a:prstGeom prst="rect">
            <a:avLst/>
          </a:prstGeom>
        </p:spPr>
      </p:pic>
      <p:pic>
        <p:nvPicPr>
          <p:cNvPr id="11"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472" flipH="1">
            <a:off x="3451723" y="3703629"/>
            <a:ext cx="868584" cy="1507304"/>
          </a:xfrm>
          <a:prstGeom prst="rect">
            <a:avLst/>
          </a:prstGeom>
        </p:spPr>
      </p:pic>
      <p:pic>
        <p:nvPicPr>
          <p:cNvPr id="2" name="Picture 1"/>
          <p:cNvPicPr>
            <a:picLocks noChangeAspect="1"/>
          </p:cNvPicPr>
          <p:nvPr/>
        </p:nvPicPr>
        <p:blipFill>
          <a:blip r:embed="rId7"/>
          <a:stretch>
            <a:fillRect/>
          </a:stretch>
        </p:blipFill>
        <p:spPr>
          <a:xfrm>
            <a:off x="6377548" y="5801555"/>
            <a:ext cx="5560034" cy="3609145"/>
          </a:xfrm>
          <a:prstGeom prst="rect">
            <a:avLst/>
          </a:prstGeom>
        </p:spPr>
      </p:pic>
    </p:spTree>
    <p:extLst>
      <p:ext uri="{BB962C8B-B14F-4D97-AF65-F5344CB8AC3E}">
        <p14:creationId xmlns:p14="http://schemas.microsoft.com/office/powerpoint/2010/main" val="46022641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71227"/>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grpSp>
        <p:nvGrpSpPr>
          <p:cNvPr id="15" name="Group 14"/>
          <p:cNvGrpSpPr/>
          <p:nvPr/>
        </p:nvGrpSpPr>
        <p:grpSpPr>
          <a:xfrm>
            <a:off x="7451558" y="640779"/>
            <a:ext cx="3565358" cy="997521"/>
            <a:chOff x="1034716" y="3787942"/>
            <a:chExt cx="5302015" cy="1089159"/>
          </a:xfrm>
        </p:grpSpPr>
        <p:grpSp>
          <p:nvGrpSpPr>
            <p:cNvPr id="26" name="Group 3"/>
            <p:cNvGrpSpPr/>
            <p:nvPr/>
          </p:nvGrpSpPr>
          <p:grpSpPr>
            <a:xfrm>
              <a:off x="1034716" y="3787942"/>
              <a:ext cx="5212555" cy="1089159"/>
              <a:chOff x="-72942" y="0"/>
              <a:chExt cx="23701053" cy="2019285"/>
            </a:xfrm>
          </p:grpSpPr>
          <p:sp>
            <p:nvSpPr>
              <p:cNvPr id="28" name="Freeform 4"/>
              <p:cNvSpPr/>
              <p:nvPr/>
            </p:nvSpPr>
            <p:spPr>
              <a:xfrm>
                <a:off x="-72942" y="12700"/>
                <a:ext cx="23701053" cy="2006585"/>
              </a:xfrm>
              <a:custGeom>
                <a:avLst/>
                <a:gdLst/>
                <a:ahLst/>
                <a:cxnLst/>
                <a:rect l="l" t="t" r="r" b="b"/>
                <a:pathLst>
                  <a:path w="17238957" h="2165269">
                    <a:moveTo>
                      <a:pt x="16282012" y="2165269"/>
                    </a:moveTo>
                    <a:lnTo>
                      <a:pt x="956945" y="2165269"/>
                    </a:lnTo>
                    <a:cubicBezTo>
                      <a:pt x="428371" y="2165269"/>
                      <a:pt x="0" y="1736771"/>
                      <a:pt x="0" y="1082635"/>
                    </a:cubicBezTo>
                    <a:lnTo>
                      <a:pt x="0" y="1082635"/>
                    </a:lnTo>
                    <a:cubicBezTo>
                      <a:pt x="0" y="428371"/>
                      <a:pt x="428371" y="0"/>
                      <a:pt x="956945" y="0"/>
                    </a:cubicBezTo>
                    <a:lnTo>
                      <a:pt x="16282012" y="0"/>
                    </a:lnTo>
                    <a:cubicBezTo>
                      <a:pt x="16810459" y="0"/>
                      <a:pt x="17238957" y="428371"/>
                      <a:pt x="17238957" y="1082635"/>
                    </a:cubicBezTo>
                    <a:lnTo>
                      <a:pt x="17238957" y="1082635"/>
                    </a:lnTo>
                    <a:cubicBezTo>
                      <a:pt x="17238957" y="1736771"/>
                      <a:pt x="16810459" y="2165269"/>
                      <a:pt x="16282012" y="2165269"/>
                    </a:cubicBezTo>
                    <a:close/>
                  </a:path>
                </a:pathLst>
              </a:custGeom>
              <a:solidFill>
                <a:srgbClr val="FFD93B"/>
              </a:solidFill>
            </p:spPr>
          </p:sp>
          <p:sp>
            <p:nvSpPr>
              <p:cNvPr id="29" name="Freeform 5"/>
              <p:cNvSpPr/>
              <p:nvPr/>
            </p:nvSpPr>
            <p:spPr>
              <a:xfrm>
                <a:off x="3" y="0"/>
                <a:ext cx="23628105" cy="2019285"/>
              </a:xfrm>
              <a:custGeom>
                <a:avLst/>
                <a:gdLst/>
                <a:ahLst/>
                <a:cxnLst/>
                <a:rect l="l" t="t" r="r" b="b"/>
                <a:pathLst>
                  <a:path w="17264357" h="2190669">
                    <a:moveTo>
                      <a:pt x="16294712" y="0"/>
                    </a:moveTo>
                    <a:lnTo>
                      <a:pt x="969645" y="0"/>
                    </a:lnTo>
                    <a:cubicBezTo>
                      <a:pt x="434975" y="0"/>
                      <a:pt x="0" y="434975"/>
                      <a:pt x="0" y="1095335"/>
                    </a:cubicBezTo>
                    <a:cubicBezTo>
                      <a:pt x="0" y="1755694"/>
                      <a:pt x="434975" y="2190669"/>
                      <a:pt x="969645" y="2190669"/>
                    </a:cubicBezTo>
                    <a:lnTo>
                      <a:pt x="16294712" y="2190669"/>
                    </a:lnTo>
                    <a:cubicBezTo>
                      <a:pt x="16829382" y="2190669"/>
                      <a:pt x="17264357" y="1755694"/>
                      <a:pt x="17264357" y="1095335"/>
                    </a:cubicBezTo>
                    <a:cubicBezTo>
                      <a:pt x="17264357" y="434975"/>
                      <a:pt x="16829382" y="0"/>
                      <a:pt x="16294712" y="0"/>
                    </a:cubicBezTo>
                    <a:close/>
                    <a:moveTo>
                      <a:pt x="16294712" y="2165269"/>
                    </a:moveTo>
                    <a:lnTo>
                      <a:pt x="969645" y="2165269"/>
                    </a:lnTo>
                    <a:cubicBezTo>
                      <a:pt x="448945" y="2165269"/>
                      <a:pt x="25400" y="1741724"/>
                      <a:pt x="25400" y="1095335"/>
                    </a:cubicBezTo>
                    <a:cubicBezTo>
                      <a:pt x="25400" y="448945"/>
                      <a:pt x="448945" y="25400"/>
                      <a:pt x="969645" y="25400"/>
                    </a:cubicBezTo>
                    <a:lnTo>
                      <a:pt x="16294712" y="25400"/>
                    </a:lnTo>
                    <a:cubicBezTo>
                      <a:pt x="16815412" y="25400"/>
                      <a:pt x="17238957" y="448945"/>
                      <a:pt x="17238957" y="1095335"/>
                    </a:cubicBezTo>
                    <a:cubicBezTo>
                      <a:pt x="17238957" y="1741724"/>
                      <a:pt x="16815412" y="2165269"/>
                      <a:pt x="16294712" y="2165269"/>
                    </a:cubicBezTo>
                    <a:close/>
                  </a:path>
                </a:pathLst>
              </a:custGeom>
              <a:solidFill>
                <a:srgbClr val="031929"/>
              </a:solidFill>
            </p:spPr>
          </p:sp>
        </p:grpSp>
        <p:sp>
          <p:nvSpPr>
            <p:cNvPr id="7" name="Rectangle 6"/>
            <p:cNvSpPr/>
            <p:nvPr/>
          </p:nvSpPr>
          <p:spPr>
            <a:xfrm>
              <a:off x="1464126" y="3984301"/>
              <a:ext cx="4872605" cy="739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Hoạt động 2</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1534590" y="1638300"/>
            <a:ext cx="15305610" cy="1846659"/>
          </a:xfrm>
          <a:prstGeom prst="rect">
            <a:avLst/>
          </a:prstGeom>
        </p:spPr>
        <p:txBody>
          <a:bodyPr wrap="square">
            <a:spAutoFit/>
          </a:bodyPr>
          <a:lstStyle/>
          <a:p>
            <a:pPr lvl="0" algn="just">
              <a:lnSpc>
                <a:spcPct val="150000"/>
              </a:lnSpc>
            </a:pPr>
            <a:r>
              <a:rPr lang="vi-VN" sz="3800">
                <a:solidFill>
                  <a:srgbClr val="000000"/>
                </a:solidFill>
                <a:ea typeface="Calibri" panose="020F0502020204030204" pitchFamily="34" charset="0"/>
                <a:cs typeface="Arial" panose="020B0604020202020204" pitchFamily="34" charset="0"/>
              </a:rPr>
              <a:t>Em hãy lấy ba ví dụ cho thấy máy tính làm thay đổi sâu sắc cuộc sống của con người.</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89918">
            <a:off x="17334544" y="8297558"/>
            <a:ext cx="620319" cy="1632417"/>
          </a:xfrm>
          <a:prstGeom prst="rect">
            <a:avLst/>
          </a:prstGeom>
        </p:spPr>
      </p:pic>
      <p:sp>
        <p:nvSpPr>
          <p:cNvPr id="4" name="Rectangle 3"/>
          <p:cNvSpPr/>
          <p:nvPr/>
        </p:nvSpPr>
        <p:spPr>
          <a:xfrm>
            <a:off x="8243561" y="3107204"/>
            <a:ext cx="1800878" cy="969496"/>
          </a:xfrm>
          <a:prstGeom prst="rect">
            <a:avLst/>
          </a:prstGeom>
        </p:spPr>
        <p:txBody>
          <a:bodyPr wrap="none">
            <a:spAutoFit/>
          </a:bodyPr>
          <a:lstStyle/>
          <a:p>
            <a:pPr lvl="0" algn="just">
              <a:lnSpc>
                <a:spcPct val="150000"/>
              </a:lnSpc>
            </a:pPr>
            <a:r>
              <a:rPr lang="vi-VN" sz="3800" b="1" u="sng">
                <a:solidFill>
                  <a:srgbClr val="000000"/>
                </a:solidFill>
                <a:ea typeface="Calibri" panose="020F0502020204030204" pitchFamily="34" charset="0"/>
                <a:cs typeface="Arial" panose="020B0604020202020204" pitchFamily="34" charset="0"/>
              </a:rPr>
              <a:t>Trả lời </a:t>
            </a:r>
            <a:endParaRPr lang="en-US" sz="3800" b="1" u="sng">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72415" y="9113766"/>
            <a:ext cx="2243522" cy="1383912"/>
          </a:xfrm>
          <a:prstGeom prst="rect">
            <a:avLst/>
          </a:prstGeom>
        </p:spPr>
      </p:pic>
      <p:pic>
        <p:nvPicPr>
          <p:cNvPr id="5" name="Picture 4"/>
          <p:cNvPicPr>
            <a:picLocks noChangeAspect="1"/>
          </p:cNvPicPr>
          <p:nvPr/>
        </p:nvPicPr>
        <p:blipFill>
          <a:blip r:embed="rId5"/>
          <a:stretch>
            <a:fillRect/>
          </a:stretch>
        </p:blipFill>
        <p:spPr>
          <a:xfrm>
            <a:off x="16701190" y="147808"/>
            <a:ext cx="1463167" cy="1853345"/>
          </a:xfrm>
          <a:prstGeom prst="rect">
            <a:avLst/>
          </a:prstGeom>
        </p:spPr>
      </p:pic>
      <p:grpSp>
        <p:nvGrpSpPr>
          <p:cNvPr id="14" name="Group 13">
            <a:extLst>
              <a:ext uri="{FF2B5EF4-FFF2-40B4-BE49-F238E27FC236}">
                <a16:creationId xmlns="" xmlns:a16="http://schemas.microsoft.com/office/drawing/2014/main" id="{FF9710EE-5059-5A9A-70C3-EE751FE0C66A}"/>
              </a:ext>
            </a:extLst>
          </p:cNvPr>
          <p:cNvGrpSpPr/>
          <p:nvPr/>
        </p:nvGrpSpPr>
        <p:grpSpPr>
          <a:xfrm>
            <a:off x="1012658" y="4246629"/>
            <a:ext cx="5392009" cy="5428016"/>
            <a:chOff x="1440711" y="3849299"/>
            <a:chExt cx="5392009" cy="5428016"/>
          </a:xfrm>
        </p:grpSpPr>
        <p:sp>
          <p:nvSpPr>
            <p:cNvPr id="11" name="TextBox 10">
              <a:extLst>
                <a:ext uri="{FF2B5EF4-FFF2-40B4-BE49-F238E27FC236}">
                  <a16:creationId xmlns="" xmlns:a16="http://schemas.microsoft.com/office/drawing/2014/main" id="{DE623940-E6F3-8708-FB37-7933766A1076}"/>
                </a:ext>
              </a:extLst>
            </p:cNvPr>
            <p:cNvSpPr txBox="1"/>
            <p:nvPr/>
          </p:nvSpPr>
          <p:spPr>
            <a:xfrm>
              <a:off x="1440711" y="7048500"/>
              <a:ext cx="5392009" cy="2228815"/>
            </a:xfrm>
            <a:prstGeom prst="rect">
              <a:avLst/>
            </a:prstGeom>
            <a:noFill/>
          </p:spPr>
          <p:txBody>
            <a:bodyPr wrap="square">
              <a:spAutoFit/>
            </a:bodyPr>
            <a:lstStyle/>
            <a:p>
              <a:pPr algn="ctr">
                <a:lnSpc>
                  <a:spcPct val="150000"/>
                </a:lnSpc>
              </a:pPr>
              <a:r>
                <a:rPr lang="en-US" sz="3200" dirty="0" err="1">
                  <a:latin typeface="Arial" panose="020B0604020202020204" pitchFamily="34" charset="0"/>
                  <a:ea typeface="Calibri" panose="020F0502020204030204" pitchFamily="34" charset="0"/>
                  <a:cs typeface="Arial" panose="020B0604020202020204" pitchFamily="34" charset="0"/>
                </a:rPr>
                <a:t>giúp</a:t>
              </a:r>
              <a:r>
                <a:rPr lang="en-US" sz="3200" dirty="0">
                  <a:latin typeface="Arial" panose="020B0604020202020204" pitchFamily="34" charset="0"/>
                  <a:ea typeface="Calibri" panose="020F0502020204030204" pitchFamily="34" charset="0"/>
                  <a:cs typeface="Arial" panose="020B0604020202020204" pitchFamily="34" charset="0"/>
                </a:rPr>
                <a:t> con </a:t>
              </a:r>
              <a:r>
                <a:rPr lang="en-US" sz="3200" dirty="0" err="1">
                  <a:latin typeface="Arial" panose="020B0604020202020204" pitchFamily="34" charset="0"/>
                  <a:ea typeface="Calibri" panose="020F0502020204030204" pitchFamily="34" charset="0"/>
                  <a:cs typeface="Arial" panose="020B0604020202020204" pitchFamily="34" charset="0"/>
                </a:rPr>
                <a:t>người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giao</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tiếp</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kết</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nối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với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nhau</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dù</a:t>
              </a:r>
              <a:r>
                <a:rPr lang="en-US" sz="3200" dirty="0">
                  <a:latin typeface="Arial" panose="020B0604020202020204" pitchFamily="34" charset="0"/>
                  <a:ea typeface="Calibri" panose="020F0502020204030204" pitchFamily="34" charset="0"/>
                  <a:cs typeface="Arial" panose="020B0604020202020204" pitchFamily="34" charset="0"/>
                </a:rPr>
                <a:t> ở </a:t>
              </a:r>
              <a:r>
                <a:rPr lang="en-US" sz="3200" dirty="0" err="1">
                  <a:latin typeface="Arial" panose="020B0604020202020204" pitchFamily="34" charset="0"/>
                  <a:ea typeface="Calibri" panose="020F0502020204030204" pitchFamily="34" charset="0"/>
                  <a:cs typeface="Arial" panose="020B0604020202020204" pitchFamily="34" charset="0"/>
                </a:rPr>
                <a:t>bất</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cứ</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đâu</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trên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thế</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giới</a:t>
              </a:r>
              <a:r>
                <a:rPr lang="en-US" sz="3200" dirty="0">
                  <a:latin typeface="Arial" panose="020B0604020202020204" pitchFamily="34" charset="0"/>
                  <a:ea typeface="Calibri" panose="020F0502020204030204" pitchFamily="34" charset="0"/>
                  <a:cs typeface="Arial" panose="020B0604020202020204" pitchFamily="34" charset="0"/>
                </a:rPr>
                <a:t>.</a:t>
              </a:r>
              <a:endParaRPr lang="en-US" sz="3200" dirty="0"/>
            </a:p>
          </p:txBody>
        </p:sp>
        <p:pic>
          <p:nvPicPr>
            <p:cNvPr id="13" name="Picture 7">
              <a:extLst>
                <a:ext uri="{FF2B5EF4-FFF2-40B4-BE49-F238E27FC236}">
                  <a16:creationId xmlns="" xmlns:a16="http://schemas.microsoft.com/office/drawing/2014/main" id="{8FA2FAB6-8467-D69C-FEED-D7B1358678B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362200" y="3849299"/>
              <a:ext cx="3657600" cy="3378709"/>
            </a:xfrm>
            <a:prstGeom prst="rect">
              <a:avLst/>
            </a:prstGeom>
          </p:spPr>
        </p:pic>
      </p:grpSp>
      <p:grpSp>
        <p:nvGrpSpPr>
          <p:cNvPr id="20" name="Group 19">
            <a:extLst>
              <a:ext uri="{FF2B5EF4-FFF2-40B4-BE49-F238E27FC236}">
                <a16:creationId xmlns="" xmlns:a16="http://schemas.microsoft.com/office/drawing/2014/main" id="{5FE692BE-F09D-19BA-F8A2-AFE42C36D23B}"/>
              </a:ext>
            </a:extLst>
          </p:cNvPr>
          <p:cNvGrpSpPr/>
          <p:nvPr/>
        </p:nvGrpSpPr>
        <p:grpSpPr>
          <a:xfrm>
            <a:off x="6447994" y="4371531"/>
            <a:ext cx="5392009" cy="5361000"/>
            <a:chOff x="6447994" y="3910534"/>
            <a:chExt cx="5392009" cy="5361000"/>
          </a:xfrm>
        </p:grpSpPr>
        <p:pic>
          <p:nvPicPr>
            <p:cNvPr id="16" name="Picture 11">
              <a:extLst>
                <a:ext uri="{FF2B5EF4-FFF2-40B4-BE49-F238E27FC236}">
                  <a16:creationId xmlns="" xmlns:a16="http://schemas.microsoft.com/office/drawing/2014/main" id="{63B10D2B-F710-8B7B-F57D-FED6831ADBA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209880" y="3910534"/>
              <a:ext cx="3868239" cy="2891508"/>
            </a:xfrm>
            <a:prstGeom prst="rect">
              <a:avLst/>
            </a:prstGeom>
          </p:spPr>
        </p:pic>
        <p:sp>
          <p:nvSpPr>
            <p:cNvPr id="17" name="TextBox 16">
              <a:extLst>
                <a:ext uri="{FF2B5EF4-FFF2-40B4-BE49-F238E27FC236}">
                  <a16:creationId xmlns="" xmlns:a16="http://schemas.microsoft.com/office/drawing/2014/main" id="{F3688E3B-8F00-8F56-D90C-72E0E256833E}"/>
                </a:ext>
              </a:extLst>
            </p:cNvPr>
            <p:cNvSpPr txBox="1"/>
            <p:nvPr/>
          </p:nvSpPr>
          <p:spPr>
            <a:xfrm>
              <a:off x="6447994" y="7042719"/>
              <a:ext cx="5392009" cy="2228815"/>
            </a:xfrm>
            <a:prstGeom prst="rect">
              <a:avLst/>
            </a:prstGeom>
            <a:noFill/>
          </p:spPr>
          <p:txBody>
            <a:bodyPr wrap="square">
              <a:spAutoFit/>
            </a:bodyPr>
            <a:lstStyle/>
            <a:p>
              <a:pPr algn="ctr">
                <a:lnSpc>
                  <a:spcPct val="150000"/>
                </a:lnSpc>
              </a:pPr>
              <a:r>
                <a:rPr lang="en-US" sz="3200">
                  <a:latin typeface="Arial" panose="020B0604020202020204" pitchFamily="34" charset="0"/>
                  <a:ea typeface="Calibri" panose="020F0502020204030204" pitchFamily="34" charset="0"/>
                  <a:cs typeface="Arial" panose="020B0604020202020204" pitchFamily="34" charset="0"/>
                </a:rPr>
                <a:t>giúp con người cập nhật tin tức, những kiến thức trong học tập.</a:t>
              </a:r>
              <a:endParaRPr lang="en-US" sz="3200"/>
            </a:p>
          </p:txBody>
        </p:sp>
      </p:grpSp>
      <p:grpSp>
        <p:nvGrpSpPr>
          <p:cNvPr id="21" name="Group 20">
            <a:extLst>
              <a:ext uri="{FF2B5EF4-FFF2-40B4-BE49-F238E27FC236}">
                <a16:creationId xmlns="" xmlns:a16="http://schemas.microsoft.com/office/drawing/2014/main" id="{3DB1927D-0797-07FC-2B90-1A34E34D711F}"/>
              </a:ext>
            </a:extLst>
          </p:cNvPr>
          <p:cNvGrpSpPr/>
          <p:nvPr/>
        </p:nvGrpSpPr>
        <p:grpSpPr>
          <a:xfrm>
            <a:off x="12040764" y="4152900"/>
            <a:ext cx="5392009" cy="5579631"/>
            <a:chOff x="12262298" y="3697684"/>
            <a:chExt cx="5392009" cy="5579631"/>
          </a:xfrm>
        </p:grpSpPr>
        <p:pic>
          <p:nvPicPr>
            <p:cNvPr id="18" name="Picture 13">
              <a:extLst>
                <a:ext uri="{FF2B5EF4-FFF2-40B4-BE49-F238E27FC236}">
                  <a16:creationId xmlns="" xmlns:a16="http://schemas.microsoft.com/office/drawing/2014/main" id="{450A749B-477D-024C-B626-964A3FCD58E1}"/>
                </a:ext>
              </a:extLst>
            </p:cNvPr>
            <p:cNvPicPr>
              <a:picLocks noChangeAspect="1"/>
            </p:cNvPicPr>
            <p:nvPr/>
          </p:nvPicPr>
          <p:blipFill>
            <a:blip r:embed="rId10"/>
            <a:srcRect/>
            <a:stretch>
              <a:fillRect/>
            </a:stretch>
          </p:blipFill>
          <p:spPr>
            <a:xfrm>
              <a:off x="13052173" y="3697684"/>
              <a:ext cx="3795116" cy="3224266"/>
            </a:xfrm>
            <a:prstGeom prst="rect">
              <a:avLst/>
            </a:prstGeom>
          </p:spPr>
        </p:pic>
        <p:sp>
          <p:nvSpPr>
            <p:cNvPr id="19" name="TextBox 18">
              <a:extLst>
                <a:ext uri="{FF2B5EF4-FFF2-40B4-BE49-F238E27FC236}">
                  <a16:creationId xmlns="" xmlns:a16="http://schemas.microsoft.com/office/drawing/2014/main" id="{FA185C99-63C0-8ECA-87A4-A794AD5D371A}"/>
                </a:ext>
              </a:extLst>
            </p:cNvPr>
            <p:cNvSpPr txBox="1"/>
            <p:nvPr/>
          </p:nvSpPr>
          <p:spPr>
            <a:xfrm>
              <a:off x="12262298" y="7048500"/>
              <a:ext cx="5392009" cy="2228815"/>
            </a:xfrm>
            <a:prstGeom prst="rect">
              <a:avLst/>
            </a:prstGeom>
            <a:noFill/>
          </p:spPr>
          <p:txBody>
            <a:bodyPr wrap="square">
              <a:spAutoFit/>
            </a:bodyPr>
            <a:lstStyle/>
            <a:p>
              <a:pPr algn="ctr">
                <a:lnSpc>
                  <a:spcPct val="150000"/>
                </a:lnSpc>
              </a:pPr>
              <a:r>
                <a:rPr lang="en-US" sz="3200">
                  <a:latin typeface="Arial" panose="020B0604020202020204" pitchFamily="34" charset="0"/>
                  <a:ea typeface="Calibri" panose="020F0502020204030204" pitchFamily="34" charset="0"/>
                  <a:cs typeface="Arial" panose="020B0604020202020204" pitchFamily="34" charset="0"/>
                </a:rPr>
                <a:t>giúp con người làm việc và học tập từ xa, mua bán hàng hóa trực tuyến.</a:t>
              </a:r>
              <a:endParaRPr lang="en-US" sz="3200"/>
            </a:p>
          </p:txBody>
        </p:sp>
      </p:grpSp>
    </p:spTree>
    <p:extLst>
      <p:ext uri="{BB962C8B-B14F-4D97-AF65-F5344CB8AC3E}">
        <p14:creationId xmlns:p14="http://schemas.microsoft.com/office/powerpoint/2010/main" val="239648176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450" decel="100000" fill="hold"/>
                                        <p:tgtEl>
                                          <p:spTgt spid="14"/>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28" fill="hold">
                            <p:stCondLst>
                              <p:cond delay="500"/>
                            </p:stCondLst>
                            <p:childTnLst>
                              <p:par>
                                <p:cTn id="29" presetID="37"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450" decel="100000" fill="hold"/>
                                        <p:tgtEl>
                                          <p:spTgt spid="20"/>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37"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anim calcmode="lin" valueType="num">
                                      <p:cBhvr>
                                        <p:cTn id="39" dur="500" fill="hold"/>
                                        <p:tgtEl>
                                          <p:spTgt spid="21"/>
                                        </p:tgtEl>
                                        <p:attrNameLst>
                                          <p:attrName>ppt_x</p:attrName>
                                        </p:attrNameLst>
                                      </p:cBhvr>
                                      <p:tavLst>
                                        <p:tav tm="0">
                                          <p:val>
                                            <p:strVal val="#ppt_x"/>
                                          </p:val>
                                        </p:tav>
                                        <p:tav tm="100000">
                                          <p:val>
                                            <p:strVal val="#ppt_x"/>
                                          </p:val>
                                        </p:tav>
                                      </p:tavLst>
                                    </p:anim>
                                    <p:anim calcmode="lin" valueType="num">
                                      <p:cBhvr>
                                        <p:cTn id="40" dur="450" decel="100000" fill="hold"/>
                                        <p:tgtEl>
                                          <p:spTgt spid="21"/>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33400" y="4953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0"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rot="5060048" flipH="1" flipV="1">
            <a:off x="16969080" y="18726"/>
            <a:ext cx="1219225" cy="1304617"/>
          </a:xfrm>
          <a:prstGeom prst="rect">
            <a:avLst/>
          </a:prstGeom>
        </p:spPr>
      </p:pic>
      <p:grpSp>
        <p:nvGrpSpPr>
          <p:cNvPr id="10" name="Group 9"/>
          <p:cNvGrpSpPr/>
          <p:nvPr/>
        </p:nvGrpSpPr>
        <p:grpSpPr>
          <a:xfrm>
            <a:off x="1752600" y="419100"/>
            <a:ext cx="14961110" cy="1738296"/>
            <a:chOff x="2974003" y="1866900"/>
            <a:chExt cx="14488247" cy="1738296"/>
          </a:xfrm>
        </p:grpSpPr>
        <p:sp>
          <p:nvSpPr>
            <p:cNvPr id="11" name="Rectangle 10"/>
            <p:cNvSpPr/>
            <p:nvPr/>
          </p:nvSpPr>
          <p:spPr>
            <a:xfrm>
              <a:off x="4419599" y="1866900"/>
              <a:ext cx="13042651" cy="1738296"/>
            </a:xfrm>
            <a:prstGeom prst="rect">
              <a:avLst/>
            </a:prstGeom>
          </p:spPr>
          <p:txBody>
            <a:bodyPr wrap="square">
              <a:spAutoFit/>
            </a:bodyPr>
            <a:lstStyle/>
            <a:p>
              <a:pPr lvl="0" algn="just">
                <a:lnSpc>
                  <a:spcPct val="150000"/>
                </a:lnSpc>
                <a:spcAft>
                  <a:spcPts val="8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Các em đọc thông tin mục 3 – SGK tr.9, thảo luận nhóm và trả lời câu hỏi </a:t>
              </a:r>
              <a:endParaRPr lang="en-US" sz="3800" i="1">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4003" y="2052146"/>
              <a:ext cx="1304028" cy="7015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676400" y="2476500"/>
            <a:ext cx="15037310" cy="1981200"/>
            <a:chOff x="1556272" y="2857500"/>
            <a:chExt cx="15037310" cy="1981200"/>
          </a:xfrm>
        </p:grpSpPr>
        <p:sp>
          <p:nvSpPr>
            <p:cNvPr id="4" name="Rectangle 3"/>
            <p:cNvSpPr/>
            <p:nvPr/>
          </p:nvSpPr>
          <p:spPr>
            <a:xfrm>
              <a:off x="1556272" y="2857500"/>
              <a:ext cx="15037310" cy="1981200"/>
            </a:xfrm>
            <a:prstGeom prst="rect">
              <a:avLst/>
            </a:prstGeom>
            <a:solidFill>
              <a:schemeClr val="bg1"/>
            </a:solid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13871" y="2915841"/>
              <a:ext cx="14522113" cy="1846659"/>
            </a:xfrm>
            <a:prstGeom prst="rect">
              <a:avLst/>
            </a:prstGeom>
          </p:spPr>
          <p:txBody>
            <a:bodyPr wrap="square">
              <a:spAutoFit/>
            </a:bodyPr>
            <a:lstStyle/>
            <a:p>
              <a:pPr algn="just">
                <a:lnSpc>
                  <a:spcPct val="150000"/>
                </a:lnSpc>
                <a:spcAft>
                  <a:spcPts val="8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Máy tính đã ảnh hưởng đến những lĩnh vực vào trong cuộc sống của con người? Biểu hiện trong lĩnh vực đó.</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grpSp>
      <p:sp>
        <p:nvSpPr>
          <p:cNvPr id="6" name="Rectangle 5"/>
          <p:cNvSpPr/>
          <p:nvPr/>
        </p:nvSpPr>
        <p:spPr>
          <a:xfrm>
            <a:off x="1484267" y="4572467"/>
            <a:ext cx="11622133" cy="524694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Lĩnh vực y tế: </a:t>
            </a:r>
            <a:endParaRPr lang="en-US" sz="3800" b="1">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Theo dõi sức khỏe thường xuyên.</a:t>
            </a:r>
          </a:p>
          <a:p>
            <a:pPr marL="571500" indent="-571500" algn="just">
              <a:lnSpc>
                <a:spcPct val="150000"/>
              </a:lnSpc>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Phát hiện kịp thời những hiện tượng bất thường của cơ thể.</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Gửi thông báo với người thân, cơ sở y tế hay dịch vụ cấp cứu.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rot="8122948" flipV="1">
            <a:off x="338344" y="4711787"/>
            <a:ext cx="1024148" cy="732710"/>
          </a:xfrm>
          <a:prstGeom prst="rect">
            <a:avLst/>
          </a:prstGeom>
        </p:spPr>
      </p:pic>
      <p:pic>
        <p:nvPicPr>
          <p:cNvPr id="2" name="Picture 1"/>
          <p:cNvPicPr>
            <a:picLocks noChangeAspect="1"/>
          </p:cNvPicPr>
          <p:nvPr/>
        </p:nvPicPr>
        <p:blipFill>
          <a:blip r:embed="rId6"/>
          <a:stretch>
            <a:fillRect/>
          </a:stretch>
        </p:blipFill>
        <p:spPr>
          <a:xfrm>
            <a:off x="14073309" y="6544888"/>
            <a:ext cx="3779848" cy="3353091"/>
          </a:xfrm>
          <a:prstGeom prst="rect">
            <a:avLst/>
          </a:prstGeom>
        </p:spPr>
      </p:pic>
    </p:spTree>
    <p:extLst>
      <p:ext uri="{BB962C8B-B14F-4D97-AF65-F5344CB8AC3E}">
        <p14:creationId xmlns:p14="http://schemas.microsoft.com/office/powerpoint/2010/main" val="1830678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barn(inVertical)">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down)">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33400" y="4953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0"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rot="5060048" flipH="1" flipV="1">
            <a:off x="16957049" y="209226"/>
            <a:ext cx="1219225" cy="1304617"/>
          </a:xfrm>
          <a:prstGeom prst="rect">
            <a:avLst/>
          </a:prstGeom>
        </p:spPr>
      </p:pic>
      <p:sp>
        <p:nvSpPr>
          <p:cNvPr id="6" name="Rectangle 5"/>
          <p:cNvSpPr/>
          <p:nvPr/>
        </p:nvSpPr>
        <p:spPr>
          <a:xfrm>
            <a:off x="1752600" y="817751"/>
            <a:ext cx="10744200" cy="447814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b="1">
                <a:solidFill>
                  <a:srgbClr val="000000"/>
                </a:solidFill>
                <a:ea typeface="Calibri" panose="020F0502020204030204" pitchFamily="34" charset="0"/>
                <a:cs typeface="Arial" panose="020B0604020202020204" pitchFamily="34" charset="0"/>
              </a:rPr>
              <a:t>Lĩnh vực giáo dục:</a:t>
            </a:r>
            <a:endParaRPr lang="en-US" sz="3800" b="1">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Con người học tập mọi lúc, mọi nơi</a:t>
            </a:r>
            <a:r>
              <a:rPr lang="en-US" sz="3800">
                <a:solidFill>
                  <a:srgbClr val="000000"/>
                </a:solidFill>
                <a:ea typeface="Calibri" panose="020F0502020204030204" pitchFamily="34" charset="0"/>
                <a:cs typeface="Arial" panose="020B0604020202020204" pitchFamily="34" charset="0"/>
              </a:rPr>
              <a:t>.</a:t>
            </a: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Giáo viên hỗ trợ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800">
                <a:solidFill>
                  <a:srgbClr val="000000"/>
                </a:solidFill>
                <a:ea typeface="Calibri" panose="020F0502020204030204" pitchFamily="34" charset="0"/>
                <a:cs typeface="Arial" panose="020B0604020202020204" pitchFamily="34" charset="0"/>
              </a:rPr>
              <a:t>từ xa.</a:t>
            </a:r>
            <a:endParaRPr lang="en-US" sz="38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Nhà khoa học, chuyên gia phổ biến kiến thức, kĩ năng hiệu quả.</a:t>
            </a:r>
          </a:p>
        </p:txBody>
      </p:sp>
      <p:pic>
        <p:nvPicPr>
          <p:cNvPr id="7" name="Picture 6"/>
          <p:cNvPicPr>
            <a:picLocks noChangeAspect="1"/>
          </p:cNvPicPr>
          <p:nvPr/>
        </p:nvPicPr>
        <p:blipFill>
          <a:blip r:embed="rId4"/>
          <a:stretch>
            <a:fillRect/>
          </a:stretch>
        </p:blipFill>
        <p:spPr>
          <a:xfrm rot="8122948" flipV="1">
            <a:off x="606676" y="957071"/>
            <a:ext cx="1024148" cy="732710"/>
          </a:xfrm>
          <a:prstGeom prst="rect">
            <a:avLst/>
          </a:prstGeom>
        </p:spPr>
      </p:pic>
      <p:sp>
        <p:nvSpPr>
          <p:cNvPr id="15" name="Rectangle 14"/>
          <p:cNvSpPr/>
          <p:nvPr/>
        </p:nvSpPr>
        <p:spPr>
          <a:xfrm>
            <a:off x="1756983" y="5733514"/>
            <a:ext cx="10744200" cy="3600986"/>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b="1">
                <a:solidFill>
                  <a:srgbClr val="000000"/>
                </a:solidFill>
                <a:ea typeface="Calibri" panose="020F0502020204030204" pitchFamily="34" charset="0"/>
                <a:cs typeface="Arial" panose="020B0604020202020204" pitchFamily="34" charset="0"/>
              </a:rPr>
              <a:t>Lĩnh vực kinh tế:</a:t>
            </a: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Các giao dịch tăng nhanh chóng.</a:t>
            </a:r>
            <a:endParaRPr lang="en-US" sz="38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Nền kinh tế trở nên năng động hơn, phát triển hơn.</a:t>
            </a:r>
          </a:p>
        </p:txBody>
      </p:sp>
      <p:pic>
        <p:nvPicPr>
          <p:cNvPr id="16" name="Picture 15"/>
          <p:cNvPicPr>
            <a:picLocks noChangeAspect="1"/>
          </p:cNvPicPr>
          <p:nvPr/>
        </p:nvPicPr>
        <p:blipFill>
          <a:blip r:embed="rId4"/>
          <a:stretch>
            <a:fillRect/>
          </a:stretch>
        </p:blipFill>
        <p:spPr>
          <a:xfrm rot="8122948" flipV="1">
            <a:off x="611059" y="5872834"/>
            <a:ext cx="1024148" cy="732710"/>
          </a:xfrm>
          <a:prstGeom prst="rect">
            <a:avLst/>
          </a:prstGeom>
        </p:spPr>
      </p:pic>
      <p:pic>
        <p:nvPicPr>
          <p:cNvPr id="20"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419374" flipH="1">
            <a:off x="460837" y="8906377"/>
            <a:ext cx="2121576" cy="1142999"/>
          </a:xfrm>
          <a:prstGeom prst="rect">
            <a:avLst/>
          </a:prstGeom>
        </p:spPr>
      </p:pic>
      <p:pic>
        <p:nvPicPr>
          <p:cNvPr id="4" name="Picture 3"/>
          <p:cNvPicPr>
            <a:picLocks noChangeAspect="1"/>
          </p:cNvPicPr>
          <p:nvPr/>
        </p:nvPicPr>
        <p:blipFill>
          <a:blip r:embed="rId7"/>
          <a:stretch>
            <a:fillRect/>
          </a:stretch>
        </p:blipFill>
        <p:spPr>
          <a:xfrm>
            <a:off x="13510947" y="1197384"/>
            <a:ext cx="3584759" cy="3718882"/>
          </a:xfrm>
          <a:prstGeom prst="rect">
            <a:avLst/>
          </a:prstGeom>
        </p:spPr>
      </p:pic>
      <p:pic>
        <p:nvPicPr>
          <p:cNvPr id="5" name="Picture 4"/>
          <p:cNvPicPr>
            <a:picLocks noChangeAspect="1"/>
          </p:cNvPicPr>
          <p:nvPr/>
        </p:nvPicPr>
        <p:blipFill>
          <a:blip r:embed="rId8"/>
          <a:stretch>
            <a:fillRect/>
          </a:stretch>
        </p:blipFill>
        <p:spPr>
          <a:xfrm>
            <a:off x="13273183" y="5412367"/>
            <a:ext cx="3822523" cy="3170195"/>
          </a:xfrm>
          <a:prstGeom prst="rect">
            <a:avLst/>
          </a:prstGeom>
        </p:spPr>
      </p:pic>
    </p:spTree>
    <p:extLst>
      <p:ext uri="{BB962C8B-B14F-4D97-AF65-F5344CB8AC3E}">
        <p14:creationId xmlns:p14="http://schemas.microsoft.com/office/powerpoint/2010/main" val="92963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wipe(down)">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500"/>
                                        <p:tgtEl>
                                          <p:spTgt spid="15">
                                            <p:txEl>
                                              <p:pRg st="0" end="0"/>
                                            </p:txEl>
                                          </p:spTgt>
                                        </p:tgtEl>
                                      </p:cBhvr>
                                    </p:animEffect>
                                    <p:anim calcmode="lin" valueType="num">
                                      <p:cBhvr>
                                        <p:cTn id="3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5">
                                            <p:txEl>
                                              <p:pRg st="0" end="0"/>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
                                          </p:val>
                                        </p:tav>
                                        <p:tav tm="100000">
                                          <p:val>
                                            <p:strVal val="#ppt_x"/>
                                          </p:val>
                                        </p:tav>
                                      </p:tavLst>
                                    </p:anim>
                                    <p:anim calcmode="lin" valueType="num">
                                      <p:cBhvr>
                                        <p:cTn id="4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xEl>
                                              <p:pRg st="1" end="1"/>
                                            </p:txEl>
                                          </p:spTgt>
                                        </p:tgtEl>
                                        <p:attrNameLst>
                                          <p:attrName>style.visibility</p:attrName>
                                        </p:attrNameLst>
                                      </p:cBhvr>
                                      <p:to>
                                        <p:strVal val="visible"/>
                                      </p:to>
                                    </p:set>
                                    <p:animEffect transition="in" filter="fade">
                                      <p:cBhvr>
                                        <p:cTn id="50" dur="500"/>
                                        <p:tgtEl>
                                          <p:spTgt spid="1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5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33400" y="4953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0"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rot="5060048" flipH="1" flipV="1">
            <a:off x="16957049" y="209226"/>
            <a:ext cx="1219225" cy="1304617"/>
          </a:xfrm>
          <a:prstGeom prst="rect">
            <a:avLst/>
          </a:prstGeom>
        </p:spPr>
      </p:pic>
      <p:sp>
        <p:nvSpPr>
          <p:cNvPr id="6" name="Rectangle 5"/>
          <p:cNvSpPr/>
          <p:nvPr/>
        </p:nvSpPr>
        <p:spPr>
          <a:xfrm>
            <a:off x="1752600" y="817751"/>
            <a:ext cx="10744200" cy="447814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b="1">
                <a:solidFill>
                  <a:srgbClr val="000000"/>
                </a:solidFill>
                <a:ea typeface="Calibri" panose="020F0502020204030204" pitchFamily="34" charset="0"/>
                <a:cs typeface="Arial" panose="020B0604020202020204" pitchFamily="34" charset="0"/>
              </a:rPr>
              <a:t>Lĩnh vực quốc phòng:</a:t>
            </a: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Thiết bị bay quan sát vùng biển, vùng trời, lãnh thổ.</a:t>
            </a:r>
            <a:endParaRPr lang="en-US" sz="38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Những khí tài có tính tự động cao giúp bảo vệ Tổ quốc, giữ gìn an ninh quốc phòng</a:t>
            </a:r>
          </a:p>
        </p:txBody>
      </p:sp>
      <p:pic>
        <p:nvPicPr>
          <p:cNvPr id="7" name="Picture 6"/>
          <p:cNvPicPr>
            <a:picLocks noChangeAspect="1"/>
          </p:cNvPicPr>
          <p:nvPr/>
        </p:nvPicPr>
        <p:blipFill>
          <a:blip r:embed="rId4"/>
          <a:stretch>
            <a:fillRect/>
          </a:stretch>
        </p:blipFill>
        <p:spPr>
          <a:xfrm rot="8122948" flipV="1">
            <a:off x="606676" y="957071"/>
            <a:ext cx="1024148" cy="732710"/>
          </a:xfrm>
          <a:prstGeom prst="rect">
            <a:avLst/>
          </a:prstGeom>
        </p:spPr>
      </p:pic>
      <p:sp>
        <p:nvSpPr>
          <p:cNvPr id="15" name="Rectangle 14"/>
          <p:cNvSpPr/>
          <p:nvPr/>
        </p:nvSpPr>
        <p:spPr>
          <a:xfrm>
            <a:off x="1756983" y="5715467"/>
            <a:ext cx="10744200" cy="3600986"/>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b="1">
                <a:solidFill>
                  <a:srgbClr val="000000"/>
                </a:solidFill>
                <a:ea typeface="Calibri" panose="020F0502020204030204" pitchFamily="34" charset="0"/>
                <a:cs typeface="Arial" panose="020B0604020202020204" pitchFamily="34" charset="0"/>
              </a:rPr>
              <a:t>Lĩnh vực an toàn xã hội:</a:t>
            </a:r>
            <a:endParaRPr lang="en-US" sz="3800" b="1">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3800">
                <a:solidFill>
                  <a:srgbClr val="000000"/>
                </a:solidFill>
                <a:ea typeface="Calibri" panose="020F0502020204030204" pitchFamily="34" charset="0"/>
                <a:cs typeface="Arial" panose="020B0604020202020204" pitchFamily="34" charset="0"/>
              </a:rPr>
              <a:t>Camera an ninh: phát hiện hành vi vi phạm để các cơ quan chức năng kịp thời xử lí, giữ trật tự xã hội, cuộc sống bình yên.</a:t>
            </a:r>
            <a:endParaRPr lang="en-US" sz="3800">
              <a:solidFill>
                <a:srgbClr val="000000"/>
              </a:solidFill>
              <a:ea typeface="Calibri" panose="020F050202020403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rot="8122948" flipV="1">
            <a:off x="611059" y="5854787"/>
            <a:ext cx="1024148" cy="732710"/>
          </a:xfrm>
          <a:prstGeom prst="rect">
            <a:avLst/>
          </a:prstGeom>
        </p:spPr>
      </p:pic>
      <p:pic>
        <p:nvPicPr>
          <p:cNvPr id="20"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419374" flipH="1">
            <a:off x="460837" y="8906377"/>
            <a:ext cx="2121576" cy="1142999"/>
          </a:xfrm>
          <a:prstGeom prst="rect">
            <a:avLst/>
          </a:prstGeom>
        </p:spPr>
      </p:pic>
      <p:pic>
        <p:nvPicPr>
          <p:cNvPr id="10" name="Picture 9"/>
          <p:cNvPicPr>
            <a:picLocks noChangeAspect="1"/>
          </p:cNvPicPr>
          <p:nvPr/>
        </p:nvPicPr>
        <p:blipFill>
          <a:blip r:embed="rId7"/>
          <a:stretch>
            <a:fillRect/>
          </a:stretch>
        </p:blipFill>
        <p:spPr>
          <a:xfrm>
            <a:off x="12801600" y="1837371"/>
            <a:ext cx="4498393" cy="3265783"/>
          </a:xfrm>
          <a:prstGeom prst="rect">
            <a:avLst/>
          </a:prstGeom>
        </p:spPr>
      </p:pic>
      <p:pic>
        <p:nvPicPr>
          <p:cNvPr id="3" name="Picture 2"/>
          <p:cNvPicPr>
            <a:picLocks noChangeAspect="1"/>
          </p:cNvPicPr>
          <p:nvPr/>
        </p:nvPicPr>
        <p:blipFill>
          <a:blip r:embed="rId8"/>
          <a:stretch>
            <a:fillRect/>
          </a:stretch>
        </p:blipFill>
        <p:spPr>
          <a:xfrm>
            <a:off x="12541289" y="6175021"/>
            <a:ext cx="5182049" cy="2993395"/>
          </a:xfrm>
          <a:prstGeom prst="rect">
            <a:avLst/>
          </a:prstGeom>
        </p:spPr>
      </p:pic>
    </p:spTree>
    <p:extLst>
      <p:ext uri="{BB962C8B-B14F-4D97-AF65-F5344CB8AC3E}">
        <p14:creationId xmlns:p14="http://schemas.microsoft.com/office/powerpoint/2010/main" val="23032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barn(inVertical)">
                                      <p:cBhvr>
                                        <p:cTn id="28" dur="500"/>
                                        <p:tgtEl>
                                          <p:spTgt spid="1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3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p:cNvSpPr/>
          <p:nvPr/>
        </p:nvSpPr>
        <p:spPr>
          <a:xfrm>
            <a:off x="533400" y="114300"/>
            <a:ext cx="16959943" cy="2723823"/>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Từ ảnh hưởng của máy tính, con người cũng phải tự mình thay đổi để thích nghi với môi trường công nghệ. Sự thay đổi của con người trong mọi hoạt động chính là sự thay đổi lớn.</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Diagram 11">
            <a:extLst>
              <a:ext uri="{FF2B5EF4-FFF2-40B4-BE49-F238E27FC236}">
                <a16:creationId xmlns="" xmlns:a16="http://schemas.microsoft.com/office/drawing/2014/main" id="{32FEAE67-521F-A911-CB6D-06814B37AF48}"/>
              </a:ext>
            </a:extLst>
          </p:cNvPr>
          <p:cNvGraphicFramePr/>
          <p:nvPr>
            <p:extLst>
              <p:ext uri="{D42A27DB-BD31-4B8C-83A1-F6EECF244321}">
                <p14:modId xmlns:p14="http://schemas.microsoft.com/office/powerpoint/2010/main" val="3548511352"/>
              </p:ext>
            </p:extLst>
          </p:nvPr>
        </p:nvGraphicFramePr>
        <p:xfrm>
          <a:off x="381000" y="1862890"/>
          <a:ext cx="11625943" cy="9387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56467" flipH="1">
            <a:off x="-201431" y="3157766"/>
            <a:ext cx="1469661" cy="3488807"/>
          </a:xfrm>
          <a:prstGeom prst="rect">
            <a:avLst/>
          </a:prstGeom>
        </p:spPr>
      </p:pic>
      <p:sp>
        <p:nvSpPr>
          <p:cNvPr id="16" name="Google Shape;136;p4"/>
          <p:cNvSpPr/>
          <p:nvPr/>
        </p:nvSpPr>
        <p:spPr>
          <a:xfrm>
            <a:off x="10666163" y="2433722"/>
            <a:ext cx="6936037" cy="3767077"/>
          </a:xfrm>
          <a:prstGeom prst="wedgeRoundRectCallout">
            <a:avLst>
              <a:gd name="adj1" fmla="val 35108"/>
              <a:gd name="adj2" fmla="val 57682"/>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spcAft>
                <a:spcPts val="800"/>
              </a:spcAft>
            </a:pPr>
            <a:r>
              <a:rPr lang="en-US" sz="3800" b="1">
                <a:solidFill>
                  <a:srgbClr val="C00000"/>
                </a:solidFill>
                <a:latin typeface="Arial" panose="020B0604020202020204" pitchFamily="34" charset="0"/>
                <a:ea typeface="Calibri" panose="020F0502020204030204" pitchFamily="34" charset="0"/>
                <a:cs typeface="Arial" panose="020B0604020202020204" pitchFamily="34" charset="0"/>
              </a:rPr>
              <a:t>Kết luận: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Thế giới đang biến đổi nhanh chóng và sâu sắc nhờ sự phát triển của công nghệ thông tin.</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9"/>
          <a:stretch>
            <a:fillRect/>
          </a:stretch>
        </p:blipFill>
        <p:spPr>
          <a:xfrm>
            <a:off x="15418599" y="5546539"/>
            <a:ext cx="2066723" cy="3218967"/>
          </a:xfrm>
          <a:prstGeom prst="rect">
            <a:avLst/>
          </a:prstGeom>
        </p:spPr>
      </p:pic>
    </p:spTree>
    <p:extLst>
      <p:ext uri="{BB962C8B-B14F-4D97-AF65-F5344CB8AC3E}">
        <p14:creationId xmlns:p14="http://schemas.microsoft.com/office/powerpoint/2010/main" val="75709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Graphic spid="12" grpId="0">
        <p:bldAsOne/>
      </p:bldGraphic>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1143000" y="3543300"/>
            <a:ext cx="8597035" cy="2133600"/>
          </a:xfrm>
          <a:prstGeom prst="roundRect">
            <a:avLst/>
          </a:prstGeom>
          <a:solidFill>
            <a:srgbClr val="FFD9D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7000" b="1">
                <a:solidFill>
                  <a:prstClr val="black"/>
                </a:solidFill>
                <a:latin typeface="Arial" panose="020B0604020202020204" pitchFamily="34" charset="0"/>
                <a:cs typeface="Arial" panose="020B0604020202020204" pitchFamily="34" charset="0"/>
              </a:rPr>
              <a:t>LUYỆN TẬP</a:t>
            </a:r>
            <a:endParaRPr kumimoji="0" lang="en-US" sz="7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a:duotone>
              <a:prstClr val="black"/>
              <a:srgbClr val="FFFFAF">
                <a:tint val="45000"/>
                <a:satMod val="400000"/>
              </a:srgbClr>
            </a:duotone>
            <a:extLst>
              <a:ext uri="{BEBA8EAE-BF5A-486C-A8C5-ECC9F3942E4B}">
                <a14:imgProps xmlns:a14="http://schemas.microsoft.com/office/drawing/2010/main">
                  <a14:imgLayer r:embed="rId4">
                    <a14:imgEffect>
                      <a14:colorTemperature colorTemp="59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647321"/>
            <a:ext cx="18315130" cy="677779"/>
          </a:xfrm>
          <a:prstGeom prst="rect">
            <a:avLst/>
          </a:prstGeom>
        </p:spPr>
      </p:pic>
      <p:pic>
        <p:nvPicPr>
          <p:cNvPr id="11"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472" flipH="1">
            <a:off x="1598166" y="4740215"/>
            <a:ext cx="744220" cy="1291488"/>
          </a:xfrm>
          <a:prstGeom prst="rect">
            <a:avLst/>
          </a:prstGeom>
        </p:spPr>
      </p:pic>
      <p:sp>
        <p:nvSpPr>
          <p:cNvPr id="4" name="Rectangle 3"/>
          <p:cNvSpPr/>
          <p:nvPr/>
        </p:nvSpPr>
        <p:spPr>
          <a:xfrm>
            <a:off x="9025217" y="4958834"/>
            <a:ext cx="237566" cy="369332"/>
          </a:xfrm>
          <a:prstGeom prst="rect">
            <a:avLst/>
          </a:prstGeom>
        </p:spPr>
        <p:txBody>
          <a:bodyPr wrap="none">
            <a:spAutoFit/>
          </a:bodyPr>
          <a:lstStyle/>
          <a:p>
            <a:r>
              <a:rPr lang="en-US"/>
              <a:t> </a:t>
            </a:r>
          </a:p>
        </p:txBody>
      </p:sp>
      <p:pic>
        <p:nvPicPr>
          <p:cNvPr id="3" name="Picture 12">
            <a:extLst>
              <a:ext uri="{FF2B5EF4-FFF2-40B4-BE49-F238E27FC236}">
                <a16:creationId xmlns="" xmlns:a16="http://schemas.microsoft.com/office/drawing/2014/main" id="{70E9EFF5-A753-E049-FA19-4F48F8BE37C2}"/>
              </a:ext>
            </a:extLst>
          </p:cNvPr>
          <p:cNvPicPr>
            <a:picLocks noChangeAspect="1"/>
          </p:cNvPicPr>
          <p:nvPr/>
        </p:nvPicPr>
        <p:blipFill>
          <a:blip r:embed="rId7"/>
          <a:srcRect/>
          <a:stretch>
            <a:fillRect/>
          </a:stretch>
        </p:blipFill>
        <p:spPr>
          <a:xfrm>
            <a:off x="9829800" y="1236266"/>
            <a:ext cx="7960494" cy="8299386"/>
          </a:xfrm>
          <a:prstGeom prst="rect">
            <a:avLst/>
          </a:prstGeom>
        </p:spPr>
      </p:pic>
    </p:spTree>
    <p:extLst>
      <p:ext uri="{BB962C8B-B14F-4D97-AF65-F5344CB8AC3E}">
        <p14:creationId xmlns:p14="http://schemas.microsoft.com/office/powerpoint/2010/main" val="51792281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5"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864406">
            <a:off x="401695" y="462317"/>
            <a:ext cx="567405" cy="1493169"/>
          </a:xfrm>
          <a:prstGeom prst="rect">
            <a:avLst/>
          </a:prstGeom>
        </p:spPr>
      </p:pic>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8"/>
          <a:stretch>
            <a:fillRect/>
          </a:stretch>
        </p:blipFill>
        <p:spPr>
          <a:xfrm>
            <a:off x="-134530" y="7404889"/>
            <a:ext cx="1499746" cy="2615411"/>
          </a:xfrm>
          <a:prstGeom prst="rect">
            <a:avLst/>
          </a:prstGeom>
        </p:spPr>
      </p:pic>
      <p:sp>
        <p:nvSpPr>
          <p:cNvPr id="27" name="TextBox 8">
            <a:extLst>
              <a:ext uri="{FF2B5EF4-FFF2-40B4-BE49-F238E27FC236}">
                <a16:creationId xmlns:a16="http://schemas.microsoft.com/office/drawing/2014/main" xmlns="" id="{A19ECB77-B032-4E88-B15F-FDAE0101D1A8}"/>
              </a:ext>
            </a:extLst>
          </p:cNvPr>
          <p:cNvSpPr txBox="1"/>
          <p:nvPr/>
        </p:nvSpPr>
        <p:spPr>
          <a:xfrm>
            <a:off x="4861241" y="726938"/>
            <a:ext cx="8553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9" name="Câu hỏi">
            <a:extLst>
              <a:ext uri="{FF2B5EF4-FFF2-40B4-BE49-F238E27FC236}">
                <a16:creationId xmlns:a16="http://schemas.microsoft.com/office/drawing/2014/main" xmlns="" id="{4ADFFF1A-F500-CC57-185E-00F4826D0836}"/>
              </a:ext>
            </a:extLst>
          </p:cNvPr>
          <p:cNvSpPr/>
          <p:nvPr/>
        </p:nvSpPr>
        <p:spPr>
          <a:xfrm>
            <a:off x="1214581" y="1672733"/>
            <a:ext cx="15986399" cy="28329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noProof="1">
                <a:solidFill>
                  <a:srgbClr val="03A2CF"/>
                </a:solidFill>
                <a:cs typeface="Arial" panose="020B0604020202020204" pitchFamily="34" charset="0"/>
              </a:rPr>
              <a:t>Câu </a:t>
            </a:r>
            <a:r>
              <a:rPr lang="vi-VN" sz="4000" b="1" noProof="1" smtClean="0">
                <a:solidFill>
                  <a:srgbClr val="03A2CF"/>
                </a:solidFill>
                <a:cs typeface="Arial" panose="020B0604020202020204" pitchFamily="34" charset="0"/>
              </a:rPr>
              <a:t>1</a:t>
            </a:r>
            <a:r>
              <a:rPr lang="en-US" sz="4000" b="1" noProof="1" smtClean="0">
                <a:solidFill>
                  <a:srgbClr val="03A2CF"/>
                </a:solidFill>
                <a:cs typeface="Arial" panose="020B0604020202020204" pitchFamily="34" charset="0"/>
              </a:rPr>
              <a:t>: </a:t>
            </a:r>
            <a:r>
              <a:rPr lang="vi-VN" sz="4000" dirty="0">
                <a:solidFill>
                  <a:schemeClr val="tx1"/>
                </a:solidFill>
              </a:rPr>
              <a:t>Máy tính trong dự án của Babbage có những đặc điểm gì</a:t>
            </a:r>
            <a:r>
              <a:rPr lang="vi-VN" sz="4000" dirty="0" smtClean="0">
                <a:solidFill>
                  <a:schemeClr val="tx1"/>
                </a:solidFill>
              </a:rPr>
              <a:t>?</a:t>
            </a:r>
            <a:endParaRPr lang="en-US" sz="4000" dirty="0">
              <a:solidFill>
                <a:schemeClr val="tx1"/>
              </a:solidFill>
            </a:endParaRPr>
          </a:p>
        </p:txBody>
      </p:sp>
      <p:sp>
        <p:nvSpPr>
          <p:cNvPr id="31" name="Đáp án đúng">
            <a:extLst>
              <a:ext uri="{FF2B5EF4-FFF2-40B4-BE49-F238E27FC236}">
                <a16:creationId xmlns:a16="http://schemas.microsoft.com/office/drawing/2014/main" xmlns="" id="{8B66CBE4-2DB9-BCF7-D1C4-281B894BFE17}"/>
              </a:ext>
            </a:extLst>
          </p:cNvPr>
          <p:cNvSpPr/>
          <p:nvPr/>
        </p:nvSpPr>
        <p:spPr>
          <a:xfrm>
            <a:off x="9271000" y="7333338"/>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a:t>
            </a:r>
            <a:r>
              <a:rPr lang="en-US" sz="4000" noProof="1" smtClean="0">
                <a:solidFill>
                  <a:schemeClr val="tx1"/>
                </a:solidFill>
                <a:latin typeface="Arial" panose="020B0604020202020204" pitchFamily="34" charset="0"/>
                <a:cs typeface="Arial" panose="020B0604020202020204" pitchFamily="34" charset="0"/>
              </a:rPr>
              <a:t>. Tất cả đáp án trên.</a:t>
            </a:r>
            <a:endParaRPr lang="vi-VN" sz="4000" noProof="1">
              <a:solidFill>
                <a:schemeClr val="tx1"/>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xmlns="" id="{3FCD9830-5FD1-BD44-878B-228BD96CE996}"/>
              </a:ext>
            </a:extLst>
          </p:cNvPr>
          <p:cNvSpPr/>
          <p:nvPr/>
        </p:nvSpPr>
        <p:spPr>
          <a:xfrm>
            <a:off x="1214581" y="4771770"/>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A. Máy tính cơ học, thực hiện tự động.</a:t>
            </a:r>
            <a:endParaRPr lang="vi-VN" sz="4000" noProof="1">
              <a:solidFill>
                <a:schemeClr val="tx1"/>
              </a:solidFill>
              <a:latin typeface="Arial" panose="020B0604020202020204" pitchFamily="34" charset="0"/>
              <a:cs typeface="Arial" panose="020B0604020202020204" pitchFamily="34" charset="0"/>
            </a:endParaRPr>
          </a:p>
        </p:txBody>
      </p:sp>
      <p:sp>
        <p:nvSpPr>
          <p:cNvPr id="37" name="Đáp án sai 2">
            <a:extLst>
              <a:ext uri="{FF2B5EF4-FFF2-40B4-BE49-F238E27FC236}">
                <a16:creationId xmlns:a16="http://schemas.microsoft.com/office/drawing/2014/main" xmlns="" id="{6A919885-0285-0403-1E09-FA94D8BC080B}"/>
              </a:ext>
            </a:extLst>
          </p:cNvPr>
          <p:cNvSpPr/>
          <p:nvPr/>
        </p:nvSpPr>
        <p:spPr>
          <a:xfrm>
            <a:off x="9296400" y="4777535"/>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dirty="0">
                <a:solidFill>
                  <a:schemeClr val="tx1"/>
                </a:solidFill>
                <a:latin typeface="Arial" panose="020B0604020202020204" pitchFamily="34" charset="0"/>
                <a:cs typeface="Arial" panose="020B0604020202020204" pitchFamily="34" charset="0"/>
              </a:rPr>
              <a:t>Có thiết kế giống với máy tính ngày nay</a:t>
            </a:r>
            <a:r>
              <a:rPr lang="vi-VN"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42" name="Đáp án sai 3">
            <a:extLst>
              <a:ext uri="{FF2B5EF4-FFF2-40B4-BE49-F238E27FC236}">
                <a16:creationId xmlns:a16="http://schemas.microsoft.com/office/drawing/2014/main" xmlns="" id="{2E7D83A4-3758-8699-4DD0-010A80780539}"/>
              </a:ext>
            </a:extLst>
          </p:cNvPr>
          <p:cNvSpPr/>
          <p:nvPr/>
        </p:nvSpPr>
        <p:spPr>
          <a:xfrm>
            <a:off x="1214581" y="7338390"/>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smtClean="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Máy tính có những ứng dụng ngoài tính toán thuần túy.</a:t>
            </a:r>
            <a:endParaRPr lang="vi-VN" sz="4000" noProof="1">
              <a:solidFill>
                <a:schemeClr val="tx1"/>
              </a:solidFill>
              <a:latin typeface="Arial" panose="020B0604020202020204" pitchFamily="34" charset="0"/>
              <a:cs typeface="Arial" panose="020B0604020202020204" pitchFamily="34" charset="0"/>
            </a:endParaRPr>
          </a:p>
        </p:txBody>
      </p:sp>
      <p:pic>
        <p:nvPicPr>
          <p:cNvPr id="4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637266"/>
            <a:ext cx="487363" cy="487363"/>
          </a:xfrm>
          <a:prstGeom prst="rect">
            <a:avLst/>
          </a:prstGeom>
        </p:spPr>
      </p:pic>
      <p:pic>
        <p:nvPicPr>
          <p:cNvPr id="44" name="Picture 5">
            <a:extLst>
              <a:ext uri="{FF2B5EF4-FFF2-40B4-BE49-F238E27FC236}">
                <a16:creationId xmlns:a16="http://schemas.microsoft.com/office/drawing/2014/main" xmlns=""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65945" y="7972357"/>
            <a:ext cx="1230724" cy="1071226"/>
          </a:xfrm>
          <a:prstGeom prst="rect">
            <a:avLst/>
          </a:prstGeom>
        </p:spPr>
      </p:pic>
      <p:pic>
        <p:nvPicPr>
          <p:cNvPr id="45" name="Picture 44">
            <a:extLst>
              <a:ext uri="{FF2B5EF4-FFF2-40B4-BE49-F238E27FC236}">
                <a16:creationId xmlns:a16="http://schemas.microsoft.com/office/drawing/2014/main" xmlns=""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74475" y="5381432"/>
            <a:ext cx="1226505" cy="1092704"/>
          </a:xfrm>
          <a:prstGeom prst="rect">
            <a:avLst/>
          </a:prstGeom>
        </p:spPr>
      </p:pic>
      <p:pic>
        <p:nvPicPr>
          <p:cNvPr id="46"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92655" y="8013025"/>
            <a:ext cx="1226505" cy="1092704"/>
          </a:xfrm>
          <a:prstGeom prst="rect">
            <a:avLst/>
          </a:prstGeom>
        </p:spPr>
      </p:pic>
      <p:pic>
        <p:nvPicPr>
          <p:cNvPr id="47"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17985" y="5375667"/>
            <a:ext cx="1226505" cy="1092704"/>
          </a:xfrm>
          <a:prstGeom prst="rect">
            <a:avLst/>
          </a:prstGeom>
        </p:spPr>
      </p:pic>
      <p:pic>
        <p:nvPicPr>
          <p:cNvPr id="48"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3882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1"/>
                                        </p:tgtEl>
                                        <p:attrNameLst>
                                          <p:attrName>fillcolor</p:attrName>
                                        </p:attrNameLst>
                                      </p:cBhvr>
                                      <p:to>
                                        <a:srgbClr val="92D050"/>
                                      </p:to>
                                    </p:animClr>
                                    <p:set>
                                      <p:cBhvr>
                                        <p:cTn id="29" dur="500" fill="hold"/>
                                        <p:tgtEl>
                                          <p:spTgt spid="31"/>
                                        </p:tgtEl>
                                        <p:attrNameLst>
                                          <p:attrName>fill.type</p:attrName>
                                        </p:attrNameLst>
                                      </p:cBhvr>
                                      <p:to>
                                        <p:strVal val="solid"/>
                                      </p:to>
                                    </p:set>
                                    <p:set>
                                      <p:cBhvr>
                                        <p:cTn id="30" dur="500" fill="hold"/>
                                        <p:tgtEl>
                                          <p:spTgt spid="3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43"/>
                                        </p:tgtEl>
                                      </p:cBhvr>
                                    </p:cmd>
                                  </p:childTnLst>
                                </p:cTn>
                              </p:par>
                              <p:par>
                                <p:cTn id="33" presetID="1" presetClass="entr" presetSubtype="0" fill="hold" nodeType="withEffect">
                                  <p:stCondLst>
                                    <p:cond delay="0"/>
                                  </p:stCondLst>
                                  <p:childTnLst>
                                    <p:set>
                                      <p:cBhvr>
                                        <p:cTn id="34" dur="1" fill="hold">
                                          <p:stCondLst>
                                            <p:cond delay="9"/>
                                          </p:stCondLst>
                                        </p:cTn>
                                        <p:tgtEl>
                                          <p:spTgt spid="4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3"/>
                                        </p:tgtEl>
                                        <p:attrNameLst>
                                          <p:attrName>fillcolor</p:attrName>
                                        </p:attrNameLst>
                                      </p:cBhvr>
                                      <p:to>
                                        <a:srgbClr val="D99694"/>
                                      </p:to>
                                    </p:animClr>
                                    <p:set>
                                      <p:cBhvr>
                                        <p:cTn id="43" dur="500" fill="hold"/>
                                        <p:tgtEl>
                                          <p:spTgt spid="33"/>
                                        </p:tgtEl>
                                        <p:attrNameLst>
                                          <p:attrName>fill.type</p:attrName>
                                        </p:attrNameLst>
                                      </p:cBhvr>
                                      <p:to>
                                        <p:strVal val="solid"/>
                                      </p:to>
                                    </p:set>
                                    <p:set>
                                      <p:cBhvr>
                                        <p:cTn id="44" dur="500" fill="hold"/>
                                        <p:tgtEl>
                                          <p:spTgt spid="33"/>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8"/>
                                        </p:tgtEl>
                                      </p:cBhvr>
                                    </p:cmd>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3"/>
                                        </p:tgtEl>
                                      </p:cBhvr>
                                    </p:animEffect>
                                    <p:animScale>
                                      <p:cBhvr>
                                        <p:cTn id="51"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7"/>
                                        </p:tgtEl>
                                        <p:attrNameLst>
                                          <p:attrName>fillcolor</p:attrName>
                                        </p:attrNameLst>
                                      </p:cBhvr>
                                      <p:to>
                                        <a:srgbClr val="D99694"/>
                                      </p:to>
                                    </p:animClr>
                                    <p:set>
                                      <p:cBhvr>
                                        <p:cTn id="57" dur="500" fill="hold"/>
                                        <p:tgtEl>
                                          <p:spTgt spid="37"/>
                                        </p:tgtEl>
                                        <p:attrNameLst>
                                          <p:attrName>fill.type</p:attrName>
                                        </p:attrNameLst>
                                      </p:cBhvr>
                                      <p:to>
                                        <p:strVal val="solid"/>
                                      </p:to>
                                    </p:set>
                                    <p:set>
                                      <p:cBhvr>
                                        <p:cTn id="58" dur="500" fill="hold"/>
                                        <p:tgtEl>
                                          <p:spTgt spid="3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8"/>
                                        </p:tgtEl>
                                      </p:cBhvr>
                                    </p:cmd>
                                  </p:childTnLst>
                                </p:cTn>
                              </p:par>
                              <p:par>
                                <p:cTn id="61" presetID="1" presetClass="entr" presetSubtype="0" fill="hold" nodeType="withEffect">
                                  <p:stCondLst>
                                    <p:cond delay="0"/>
                                  </p:stCondLst>
                                  <p:childTnLst>
                                    <p:set>
                                      <p:cBhvr>
                                        <p:cTn id="62" dur="1" fill="hold">
                                          <p:stCondLst>
                                            <p:cond delay="9"/>
                                          </p:stCondLst>
                                        </p:cTn>
                                        <p:tgtEl>
                                          <p:spTgt spid="4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7"/>
                                        </p:tgtEl>
                                      </p:cBhvr>
                                    </p:animEffect>
                                    <p:animScale>
                                      <p:cBhvr>
                                        <p:cTn id="65"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42"/>
                                        </p:tgtEl>
                                        <p:attrNameLst>
                                          <p:attrName>fillcolor</p:attrName>
                                        </p:attrNameLst>
                                      </p:cBhvr>
                                      <p:to>
                                        <a:srgbClr val="D99694"/>
                                      </p:to>
                                    </p:animClr>
                                    <p:set>
                                      <p:cBhvr>
                                        <p:cTn id="71" dur="500" fill="hold"/>
                                        <p:tgtEl>
                                          <p:spTgt spid="42"/>
                                        </p:tgtEl>
                                        <p:attrNameLst>
                                          <p:attrName>fill.type</p:attrName>
                                        </p:attrNameLst>
                                      </p:cBhvr>
                                      <p:to>
                                        <p:strVal val="solid"/>
                                      </p:to>
                                    </p:set>
                                    <p:set>
                                      <p:cBhvr>
                                        <p:cTn id="72" dur="500" fill="hold"/>
                                        <p:tgtEl>
                                          <p:spTgt spid="4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8"/>
                                        </p:tgtEl>
                                      </p:cBhvr>
                                    </p:cmd>
                                  </p:childTnLst>
                                </p:cTn>
                              </p:par>
                              <p:par>
                                <p:cTn id="75" presetID="1" presetClass="entr" presetSubtype="0" fill="hold" nodeType="withEffect">
                                  <p:stCondLst>
                                    <p:cond delay="0"/>
                                  </p:stCondLst>
                                  <p:childTnLst>
                                    <p:set>
                                      <p:cBhvr>
                                        <p:cTn id="76" dur="1" fill="hold">
                                          <p:stCondLst>
                                            <p:cond delay="9"/>
                                          </p:stCondLst>
                                        </p:cTn>
                                        <p:tgtEl>
                                          <p:spTgt spid="4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42"/>
                                        </p:tgtEl>
                                      </p:cBhvr>
                                    </p:animEffect>
                                    <p:animScale>
                                      <p:cBhvr>
                                        <p:cTn id="79" dur="250" autoRev="1" fill="hold"/>
                                        <p:tgtEl>
                                          <p:spTgt spid="42"/>
                                        </p:tgtEl>
                                      </p:cBhvr>
                                      <p:by x="105000" y="105000"/>
                                    </p:animScale>
                                  </p:childTnLst>
                                </p:cTn>
                              </p:par>
                            </p:childTnLst>
                          </p:cTn>
                        </p:par>
                      </p:childTnLst>
                    </p:cTn>
                  </p:par>
                </p:childTnLst>
              </p:cTn>
              <p:nextCondLst>
                <p:cond evt="onClick" delay="0">
                  <p:tgtEl>
                    <p:spTgt spid="42"/>
                  </p:tgtEl>
                </p:cond>
              </p:nextCondLst>
            </p:seq>
            <p:audio>
              <p:cMediaNode vol="80000">
                <p:cTn id="80" fill="hold" display="0">
                  <p:stCondLst>
                    <p:cond delay="indefinite"/>
                  </p:stCondLst>
                  <p:endCondLst>
                    <p:cond evt="onStopAudio" delay="0">
                      <p:tgtEl>
                        <p:sldTgt/>
                      </p:tgtEl>
                    </p:cond>
                  </p:endCondLst>
                </p:cTn>
                <p:tgtEl>
                  <p:spTgt spid="43"/>
                </p:tgtEl>
              </p:cMediaNode>
            </p:audio>
            <p:audio>
              <p:cMediaNode vol="80000">
                <p:cTn id="81" fill="hold" display="0">
                  <p:stCondLst>
                    <p:cond delay="indefinite"/>
                  </p:stCondLst>
                  <p:endCondLst>
                    <p:cond evt="onStopAudio" delay="0">
                      <p:tgtEl>
                        <p:sldTgt/>
                      </p:tgtEl>
                    </p:cond>
                  </p:endCondLst>
                </p:cTn>
                <p:tgtEl>
                  <p:spTgt spid="48"/>
                </p:tgtEl>
              </p:cMediaNode>
            </p:audio>
          </p:childTnLst>
        </p:cTn>
      </p:par>
    </p:tnLst>
    <p:bldLst>
      <p:bldP spid="29" grpId="0" animBg="1"/>
      <p:bldP spid="31" grpId="0" animBg="1"/>
      <p:bldP spid="31" grpId="1" animBg="1"/>
      <p:bldP spid="33" grpId="0" animBg="1"/>
      <p:bldP spid="33" grpId="1" animBg="1"/>
      <p:bldP spid="37" grpId="0" animBg="1"/>
      <p:bldP spid="37" grpId="1" animBg="1"/>
      <p:bldP spid="42" grpId="0" animBg="1"/>
      <p:bldP spid="4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200" y="-114300"/>
            <a:ext cx="18448420" cy="10785447"/>
          </a:xfrm>
          <a:prstGeom prst="rect">
            <a:avLst/>
          </a:prstGeom>
          <a:ln>
            <a:noFill/>
          </a:ln>
          <a:effectLst>
            <a:softEdge rad="112500"/>
          </a:effectLst>
        </p:spPr>
      </p:pic>
      <p:grpSp>
        <p:nvGrpSpPr>
          <p:cNvPr id="11" name="Group 10"/>
          <p:cNvGrpSpPr/>
          <p:nvPr/>
        </p:nvGrpSpPr>
        <p:grpSpPr>
          <a:xfrm>
            <a:off x="15163801" y="430301"/>
            <a:ext cx="2614652" cy="988770"/>
            <a:chOff x="11467127" y="6651866"/>
            <a:chExt cx="3318378" cy="1340088"/>
          </a:xfrm>
        </p:grpSpPr>
        <p:pic>
          <p:nvPicPr>
            <p:cNvPr id="12"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95077">
              <a:off x="11440015" y="6722459"/>
              <a:ext cx="1296607" cy="1242383"/>
            </a:xfrm>
            <a:prstGeom prst="rect">
              <a:avLst/>
            </a:prstGeom>
          </p:spPr>
        </p:pic>
        <p:pic>
          <p:nvPicPr>
            <p:cNvPr id="13"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895077">
              <a:off x="12479048" y="6700717"/>
              <a:ext cx="1296605" cy="1242383"/>
            </a:xfrm>
            <a:prstGeom prst="rect">
              <a:avLst/>
            </a:prstGeom>
          </p:spPr>
        </p:pic>
        <p:pic>
          <p:nvPicPr>
            <p:cNvPr id="14"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895077">
              <a:off x="13516010" y="6678978"/>
              <a:ext cx="1296607" cy="1242383"/>
            </a:xfrm>
            <a:prstGeom prst="rect">
              <a:avLst/>
            </a:prstGeom>
          </p:spPr>
        </p:pic>
      </p:grpSp>
      <p:sp>
        <p:nvSpPr>
          <p:cNvPr id="2" name="Rectangle 1"/>
          <p:cNvSpPr/>
          <p:nvPr/>
        </p:nvSpPr>
        <p:spPr>
          <a:xfrm>
            <a:off x="3478441" y="153942"/>
            <a:ext cx="7494359" cy="1477328"/>
          </a:xfrm>
          <a:prstGeom prst="rect">
            <a:avLst/>
          </a:prstGeom>
        </p:spPr>
        <p:txBody>
          <a:bodyPr wrap="none">
            <a:spAutoFit/>
          </a:bodyPr>
          <a:lstStyle/>
          <a:p>
            <a:pPr lvl="0" algn="ctr">
              <a:lnSpc>
                <a:spcPct val="150000"/>
              </a:lnSpc>
            </a:pPr>
            <a:r>
              <a:rPr lang="en-US" sz="6000" b="1">
                <a:solidFill>
                  <a:srgbClr val="1F497D"/>
                </a:solidFill>
                <a:latin typeface="Arial" panose="020B0604020202020204" pitchFamily="34" charset="0"/>
                <a:cs typeface="Arial" panose="020B0604020202020204" pitchFamily="34" charset="0"/>
              </a:rPr>
              <a:t>NỘI DUNG BÀI HỌC</a:t>
            </a:r>
            <a:endParaRPr lang="en-US" sz="6000" b="1" dirty="0">
              <a:solidFill>
                <a:srgbClr val="1F497D"/>
              </a:solidFill>
              <a:latin typeface="Arial" panose="020B0604020202020204" pitchFamily="34" charset="0"/>
              <a:cs typeface="Arial" panose="020B0604020202020204" pitchFamily="34" charset="0"/>
            </a:endParaRPr>
          </a:p>
        </p:txBody>
      </p:sp>
      <p:sp>
        <p:nvSpPr>
          <p:cNvPr id="22" name="Rectangle 21"/>
          <p:cNvSpPr/>
          <p:nvPr/>
        </p:nvSpPr>
        <p:spPr>
          <a:xfrm>
            <a:off x="5756186" y="2983134"/>
            <a:ext cx="5937827" cy="1131079"/>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Máy tính cơ học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5756186" y="5311942"/>
            <a:ext cx="4642618"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Máy tính điện tử</a:t>
            </a:r>
            <a:endParaRPr lang="en-US" sz="4500" dirty="0">
              <a:latin typeface="Arial" panose="020B0604020202020204" pitchFamily="34" charset="0"/>
              <a:cs typeface="Arial" panose="020B0604020202020204" pitchFamily="34" charset="0"/>
            </a:endParaRPr>
          </a:p>
        </p:txBody>
      </p:sp>
      <p:grpSp>
        <p:nvGrpSpPr>
          <p:cNvPr id="24" name="Group 23"/>
          <p:cNvGrpSpPr/>
          <p:nvPr/>
        </p:nvGrpSpPr>
        <p:grpSpPr>
          <a:xfrm>
            <a:off x="4347809" y="2983134"/>
            <a:ext cx="1236936" cy="1155973"/>
            <a:chOff x="2315060" y="3149849"/>
            <a:chExt cx="1236936" cy="1155973"/>
          </a:xfrm>
        </p:grpSpPr>
        <p:pic>
          <p:nvPicPr>
            <p:cNvPr id="25" name="Picture 2"/>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336459" y="5130527"/>
            <a:ext cx="1236936" cy="1155973"/>
            <a:chOff x="2315060" y="3149849"/>
            <a:chExt cx="1236936" cy="1155973"/>
          </a:xfrm>
        </p:grpSpPr>
        <p:pic>
          <p:nvPicPr>
            <p:cNvPr id="28" name="Picture 2"/>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0" name="Rectangle 29"/>
          <p:cNvSpPr/>
          <p:nvPr/>
        </p:nvSpPr>
        <p:spPr>
          <a:xfrm>
            <a:off x="5756186" y="7470436"/>
            <a:ext cx="11016157" cy="784830"/>
          </a:xfrm>
          <a:prstGeom prst="rect">
            <a:avLst/>
          </a:prstGeom>
        </p:spPr>
        <p:txBody>
          <a:bodyPr wrap="none">
            <a:spAutoFit/>
          </a:bodyPr>
          <a:lstStyle/>
          <a:p>
            <a:r>
              <a:rPr lang="vi-VN" sz="4500" b="1">
                <a:ea typeface="Calibri" panose="020F0502020204030204" pitchFamily="34" charset="0"/>
                <a:cs typeface="Arial" panose="020B0604020202020204" pitchFamily="34" charset="0"/>
              </a:rPr>
              <a:t>Máy tính thay đổi thế giới như thế nào?</a:t>
            </a:r>
            <a:endParaRPr lang="en-US" sz="4500" dirty="0">
              <a:latin typeface="Arial" panose="020B0604020202020204" pitchFamily="34" charset="0"/>
              <a:cs typeface="Arial" panose="020B0604020202020204" pitchFamily="34" charset="0"/>
            </a:endParaRPr>
          </a:p>
        </p:txBody>
      </p:sp>
      <p:grpSp>
        <p:nvGrpSpPr>
          <p:cNvPr id="31" name="Group 30"/>
          <p:cNvGrpSpPr/>
          <p:nvPr/>
        </p:nvGrpSpPr>
        <p:grpSpPr>
          <a:xfrm>
            <a:off x="4336459" y="7278873"/>
            <a:ext cx="1236936" cy="1155973"/>
            <a:chOff x="2315060" y="3149849"/>
            <a:chExt cx="1236936" cy="1155973"/>
          </a:xfrm>
        </p:grpSpPr>
        <p:pic>
          <p:nvPicPr>
            <p:cNvPr id="32" name="Picture 2"/>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12"/>
          <a:stretch>
            <a:fillRect/>
          </a:stretch>
        </p:blipFill>
        <p:spPr>
          <a:xfrm>
            <a:off x="639529" y="7278873"/>
            <a:ext cx="2981202" cy="2505673"/>
          </a:xfrm>
          <a:prstGeom prst="rect">
            <a:avLst/>
          </a:prstGeom>
        </p:spPr>
      </p:pic>
      <p:pic>
        <p:nvPicPr>
          <p:cNvPr id="5" name="Picture 4"/>
          <p:cNvPicPr>
            <a:picLocks noChangeAspect="1"/>
          </p:cNvPicPr>
          <p:nvPr/>
        </p:nvPicPr>
        <p:blipFill>
          <a:blip r:embed="rId13"/>
          <a:stretch>
            <a:fillRect/>
          </a:stretch>
        </p:blipFill>
        <p:spPr>
          <a:xfrm>
            <a:off x="15232713" y="3977393"/>
            <a:ext cx="2670279" cy="2310584"/>
          </a:xfrm>
          <a:prstGeom prst="rect">
            <a:avLst/>
          </a:prstGeom>
        </p:spPr>
      </p:pic>
    </p:spTree>
    <p:extLst>
      <p:ext uri="{BB962C8B-B14F-4D97-AF65-F5344CB8AC3E}">
        <p14:creationId xmlns:p14="http://schemas.microsoft.com/office/powerpoint/2010/main" val="12367335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5"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864406">
            <a:off x="401695" y="462317"/>
            <a:ext cx="567405" cy="1493169"/>
          </a:xfrm>
          <a:prstGeom prst="rect">
            <a:avLst/>
          </a:prstGeom>
        </p:spPr>
      </p:pic>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8"/>
          <a:stretch>
            <a:fillRect/>
          </a:stretch>
        </p:blipFill>
        <p:spPr>
          <a:xfrm>
            <a:off x="-134530" y="7404889"/>
            <a:ext cx="1499746" cy="2615411"/>
          </a:xfrm>
          <a:prstGeom prst="rect">
            <a:avLst/>
          </a:prstGeom>
        </p:spPr>
      </p:pic>
      <p:sp>
        <p:nvSpPr>
          <p:cNvPr id="27" name="TextBox 8">
            <a:extLst>
              <a:ext uri="{FF2B5EF4-FFF2-40B4-BE49-F238E27FC236}">
                <a16:creationId xmlns:a16="http://schemas.microsoft.com/office/drawing/2014/main" xmlns="" id="{A19ECB77-B032-4E88-B15F-FDAE0101D1A8}"/>
              </a:ext>
            </a:extLst>
          </p:cNvPr>
          <p:cNvSpPr txBox="1"/>
          <p:nvPr/>
        </p:nvSpPr>
        <p:spPr>
          <a:xfrm>
            <a:off x="4861241" y="726938"/>
            <a:ext cx="8553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9" name="Câu hỏi">
            <a:extLst>
              <a:ext uri="{FF2B5EF4-FFF2-40B4-BE49-F238E27FC236}">
                <a16:creationId xmlns:a16="http://schemas.microsoft.com/office/drawing/2014/main" xmlns="" id="{4ADFFF1A-F500-CC57-185E-00F4826D0836}"/>
              </a:ext>
            </a:extLst>
          </p:cNvPr>
          <p:cNvSpPr/>
          <p:nvPr/>
        </p:nvSpPr>
        <p:spPr>
          <a:xfrm>
            <a:off x="1214581" y="1672733"/>
            <a:ext cx="15986399" cy="28329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noProof="1">
                <a:solidFill>
                  <a:srgbClr val="03A2CF"/>
                </a:solidFill>
                <a:latin typeface="Arial" panose="020B0604020202020204" pitchFamily="34" charset="0"/>
                <a:cs typeface="Arial" panose="020B0604020202020204" pitchFamily="34" charset="0"/>
              </a:rPr>
              <a:t>Câu </a:t>
            </a:r>
            <a:r>
              <a:rPr lang="en-US" sz="4000" b="1" noProof="1">
                <a:solidFill>
                  <a:srgbClr val="03A2CF"/>
                </a:solidFill>
                <a:latin typeface="Arial" panose="020B0604020202020204" pitchFamily="34" charset="0"/>
                <a:cs typeface="Arial" panose="020B0604020202020204" pitchFamily="34" charset="0"/>
              </a:rPr>
              <a:t>2</a:t>
            </a:r>
            <a:r>
              <a:rPr lang="en-US" sz="4000" b="1" noProof="1" smtClean="0">
                <a:solidFill>
                  <a:srgbClr val="03A2CF"/>
                </a:solidFill>
                <a:latin typeface="Arial" panose="020B0604020202020204" pitchFamily="34" charset="0"/>
                <a:cs typeface="Arial" panose="020B0604020202020204" pitchFamily="34" charset="0"/>
              </a:rPr>
              <a:t>: </a:t>
            </a:r>
            <a:r>
              <a:rPr lang="vi-VN" sz="4000" dirty="0" smtClean="0">
                <a:solidFill>
                  <a:schemeClr val="tx1"/>
                </a:solidFill>
                <a:latin typeface="Arial" panose="020B0604020202020204" pitchFamily="34" charset="0"/>
                <a:cs typeface="Arial" panose="020B0604020202020204" pitchFamily="34" charset="0"/>
              </a:rPr>
              <a:t>Bộ </a:t>
            </a:r>
            <a:r>
              <a:rPr lang="vi-VN" sz="4000" dirty="0">
                <a:solidFill>
                  <a:schemeClr val="tx1"/>
                </a:solidFill>
                <a:latin typeface="Arial" panose="020B0604020202020204" pitchFamily="34" charset="0"/>
                <a:cs typeface="Arial" panose="020B0604020202020204" pitchFamily="34" charset="0"/>
              </a:rPr>
              <a:t>vi xử lí là linh kiện máy tính dựa trên công nghệ nào</a:t>
            </a:r>
            <a:r>
              <a:rPr lang="vi-VN"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31" name="Đáp án đúng">
            <a:extLst>
              <a:ext uri="{FF2B5EF4-FFF2-40B4-BE49-F238E27FC236}">
                <a16:creationId xmlns:a16="http://schemas.microsoft.com/office/drawing/2014/main" xmlns="" id="{8B66CBE4-2DB9-BCF7-D1C4-281B894BFE17}"/>
              </a:ext>
            </a:extLst>
          </p:cNvPr>
          <p:cNvSpPr/>
          <p:nvPr/>
        </p:nvSpPr>
        <p:spPr>
          <a:xfrm>
            <a:off x="9271000" y="7333338"/>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noProof="1">
                <a:solidFill>
                  <a:schemeClr val="tx1"/>
                </a:solidFill>
                <a:latin typeface="Arial" panose="020B0604020202020204" pitchFamily="34" charset="0"/>
                <a:cs typeface="Arial" panose="020B0604020202020204" pitchFamily="34" charset="0"/>
              </a:rPr>
              <a:t>D</a:t>
            </a:r>
            <a:r>
              <a:rPr lang="en-US" sz="4000" noProof="1" smtClean="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Mạch tích hợp cỡ lớn, gồm hàng chục nghìn đến hàng triệu linh kiện bán dẫn. </a:t>
            </a:r>
            <a:endParaRPr lang="en-US" sz="4000" dirty="0">
              <a:solidFill>
                <a:schemeClr val="tx1"/>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xmlns="" id="{3FCD9830-5FD1-BD44-878B-228BD96CE996}"/>
              </a:ext>
            </a:extLst>
          </p:cNvPr>
          <p:cNvSpPr/>
          <p:nvPr/>
        </p:nvSpPr>
        <p:spPr>
          <a:xfrm>
            <a:off x="1214581" y="4771770"/>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A. Đèn điện tử chân không.</a:t>
            </a:r>
            <a:endParaRPr lang="vi-VN" sz="4000" noProof="1">
              <a:solidFill>
                <a:schemeClr val="tx1"/>
              </a:solidFill>
              <a:latin typeface="Arial" panose="020B0604020202020204" pitchFamily="34" charset="0"/>
              <a:cs typeface="Arial" panose="020B0604020202020204" pitchFamily="34" charset="0"/>
            </a:endParaRPr>
          </a:p>
        </p:txBody>
      </p:sp>
      <p:sp>
        <p:nvSpPr>
          <p:cNvPr id="37" name="Đáp án sai 2">
            <a:extLst>
              <a:ext uri="{FF2B5EF4-FFF2-40B4-BE49-F238E27FC236}">
                <a16:creationId xmlns:a16="http://schemas.microsoft.com/office/drawing/2014/main" xmlns="" id="{6A919885-0285-0403-1E09-FA94D8BC080B}"/>
              </a:ext>
            </a:extLst>
          </p:cNvPr>
          <p:cNvSpPr/>
          <p:nvPr/>
        </p:nvSpPr>
        <p:spPr>
          <a:xfrm>
            <a:off x="9296400" y="4777535"/>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dirty="0">
                <a:solidFill>
                  <a:schemeClr val="tx1"/>
                </a:solidFill>
                <a:latin typeface="Arial" panose="020B0604020202020204" pitchFamily="34" charset="0"/>
                <a:cs typeface="Arial" panose="020B0604020202020204" pitchFamily="34" charset="0"/>
              </a:rPr>
              <a:t>Mạch tích hợp hàng chục, hàng trăm linh kiện bán dẫn</a:t>
            </a:r>
            <a:r>
              <a:rPr lang="vi-VN"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42" name="Đáp án sai 3">
            <a:extLst>
              <a:ext uri="{FF2B5EF4-FFF2-40B4-BE49-F238E27FC236}">
                <a16:creationId xmlns:a16="http://schemas.microsoft.com/office/drawing/2014/main" xmlns="" id="{2E7D83A4-3758-8699-4DD0-010A80780539}"/>
              </a:ext>
            </a:extLst>
          </p:cNvPr>
          <p:cNvSpPr/>
          <p:nvPr/>
        </p:nvSpPr>
        <p:spPr>
          <a:xfrm>
            <a:off x="1214581" y="7338390"/>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smtClean="0">
                <a:solidFill>
                  <a:schemeClr val="tx1"/>
                </a:solidFill>
                <a:latin typeface="Arial" panose="020B0604020202020204" pitchFamily="34" charset="0"/>
                <a:cs typeface="Arial" panose="020B0604020202020204" pitchFamily="34" charset="0"/>
              </a:rPr>
              <a:t>. Linh kiện bán dẫn đơn giản.</a:t>
            </a:r>
            <a:endParaRPr lang="vi-VN" sz="4000" noProof="1">
              <a:solidFill>
                <a:schemeClr val="tx1"/>
              </a:solidFill>
              <a:latin typeface="Arial" panose="020B0604020202020204" pitchFamily="34" charset="0"/>
              <a:cs typeface="Arial" panose="020B0604020202020204" pitchFamily="34" charset="0"/>
            </a:endParaRPr>
          </a:p>
        </p:txBody>
      </p:sp>
      <p:pic>
        <p:nvPicPr>
          <p:cNvPr id="4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637266"/>
            <a:ext cx="487363" cy="487363"/>
          </a:xfrm>
          <a:prstGeom prst="rect">
            <a:avLst/>
          </a:prstGeom>
        </p:spPr>
      </p:pic>
      <p:pic>
        <p:nvPicPr>
          <p:cNvPr id="44" name="Picture 5">
            <a:extLst>
              <a:ext uri="{FF2B5EF4-FFF2-40B4-BE49-F238E27FC236}">
                <a16:creationId xmlns:a16="http://schemas.microsoft.com/office/drawing/2014/main" xmlns=""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65945" y="7972357"/>
            <a:ext cx="1230724" cy="1071226"/>
          </a:xfrm>
          <a:prstGeom prst="rect">
            <a:avLst/>
          </a:prstGeom>
        </p:spPr>
      </p:pic>
      <p:pic>
        <p:nvPicPr>
          <p:cNvPr id="45" name="Picture 44">
            <a:extLst>
              <a:ext uri="{FF2B5EF4-FFF2-40B4-BE49-F238E27FC236}">
                <a16:creationId xmlns:a16="http://schemas.microsoft.com/office/drawing/2014/main" xmlns=""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74475" y="5381432"/>
            <a:ext cx="1226505" cy="1092704"/>
          </a:xfrm>
          <a:prstGeom prst="rect">
            <a:avLst/>
          </a:prstGeom>
        </p:spPr>
      </p:pic>
      <p:pic>
        <p:nvPicPr>
          <p:cNvPr id="46"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92655" y="8013025"/>
            <a:ext cx="1226505" cy="1092704"/>
          </a:xfrm>
          <a:prstGeom prst="rect">
            <a:avLst/>
          </a:prstGeom>
        </p:spPr>
      </p:pic>
      <p:pic>
        <p:nvPicPr>
          <p:cNvPr id="47"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17985" y="5375667"/>
            <a:ext cx="1226505" cy="1092704"/>
          </a:xfrm>
          <a:prstGeom prst="rect">
            <a:avLst/>
          </a:prstGeom>
        </p:spPr>
      </p:pic>
      <p:pic>
        <p:nvPicPr>
          <p:cNvPr id="48"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76160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1"/>
                                        </p:tgtEl>
                                        <p:attrNameLst>
                                          <p:attrName>fillcolor</p:attrName>
                                        </p:attrNameLst>
                                      </p:cBhvr>
                                      <p:to>
                                        <a:srgbClr val="92D050"/>
                                      </p:to>
                                    </p:animClr>
                                    <p:set>
                                      <p:cBhvr>
                                        <p:cTn id="29" dur="500" fill="hold"/>
                                        <p:tgtEl>
                                          <p:spTgt spid="31"/>
                                        </p:tgtEl>
                                        <p:attrNameLst>
                                          <p:attrName>fill.type</p:attrName>
                                        </p:attrNameLst>
                                      </p:cBhvr>
                                      <p:to>
                                        <p:strVal val="solid"/>
                                      </p:to>
                                    </p:set>
                                    <p:set>
                                      <p:cBhvr>
                                        <p:cTn id="30" dur="500" fill="hold"/>
                                        <p:tgtEl>
                                          <p:spTgt spid="3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43"/>
                                        </p:tgtEl>
                                      </p:cBhvr>
                                    </p:cmd>
                                  </p:childTnLst>
                                </p:cTn>
                              </p:par>
                              <p:par>
                                <p:cTn id="33" presetID="1" presetClass="entr" presetSubtype="0" fill="hold" nodeType="withEffect">
                                  <p:stCondLst>
                                    <p:cond delay="0"/>
                                  </p:stCondLst>
                                  <p:childTnLst>
                                    <p:set>
                                      <p:cBhvr>
                                        <p:cTn id="34" dur="1" fill="hold">
                                          <p:stCondLst>
                                            <p:cond delay="9"/>
                                          </p:stCondLst>
                                        </p:cTn>
                                        <p:tgtEl>
                                          <p:spTgt spid="4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3"/>
                                        </p:tgtEl>
                                        <p:attrNameLst>
                                          <p:attrName>fillcolor</p:attrName>
                                        </p:attrNameLst>
                                      </p:cBhvr>
                                      <p:to>
                                        <a:srgbClr val="D99694"/>
                                      </p:to>
                                    </p:animClr>
                                    <p:set>
                                      <p:cBhvr>
                                        <p:cTn id="43" dur="500" fill="hold"/>
                                        <p:tgtEl>
                                          <p:spTgt spid="33"/>
                                        </p:tgtEl>
                                        <p:attrNameLst>
                                          <p:attrName>fill.type</p:attrName>
                                        </p:attrNameLst>
                                      </p:cBhvr>
                                      <p:to>
                                        <p:strVal val="solid"/>
                                      </p:to>
                                    </p:set>
                                    <p:set>
                                      <p:cBhvr>
                                        <p:cTn id="44" dur="500" fill="hold"/>
                                        <p:tgtEl>
                                          <p:spTgt spid="33"/>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8"/>
                                        </p:tgtEl>
                                      </p:cBhvr>
                                    </p:cmd>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3"/>
                                        </p:tgtEl>
                                      </p:cBhvr>
                                    </p:animEffect>
                                    <p:animScale>
                                      <p:cBhvr>
                                        <p:cTn id="51"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7"/>
                                        </p:tgtEl>
                                        <p:attrNameLst>
                                          <p:attrName>fillcolor</p:attrName>
                                        </p:attrNameLst>
                                      </p:cBhvr>
                                      <p:to>
                                        <a:srgbClr val="D99694"/>
                                      </p:to>
                                    </p:animClr>
                                    <p:set>
                                      <p:cBhvr>
                                        <p:cTn id="57" dur="500" fill="hold"/>
                                        <p:tgtEl>
                                          <p:spTgt spid="37"/>
                                        </p:tgtEl>
                                        <p:attrNameLst>
                                          <p:attrName>fill.type</p:attrName>
                                        </p:attrNameLst>
                                      </p:cBhvr>
                                      <p:to>
                                        <p:strVal val="solid"/>
                                      </p:to>
                                    </p:set>
                                    <p:set>
                                      <p:cBhvr>
                                        <p:cTn id="58" dur="500" fill="hold"/>
                                        <p:tgtEl>
                                          <p:spTgt spid="3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8"/>
                                        </p:tgtEl>
                                      </p:cBhvr>
                                    </p:cmd>
                                  </p:childTnLst>
                                </p:cTn>
                              </p:par>
                              <p:par>
                                <p:cTn id="61" presetID="1" presetClass="entr" presetSubtype="0" fill="hold" nodeType="withEffect">
                                  <p:stCondLst>
                                    <p:cond delay="0"/>
                                  </p:stCondLst>
                                  <p:childTnLst>
                                    <p:set>
                                      <p:cBhvr>
                                        <p:cTn id="62" dur="1" fill="hold">
                                          <p:stCondLst>
                                            <p:cond delay="9"/>
                                          </p:stCondLst>
                                        </p:cTn>
                                        <p:tgtEl>
                                          <p:spTgt spid="4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7"/>
                                        </p:tgtEl>
                                      </p:cBhvr>
                                    </p:animEffect>
                                    <p:animScale>
                                      <p:cBhvr>
                                        <p:cTn id="65"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42"/>
                                        </p:tgtEl>
                                        <p:attrNameLst>
                                          <p:attrName>fillcolor</p:attrName>
                                        </p:attrNameLst>
                                      </p:cBhvr>
                                      <p:to>
                                        <a:srgbClr val="D99694"/>
                                      </p:to>
                                    </p:animClr>
                                    <p:set>
                                      <p:cBhvr>
                                        <p:cTn id="71" dur="500" fill="hold"/>
                                        <p:tgtEl>
                                          <p:spTgt spid="42"/>
                                        </p:tgtEl>
                                        <p:attrNameLst>
                                          <p:attrName>fill.type</p:attrName>
                                        </p:attrNameLst>
                                      </p:cBhvr>
                                      <p:to>
                                        <p:strVal val="solid"/>
                                      </p:to>
                                    </p:set>
                                    <p:set>
                                      <p:cBhvr>
                                        <p:cTn id="72" dur="500" fill="hold"/>
                                        <p:tgtEl>
                                          <p:spTgt spid="4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8"/>
                                        </p:tgtEl>
                                      </p:cBhvr>
                                    </p:cmd>
                                  </p:childTnLst>
                                </p:cTn>
                              </p:par>
                              <p:par>
                                <p:cTn id="75" presetID="1" presetClass="entr" presetSubtype="0" fill="hold" nodeType="withEffect">
                                  <p:stCondLst>
                                    <p:cond delay="0"/>
                                  </p:stCondLst>
                                  <p:childTnLst>
                                    <p:set>
                                      <p:cBhvr>
                                        <p:cTn id="76" dur="1" fill="hold">
                                          <p:stCondLst>
                                            <p:cond delay="9"/>
                                          </p:stCondLst>
                                        </p:cTn>
                                        <p:tgtEl>
                                          <p:spTgt spid="4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42"/>
                                        </p:tgtEl>
                                      </p:cBhvr>
                                    </p:animEffect>
                                    <p:animScale>
                                      <p:cBhvr>
                                        <p:cTn id="79" dur="250" autoRev="1" fill="hold"/>
                                        <p:tgtEl>
                                          <p:spTgt spid="42"/>
                                        </p:tgtEl>
                                      </p:cBhvr>
                                      <p:by x="105000" y="105000"/>
                                    </p:animScale>
                                  </p:childTnLst>
                                </p:cTn>
                              </p:par>
                            </p:childTnLst>
                          </p:cTn>
                        </p:par>
                      </p:childTnLst>
                    </p:cTn>
                  </p:par>
                </p:childTnLst>
              </p:cTn>
              <p:nextCondLst>
                <p:cond evt="onClick" delay="0">
                  <p:tgtEl>
                    <p:spTgt spid="42"/>
                  </p:tgtEl>
                </p:cond>
              </p:nextCondLst>
            </p:seq>
            <p:audio>
              <p:cMediaNode vol="80000">
                <p:cTn id="80" fill="hold" display="0">
                  <p:stCondLst>
                    <p:cond delay="indefinite"/>
                  </p:stCondLst>
                  <p:endCondLst>
                    <p:cond evt="onStopAudio" delay="0">
                      <p:tgtEl>
                        <p:sldTgt/>
                      </p:tgtEl>
                    </p:cond>
                  </p:endCondLst>
                </p:cTn>
                <p:tgtEl>
                  <p:spTgt spid="43"/>
                </p:tgtEl>
              </p:cMediaNode>
            </p:audio>
            <p:audio>
              <p:cMediaNode vol="80000">
                <p:cTn id="81" fill="hold" display="0">
                  <p:stCondLst>
                    <p:cond delay="indefinite"/>
                  </p:stCondLst>
                  <p:endCondLst>
                    <p:cond evt="onStopAudio" delay="0">
                      <p:tgtEl>
                        <p:sldTgt/>
                      </p:tgtEl>
                    </p:cond>
                  </p:endCondLst>
                </p:cTn>
                <p:tgtEl>
                  <p:spTgt spid="48"/>
                </p:tgtEl>
              </p:cMediaNode>
            </p:audio>
          </p:childTnLst>
        </p:cTn>
      </p:par>
    </p:tnLst>
    <p:bldLst>
      <p:bldP spid="29" grpId="0" animBg="1"/>
      <p:bldP spid="31" grpId="0" animBg="1"/>
      <p:bldP spid="31" grpId="1" animBg="1"/>
      <p:bldP spid="33" grpId="0" animBg="1"/>
      <p:bldP spid="33" grpId="1" animBg="1"/>
      <p:bldP spid="37" grpId="0" animBg="1"/>
      <p:bldP spid="37" grpId="1" animBg="1"/>
      <p:bldP spid="42" grpId="0" animBg="1"/>
      <p:bldP spid="4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5"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864406">
            <a:off x="401695" y="462317"/>
            <a:ext cx="567405" cy="1493169"/>
          </a:xfrm>
          <a:prstGeom prst="rect">
            <a:avLst/>
          </a:prstGeom>
        </p:spPr>
      </p:pic>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8"/>
          <a:stretch>
            <a:fillRect/>
          </a:stretch>
        </p:blipFill>
        <p:spPr>
          <a:xfrm>
            <a:off x="-134530" y="7404889"/>
            <a:ext cx="1499746" cy="2615411"/>
          </a:xfrm>
          <a:prstGeom prst="rect">
            <a:avLst/>
          </a:prstGeom>
        </p:spPr>
      </p:pic>
      <p:sp>
        <p:nvSpPr>
          <p:cNvPr id="27" name="TextBox 8">
            <a:extLst>
              <a:ext uri="{FF2B5EF4-FFF2-40B4-BE49-F238E27FC236}">
                <a16:creationId xmlns:a16="http://schemas.microsoft.com/office/drawing/2014/main" xmlns="" id="{A19ECB77-B032-4E88-B15F-FDAE0101D1A8}"/>
              </a:ext>
            </a:extLst>
          </p:cNvPr>
          <p:cNvSpPr txBox="1"/>
          <p:nvPr/>
        </p:nvSpPr>
        <p:spPr>
          <a:xfrm>
            <a:off x="4861241" y="726938"/>
            <a:ext cx="8553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9" name="Câu hỏi">
            <a:extLst>
              <a:ext uri="{FF2B5EF4-FFF2-40B4-BE49-F238E27FC236}">
                <a16:creationId xmlns:a16="http://schemas.microsoft.com/office/drawing/2014/main" xmlns="" id="{4ADFFF1A-F500-CC57-185E-00F4826D0836}"/>
              </a:ext>
            </a:extLst>
          </p:cNvPr>
          <p:cNvSpPr/>
          <p:nvPr/>
        </p:nvSpPr>
        <p:spPr>
          <a:xfrm>
            <a:off x="1214581" y="1672733"/>
            <a:ext cx="15986399" cy="28329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noProof="1">
                <a:solidFill>
                  <a:srgbClr val="03A2CF"/>
                </a:solidFill>
                <a:latin typeface="Arial" panose="020B0604020202020204" pitchFamily="34" charset="0"/>
                <a:cs typeface="Arial" panose="020B0604020202020204" pitchFamily="34" charset="0"/>
              </a:rPr>
              <a:t>Câu </a:t>
            </a:r>
            <a:r>
              <a:rPr lang="en-US" sz="4000" b="1" noProof="1" smtClean="0">
                <a:solidFill>
                  <a:srgbClr val="03A2CF"/>
                </a:solidFill>
                <a:latin typeface="Arial" panose="020B0604020202020204" pitchFamily="34" charset="0"/>
                <a:cs typeface="Arial" panose="020B0604020202020204" pitchFamily="34" charset="0"/>
              </a:rPr>
              <a:t>3: </a:t>
            </a:r>
            <a:r>
              <a:rPr lang="vi-VN" sz="4000" dirty="0">
                <a:solidFill>
                  <a:schemeClr val="tx1"/>
                </a:solidFill>
                <a:latin typeface="Arial" panose="020B0604020202020204" pitchFamily="34" charset="0"/>
                <a:cs typeface="Arial" panose="020B0604020202020204" pitchFamily="34" charset="0"/>
              </a:rPr>
              <a:t>Đâu là ví dụ về máy tính ở thế hệ thứ ba</a:t>
            </a:r>
            <a:r>
              <a:rPr lang="vi-VN"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31" name="Đáp án đúng">
            <a:extLst>
              <a:ext uri="{FF2B5EF4-FFF2-40B4-BE49-F238E27FC236}">
                <a16:creationId xmlns:a16="http://schemas.microsoft.com/office/drawing/2014/main" xmlns="" id="{8B66CBE4-2DB9-BCF7-D1C4-281B894BFE17}"/>
              </a:ext>
            </a:extLst>
          </p:cNvPr>
          <p:cNvSpPr/>
          <p:nvPr/>
        </p:nvSpPr>
        <p:spPr>
          <a:xfrm>
            <a:off x="1209501" y="4777535"/>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a:t>
            </a:r>
            <a:r>
              <a:rPr lang="en-US" sz="4000" noProof="1" smtClean="0">
                <a:solidFill>
                  <a:schemeClr val="tx1"/>
                </a:solidFill>
                <a:latin typeface="Arial" panose="020B0604020202020204" pitchFamily="34" charset="0"/>
                <a:cs typeface="Arial" panose="020B0604020202020204" pitchFamily="34" charset="0"/>
              </a:rPr>
              <a:t>IBM System/360</a:t>
            </a:r>
            <a:endParaRPr lang="vi-VN" sz="4000" noProof="1">
              <a:solidFill>
                <a:schemeClr val="tx1"/>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xmlns="" id="{3FCD9830-5FD1-BD44-878B-228BD96CE996}"/>
              </a:ext>
            </a:extLst>
          </p:cNvPr>
          <p:cNvSpPr/>
          <p:nvPr/>
        </p:nvSpPr>
        <p:spPr>
          <a:xfrm>
            <a:off x="1209502" y="7262601"/>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a:t>
            </a:r>
            <a:r>
              <a:rPr lang="en-US" sz="4000" noProof="1" smtClean="0">
                <a:solidFill>
                  <a:schemeClr val="tx1"/>
                </a:solidFill>
                <a:latin typeface="Arial" panose="020B0604020202020204" pitchFamily="34" charset="0"/>
                <a:cs typeface="Arial" panose="020B0604020202020204" pitchFamily="34" charset="0"/>
              </a:rPr>
              <a:t>IBM Simon</a:t>
            </a:r>
            <a:endParaRPr lang="vi-VN" sz="4000" noProof="1">
              <a:solidFill>
                <a:schemeClr val="tx1"/>
              </a:solidFill>
              <a:latin typeface="Arial" panose="020B0604020202020204" pitchFamily="34" charset="0"/>
              <a:cs typeface="Arial" panose="020B0604020202020204" pitchFamily="34" charset="0"/>
            </a:endParaRPr>
          </a:p>
        </p:txBody>
      </p:sp>
      <p:sp>
        <p:nvSpPr>
          <p:cNvPr id="37" name="Đáp án sai 2">
            <a:extLst>
              <a:ext uri="{FF2B5EF4-FFF2-40B4-BE49-F238E27FC236}">
                <a16:creationId xmlns:a16="http://schemas.microsoft.com/office/drawing/2014/main" xmlns="" id="{6A919885-0285-0403-1E09-FA94D8BC080B}"/>
              </a:ext>
            </a:extLst>
          </p:cNvPr>
          <p:cNvSpPr/>
          <p:nvPr/>
        </p:nvSpPr>
        <p:spPr>
          <a:xfrm>
            <a:off x="9296400" y="4777535"/>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a:t>
            </a:r>
            <a:r>
              <a:rPr lang="en-US" sz="4000" noProof="1" smtClean="0">
                <a:solidFill>
                  <a:schemeClr val="tx1"/>
                </a:solidFill>
                <a:latin typeface="Arial" panose="020B0604020202020204" pitchFamily="34" charset="0"/>
                <a:cs typeface="Arial" panose="020B0604020202020204" pitchFamily="34" charset="0"/>
              </a:rPr>
              <a:t>IBM PC</a:t>
            </a:r>
            <a:endParaRPr lang="vi-VN" sz="4000" noProof="1">
              <a:solidFill>
                <a:schemeClr val="tx1"/>
              </a:solidFill>
              <a:latin typeface="Arial" panose="020B0604020202020204" pitchFamily="34" charset="0"/>
              <a:cs typeface="Arial" panose="020B0604020202020204" pitchFamily="34" charset="0"/>
            </a:endParaRPr>
          </a:p>
        </p:txBody>
      </p:sp>
      <p:sp>
        <p:nvSpPr>
          <p:cNvPr id="42" name="Đáp án sai 3">
            <a:extLst>
              <a:ext uri="{FF2B5EF4-FFF2-40B4-BE49-F238E27FC236}">
                <a16:creationId xmlns:a16="http://schemas.microsoft.com/office/drawing/2014/main" xmlns="" id="{2E7D83A4-3758-8699-4DD0-010A80780539}"/>
              </a:ext>
            </a:extLst>
          </p:cNvPr>
          <p:cNvSpPr/>
          <p:nvPr/>
        </p:nvSpPr>
        <p:spPr>
          <a:xfrm>
            <a:off x="9296400" y="7262601"/>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IBM 7090</a:t>
            </a:r>
            <a:endParaRPr lang="vi-VN" sz="4000" noProof="1">
              <a:solidFill>
                <a:schemeClr val="tx1"/>
              </a:solidFill>
              <a:latin typeface="Arial" panose="020B0604020202020204" pitchFamily="34" charset="0"/>
              <a:cs typeface="Arial" panose="020B0604020202020204" pitchFamily="34" charset="0"/>
            </a:endParaRPr>
          </a:p>
        </p:txBody>
      </p:sp>
      <p:pic>
        <p:nvPicPr>
          <p:cNvPr id="4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637266"/>
            <a:ext cx="487363" cy="487363"/>
          </a:xfrm>
          <a:prstGeom prst="rect">
            <a:avLst/>
          </a:prstGeom>
        </p:spPr>
      </p:pic>
      <p:pic>
        <p:nvPicPr>
          <p:cNvPr id="44" name="Picture 5">
            <a:extLst>
              <a:ext uri="{FF2B5EF4-FFF2-40B4-BE49-F238E27FC236}">
                <a16:creationId xmlns:a16="http://schemas.microsoft.com/office/drawing/2014/main" xmlns=""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04446" y="5416554"/>
            <a:ext cx="1230724" cy="1071226"/>
          </a:xfrm>
          <a:prstGeom prst="rect">
            <a:avLst/>
          </a:prstGeom>
        </p:spPr>
      </p:pic>
      <p:pic>
        <p:nvPicPr>
          <p:cNvPr id="45" name="Picture 44">
            <a:extLst>
              <a:ext uri="{FF2B5EF4-FFF2-40B4-BE49-F238E27FC236}">
                <a16:creationId xmlns:a16="http://schemas.microsoft.com/office/drawing/2014/main" xmlns=""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74475" y="5381432"/>
            <a:ext cx="1226505" cy="1092704"/>
          </a:xfrm>
          <a:prstGeom prst="rect">
            <a:avLst/>
          </a:prstGeom>
        </p:spPr>
      </p:pic>
      <p:pic>
        <p:nvPicPr>
          <p:cNvPr id="46"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74474" y="7937236"/>
            <a:ext cx="1226505" cy="1092704"/>
          </a:xfrm>
          <a:prstGeom prst="rect">
            <a:avLst/>
          </a:prstGeom>
        </p:spPr>
      </p:pic>
      <p:pic>
        <p:nvPicPr>
          <p:cNvPr id="47"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12906" y="7866498"/>
            <a:ext cx="1226505" cy="1092704"/>
          </a:xfrm>
          <a:prstGeom prst="rect">
            <a:avLst/>
          </a:prstGeom>
        </p:spPr>
      </p:pic>
      <p:pic>
        <p:nvPicPr>
          <p:cNvPr id="48"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889305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1"/>
                                        </p:tgtEl>
                                        <p:attrNameLst>
                                          <p:attrName>fillcolor</p:attrName>
                                        </p:attrNameLst>
                                      </p:cBhvr>
                                      <p:to>
                                        <a:srgbClr val="92D050"/>
                                      </p:to>
                                    </p:animClr>
                                    <p:set>
                                      <p:cBhvr>
                                        <p:cTn id="29" dur="500" fill="hold"/>
                                        <p:tgtEl>
                                          <p:spTgt spid="31"/>
                                        </p:tgtEl>
                                        <p:attrNameLst>
                                          <p:attrName>fill.type</p:attrName>
                                        </p:attrNameLst>
                                      </p:cBhvr>
                                      <p:to>
                                        <p:strVal val="solid"/>
                                      </p:to>
                                    </p:set>
                                    <p:set>
                                      <p:cBhvr>
                                        <p:cTn id="30" dur="500" fill="hold"/>
                                        <p:tgtEl>
                                          <p:spTgt spid="3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43"/>
                                        </p:tgtEl>
                                      </p:cBhvr>
                                    </p:cmd>
                                  </p:childTnLst>
                                </p:cTn>
                              </p:par>
                              <p:par>
                                <p:cTn id="33" presetID="1" presetClass="entr" presetSubtype="0" fill="hold" nodeType="withEffect">
                                  <p:stCondLst>
                                    <p:cond delay="0"/>
                                  </p:stCondLst>
                                  <p:childTnLst>
                                    <p:set>
                                      <p:cBhvr>
                                        <p:cTn id="34" dur="1" fill="hold">
                                          <p:stCondLst>
                                            <p:cond delay="9"/>
                                          </p:stCondLst>
                                        </p:cTn>
                                        <p:tgtEl>
                                          <p:spTgt spid="4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3"/>
                                        </p:tgtEl>
                                        <p:attrNameLst>
                                          <p:attrName>fillcolor</p:attrName>
                                        </p:attrNameLst>
                                      </p:cBhvr>
                                      <p:to>
                                        <a:srgbClr val="D99694"/>
                                      </p:to>
                                    </p:animClr>
                                    <p:set>
                                      <p:cBhvr>
                                        <p:cTn id="43" dur="500" fill="hold"/>
                                        <p:tgtEl>
                                          <p:spTgt spid="33"/>
                                        </p:tgtEl>
                                        <p:attrNameLst>
                                          <p:attrName>fill.type</p:attrName>
                                        </p:attrNameLst>
                                      </p:cBhvr>
                                      <p:to>
                                        <p:strVal val="solid"/>
                                      </p:to>
                                    </p:set>
                                    <p:set>
                                      <p:cBhvr>
                                        <p:cTn id="44" dur="500" fill="hold"/>
                                        <p:tgtEl>
                                          <p:spTgt spid="33"/>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8"/>
                                        </p:tgtEl>
                                      </p:cBhvr>
                                    </p:cmd>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3"/>
                                        </p:tgtEl>
                                      </p:cBhvr>
                                    </p:animEffect>
                                    <p:animScale>
                                      <p:cBhvr>
                                        <p:cTn id="51"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7"/>
                                        </p:tgtEl>
                                        <p:attrNameLst>
                                          <p:attrName>fillcolor</p:attrName>
                                        </p:attrNameLst>
                                      </p:cBhvr>
                                      <p:to>
                                        <a:srgbClr val="D99694"/>
                                      </p:to>
                                    </p:animClr>
                                    <p:set>
                                      <p:cBhvr>
                                        <p:cTn id="57" dur="500" fill="hold"/>
                                        <p:tgtEl>
                                          <p:spTgt spid="37"/>
                                        </p:tgtEl>
                                        <p:attrNameLst>
                                          <p:attrName>fill.type</p:attrName>
                                        </p:attrNameLst>
                                      </p:cBhvr>
                                      <p:to>
                                        <p:strVal val="solid"/>
                                      </p:to>
                                    </p:set>
                                    <p:set>
                                      <p:cBhvr>
                                        <p:cTn id="58" dur="500" fill="hold"/>
                                        <p:tgtEl>
                                          <p:spTgt spid="3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8"/>
                                        </p:tgtEl>
                                      </p:cBhvr>
                                    </p:cmd>
                                  </p:childTnLst>
                                </p:cTn>
                              </p:par>
                              <p:par>
                                <p:cTn id="61" presetID="1" presetClass="entr" presetSubtype="0" fill="hold" nodeType="withEffect">
                                  <p:stCondLst>
                                    <p:cond delay="0"/>
                                  </p:stCondLst>
                                  <p:childTnLst>
                                    <p:set>
                                      <p:cBhvr>
                                        <p:cTn id="62" dur="1" fill="hold">
                                          <p:stCondLst>
                                            <p:cond delay="9"/>
                                          </p:stCondLst>
                                        </p:cTn>
                                        <p:tgtEl>
                                          <p:spTgt spid="4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7"/>
                                        </p:tgtEl>
                                      </p:cBhvr>
                                    </p:animEffect>
                                    <p:animScale>
                                      <p:cBhvr>
                                        <p:cTn id="65"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42"/>
                                        </p:tgtEl>
                                        <p:attrNameLst>
                                          <p:attrName>fillcolor</p:attrName>
                                        </p:attrNameLst>
                                      </p:cBhvr>
                                      <p:to>
                                        <a:srgbClr val="D99694"/>
                                      </p:to>
                                    </p:animClr>
                                    <p:set>
                                      <p:cBhvr>
                                        <p:cTn id="71" dur="500" fill="hold"/>
                                        <p:tgtEl>
                                          <p:spTgt spid="42"/>
                                        </p:tgtEl>
                                        <p:attrNameLst>
                                          <p:attrName>fill.type</p:attrName>
                                        </p:attrNameLst>
                                      </p:cBhvr>
                                      <p:to>
                                        <p:strVal val="solid"/>
                                      </p:to>
                                    </p:set>
                                    <p:set>
                                      <p:cBhvr>
                                        <p:cTn id="72" dur="500" fill="hold"/>
                                        <p:tgtEl>
                                          <p:spTgt spid="4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8"/>
                                        </p:tgtEl>
                                      </p:cBhvr>
                                    </p:cmd>
                                  </p:childTnLst>
                                </p:cTn>
                              </p:par>
                              <p:par>
                                <p:cTn id="75" presetID="1" presetClass="entr" presetSubtype="0" fill="hold" nodeType="withEffect">
                                  <p:stCondLst>
                                    <p:cond delay="0"/>
                                  </p:stCondLst>
                                  <p:childTnLst>
                                    <p:set>
                                      <p:cBhvr>
                                        <p:cTn id="76" dur="1" fill="hold">
                                          <p:stCondLst>
                                            <p:cond delay="9"/>
                                          </p:stCondLst>
                                        </p:cTn>
                                        <p:tgtEl>
                                          <p:spTgt spid="4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42"/>
                                        </p:tgtEl>
                                      </p:cBhvr>
                                    </p:animEffect>
                                    <p:animScale>
                                      <p:cBhvr>
                                        <p:cTn id="79" dur="250" autoRev="1" fill="hold"/>
                                        <p:tgtEl>
                                          <p:spTgt spid="42"/>
                                        </p:tgtEl>
                                      </p:cBhvr>
                                      <p:by x="105000" y="105000"/>
                                    </p:animScale>
                                  </p:childTnLst>
                                </p:cTn>
                              </p:par>
                            </p:childTnLst>
                          </p:cTn>
                        </p:par>
                      </p:childTnLst>
                    </p:cTn>
                  </p:par>
                </p:childTnLst>
              </p:cTn>
              <p:nextCondLst>
                <p:cond evt="onClick" delay="0">
                  <p:tgtEl>
                    <p:spTgt spid="42"/>
                  </p:tgtEl>
                </p:cond>
              </p:nextCondLst>
            </p:seq>
            <p:audio>
              <p:cMediaNode vol="80000">
                <p:cTn id="80" fill="hold" display="0">
                  <p:stCondLst>
                    <p:cond delay="indefinite"/>
                  </p:stCondLst>
                  <p:endCondLst>
                    <p:cond evt="onStopAudio" delay="0">
                      <p:tgtEl>
                        <p:sldTgt/>
                      </p:tgtEl>
                    </p:cond>
                  </p:endCondLst>
                </p:cTn>
                <p:tgtEl>
                  <p:spTgt spid="43"/>
                </p:tgtEl>
              </p:cMediaNode>
            </p:audio>
            <p:audio>
              <p:cMediaNode vol="80000">
                <p:cTn id="81" fill="hold" display="0">
                  <p:stCondLst>
                    <p:cond delay="indefinite"/>
                  </p:stCondLst>
                  <p:endCondLst>
                    <p:cond evt="onStopAudio" delay="0">
                      <p:tgtEl>
                        <p:sldTgt/>
                      </p:tgtEl>
                    </p:cond>
                  </p:endCondLst>
                </p:cTn>
                <p:tgtEl>
                  <p:spTgt spid="48"/>
                </p:tgtEl>
              </p:cMediaNode>
            </p:audio>
          </p:childTnLst>
        </p:cTn>
      </p:par>
    </p:tnLst>
    <p:bldLst>
      <p:bldP spid="29" grpId="0" animBg="1"/>
      <p:bldP spid="31" grpId="0" animBg="1"/>
      <p:bldP spid="31" grpId="1" animBg="1"/>
      <p:bldP spid="33" grpId="0" animBg="1"/>
      <p:bldP spid="33" grpId="1" animBg="1"/>
      <p:bldP spid="37" grpId="0" animBg="1"/>
      <p:bldP spid="37" grpId="1" animBg="1"/>
      <p:bldP spid="42" grpId="0" animBg="1"/>
      <p:bldP spid="4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5"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864406">
            <a:off x="401695" y="462317"/>
            <a:ext cx="567405" cy="1493169"/>
          </a:xfrm>
          <a:prstGeom prst="rect">
            <a:avLst/>
          </a:prstGeom>
        </p:spPr>
      </p:pic>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8"/>
          <a:stretch>
            <a:fillRect/>
          </a:stretch>
        </p:blipFill>
        <p:spPr>
          <a:xfrm>
            <a:off x="-134530" y="7404889"/>
            <a:ext cx="1499746" cy="2615411"/>
          </a:xfrm>
          <a:prstGeom prst="rect">
            <a:avLst/>
          </a:prstGeom>
        </p:spPr>
      </p:pic>
      <p:sp>
        <p:nvSpPr>
          <p:cNvPr id="27" name="TextBox 8">
            <a:extLst>
              <a:ext uri="{FF2B5EF4-FFF2-40B4-BE49-F238E27FC236}">
                <a16:creationId xmlns:a16="http://schemas.microsoft.com/office/drawing/2014/main" xmlns="" id="{A19ECB77-B032-4E88-B15F-FDAE0101D1A8}"/>
              </a:ext>
            </a:extLst>
          </p:cNvPr>
          <p:cNvSpPr txBox="1"/>
          <p:nvPr/>
        </p:nvSpPr>
        <p:spPr>
          <a:xfrm>
            <a:off x="4861241" y="726938"/>
            <a:ext cx="8553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9" name="Câu hỏi">
            <a:extLst>
              <a:ext uri="{FF2B5EF4-FFF2-40B4-BE49-F238E27FC236}">
                <a16:creationId xmlns:a16="http://schemas.microsoft.com/office/drawing/2014/main" xmlns="" id="{4ADFFF1A-F500-CC57-185E-00F4826D0836}"/>
              </a:ext>
            </a:extLst>
          </p:cNvPr>
          <p:cNvSpPr/>
          <p:nvPr/>
        </p:nvSpPr>
        <p:spPr>
          <a:xfrm>
            <a:off x="1214581" y="1672733"/>
            <a:ext cx="15986399" cy="28329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03A2CF"/>
                </a:solidFill>
                <a:latin typeface="Arial" panose="020B0604020202020204" pitchFamily="34" charset="0"/>
                <a:cs typeface="Arial" panose="020B0604020202020204" pitchFamily="34" charset="0"/>
              </a:rPr>
              <a:t>Câu </a:t>
            </a:r>
            <a:r>
              <a:rPr lang="en-US" sz="4000" b="1" noProof="1">
                <a:solidFill>
                  <a:srgbClr val="03A2CF"/>
                </a:solidFill>
                <a:latin typeface="Arial" panose="020B0604020202020204" pitchFamily="34" charset="0"/>
                <a:cs typeface="Arial" panose="020B0604020202020204" pitchFamily="34" charset="0"/>
              </a:rPr>
              <a:t>4: </a:t>
            </a:r>
            <a:r>
              <a:rPr lang="en-US" sz="4000" noProof="1">
                <a:solidFill>
                  <a:schemeClr val="tx1"/>
                </a:solidFill>
                <a:latin typeface="Arial" panose="020B0604020202020204" pitchFamily="34" charset="0"/>
                <a:cs typeface="Arial" panose="020B0604020202020204" pitchFamily="34" charset="0"/>
              </a:rPr>
              <a:t>Thành phần điện tử chính của máy tính từ thế hệ thứ ba đến thế hệ thứ năm là:</a:t>
            </a:r>
            <a:endParaRPr lang="vi-VN" sz="4000" noProof="1">
              <a:solidFill>
                <a:schemeClr val="tx1"/>
              </a:solidFill>
              <a:latin typeface="Arial" panose="020B0604020202020204" pitchFamily="34" charset="0"/>
              <a:cs typeface="Arial" panose="020B0604020202020204" pitchFamily="34" charset="0"/>
            </a:endParaRPr>
          </a:p>
        </p:txBody>
      </p:sp>
      <p:sp>
        <p:nvSpPr>
          <p:cNvPr id="31" name="Đáp án đúng">
            <a:extLst>
              <a:ext uri="{FF2B5EF4-FFF2-40B4-BE49-F238E27FC236}">
                <a16:creationId xmlns:a16="http://schemas.microsoft.com/office/drawing/2014/main" xmlns="" id="{8B66CBE4-2DB9-BCF7-D1C4-281B894BFE17}"/>
              </a:ext>
            </a:extLst>
          </p:cNvPr>
          <p:cNvSpPr/>
          <p:nvPr/>
        </p:nvSpPr>
        <p:spPr>
          <a:xfrm>
            <a:off x="1212296" y="7298217"/>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a:t>
            </a:r>
            <a:r>
              <a:rPr lang="en-US" sz="4000" noProof="1" smtClean="0">
                <a:solidFill>
                  <a:schemeClr val="tx1"/>
                </a:solidFill>
                <a:latin typeface="Arial" panose="020B0604020202020204" pitchFamily="34" charset="0"/>
                <a:cs typeface="Arial" panose="020B0604020202020204" pitchFamily="34" charset="0"/>
              </a:rPr>
              <a:t>. mạch tích hợp</a:t>
            </a:r>
            <a:endParaRPr lang="vi-VN" sz="4000" noProof="1">
              <a:solidFill>
                <a:schemeClr val="tx1"/>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xmlns="" id="{3FCD9830-5FD1-BD44-878B-228BD96CE996}"/>
              </a:ext>
            </a:extLst>
          </p:cNvPr>
          <p:cNvSpPr/>
          <p:nvPr/>
        </p:nvSpPr>
        <p:spPr>
          <a:xfrm>
            <a:off x="1214581" y="4771770"/>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a:t>
            </a:r>
            <a:r>
              <a:rPr lang="en-US" sz="4000" noProof="1" smtClean="0">
                <a:solidFill>
                  <a:schemeClr val="tx1"/>
                </a:solidFill>
                <a:latin typeface="Arial" panose="020B0604020202020204" pitchFamily="34" charset="0"/>
                <a:cs typeface="Arial" panose="020B0604020202020204" pitchFamily="34" charset="0"/>
              </a:rPr>
              <a:t>. trống từ</a:t>
            </a:r>
            <a:endParaRPr lang="vi-VN" sz="4000" noProof="1">
              <a:solidFill>
                <a:schemeClr val="tx1"/>
              </a:solidFill>
              <a:latin typeface="Arial" panose="020B0604020202020204" pitchFamily="34" charset="0"/>
              <a:cs typeface="Arial" panose="020B0604020202020204" pitchFamily="34" charset="0"/>
            </a:endParaRPr>
          </a:p>
        </p:txBody>
      </p:sp>
      <p:sp>
        <p:nvSpPr>
          <p:cNvPr id="37" name="Đáp án sai 2">
            <a:extLst>
              <a:ext uri="{FF2B5EF4-FFF2-40B4-BE49-F238E27FC236}">
                <a16:creationId xmlns:a16="http://schemas.microsoft.com/office/drawing/2014/main" xmlns="" id="{6A919885-0285-0403-1E09-FA94D8BC080B}"/>
              </a:ext>
            </a:extLst>
          </p:cNvPr>
          <p:cNvSpPr/>
          <p:nvPr/>
        </p:nvSpPr>
        <p:spPr>
          <a:xfrm>
            <a:off x="9296400" y="4777535"/>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a:t>
            </a:r>
            <a:r>
              <a:rPr lang="en-US" sz="4000" noProof="1" smtClean="0">
                <a:solidFill>
                  <a:schemeClr val="tx1"/>
                </a:solidFill>
                <a:latin typeface="Arial" panose="020B0604020202020204" pitchFamily="34" charset="0"/>
                <a:cs typeface="Arial" panose="020B0604020202020204" pitchFamily="34" charset="0"/>
              </a:rPr>
              <a:t>lõi từ</a:t>
            </a:r>
            <a:endParaRPr lang="vi-VN" sz="4000" noProof="1">
              <a:solidFill>
                <a:schemeClr val="tx1"/>
              </a:solidFill>
              <a:latin typeface="Arial" panose="020B0604020202020204" pitchFamily="34" charset="0"/>
              <a:cs typeface="Arial" panose="020B0604020202020204" pitchFamily="34" charset="0"/>
            </a:endParaRPr>
          </a:p>
        </p:txBody>
      </p:sp>
      <p:sp>
        <p:nvSpPr>
          <p:cNvPr id="42" name="Đáp án sai 3">
            <a:extLst>
              <a:ext uri="{FF2B5EF4-FFF2-40B4-BE49-F238E27FC236}">
                <a16:creationId xmlns:a16="http://schemas.microsoft.com/office/drawing/2014/main" xmlns="" id="{2E7D83A4-3758-8699-4DD0-010A80780539}"/>
              </a:ext>
            </a:extLst>
          </p:cNvPr>
          <p:cNvSpPr/>
          <p:nvPr/>
        </p:nvSpPr>
        <p:spPr>
          <a:xfrm>
            <a:off x="9296400" y="7262601"/>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băng từ</a:t>
            </a:r>
            <a:endParaRPr lang="vi-VN" sz="4000" noProof="1">
              <a:solidFill>
                <a:schemeClr val="tx1"/>
              </a:solidFill>
              <a:latin typeface="Arial" panose="020B0604020202020204" pitchFamily="34" charset="0"/>
              <a:cs typeface="Arial" panose="020B0604020202020204" pitchFamily="34" charset="0"/>
            </a:endParaRPr>
          </a:p>
        </p:txBody>
      </p:sp>
      <p:pic>
        <p:nvPicPr>
          <p:cNvPr id="4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637266"/>
            <a:ext cx="487363" cy="487363"/>
          </a:xfrm>
          <a:prstGeom prst="rect">
            <a:avLst/>
          </a:prstGeom>
        </p:spPr>
      </p:pic>
      <p:pic>
        <p:nvPicPr>
          <p:cNvPr id="44" name="Picture 5">
            <a:extLst>
              <a:ext uri="{FF2B5EF4-FFF2-40B4-BE49-F238E27FC236}">
                <a16:creationId xmlns:a16="http://schemas.microsoft.com/office/drawing/2014/main" xmlns=""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07241" y="7937236"/>
            <a:ext cx="1230724" cy="1071226"/>
          </a:xfrm>
          <a:prstGeom prst="rect">
            <a:avLst/>
          </a:prstGeom>
        </p:spPr>
      </p:pic>
      <p:pic>
        <p:nvPicPr>
          <p:cNvPr id="45" name="Picture 44">
            <a:extLst>
              <a:ext uri="{FF2B5EF4-FFF2-40B4-BE49-F238E27FC236}">
                <a16:creationId xmlns:a16="http://schemas.microsoft.com/office/drawing/2014/main" xmlns=""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74475" y="5381432"/>
            <a:ext cx="1226505" cy="1092704"/>
          </a:xfrm>
          <a:prstGeom prst="rect">
            <a:avLst/>
          </a:prstGeom>
        </p:spPr>
      </p:pic>
      <p:pic>
        <p:nvPicPr>
          <p:cNvPr id="46"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74474" y="7937236"/>
            <a:ext cx="1226505" cy="1092704"/>
          </a:xfrm>
          <a:prstGeom prst="rect">
            <a:avLst/>
          </a:prstGeom>
        </p:spPr>
      </p:pic>
      <p:pic>
        <p:nvPicPr>
          <p:cNvPr id="47"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17985" y="5375667"/>
            <a:ext cx="1226505" cy="1092704"/>
          </a:xfrm>
          <a:prstGeom prst="rect">
            <a:avLst/>
          </a:prstGeom>
        </p:spPr>
      </p:pic>
      <p:pic>
        <p:nvPicPr>
          <p:cNvPr id="48"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552541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1"/>
                                        </p:tgtEl>
                                        <p:attrNameLst>
                                          <p:attrName>fillcolor</p:attrName>
                                        </p:attrNameLst>
                                      </p:cBhvr>
                                      <p:to>
                                        <a:srgbClr val="92D050"/>
                                      </p:to>
                                    </p:animClr>
                                    <p:set>
                                      <p:cBhvr>
                                        <p:cTn id="29" dur="500" fill="hold"/>
                                        <p:tgtEl>
                                          <p:spTgt spid="31"/>
                                        </p:tgtEl>
                                        <p:attrNameLst>
                                          <p:attrName>fill.type</p:attrName>
                                        </p:attrNameLst>
                                      </p:cBhvr>
                                      <p:to>
                                        <p:strVal val="solid"/>
                                      </p:to>
                                    </p:set>
                                    <p:set>
                                      <p:cBhvr>
                                        <p:cTn id="30" dur="500" fill="hold"/>
                                        <p:tgtEl>
                                          <p:spTgt spid="3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43"/>
                                        </p:tgtEl>
                                      </p:cBhvr>
                                    </p:cmd>
                                  </p:childTnLst>
                                </p:cTn>
                              </p:par>
                              <p:par>
                                <p:cTn id="33" presetID="1" presetClass="entr" presetSubtype="0" fill="hold" nodeType="withEffect">
                                  <p:stCondLst>
                                    <p:cond delay="0"/>
                                  </p:stCondLst>
                                  <p:childTnLst>
                                    <p:set>
                                      <p:cBhvr>
                                        <p:cTn id="34" dur="1" fill="hold">
                                          <p:stCondLst>
                                            <p:cond delay="9"/>
                                          </p:stCondLst>
                                        </p:cTn>
                                        <p:tgtEl>
                                          <p:spTgt spid="4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3"/>
                                        </p:tgtEl>
                                        <p:attrNameLst>
                                          <p:attrName>fillcolor</p:attrName>
                                        </p:attrNameLst>
                                      </p:cBhvr>
                                      <p:to>
                                        <a:srgbClr val="D99694"/>
                                      </p:to>
                                    </p:animClr>
                                    <p:set>
                                      <p:cBhvr>
                                        <p:cTn id="43" dur="500" fill="hold"/>
                                        <p:tgtEl>
                                          <p:spTgt spid="33"/>
                                        </p:tgtEl>
                                        <p:attrNameLst>
                                          <p:attrName>fill.type</p:attrName>
                                        </p:attrNameLst>
                                      </p:cBhvr>
                                      <p:to>
                                        <p:strVal val="solid"/>
                                      </p:to>
                                    </p:set>
                                    <p:set>
                                      <p:cBhvr>
                                        <p:cTn id="44" dur="500" fill="hold"/>
                                        <p:tgtEl>
                                          <p:spTgt spid="33"/>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8"/>
                                        </p:tgtEl>
                                      </p:cBhvr>
                                    </p:cmd>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3"/>
                                        </p:tgtEl>
                                      </p:cBhvr>
                                    </p:animEffect>
                                    <p:animScale>
                                      <p:cBhvr>
                                        <p:cTn id="51"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7"/>
                                        </p:tgtEl>
                                        <p:attrNameLst>
                                          <p:attrName>fillcolor</p:attrName>
                                        </p:attrNameLst>
                                      </p:cBhvr>
                                      <p:to>
                                        <a:srgbClr val="D99694"/>
                                      </p:to>
                                    </p:animClr>
                                    <p:set>
                                      <p:cBhvr>
                                        <p:cTn id="57" dur="500" fill="hold"/>
                                        <p:tgtEl>
                                          <p:spTgt spid="37"/>
                                        </p:tgtEl>
                                        <p:attrNameLst>
                                          <p:attrName>fill.type</p:attrName>
                                        </p:attrNameLst>
                                      </p:cBhvr>
                                      <p:to>
                                        <p:strVal val="solid"/>
                                      </p:to>
                                    </p:set>
                                    <p:set>
                                      <p:cBhvr>
                                        <p:cTn id="58" dur="500" fill="hold"/>
                                        <p:tgtEl>
                                          <p:spTgt spid="3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8"/>
                                        </p:tgtEl>
                                      </p:cBhvr>
                                    </p:cmd>
                                  </p:childTnLst>
                                </p:cTn>
                              </p:par>
                              <p:par>
                                <p:cTn id="61" presetID="1" presetClass="entr" presetSubtype="0" fill="hold" nodeType="withEffect">
                                  <p:stCondLst>
                                    <p:cond delay="0"/>
                                  </p:stCondLst>
                                  <p:childTnLst>
                                    <p:set>
                                      <p:cBhvr>
                                        <p:cTn id="62" dur="1" fill="hold">
                                          <p:stCondLst>
                                            <p:cond delay="9"/>
                                          </p:stCondLst>
                                        </p:cTn>
                                        <p:tgtEl>
                                          <p:spTgt spid="4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7"/>
                                        </p:tgtEl>
                                      </p:cBhvr>
                                    </p:animEffect>
                                    <p:animScale>
                                      <p:cBhvr>
                                        <p:cTn id="65"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42"/>
                                        </p:tgtEl>
                                        <p:attrNameLst>
                                          <p:attrName>fillcolor</p:attrName>
                                        </p:attrNameLst>
                                      </p:cBhvr>
                                      <p:to>
                                        <a:srgbClr val="D99694"/>
                                      </p:to>
                                    </p:animClr>
                                    <p:set>
                                      <p:cBhvr>
                                        <p:cTn id="71" dur="500" fill="hold"/>
                                        <p:tgtEl>
                                          <p:spTgt spid="42"/>
                                        </p:tgtEl>
                                        <p:attrNameLst>
                                          <p:attrName>fill.type</p:attrName>
                                        </p:attrNameLst>
                                      </p:cBhvr>
                                      <p:to>
                                        <p:strVal val="solid"/>
                                      </p:to>
                                    </p:set>
                                    <p:set>
                                      <p:cBhvr>
                                        <p:cTn id="72" dur="500" fill="hold"/>
                                        <p:tgtEl>
                                          <p:spTgt spid="4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8"/>
                                        </p:tgtEl>
                                      </p:cBhvr>
                                    </p:cmd>
                                  </p:childTnLst>
                                </p:cTn>
                              </p:par>
                              <p:par>
                                <p:cTn id="75" presetID="1" presetClass="entr" presetSubtype="0" fill="hold" nodeType="withEffect">
                                  <p:stCondLst>
                                    <p:cond delay="0"/>
                                  </p:stCondLst>
                                  <p:childTnLst>
                                    <p:set>
                                      <p:cBhvr>
                                        <p:cTn id="76" dur="1" fill="hold">
                                          <p:stCondLst>
                                            <p:cond delay="9"/>
                                          </p:stCondLst>
                                        </p:cTn>
                                        <p:tgtEl>
                                          <p:spTgt spid="4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42"/>
                                        </p:tgtEl>
                                      </p:cBhvr>
                                    </p:animEffect>
                                    <p:animScale>
                                      <p:cBhvr>
                                        <p:cTn id="79" dur="250" autoRev="1" fill="hold"/>
                                        <p:tgtEl>
                                          <p:spTgt spid="42"/>
                                        </p:tgtEl>
                                      </p:cBhvr>
                                      <p:by x="105000" y="105000"/>
                                    </p:animScale>
                                  </p:childTnLst>
                                </p:cTn>
                              </p:par>
                            </p:childTnLst>
                          </p:cTn>
                        </p:par>
                      </p:childTnLst>
                    </p:cTn>
                  </p:par>
                </p:childTnLst>
              </p:cTn>
              <p:nextCondLst>
                <p:cond evt="onClick" delay="0">
                  <p:tgtEl>
                    <p:spTgt spid="42"/>
                  </p:tgtEl>
                </p:cond>
              </p:nextCondLst>
            </p:seq>
            <p:audio>
              <p:cMediaNode vol="80000">
                <p:cTn id="80" fill="hold" display="0">
                  <p:stCondLst>
                    <p:cond delay="indefinite"/>
                  </p:stCondLst>
                  <p:endCondLst>
                    <p:cond evt="onStopAudio" delay="0">
                      <p:tgtEl>
                        <p:sldTgt/>
                      </p:tgtEl>
                    </p:cond>
                  </p:endCondLst>
                </p:cTn>
                <p:tgtEl>
                  <p:spTgt spid="43"/>
                </p:tgtEl>
              </p:cMediaNode>
            </p:audio>
            <p:audio>
              <p:cMediaNode vol="80000">
                <p:cTn id="81" fill="hold" display="0">
                  <p:stCondLst>
                    <p:cond delay="indefinite"/>
                  </p:stCondLst>
                  <p:endCondLst>
                    <p:cond evt="onStopAudio" delay="0">
                      <p:tgtEl>
                        <p:sldTgt/>
                      </p:tgtEl>
                    </p:cond>
                  </p:endCondLst>
                </p:cTn>
                <p:tgtEl>
                  <p:spTgt spid="48"/>
                </p:tgtEl>
              </p:cMediaNode>
            </p:audio>
          </p:childTnLst>
        </p:cTn>
      </p:par>
    </p:tnLst>
    <p:bldLst>
      <p:bldP spid="29" grpId="0" animBg="1"/>
      <p:bldP spid="31" grpId="0" animBg="1"/>
      <p:bldP spid="31" grpId="1" animBg="1"/>
      <p:bldP spid="33" grpId="0" animBg="1"/>
      <p:bldP spid="33" grpId="1" animBg="1"/>
      <p:bldP spid="37" grpId="0" animBg="1"/>
      <p:bldP spid="37" grpId="1" animBg="1"/>
      <p:bldP spid="42" grpId="0" animBg="1"/>
      <p:bldP spid="4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15"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864406">
            <a:off x="401695" y="462317"/>
            <a:ext cx="567405" cy="1493169"/>
          </a:xfrm>
          <a:prstGeom prst="rect">
            <a:avLst/>
          </a:prstGeom>
        </p:spPr>
      </p:pic>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8"/>
          <a:stretch>
            <a:fillRect/>
          </a:stretch>
        </p:blipFill>
        <p:spPr>
          <a:xfrm>
            <a:off x="-134530" y="7404889"/>
            <a:ext cx="1499746" cy="2615411"/>
          </a:xfrm>
          <a:prstGeom prst="rect">
            <a:avLst/>
          </a:prstGeom>
        </p:spPr>
      </p:pic>
      <p:sp>
        <p:nvSpPr>
          <p:cNvPr id="27" name="TextBox 8">
            <a:extLst>
              <a:ext uri="{FF2B5EF4-FFF2-40B4-BE49-F238E27FC236}">
                <a16:creationId xmlns:a16="http://schemas.microsoft.com/office/drawing/2014/main" xmlns="" id="{A19ECB77-B032-4E88-B15F-FDAE0101D1A8}"/>
              </a:ext>
            </a:extLst>
          </p:cNvPr>
          <p:cNvSpPr txBox="1"/>
          <p:nvPr/>
        </p:nvSpPr>
        <p:spPr>
          <a:xfrm>
            <a:off x="4861241" y="726938"/>
            <a:ext cx="8553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9" name="Câu hỏi">
            <a:extLst>
              <a:ext uri="{FF2B5EF4-FFF2-40B4-BE49-F238E27FC236}">
                <a16:creationId xmlns:a16="http://schemas.microsoft.com/office/drawing/2014/main" xmlns="" id="{4ADFFF1A-F500-CC57-185E-00F4826D0836}"/>
              </a:ext>
            </a:extLst>
          </p:cNvPr>
          <p:cNvSpPr/>
          <p:nvPr/>
        </p:nvSpPr>
        <p:spPr>
          <a:xfrm>
            <a:off x="1214581" y="1672733"/>
            <a:ext cx="15986399" cy="28329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03A2CF"/>
                </a:solidFill>
                <a:latin typeface="Arial" panose="020B0604020202020204" pitchFamily="34" charset="0"/>
                <a:cs typeface="Arial" panose="020B0604020202020204" pitchFamily="34" charset="0"/>
              </a:rPr>
              <a:t>Câu </a:t>
            </a:r>
            <a:r>
              <a:rPr lang="en-US" sz="4000" b="1" noProof="1">
                <a:solidFill>
                  <a:srgbClr val="03A2CF"/>
                </a:solidFill>
                <a:latin typeface="Arial" panose="020B0604020202020204" pitchFamily="34" charset="0"/>
                <a:cs typeface="Arial" panose="020B0604020202020204" pitchFamily="34" charset="0"/>
              </a:rPr>
              <a:t>5</a:t>
            </a:r>
            <a:r>
              <a:rPr lang="en-US" sz="4000" b="1" noProof="1" smtClean="0">
                <a:solidFill>
                  <a:srgbClr val="03A2CF"/>
                </a:solidFill>
                <a:latin typeface="Arial" panose="020B0604020202020204" pitchFamily="34" charset="0"/>
                <a:cs typeface="Arial" panose="020B0604020202020204" pitchFamily="34" charset="0"/>
              </a:rPr>
              <a:t>: </a:t>
            </a:r>
            <a:r>
              <a:rPr lang="en-US" sz="4000" noProof="1" smtClean="0">
                <a:solidFill>
                  <a:schemeClr val="tx1"/>
                </a:solidFill>
                <a:latin typeface="Arial" panose="020B0604020202020204" pitchFamily="34" charset="0"/>
                <a:cs typeface="Arial" panose="020B0604020202020204" pitchFamily="34" charset="0"/>
              </a:rPr>
              <a:t>Đâu </a:t>
            </a:r>
            <a:r>
              <a:rPr lang="en-US" sz="4000" b="1" noProof="1">
                <a:solidFill>
                  <a:schemeClr val="tx1"/>
                </a:solidFill>
                <a:latin typeface="Arial" panose="020B0604020202020204" pitchFamily="34" charset="0"/>
                <a:cs typeface="Arial" panose="020B0604020202020204" pitchFamily="34" charset="0"/>
              </a:rPr>
              <a:t>không</a:t>
            </a:r>
            <a:r>
              <a:rPr lang="en-US" sz="4000" noProof="1">
                <a:solidFill>
                  <a:schemeClr val="tx1"/>
                </a:solidFill>
                <a:latin typeface="Arial" panose="020B0604020202020204" pitchFamily="34" charset="0"/>
                <a:cs typeface="Arial" panose="020B0604020202020204" pitchFamily="34" charset="0"/>
              </a:rPr>
              <a:t> phải là tác động của máy tính đến lĩnh vực </a:t>
            </a:r>
            <a:endParaRPr lang="en-US" sz="4000" noProof="1" smtClean="0">
              <a:solidFill>
                <a:schemeClr val="tx1"/>
              </a:solidFill>
              <a:latin typeface="Arial" panose="020B0604020202020204" pitchFamily="34" charset="0"/>
              <a:cs typeface="Arial" panose="020B0604020202020204" pitchFamily="34" charset="0"/>
            </a:endParaRPr>
          </a:p>
          <a:p>
            <a:pPr algn="ctr">
              <a:lnSpc>
                <a:spcPct val="150000"/>
              </a:lnSpc>
            </a:pPr>
            <a:r>
              <a:rPr lang="en-US" sz="4000" noProof="1" smtClean="0">
                <a:solidFill>
                  <a:schemeClr val="tx1"/>
                </a:solidFill>
                <a:latin typeface="Arial" panose="020B0604020202020204" pitchFamily="34" charset="0"/>
                <a:cs typeface="Arial" panose="020B0604020202020204" pitchFamily="34" charset="0"/>
              </a:rPr>
              <a:t>giáo </a:t>
            </a:r>
            <a:r>
              <a:rPr lang="en-US" sz="4000" noProof="1">
                <a:solidFill>
                  <a:schemeClr val="tx1"/>
                </a:solidFill>
                <a:latin typeface="Arial" panose="020B0604020202020204" pitchFamily="34" charset="0"/>
                <a:cs typeface="Arial" panose="020B0604020202020204" pitchFamily="34" charset="0"/>
              </a:rPr>
              <a:t>dục? </a:t>
            </a:r>
            <a:endParaRPr lang="vi-VN" sz="4000" noProof="1">
              <a:solidFill>
                <a:schemeClr val="tx1"/>
              </a:solidFill>
              <a:latin typeface="Arial" panose="020B0604020202020204" pitchFamily="34" charset="0"/>
              <a:cs typeface="Arial" panose="020B0604020202020204" pitchFamily="34" charset="0"/>
            </a:endParaRPr>
          </a:p>
        </p:txBody>
      </p:sp>
      <p:sp>
        <p:nvSpPr>
          <p:cNvPr id="31" name="Đáp án đúng">
            <a:extLst>
              <a:ext uri="{FF2B5EF4-FFF2-40B4-BE49-F238E27FC236}">
                <a16:creationId xmlns:a16="http://schemas.microsoft.com/office/drawing/2014/main" xmlns="" id="{8B66CBE4-2DB9-BCF7-D1C4-281B894BFE17}"/>
              </a:ext>
            </a:extLst>
          </p:cNvPr>
          <p:cNvSpPr/>
          <p:nvPr/>
        </p:nvSpPr>
        <p:spPr>
          <a:xfrm>
            <a:off x="9296400" y="4771770"/>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a:t>
            </a:r>
            <a:r>
              <a:rPr lang="en-US" sz="4000" noProof="1"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Giúp</a:t>
            </a:r>
            <a:r>
              <a:rPr lang="en-US" sz="4000" dirty="0">
                <a:solidFill>
                  <a:schemeClr val="tx1"/>
                </a:solidFill>
                <a:latin typeface="Arial" panose="020B0604020202020204" pitchFamily="34" charset="0"/>
                <a:cs typeface="Arial" panose="020B0604020202020204" pitchFamily="34" charset="0"/>
              </a:rPr>
              <a:t> con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xem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phim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nghe</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nhạc</a:t>
            </a:r>
            <a:r>
              <a:rPr lang="en-US" sz="4000" dirty="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xmlns="" id="{3FCD9830-5FD1-BD44-878B-228BD96CE996}"/>
              </a:ext>
            </a:extLst>
          </p:cNvPr>
          <p:cNvSpPr/>
          <p:nvPr/>
        </p:nvSpPr>
        <p:spPr>
          <a:xfrm>
            <a:off x="1214581" y="4771770"/>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A</a:t>
            </a:r>
            <a:r>
              <a:rPr lang="en-US" sz="4000" noProof="1"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Giúp</a:t>
            </a:r>
            <a:r>
              <a:rPr lang="en-US" sz="4000" dirty="0">
                <a:solidFill>
                  <a:schemeClr val="tx1"/>
                </a:solidFill>
                <a:latin typeface="Arial" panose="020B0604020202020204" pitchFamily="34" charset="0"/>
                <a:cs typeface="Arial" panose="020B0604020202020204" pitchFamily="34" charset="0"/>
              </a:rPr>
              <a:t> con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tìm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hiểu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kiến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thông</a:t>
            </a:r>
            <a:r>
              <a:rPr lang="en-US" sz="4000" dirty="0">
                <a:solidFill>
                  <a:schemeClr val="tx1"/>
                </a:solidFill>
                <a:latin typeface="Arial" panose="020B0604020202020204" pitchFamily="34" charset="0"/>
                <a:cs typeface="Arial" panose="020B0604020202020204" pitchFamily="34" charset="0"/>
              </a:rPr>
              <a:t> tin.</a:t>
            </a:r>
            <a:endParaRPr lang="vi-VN" sz="4000" noProof="1">
              <a:solidFill>
                <a:schemeClr val="tx1"/>
              </a:solidFill>
              <a:latin typeface="Arial" panose="020B0604020202020204" pitchFamily="34" charset="0"/>
              <a:cs typeface="Arial" panose="020B0604020202020204" pitchFamily="34" charset="0"/>
            </a:endParaRPr>
          </a:p>
        </p:txBody>
      </p:sp>
      <p:sp>
        <p:nvSpPr>
          <p:cNvPr id="37" name="Đáp án sai 2">
            <a:extLst>
              <a:ext uri="{FF2B5EF4-FFF2-40B4-BE49-F238E27FC236}">
                <a16:creationId xmlns:a16="http://schemas.microsoft.com/office/drawing/2014/main" xmlns="" id="{6A919885-0285-0403-1E09-FA94D8BC080B}"/>
              </a:ext>
            </a:extLst>
          </p:cNvPr>
          <p:cNvSpPr/>
          <p:nvPr/>
        </p:nvSpPr>
        <p:spPr>
          <a:xfrm>
            <a:off x="9296400" y="7328518"/>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a:t>
            </a:r>
            <a:r>
              <a:rPr lang="en-US" sz="4000" noProof="1"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Giúp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dạy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học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trực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tuyến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đoạn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dịch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bệnh</a:t>
            </a:r>
            <a:r>
              <a:rPr lang="en-US" sz="4000" dirty="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p:sp>
        <p:nvSpPr>
          <p:cNvPr id="42" name="Đáp án sai 3">
            <a:extLst>
              <a:ext uri="{FF2B5EF4-FFF2-40B4-BE49-F238E27FC236}">
                <a16:creationId xmlns:a16="http://schemas.microsoft.com/office/drawing/2014/main" xmlns="" id="{2E7D83A4-3758-8699-4DD0-010A80780539}"/>
              </a:ext>
            </a:extLst>
          </p:cNvPr>
          <p:cNvSpPr/>
          <p:nvPr/>
        </p:nvSpPr>
        <p:spPr>
          <a:xfrm>
            <a:off x="1214581" y="7338390"/>
            <a:ext cx="7904580" cy="23004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a:t>
            </a:r>
            <a:r>
              <a:rPr lang="en-US" sz="4000" noProof="1"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Giúp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giáo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viên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hỗ</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trợ</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học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sinh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xa</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43"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637266"/>
            <a:ext cx="487363" cy="487363"/>
          </a:xfrm>
          <a:prstGeom prst="rect">
            <a:avLst/>
          </a:prstGeom>
        </p:spPr>
      </p:pic>
      <p:pic>
        <p:nvPicPr>
          <p:cNvPr id="44" name="Picture 5">
            <a:extLst>
              <a:ext uri="{FF2B5EF4-FFF2-40B4-BE49-F238E27FC236}">
                <a16:creationId xmlns:a16="http://schemas.microsoft.com/office/drawing/2014/main" xmlns=""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91345" y="5410789"/>
            <a:ext cx="1230724" cy="1071226"/>
          </a:xfrm>
          <a:prstGeom prst="rect">
            <a:avLst/>
          </a:prstGeom>
        </p:spPr>
      </p:pic>
      <p:pic>
        <p:nvPicPr>
          <p:cNvPr id="45" name="Picture 44">
            <a:extLst>
              <a:ext uri="{FF2B5EF4-FFF2-40B4-BE49-F238E27FC236}">
                <a16:creationId xmlns:a16="http://schemas.microsoft.com/office/drawing/2014/main" xmlns=""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74475" y="7932415"/>
            <a:ext cx="1226505" cy="1092704"/>
          </a:xfrm>
          <a:prstGeom prst="rect">
            <a:avLst/>
          </a:prstGeom>
        </p:spPr>
      </p:pic>
      <p:pic>
        <p:nvPicPr>
          <p:cNvPr id="46"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92655" y="8013025"/>
            <a:ext cx="1226505" cy="1092704"/>
          </a:xfrm>
          <a:prstGeom prst="rect">
            <a:avLst/>
          </a:prstGeom>
        </p:spPr>
      </p:pic>
      <p:pic>
        <p:nvPicPr>
          <p:cNvPr id="47"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17985" y="5375667"/>
            <a:ext cx="1226505" cy="1092704"/>
          </a:xfrm>
          <a:prstGeom prst="rect">
            <a:avLst/>
          </a:prstGeom>
        </p:spPr>
      </p:pic>
      <p:pic>
        <p:nvPicPr>
          <p:cNvPr id="48"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5" y="-637266"/>
            <a:ext cx="487363" cy="487363"/>
          </a:xfrm>
          <a:prstGeom prst="rect">
            <a:avLst/>
          </a:prstGeom>
        </p:spPr>
      </p:pic>
    </p:spTree>
    <p:extLst>
      <p:ext uri="{BB962C8B-B14F-4D97-AF65-F5344CB8AC3E}">
        <p14:creationId xmlns:p14="http://schemas.microsoft.com/office/powerpoint/2010/main" val="987924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31"/>
                                        </p:tgtEl>
                                        <p:attrNameLst>
                                          <p:attrName>fillcolor</p:attrName>
                                        </p:attrNameLst>
                                      </p:cBhvr>
                                      <p:to>
                                        <a:srgbClr val="92D050"/>
                                      </p:to>
                                    </p:animClr>
                                    <p:set>
                                      <p:cBhvr>
                                        <p:cTn id="29" dur="500" fill="hold"/>
                                        <p:tgtEl>
                                          <p:spTgt spid="31"/>
                                        </p:tgtEl>
                                        <p:attrNameLst>
                                          <p:attrName>fill.type</p:attrName>
                                        </p:attrNameLst>
                                      </p:cBhvr>
                                      <p:to>
                                        <p:strVal val="solid"/>
                                      </p:to>
                                    </p:set>
                                    <p:set>
                                      <p:cBhvr>
                                        <p:cTn id="30" dur="500" fill="hold"/>
                                        <p:tgtEl>
                                          <p:spTgt spid="3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43"/>
                                        </p:tgtEl>
                                      </p:cBhvr>
                                    </p:cmd>
                                  </p:childTnLst>
                                </p:cTn>
                              </p:par>
                              <p:par>
                                <p:cTn id="33" presetID="1" presetClass="entr" presetSubtype="0" fill="hold" nodeType="withEffect">
                                  <p:stCondLst>
                                    <p:cond delay="0"/>
                                  </p:stCondLst>
                                  <p:childTnLst>
                                    <p:set>
                                      <p:cBhvr>
                                        <p:cTn id="34" dur="1" fill="hold">
                                          <p:stCondLst>
                                            <p:cond delay="9"/>
                                          </p:stCondLst>
                                        </p:cTn>
                                        <p:tgtEl>
                                          <p:spTgt spid="4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3"/>
                                        </p:tgtEl>
                                        <p:attrNameLst>
                                          <p:attrName>fillcolor</p:attrName>
                                        </p:attrNameLst>
                                      </p:cBhvr>
                                      <p:to>
                                        <a:srgbClr val="D99694"/>
                                      </p:to>
                                    </p:animClr>
                                    <p:set>
                                      <p:cBhvr>
                                        <p:cTn id="43" dur="500" fill="hold"/>
                                        <p:tgtEl>
                                          <p:spTgt spid="33"/>
                                        </p:tgtEl>
                                        <p:attrNameLst>
                                          <p:attrName>fill.type</p:attrName>
                                        </p:attrNameLst>
                                      </p:cBhvr>
                                      <p:to>
                                        <p:strVal val="solid"/>
                                      </p:to>
                                    </p:set>
                                    <p:set>
                                      <p:cBhvr>
                                        <p:cTn id="44" dur="500" fill="hold"/>
                                        <p:tgtEl>
                                          <p:spTgt spid="33"/>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48"/>
                                        </p:tgtEl>
                                      </p:cBhvr>
                                    </p:cmd>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3"/>
                                        </p:tgtEl>
                                      </p:cBhvr>
                                    </p:animEffect>
                                    <p:animScale>
                                      <p:cBhvr>
                                        <p:cTn id="51"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7"/>
                                        </p:tgtEl>
                                        <p:attrNameLst>
                                          <p:attrName>fillcolor</p:attrName>
                                        </p:attrNameLst>
                                      </p:cBhvr>
                                      <p:to>
                                        <a:srgbClr val="D99694"/>
                                      </p:to>
                                    </p:animClr>
                                    <p:set>
                                      <p:cBhvr>
                                        <p:cTn id="57" dur="500" fill="hold"/>
                                        <p:tgtEl>
                                          <p:spTgt spid="37"/>
                                        </p:tgtEl>
                                        <p:attrNameLst>
                                          <p:attrName>fill.type</p:attrName>
                                        </p:attrNameLst>
                                      </p:cBhvr>
                                      <p:to>
                                        <p:strVal val="solid"/>
                                      </p:to>
                                    </p:set>
                                    <p:set>
                                      <p:cBhvr>
                                        <p:cTn id="58" dur="500" fill="hold"/>
                                        <p:tgtEl>
                                          <p:spTgt spid="3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8"/>
                                        </p:tgtEl>
                                      </p:cBhvr>
                                    </p:cmd>
                                  </p:childTnLst>
                                </p:cTn>
                              </p:par>
                              <p:par>
                                <p:cTn id="61" presetID="1" presetClass="entr" presetSubtype="0" fill="hold" nodeType="withEffect">
                                  <p:stCondLst>
                                    <p:cond delay="0"/>
                                  </p:stCondLst>
                                  <p:childTnLst>
                                    <p:set>
                                      <p:cBhvr>
                                        <p:cTn id="62" dur="1" fill="hold">
                                          <p:stCondLst>
                                            <p:cond delay="9"/>
                                          </p:stCondLst>
                                        </p:cTn>
                                        <p:tgtEl>
                                          <p:spTgt spid="4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7"/>
                                        </p:tgtEl>
                                      </p:cBhvr>
                                    </p:animEffect>
                                    <p:animScale>
                                      <p:cBhvr>
                                        <p:cTn id="65" dur="250" autoRev="1" fill="hold"/>
                                        <p:tgtEl>
                                          <p:spTgt spid="37"/>
                                        </p:tgtEl>
                                      </p:cBhvr>
                                      <p:by x="105000" y="105000"/>
                                    </p:animScale>
                                  </p:childTnLst>
                                </p:cTn>
                              </p:par>
                            </p:childTnLst>
                          </p:cTn>
                        </p:par>
                      </p:childTnLst>
                    </p:cTn>
                  </p:par>
                </p:childTnLst>
              </p:cTn>
              <p:nextCondLst>
                <p:cond evt="onClick" delay="0">
                  <p:tgtEl>
                    <p:spTgt spid="37"/>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42"/>
                                        </p:tgtEl>
                                        <p:attrNameLst>
                                          <p:attrName>fillcolor</p:attrName>
                                        </p:attrNameLst>
                                      </p:cBhvr>
                                      <p:to>
                                        <a:srgbClr val="D99694"/>
                                      </p:to>
                                    </p:animClr>
                                    <p:set>
                                      <p:cBhvr>
                                        <p:cTn id="71" dur="500" fill="hold"/>
                                        <p:tgtEl>
                                          <p:spTgt spid="42"/>
                                        </p:tgtEl>
                                        <p:attrNameLst>
                                          <p:attrName>fill.type</p:attrName>
                                        </p:attrNameLst>
                                      </p:cBhvr>
                                      <p:to>
                                        <p:strVal val="solid"/>
                                      </p:to>
                                    </p:set>
                                    <p:set>
                                      <p:cBhvr>
                                        <p:cTn id="72" dur="500" fill="hold"/>
                                        <p:tgtEl>
                                          <p:spTgt spid="4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8"/>
                                        </p:tgtEl>
                                      </p:cBhvr>
                                    </p:cmd>
                                  </p:childTnLst>
                                </p:cTn>
                              </p:par>
                              <p:par>
                                <p:cTn id="75" presetID="1" presetClass="entr" presetSubtype="0" fill="hold" nodeType="withEffect">
                                  <p:stCondLst>
                                    <p:cond delay="0"/>
                                  </p:stCondLst>
                                  <p:childTnLst>
                                    <p:set>
                                      <p:cBhvr>
                                        <p:cTn id="76" dur="1" fill="hold">
                                          <p:stCondLst>
                                            <p:cond delay="9"/>
                                          </p:stCondLst>
                                        </p:cTn>
                                        <p:tgtEl>
                                          <p:spTgt spid="4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42"/>
                                        </p:tgtEl>
                                      </p:cBhvr>
                                    </p:animEffect>
                                    <p:animScale>
                                      <p:cBhvr>
                                        <p:cTn id="79" dur="250" autoRev="1" fill="hold"/>
                                        <p:tgtEl>
                                          <p:spTgt spid="42"/>
                                        </p:tgtEl>
                                      </p:cBhvr>
                                      <p:by x="105000" y="105000"/>
                                    </p:animScale>
                                  </p:childTnLst>
                                </p:cTn>
                              </p:par>
                            </p:childTnLst>
                          </p:cTn>
                        </p:par>
                      </p:childTnLst>
                    </p:cTn>
                  </p:par>
                </p:childTnLst>
              </p:cTn>
              <p:nextCondLst>
                <p:cond evt="onClick" delay="0">
                  <p:tgtEl>
                    <p:spTgt spid="42"/>
                  </p:tgtEl>
                </p:cond>
              </p:nextCondLst>
            </p:seq>
            <p:audio>
              <p:cMediaNode vol="80000">
                <p:cTn id="80" fill="hold" display="0">
                  <p:stCondLst>
                    <p:cond delay="indefinite"/>
                  </p:stCondLst>
                  <p:endCondLst>
                    <p:cond evt="onStopAudio" delay="0">
                      <p:tgtEl>
                        <p:sldTgt/>
                      </p:tgtEl>
                    </p:cond>
                  </p:endCondLst>
                </p:cTn>
                <p:tgtEl>
                  <p:spTgt spid="43"/>
                </p:tgtEl>
              </p:cMediaNode>
            </p:audio>
            <p:audio>
              <p:cMediaNode vol="80000">
                <p:cTn id="81" fill="hold" display="0">
                  <p:stCondLst>
                    <p:cond delay="indefinite"/>
                  </p:stCondLst>
                  <p:endCondLst>
                    <p:cond evt="onStopAudio" delay="0">
                      <p:tgtEl>
                        <p:sldTgt/>
                      </p:tgtEl>
                    </p:cond>
                  </p:endCondLst>
                </p:cTn>
                <p:tgtEl>
                  <p:spTgt spid="48"/>
                </p:tgtEl>
              </p:cMediaNode>
            </p:audio>
          </p:childTnLst>
        </p:cTn>
      </p:par>
    </p:tnLst>
    <p:bldLst>
      <p:bldP spid="29" grpId="0" animBg="1"/>
      <p:bldP spid="31" grpId="0" animBg="1"/>
      <p:bldP spid="31" grpId="1" animBg="1"/>
      <p:bldP spid="33" grpId="0" animBg="1"/>
      <p:bldP spid="33" grpId="1" animBg="1"/>
      <p:bldP spid="37" grpId="0" animBg="1"/>
      <p:bldP spid="37" grpId="1" animBg="1"/>
      <p:bldP spid="42" grpId="0" animBg="1"/>
      <p:bldP spid="4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304800" y="234616"/>
            <a:ext cx="17678400" cy="9753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grpSp>
        <p:nvGrpSpPr>
          <p:cNvPr id="10" name="Group 9"/>
          <p:cNvGrpSpPr/>
          <p:nvPr/>
        </p:nvGrpSpPr>
        <p:grpSpPr>
          <a:xfrm>
            <a:off x="457200" y="419100"/>
            <a:ext cx="4495800" cy="997521"/>
            <a:chOff x="1034716" y="3954341"/>
            <a:chExt cx="6822841" cy="1089159"/>
          </a:xfrm>
        </p:grpSpPr>
        <p:grpSp>
          <p:nvGrpSpPr>
            <p:cNvPr id="11" name="Group 3"/>
            <p:cNvGrpSpPr/>
            <p:nvPr/>
          </p:nvGrpSpPr>
          <p:grpSpPr>
            <a:xfrm>
              <a:off x="1034716" y="3954341"/>
              <a:ext cx="6822841" cy="1089159"/>
              <a:chOff x="-72942" y="308502"/>
              <a:chExt cx="31022888" cy="2019285"/>
            </a:xfrm>
          </p:grpSpPr>
          <p:sp>
            <p:nvSpPr>
              <p:cNvPr id="13" name="Freeform 4"/>
              <p:cNvSpPr/>
              <p:nvPr/>
            </p:nvSpPr>
            <p:spPr>
              <a:xfrm>
                <a:off x="-72942" y="321202"/>
                <a:ext cx="31022888" cy="2006585"/>
              </a:xfrm>
              <a:custGeom>
                <a:avLst/>
                <a:gdLst/>
                <a:ahLst/>
                <a:cxnLst/>
                <a:rect l="l" t="t" r="r" b="b"/>
                <a:pathLst>
                  <a:path w="17238957" h="2165269">
                    <a:moveTo>
                      <a:pt x="16282012" y="2165269"/>
                    </a:moveTo>
                    <a:lnTo>
                      <a:pt x="956945" y="2165269"/>
                    </a:lnTo>
                    <a:cubicBezTo>
                      <a:pt x="428371" y="2165269"/>
                      <a:pt x="0" y="1736771"/>
                      <a:pt x="0" y="1082635"/>
                    </a:cubicBezTo>
                    <a:lnTo>
                      <a:pt x="0" y="1082635"/>
                    </a:lnTo>
                    <a:cubicBezTo>
                      <a:pt x="0" y="428371"/>
                      <a:pt x="428371" y="0"/>
                      <a:pt x="956945" y="0"/>
                    </a:cubicBezTo>
                    <a:lnTo>
                      <a:pt x="16282012" y="0"/>
                    </a:lnTo>
                    <a:cubicBezTo>
                      <a:pt x="16810459" y="0"/>
                      <a:pt x="17238957" y="428371"/>
                      <a:pt x="17238957" y="1082635"/>
                    </a:cubicBezTo>
                    <a:lnTo>
                      <a:pt x="17238957" y="1082635"/>
                    </a:lnTo>
                    <a:cubicBezTo>
                      <a:pt x="17238957" y="1736771"/>
                      <a:pt x="16810459" y="2165269"/>
                      <a:pt x="16282012" y="2165269"/>
                    </a:cubicBezTo>
                    <a:close/>
                  </a:path>
                </a:pathLst>
              </a:custGeom>
              <a:solidFill>
                <a:srgbClr val="FFD93B"/>
              </a:solidFill>
            </p:spPr>
          </p:sp>
          <p:sp>
            <p:nvSpPr>
              <p:cNvPr id="15" name="Freeform 5"/>
              <p:cNvSpPr/>
              <p:nvPr/>
            </p:nvSpPr>
            <p:spPr>
              <a:xfrm>
                <a:off x="3" y="308502"/>
                <a:ext cx="30949936" cy="2019285"/>
              </a:xfrm>
              <a:custGeom>
                <a:avLst/>
                <a:gdLst/>
                <a:ahLst/>
                <a:cxnLst/>
                <a:rect l="l" t="t" r="r" b="b"/>
                <a:pathLst>
                  <a:path w="17264357" h="2190669">
                    <a:moveTo>
                      <a:pt x="16294712" y="0"/>
                    </a:moveTo>
                    <a:lnTo>
                      <a:pt x="969645" y="0"/>
                    </a:lnTo>
                    <a:cubicBezTo>
                      <a:pt x="434975" y="0"/>
                      <a:pt x="0" y="434975"/>
                      <a:pt x="0" y="1095335"/>
                    </a:cubicBezTo>
                    <a:cubicBezTo>
                      <a:pt x="0" y="1755694"/>
                      <a:pt x="434975" y="2190669"/>
                      <a:pt x="969645" y="2190669"/>
                    </a:cubicBezTo>
                    <a:lnTo>
                      <a:pt x="16294712" y="2190669"/>
                    </a:lnTo>
                    <a:cubicBezTo>
                      <a:pt x="16829382" y="2190669"/>
                      <a:pt x="17264357" y="1755694"/>
                      <a:pt x="17264357" y="1095335"/>
                    </a:cubicBezTo>
                    <a:cubicBezTo>
                      <a:pt x="17264357" y="434975"/>
                      <a:pt x="16829382" y="0"/>
                      <a:pt x="16294712" y="0"/>
                    </a:cubicBezTo>
                    <a:close/>
                    <a:moveTo>
                      <a:pt x="16294712" y="2165269"/>
                    </a:moveTo>
                    <a:lnTo>
                      <a:pt x="969645" y="2165269"/>
                    </a:lnTo>
                    <a:cubicBezTo>
                      <a:pt x="448945" y="2165269"/>
                      <a:pt x="25400" y="1741724"/>
                      <a:pt x="25400" y="1095335"/>
                    </a:cubicBezTo>
                    <a:cubicBezTo>
                      <a:pt x="25400" y="448945"/>
                      <a:pt x="448945" y="25400"/>
                      <a:pt x="969645" y="25400"/>
                    </a:cubicBezTo>
                    <a:lnTo>
                      <a:pt x="16294712" y="25400"/>
                    </a:lnTo>
                    <a:cubicBezTo>
                      <a:pt x="16815412" y="25400"/>
                      <a:pt x="17238957" y="448945"/>
                      <a:pt x="17238957" y="1095335"/>
                    </a:cubicBezTo>
                    <a:cubicBezTo>
                      <a:pt x="17238957" y="1741724"/>
                      <a:pt x="16815412" y="2165269"/>
                      <a:pt x="16294712" y="2165269"/>
                    </a:cubicBezTo>
                    <a:close/>
                  </a:path>
                </a:pathLst>
              </a:custGeom>
              <a:solidFill>
                <a:srgbClr val="031929"/>
              </a:solidFill>
            </p:spPr>
          </p:sp>
        </p:grpSp>
        <p:sp>
          <p:nvSpPr>
            <p:cNvPr id="12" name="Rectangle 11"/>
            <p:cNvSpPr/>
            <p:nvPr/>
          </p:nvSpPr>
          <p:spPr>
            <a:xfrm>
              <a:off x="1350809" y="4137790"/>
              <a:ext cx="6393430" cy="739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38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 (SGK – tr9)</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533400" y="434404"/>
            <a:ext cx="17233968" cy="1846659"/>
          </a:xfrm>
          <a:prstGeom prst="rect">
            <a:avLst/>
          </a:prstGeom>
        </p:spPr>
        <p:txBody>
          <a:bodyPr wrap="square">
            <a:spAutoFit/>
          </a:bodyPr>
          <a:lstStyle/>
          <a:p>
            <a:pPr algn="just">
              <a:lnSpc>
                <a:spcPct val="150000"/>
              </a:lnSpc>
              <a:spcAft>
                <a:spcPts val="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Em hãy nêu một ví dụ cho thấy sự khác nhau rõ ràng trong hoạt động học tập khi chưa có và khi có các thiết bị công nghệ số hiện nay.</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8162609" y="2332792"/>
            <a:ext cx="1962781" cy="677108"/>
          </a:xfrm>
          <a:prstGeom prst="rect">
            <a:avLst/>
          </a:prstGeom>
        </p:spPr>
        <p:txBody>
          <a:bodyPr wrap="none">
            <a:spAutoFit/>
          </a:bodyPr>
          <a:lstStyle/>
          <a:p>
            <a:r>
              <a:rPr lang="en-US" sz="3800" b="1" u="sng">
                <a:solidFill>
                  <a:srgbClr val="000000"/>
                </a:solidFill>
                <a:latin typeface="Arial" panose="020B0604020202020204" pitchFamily="34" charset="0"/>
                <a:ea typeface="Calibri" panose="020F0502020204030204" pitchFamily="34" charset="0"/>
                <a:cs typeface="Arial" panose="020B0604020202020204" pitchFamily="34" charset="0"/>
              </a:rPr>
              <a:t> Trả lời:</a:t>
            </a:r>
            <a:endParaRPr lang="en-US" b="1" u="sng"/>
          </a:p>
        </p:txBody>
      </p:sp>
      <p:sp>
        <p:nvSpPr>
          <p:cNvPr id="5" name="Rectangle 4"/>
          <p:cNvSpPr/>
          <p:nvPr/>
        </p:nvSpPr>
        <p:spPr>
          <a:xfrm>
            <a:off x="585150" y="3130685"/>
            <a:ext cx="17233968" cy="6819431"/>
          </a:xfrm>
          <a:prstGeom prst="rect">
            <a:avLst/>
          </a:prstGeom>
        </p:spPr>
        <p:txBody>
          <a:bodyPr wrap="square">
            <a:spAutoFit/>
          </a:bodyPr>
          <a:lstStyle/>
          <a:p>
            <a:pPr algn="just">
              <a:lnSpc>
                <a:spcPct val="150000"/>
              </a:lnSpc>
              <a:spcAft>
                <a:spcPts val="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So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khi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chưa</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máy</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kiện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nghệ</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nay,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thay</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Tx/>
              <a:buChar char="-"/>
            </a:pP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dồi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dào</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Tx/>
              <a:buChar char="-"/>
            </a:pP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chia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sẻ</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rộng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rãi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nhờ</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Internet.</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Tx/>
              <a:buChar char="-"/>
            </a:pP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dễ</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cận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Tx/>
              <a:buChar char="-"/>
            </a:pP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Tx/>
              <a:buChar char="-"/>
            </a:pP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Dạy</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trực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tuyến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xa</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Tx/>
              <a:buChar char="-"/>
            </a:pP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Thảo</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luận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trao</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trực</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latin typeface="Arial" panose="020B0604020202020204" pitchFamily="34" charset="0"/>
                <a:ea typeface="Calibri" panose="020F0502020204030204" pitchFamily="34" charset="0"/>
                <a:cs typeface="Arial" panose="020B0604020202020204" pitchFamily="34" charset="0"/>
              </a:rPr>
              <a:t>tuyến</a:t>
            </a: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2115800" y="4076700"/>
            <a:ext cx="5023460" cy="5493012"/>
          </a:xfrm>
          <a:prstGeom prst="rect">
            <a:avLst/>
          </a:prstGeom>
        </p:spPr>
      </p:pic>
    </p:spTree>
    <p:extLst>
      <p:ext uri="{BB962C8B-B14F-4D97-AF65-F5344CB8AC3E}">
        <p14:creationId xmlns:p14="http://schemas.microsoft.com/office/powerpoint/2010/main" val="12852524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864406">
            <a:off x="401695" y="462317"/>
            <a:ext cx="567405" cy="1493169"/>
          </a:xfrm>
          <a:prstGeom prst="rect">
            <a:avLst/>
          </a:prstGeom>
        </p:spPr>
      </p:pic>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p:cNvGrpSpPr/>
          <p:nvPr/>
        </p:nvGrpSpPr>
        <p:grpSpPr>
          <a:xfrm>
            <a:off x="1225216" y="858441"/>
            <a:ext cx="15614984" cy="1846659"/>
            <a:chOff x="1790700" y="686704"/>
            <a:chExt cx="15614984" cy="1846659"/>
          </a:xfrm>
        </p:grpSpPr>
        <p:grpSp>
          <p:nvGrpSpPr>
            <p:cNvPr id="10" name="Group 9"/>
            <p:cNvGrpSpPr/>
            <p:nvPr/>
          </p:nvGrpSpPr>
          <p:grpSpPr>
            <a:xfrm>
              <a:off x="1790700" y="687148"/>
              <a:ext cx="4495800" cy="997521"/>
              <a:chOff x="1034716" y="3954341"/>
              <a:chExt cx="6822841" cy="1089159"/>
            </a:xfrm>
          </p:grpSpPr>
          <p:grpSp>
            <p:nvGrpSpPr>
              <p:cNvPr id="12" name="Group 3"/>
              <p:cNvGrpSpPr/>
              <p:nvPr/>
            </p:nvGrpSpPr>
            <p:grpSpPr>
              <a:xfrm>
                <a:off x="1034716" y="3954341"/>
                <a:ext cx="6822841" cy="1089159"/>
                <a:chOff x="-72942" y="308502"/>
                <a:chExt cx="31022888" cy="2019285"/>
              </a:xfrm>
            </p:grpSpPr>
            <p:sp>
              <p:nvSpPr>
                <p:cNvPr id="14" name="Freeform 4"/>
                <p:cNvSpPr/>
                <p:nvPr/>
              </p:nvSpPr>
              <p:spPr>
                <a:xfrm>
                  <a:off x="-72942" y="321202"/>
                  <a:ext cx="31022888" cy="2006585"/>
                </a:xfrm>
                <a:custGeom>
                  <a:avLst/>
                  <a:gdLst/>
                  <a:ahLst/>
                  <a:cxnLst/>
                  <a:rect l="l" t="t" r="r" b="b"/>
                  <a:pathLst>
                    <a:path w="17238957" h="2165269">
                      <a:moveTo>
                        <a:pt x="16282012" y="2165269"/>
                      </a:moveTo>
                      <a:lnTo>
                        <a:pt x="956945" y="2165269"/>
                      </a:lnTo>
                      <a:cubicBezTo>
                        <a:pt x="428371" y="2165269"/>
                        <a:pt x="0" y="1736771"/>
                        <a:pt x="0" y="1082635"/>
                      </a:cubicBezTo>
                      <a:lnTo>
                        <a:pt x="0" y="1082635"/>
                      </a:lnTo>
                      <a:cubicBezTo>
                        <a:pt x="0" y="428371"/>
                        <a:pt x="428371" y="0"/>
                        <a:pt x="956945" y="0"/>
                      </a:cubicBezTo>
                      <a:lnTo>
                        <a:pt x="16282012" y="0"/>
                      </a:lnTo>
                      <a:cubicBezTo>
                        <a:pt x="16810459" y="0"/>
                        <a:pt x="17238957" y="428371"/>
                        <a:pt x="17238957" y="1082635"/>
                      </a:cubicBezTo>
                      <a:lnTo>
                        <a:pt x="17238957" y="1082635"/>
                      </a:lnTo>
                      <a:cubicBezTo>
                        <a:pt x="17238957" y="1736771"/>
                        <a:pt x="16810459" y="2165269"/>
                        <a:pt x="16282012" y="2165269"/>
                      </a:cubicBezTo>
                      <a:close/>
                    </a:path>
                  </a:pathLst>
                </a:custGeom>
                <a:solidFill>
                  <a:srgbClr val="FFD93B"/>
                </a:solidFill>
              </p:spPr>
            </p:sp>
            <p:sp>
              <p:nvSpPr>
                <p:cNvPr id="16" name="Freeform 5"/>
                <p:cNvSpPr/>
                <p:nvPr/>
              </p:nvSpPr>
              <p:spPr>
                <a:xfrm>
                  <a:off x="3" y="308502"/>
                  <a:ext cx="30949936" cy="2019285"/>
                </a:xfrm>
                <a:custGeom>
                  <a:avLst/>
                  <a:gdLst/>
                  <a:ahLst/>
                  <a:cxnLst/>
                  <a:rect l="l" t="t" r="r" b="b"/>
                  <a:pathLst>
                    <a:path w="17264357" h="2190669">
                      <a:moveTo>
                        <a:pt x="16294712" y="0"/>
                      </a:moveTo>
                      <a:lnTo>
                        <a:pt x="969645" y="0"/>
                      </a:lnTo>
                      <a:cubicBezTo>
                        <a:pt x="434975" y="0"/>
                        <a:pt x="0" y="434975"/>
                        <a:pt x="0" y="1095335"/>
                      </a:cubicBezTo>
                      <a:cubicBezTo>
                        <a:pt x="0" y="1755694"/>
                        <a:pt x="434975" y="2190669"/>
                        <a:pt x="969645" y="2190669"/>
                      </a:cubicBezTo>
                      <a:lnTo>
                        <a:pt x="16294712" y="2190669"/>
                      </a:lnTo>
                      <a:cubicBezTo>
                        <a:pt x="16829382" y="2190669"/>
                        <a:pt x="17264357" y="1755694"/>
                        <a:pt x="17264357" y="1095335"/>
                      </a:cubicBezTo>
                      <a:cubicBezTo>
                        <a:pt x="17264357" y="434975"/>
                        <a:pt x="16829382" y="0"/>
                        <a:pt x="16294712" y="0"/>
                      </a:cubicBezTo>
                      <a:close/>
                      <a:moveTo>
                        <a:pt x="16294712" y="2165269"/>
                      </a:moveTo>
                      <a:lnTo>
                        <a:pt x="969645" y="2165269"/>
                      </a:lnTo>
                      <a:cubicBezTo>
                        <a:pt x="448945" y="2165269"/>
                        <a:pt x="25400" y="1741724"/>
                        <a:pt x="25400" y="1095335"/>
                      </a:cubicBezTo>
                      <a:cubicBezTo>
                        <a:pt x="25400" y="448945"/>
                        <a:pt x="448945" y="25400"/>
                        <a:pt x="969645" y="25400"/>
                      </a:cubicBezTo>
                      <a:lnTo>
                        <a:pt x="16294712" y="25400"/>
                      </a:lnTo>
                      <a:cubicBezTo>
                        <a:pt x="16815412" y="25400"/>
                        <a:pt x="17238957" y="448945"/>
                        <a:pt x="17238957" y="1095335"/>
                      </a:cubicBezTo>
                      <a:cubicBezTo>
                        <a:pt x="17238957" y="1741724"/>
                        <a:pt x="16815412" y="2165269"/>
                        <a:pt x="16294712" y="2165269"/>
                      </a:cubicBezTo>
                      <a:close/>
                    </a:path>
                  </a:pathLst>
                </a:custGeom>
                <a:solidFill>
                  <a:srgbClr val="031929"/>
                </a:solidFill>
              </p:spPr>
            </p:sp>
          </p:grpSp>
          <p:sp>
            <p:nvSpPr>
              <p:cNvPr id="13" name="Rectangle 12"/>
              <p:cNvSpPr/>
              <p:nvPr/>
            </p:nvSpPr>
            <p:spPr>
              <a:xfrm>
                <a:off x="1350809" y="4137790"/>
                <a:ext cx="6393430" cy="739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38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(SGK – tr9)</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p:cNvSpPr/>
            <p:nvPr/>
          </p:nvSpPr>
          <p:spPr>
            <a:xfrm>
              <a:off x="1930700" y="686704"/>
              <a:ext cx="15474984" cy="1846659"/>
            </a:xfrm>
            <a:prstGeom prst="rect">
              <a:avLst/>
            </a:prstGeom>
          </p:spPr>
          <p:txBody>
            <a:bodyPr wrap="square">
              <a:spAutoFit/>
            </a:bodyPr>
            <a:lstStyle/>
            <a:p>
              <a:pPr algn="just">
                <a:lnSpc>
                  <a:spcPct val="150000"/>
                </a:lnSpc>
                <a:spcAft>
                  <a:spcPts val="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Em hãy nêu ví dụ về một ứng dụng mà em cho là thông minh của những máy tính thế hệ mới.</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grpSp>
      <p:sp>
        <p:nvSpPr>
          <p:cNvPr id="20" name="Rectangle 19"/>
          <p:cNvSpPr/>
          <p:nvPr/>
        </p:nvSpPr>
        <p:spPr>
          <a:xfrm>
            <a:off x="8162608" y="3159138"/>
            <a:ext cx="1962781" cy="677108"/>
          </a:xfrm>
          <a:prstGeom prst="rect">
            <a:avLst/>
          </a:prstGeom>
        </p:spPr>
        <p:txBody>
          <a:bodyPr wrap="none">
            <a:spAutoFit/>
          </a:bodyPr>
          <a:lstStyle/>
          <a:p>
            <a:r>
              <a:rPr lang="en-US" sz="3800" b="1" u="sng">
                <a:solidFill>
                  <a:srgbClr val="000000"/>
                </a:solidFill>
                <a:latin typeface="Arial" panose="020B0604020202020204" pitchFamily="34" charset="0"/>
                <a:ea typeface="Calibri" panose="020F0502020204030204" pitchFamily="34" charset="0"/>
                <a:cs typeface="Arial" panose="020B0604020202020204" pitchFamily="34" charset="0"/>
              </a:rPr>
              <a:t> Trả lời:</a:t>
            </a:r>
            <a:endParaRPr lang="en-US" b="1" u="sng"/>
          </a:p>
        </p:txBody>
      </p:sp>
      <p:pic>
        <p:nvPicPr>
          <p:cNvPr id="5" name="Picture 4"/>
          <p:cNvPicPr>
            <a:picLocks noChangeAspect="1"/>
          </p:cNvPicPr>
          <p:nvPr/>
        </p:nvPicPr>
        <p:blipFill>
          <a:blip r:embed="rId4"/>
          <a:stretch>
            <a:fillRect/>
          </a:stretch>
        </p:blipFill>
        <p:spPr>
          <a:xfrm>
            <a:off x="-134530" y="7404889"/>
            <a:ext cx="1499746" cy="2615411"/>
          </a:xfrm>
          <a:prstGeom prst="rect">
            <a:avLst/>
          </a:prstGeom>
        </p:spPr>
      </p:pic>
      <p:grpSp>
        <p:nvGrpSpPr>
          <p:cNvPr id="35" name="Group 34">
            <a:extLst>
              <a:ext uri="{FF2B5EF4-FFF2-40B4-BE49-F238E27FC236}">
                <a16:creationId xmlns="" xmlns:a16="http://schemas.microsoft.com/office/drawing/2014/main" id="{AFA70A1F-6ADA-0C86-5CB4-12CCF04F4CBD}"/>
              </a:ext>
            </a:extLst>
          </p:cNvPr>
          <p:cNvGrpSpPr/>
          <p:nvPr/>
        </p:nvGrpSpPr>
        <p:grpSpPr>
          <a:xfrm>
            <a:off x="759632" y="4462272"/>
            <a:ext cx="3787140" cy="4105656"/>
            <a:chOff x="656560" y="4079945"/>
            <a:chExt cx="3787140" cy="4105656"/>
          </a:xfrm>
        </p:grpSpPr>
        <p:pic>
          <p:nvPicPr>
            <p:cNvPr id="26" name="Picture 25" descr="Icon&#10;&#10;Description automatically generated">
              <a:extLst>
                <a:ext uri="{FF2B5EF4-FFF2-40B4-BE49-F238E27FC236}">
                  <a16:creationId xmlns="" xmlns:a16="http://schemas.microsoft.com/office/drawing/2014/main" id="{EC4971E9-D4B8-7847-7847-9224563F38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0098" y="4079945"/>
              <a:ext cx="1763018" cy="1639056"/>
            </a:xfrm>
            <a:prstGeom prst="rect">
              <a:avLst/>
            </a:prstGeom>
          </p:spPr>
        </p:pic>
        <p:sp>
          <p:nvSpPr>
            <p:cNvPr id="34" name="TextBox 33">
              <a:extLst>
                <a:ext uri="{FF2B5EF4-FFF2-40B4-BE49-F238E27FC236}">
                  <a16:creationId xmlns="" xmlns:a16="http://schemas.microsoft.com/office/drawing/2014/main" id="{3726492B-5367-F5CE-079A-052A86DE6FCC}"/>
                </a:ext>
              </a:extLst>
            </p:cNvPr>
            <p:cNvSpPr txBox="1"/>
            <p:nvPr/>
          </p:nvSpPr>
          <p:spPr>
            <a:xfrm>
              <a:off x="656560" y="5702934"/>
              <a:ext cx="3787140" cy="2482667"/>
            </a:xfrm>
            <a:prstGeom prst="rect">
              <a:avLst/>
            </a:prstGeom>
            <a:noFill/>
          </p:spPr>
          <p:txBody>
            <a:bodyPr wrap="square">
              <a:spAutoFit/>
            </a:bodyPr>
            <a:lstStyle/>
            <a:p>
              <a:pPr algn="ctr">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Phần mềm trình chiếu bài giảng PowerPoint.</a:t>
              </a:r>
            </a:p>
          </p:txBody>
        </p:sp>
      </p:grpSp>
      <p:grpSp>
        <p:nvGrpSpPr>
          <p:cNvPr id="39" name="Group 38">
            <a:extLst>
              <a:ext uri="{FF2B5EF4-FFF2-40B4-BE49-F238E27FC236}">
                <a16:creationId xmlns="" xmlns:a16="http://schemas.microsoft.com/office/drawing/2014/main" id="{0AA4917F-7F70-2FA3-3D18-C20CFB654EAB}"/>
              </a:ext>
            </a:extLst>
          </p:cNvPr>
          <p:cNvGrpSpPr/>
          <p:nvPr/>
        </p:nvGrpSpPr>
        <p:grpSpPr>
          <a:xfrm>
            <a:off x="4688657" y="4488723"/>
            <a:ext cx="5875143" cy="4223871"/>
            <a:chOff x="5428907" y="3710898"/>
            <a:chExt cx="5875143" cy="4223871"/>
          </a:xfrm>
        </p:grpSpPr>
        <p:pic>
          <p:nvPicPr>
            <p:cNvPr id="22" name="Picture 21" descr="Logo&#10;&#10;Description automatically generated with medium confidence">
              <a:extLst>
                <a:ext uri="{FF2B5EF4-FFF2-40B4-BE49-F238E27FC236}">
                  <a16:creationId xmlns="" xmlns:a16="http://schemas.microsoft.com/office/drawing/2014/main" id="{9E7D8EBC-C989-5B3C-5F0A-CDB4313BCF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7910" y="3710898"/>
              <a:ext cx="2002399" cy="1638630"/>
            </a:xfrm>
            <a:prstGeom prst="rect">
              <a:avLst/>
            </a:prstGeom>
          </p:spPr>
        </p:pic>
        <p:pic>
          <p:nvPicPr>
            <p:cNvPr id="32" name="Picture 31" descr="A picture containing text&#10;&#10;Description automatically generated">
              <a:extLst>
                <a:ext uri="{FF2B5EF4-FFF2-40B4-BE49-F238E27FC236}">
                  <a16:creationId xmlns="" xmlns:a16="http://schemas.microsoft.com/office/drawing/2014/main" id="{7C84DFAE-30A9-0DDF-A289-B51E323005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4276" y="3710898"/>
              <a:ext cx="1638630" cy="1638630"/>
            </a:xfrm>
            <a:prstGeom prst="rect">
              <a:avLst/>
            </a:prstGeom>
          </p:spPr>
        </p:pic>
        <p:sp>
          <p:nvSpPr>
            <p:cNvPr id="36" name="TextBox 35">
              <a:extLst>
                <a:ext uri="{FF2B5EF4-FFF2-40B4-BE49-F238E27FC236}">
                  <a16:creationId xmlns="" xmlns:a16="http://schemas.microsoft.com/office/drawing/2014/main" id="{26E8D619-8CBA-9C81-7D98-D8D032362E2D}"/>
                </a:ext>
              </a:extLst>
            </p:cNvPr>
            <p:cNvSpPr txBox="1"/>
            <p:nvPr/>
          </p:nvSpPr>
          <p:spPr>
            <a:xfrm>
              <a:off x="5428907" y="5452102"/>
              <a:ext cx="5777075" cy="2482667"/>
            </a:xfrm>
            <a:prstGeom prst="rect">
              <a:avLst/>
            </a:prstGeom>
            <a:noFill/>
          </p:spPr>
          <p:txBody>
            <a:bodyPr wrap="square">
              <a:spAutoFit/>
            </a:bodyPr>
            <a:lstStyle/>
            <a:p>
              <a:pPr algn="ctr">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Phần mềm học trực tuyến Google Meet, Zoom, Microsoft Team.</a:t>
              </a:r>
            </a:p>
          </p:txBody>
        </p:sp>
        <p:pic>
          <p:nvPicPr>
            <p:cNvPr id="38" name="Picture 37" descr="Icon&#10;&#10;Description automatically generated">
              <a:extLst>
                <a:ext uri="{FF2B5EF4-FFF2-40B4-BE49-F238E27FC236}">
                  <a16:creationId xmlns="" xmlns:a16="http://schemas.microsoft.com/office/drawing/2014/main" id="{84390F03-6EBC-BC65-2BBC-A48BCE30C3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2263" y="3726607"/>
              <a:ext cx="1761787" cy="1638630"/>
            </a:xfrm>
            <a:prstGeom prst="rect">
              <a:avLst/>
            </a:prstGeom>
          </p:spPr>
        </p:pic>
      </p:grpSp>
      <p:grpSp>
        <p:nvGrpSpPr>
          <p:cNvPr id="41" name="Group 40">
            <a:extLst>
              <a:ext uri="{FF2B5EF4-FFF2-40B4-BE49-F238E27FC236}">
                <a16:creationId xmlns="" xmlns:a16="http://schemas.microsoft.com/office/drawing/2014/main" id="{7600BD64-2B27-6049-922A-8A3DB403352B}"/>
              </a:ext>
            </a:extLst>
          </p:cNvPr>
          <p:cNvGrpSpPr/>
          <p:nvPr/>
        </p:nvGrpSpPr>
        <p:grpSpPr>
          <a:xfrm>
            <a:off x="11066959" y="4326143"/>
            <a:ext cx="6363428" cy="4377914"/>
            <a:chOff x="10899462" y="3560945"/>
            <a:chExt cx="6363428" cy="4377914"/>
          </a:xfrm>
        </p:grpSpPr>
        <p:pic>
          <p:nvPicPr>
            <p:cNvPr id="28" name="Picture 27" descr="Logo&#10;&#10;Description automatically generated">
              <a:extLst>
                <a:ext uri="{FF2B5EF4-FFF2-40B4-BE49-F238E27FC236}">
                  <a16:creationId xmlns="" xmlns:a16="http://schemas.microsoft.com/office/drawing/2014/main" id="{FE69860E-49AF-745D-F1A7-08EFB328EB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5759" y="4390022"/>
              <a:ext cx="3787131" cy="968973"/>
            </a:xfrm>
            <a:prstGeom prst="rect">
              <a:avLst/>
            </a:prstGeom>
          </p:spPr>
        </p:pic>
        <p:pic>
          <p:nvPicPr>
            <p:cNvPr id="30" name="Picture 29" descr="A picture containing text, clipart&#10;&#10;Description automatically generated">
              <a:extLst>
                <a:ext uri="{FF2B5EF4-FFF2-40B4-BE49-F238E27FC236}">
                  <a16:creationId xmlns="" xmlns:a16="http://schemas.microsoft.com/office/drawing/2014/main" id="{9DAD929F-D5BA-5D20-812B-A3022273BE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99462" y="3560945"/>
              <a:ext cx="5289055" cy="1057811"/>
            </a:xfrm>
            <a:prstGeom prst="rect">
              <a:avLst/>
            </a:prstGeom>
          </p:spPr>
        </p:pic>
        <p:sp>
          <p:nvSpPr>
            <p:cNvPr id="40" name="TextBox 39">
              <a:extLst>
                <a:ext uri="{FF2B5EF4-FFF2-40B4-BE49-F238E27FC236}">
                  <a16:creationId xmlns="" xmlns:a16="http://schemas.microsoft.com/office/drawing/2014/main" id="{5093A757-D8A0-8E70-4626-A8E53382681D}"/>
                </a:ext>
              </a:extLst>
            </p:cNvPr>
            <p:cNvSpPr txBox="1"/>
            <p:nvPr/>
          </p:nvSpPr>
          <p:spPr>
            <a:xfrm>
              <a:off x="11298538" y="5456192"/>
              <a:ext cx="5777075" cy="2482667"/>
            </a:xfrm>
            <a:prstGeom prst="rect">
              <a:avLst/>
            </a:prstGeom>
            <a:noFill/>
          </p:spPr>
          <p:txBody>
            <a:bodyPr wrap="square">
              <a:spAutoFit/>
            </a:bodyPr>
            <a:lstStyle/>
            <a:p>
              <a:pPr algn="ctr">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Phần mềm sử dụng công nghệ quản lý lớp học Schoology, Moodle,…</a:t>
              </a:r>
            </a:p>
          </p:txBody>
        </p:sp>
      </p:grpSp>
    </p:spTree>
    <p:extLst>
      <p:ext uri="{BB962C8B-B14F-4D97-AF65-F5344CB8AC3E}">
        <p14:creationId xmlns:p14="http://schemas.microsoft.com/office/powerpoint/2010/main" val="8926701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ppt_x"/>
                                          </p:val>
                                        </p:tav>
                                        <p:tav tm="100000">
                                          <p:val>
                                            <p:strVal val="#ppt_x"/>
                                          </p:val>
                                        </p:tav>
                                      </p:tavLst>
                                    </p:anim>
                                    <p:anim calcmode="lin" valueType="num">
                                      <p:cBhvr additive="base">
                                        <p:cTn id="23" dur="500" fill="hold"/>
                                        <p:tgtEl>
                                          <p:spTgt spid="3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864406">
            <a:off x="401695" y="462317"/>
            <a:ext cx="567405" cy="1493169"/>
          </a:xfrm>
          <a:prstGeom prst="rect">
            <a:avLst/>
          </a:prstGeom>
        </p:spPr>
      </p:pic>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p:cNvGrpSpPr/>
          <p:nvPr/>
        </p:nvGrpSpPr>
        <p:grpSpPr>
          <a:xfrm>
            <a:off x="1225216" y="858441"/>
            <a:ext cx="15614984" cy="1846659"/>
            <a:chOff x="1790700" y="686704"/>
            <a:chExt cx="15614984" cy="1846659"/>
          </a:xfrm>
        </p:grpSpPr>
        <p:grpSp>
          <p:nvGrpSpPr>
            <p:cNvPr id="10" name="Group 9"/>
            <p:cNvGrpSpPr/>
            <p:nvPr/>
          </p:nvGrpSpPr>
          <p:grpSpPr>
            <a:xfrm>
              <a:off x="1790700" y="687148"/>
              <a:ext cx="4495800" cy="997521"/>
              <a:chOff x="1034716" y="3954341"/>
              <a:chExt cx="6822841" cy="1089159"/>
            </a:xfrm>
          </p:grpSpPr>
          <p:grpSp>
            <p:nvGrpSpPr>
              <p:cNvPr id="12" name="Group 3"/>
              <p:cNvGrpSpPr/>
              <p:nvPr/>
            </p:nvGrpSpPr>
            <p:grpSpPr>
              <a:xfrm>
                <a:off x="1034716" y="3954341"/>
                <a:ext cx="6822841" cy="1089159"/>
                <a:chOff x="-72942" y="308502"/>
                <a:chExt cx="31022888" cy="2019285"/>
              </a:xfrm>
            </p:grpSpPr>
            <p:sp>
              <p:nvSpPr>
                <p:cNvPr id="14" name="Freeform 4"/>
                <p:cNvSpPr/>
                <p:nvPr/>
              </p:nvSpPr>
              <p:spPr>
                <a:xfrm>
                  <a:off x="-72942" y="321202"/>
                  <a:ext cx="31022888" cy="2006585"/>
                </a:xfrm>
                <a:custGeom>
                  <a:avLst/>
                  <a:gdLst/>
                  <a:ahLst/>
                  <a:cxnLst/>
                  <a:rect l="l" t="t" r="r" b="b"/>
                  <a:pathLst>
                    <a:path w="17238957" h="2165269">
                      <a:moveTo>
                        <a:pt x="16282012" y="2165269"/>
                      </a:moveTo>
                      <a:lnTo>
                        <a:pt x="956945" y="2165269"/>
                      </a:lnTo>
                      <a:cubicBezTo>
                        <a:pt x="428371" y="2165269"/>
                        <a:pt x="0" y="1736771"/>
                        <a:pt x="0" y="1082635"/>
                      </a:cubicBezTo>
                      <a:lnTo>
                        <a:pt x="0" y="1082635"/>
                      </a:lnTo>
                      <a:cubicBezTo>
                        <a:pt x="0" y="428371"/>
                        <a:pt x="428371" y="0"/>
                        <a:pt x="956945" y="0"/>
                      </a:cubicBezTo>
                      <a:lnTo>
                        <a:pt x="16282012" y="0"/>
                      </a:lnTo>
                      <a:cubicBezTo>
                        <a:pt x="16810459" y="0"/>
                        <a:pt x="17238957" y="428371"/>
                        <a:pt x="17238957" y="1082635"/>
                      </a:cubicBezTo>
                      <a:lnTo>
                        <a:pt x="17238957" y="1082635"/>
                      </a:lnTo>
                      <a:cubicBezTo>
                        <a:pt x="17238957" y="1736771"/>
                        <a:pt x="16810459" y="2165269"/>
                        <a:pt x="16282012" y="2165269"/>
                      </a:cubicBezTo>
                      <a:close/>
                    </a:path>
                  </a:pathLst>
                </a:custGeom>
                <a:solidFill>
                  <a:srgbClr val="FFD93B"/>
                </a:solidFill>
              </p:spPr>
            </p:sp>
            <p:sp>
              <p:nvSpPr>
                <p:cNvPr id="16" name="Freeform 5"/>
                <p:cNvSpPr/>
                <p:nvPr/>
              </p:nvSpPr>
              <p:spPr>
                <a:xfrm>
                  <a:off x="3" y="308502"/>
                  <a:ext cx="30949936" cy="2019285"/>
                </a:xfrm>
                <a:custGeom>
                  <a:avLst/>
                  <a:gdLst/>
                  <a:ahLst/>
                  <a:cxnLst/>
                  <a:rect l="l" t="t" r="r" b="b"/>
                  <a:pathLst>
                    <a:path w="17264357" h="2190669">
                      <a:moveTo>
                        <a:pt x="16294712" y="0"/>
                      </a:moveTo>
                      <a:lnTo>
                        <a:pt x="969645" y="0"/>
                      </a:lnTo>
                      <a:cubicBezTo>
                        <a:pt x="434975" y="0"/>
                        <a:pt x="0" y="434975"/>
                        <a:pt x="0" y="1095335"/>
                      </a:cubicBezTo>
                      <a:cubicBezTo>
                        <a:pt x="0" y="1755694"/>
                        <a:pt x="434975" y="2190669"/>
                        <a:pt x="969645" y="2190669"/>
                      </a:cubicBezTo>
                      <a:lnTo>
                        <a:pt x="16294712" y="2190669"/>
                      </a:lnTo>
                      <a:cubicBezTo>
                        <a:pt x="16829382" y="2190669"/>
                        <a:pt x="17264357" y="1755694"/>
                        <a:pt x="17264357" y="1095335"/>
                      </a:cubicBezTo>
                      <a:cubicBezTo>
                        <a:pt x="17264357" y="434975"/>
                        <a:pt x="16829382" y="0"/>
                        <a:pt x="16294712" y="0"/>
                      </a:cubicBezTo>
                      <a:close/>
                      <a:moveTo>
                        <a:pt x="16294712" y="2165269"/>
                      </a:moveTo>
                      <a:lnTo>
                        <a:pt x="969645" y="2165269"/>
                      </a:lnTo>
                      <a:cubicBezTo>
                        <a:pt x="448945" y="2165269"/>
                        <a:pt x="25400" y="1741724"/>
                        <a:pt x="25400" y="1095335"/>
                      </a:cubicBezTo>
                      <a:cubicBezTo>
                        <a:pt x="25400" y="448945"/>
                        <a:pt x="448945" y="25400"/>
                        <a:pt x="969645" y="25400"/>
                      </a:cubicBezTo>
                      <a:lnTo>
                        <a:pt x="16294712" y="25400"/>
                      </a:lnTo>
                      <a:cubicBezTo>
                        <a:pt x="16815412" y="25400"/>
                        <a:pt x="17238957" y="448945"/>
                        <a:pt x="17238957" y="1095335"/>
                      </a:cubicBezTo>
                      <a:cubicBezTo>
                        <a:pt x="17238957" y="1741724"/>
                        <a:pt x="16815412" y="2165269"/>
                        <a:pt x="16294712" y="2165269"/>
                      </a:cubicBezTo>
                      <a:close/>
                    </a:path>
                  </a:pathLst>
                </a:custGeom>
                <a:solidFill>
                  <a:srgbClr val="031929"/>
                </a:solidFill>
              </p:spPr>
            </p:sp>
          </p:grpSp>
          <p:sp>
            <p:nvSpPr>
              <p:cNvPr id="13" name="Rectangle 12"/>
              <p:cNvSpPr/>
              <p:nvPr/>
            </p:nvSpPr>
            <p:spPr>
              <a:xfrm>
                <a:off x="1350809" y="4137790"/>
                <a:ext cx="6393430" cy="739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38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(SGK – tr9)</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p:cNvSpPr/>
            <p:nvPr/>
          </p:nvSpPr>
          <p:spPr>
            <a:xfrm>
              <a:off x="1930700" y="686704"/>
              <a:ext cx="15474984" cy="1846659"/>
            </a:xfrm>
            <a:prstGeom prst="rect">
              <a:avLst/>
            </a:prstGeom>
          </p:spPr>
          <p:txBody>
            <a:bodyPr wrap="square">
              <a:spAutoFit/>
            </a:bodyPr>
            <a:lstStyle/>
            <a:p>
              <a:pPr algn="just">
                <a:lnSpc>
                  <a:spcPct val="150000"/>
                </a:lnSpc>
                <a:spcAft>
                  <a:spcPts val="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Em hãy nêu ví dụ về một ứng dụng mà em cho là thông minh của những máy tính thế hệ mới.</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grpSp>
      <p:sp>
        <p:nvSpPr>
          <p:cNvPr id="20" name="Rectangle 19"/>
          <p:cNvSpPr/>
          <p:nvPr/>
        </p:nvSpPr>
        <p:spPr>
          <a:xfrm>
            <a:off x="8162608" y="3159138"/>
            <a:ext cx="1962781" cy="677108"/>
          </a:xfrm>
          <a:prstGeom prst="rect">
            <a:avLst/>
          </a:prstGeom>
        </p:spPr>
        <p:txBody>
          <a:bodyPr wrap="none">
            <a:spAutoFit/>
          </a:bodyPr>
          <a:lstStyle/>
          <a:p>
            <a:r>
              <a:rPr lang="en-US" sz="3800" b="1" u="sng">
                <a:solidFill>
                  <a:srgbClr val="000000"/>
                </a:solidFill>
                <a:latin typeface="Arial" panose="020B0604020202020204" pitchFamily="34" charset="0"/>
                <a:ea typeface="Calibri" panose="020F0502020204030204" pitchFamily="34" charset="0"/>
                <a:cs typeface="Arial" panose="020B0604020202020204" pitchFamily="34" charset="0"/>
              </a:rPr>
              <a:t> Trả lời:</a:t>
            </a:r>
            <a:endParaRPr lang="en-US" b="1" u="sng"/>
          </a:p>
        </p:txBody>
      </p:sp>
      <p:pic>
        <p:nvPicPr>
          <p:cNvPr id="5" name="Picture 4"/>
          <p:cNvPicPr>
            <a:picLocks noChangeAspect="1"/>
          </p:cNvPicPr>
          <p:nvPr/>
        </p:nvPicPr>
        <p:blipFill>
          <a:blip r:embed="rId4"/>
          <a:stretch>
            <a:fillRect/>
          </a:stretch>
        </p:blipFill>
        <p:spPr>
          <a:xfrm>
            <a:off x="-134530" y="7404889"/>
            <a:ext cx="1499746" cy="2615411"/>
          </a:xfrm>
          <a:prstGeom prst="rect">
            <a:avLst/>
          </a:prstGeom>
        </p:spPr>
      </p:pic>
      <p:grpSp>
        <p:nvGrpSpPr>
          <p:cNvPr id="35" name="Group 34">
            <a:extLst>
              <a:ext uri="{FF2B5EF4-FFF2-40B4-BE49-F238E27FC236}">
                <a16:creationId xmlns="" xmlns:a16="http://schemas.microsoft.com/office/drawing/2014/main" id="{AFA70A1F-6ADA-0C86-5CB4-12CCF04F4CBD}"/>
              </a:ext>
            </a:extLst>
          </p:cNvPr>
          <p:cNvGrpSpPr/>
          <p:nvPr/>
        </p:nvGrpSpPr>
        <p:grpSpPr>
          <a:xfrm>
            <a:off x="700637" y="4290284"/>
            <a:ext cx="4760841" cy="4135212"/>
            <a:chOff x="656560" y="3393437"/>
            <a:chExt cx="4760841" cy="4135212"/>
          </a:xfrm>
        </p:grpSpPr>
        <p:pic>
          <p:nvPicPr>
            <p:cNvPr id="26" name="Picture 25">
              <a:extLst>
                <a:ext uri="{FF2B5EF4-FFF2-40B4-BE49-F238E27FC236}">
                  <a16:creationId xmlns="" xmlns:a16="http://schemas.microsoft.com/office/drawing/2014/main" id="{EC4971E9-D4B8-7847-7847-9224563F38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210"/>
            <a:stretch/>
          </p:blipFill>
          <p:spPr>
            <a:xfrm>
              <a:off x="916586" y="3393437"/>
              <a:ext cx="4185082" cy="2855351"/>
            </a:xfrm>
            <a:prstGeom prst="rect">
              <a:avLst/>
            </a:prstGeom>
          </p:spPr>
        </p:pic>
        <p:sp>
          <p:nvSpPr>
            <p:cNvPr id="34" name="TextBox 33">
              <a:extLst>
                <a:ext uri="{FF2B5EF4-FFF2-40B4-BE49-F238E27FC236}">
                  <a16:creationId xmlns="" xmlns:a16="http://schemas.microsoft.com/office/drawing/2014/main" id="{3726492B-5367-F5CE-079A-052A86DE6FCC}"/>
                </a:ext>
              </a:extLst>
            </p:cNvPr>
            <p:cNvSpPr txBox="1"/>
            <p:nvPr/>
          </p:nvSpPr>
          <p:spPr>
            <a:xfrm>
              <a:off x="656560" y="5876978"/>
              <a:ext cx="4760841" cy="1651671"/>
            </a:xfrm>
            <a:prstGeom prst="rect">
              <a:avLst/>
            </a:prstGeom>
            <a:noFill/>
          </p:spPr>
          <p:txBody>
            <a:bodyPr wrap="square">
              <a:spAutoFit/>
            </a:bodyPr>
            <a:lstStyle/>
            <a:p>
              <a:pPr algn="ctr">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Phần mềm chỉ đường Google Maps.</a:t>
              </a:r>
            </a:p>
          </p:txBody>
        </p:sp>
      </p:grpSp>
      <p:grpSp>
        <p:nvGrpSpPr>
          <p:cNvPr id="41" name="Group 40">
            <a:extLst>
              <a:ext uri="{FF2B5EF4-FFF2-40B4-BE49-F238E27FC236}">
                <a16:creationId xmlns="" xmlns:a16="http://schemas.microsoft.com/office/drawing/2014/main" id="{7600BD64-2B27-6049-922A-8A3DB403352B}"/>
              </a:ext>
            </a:extLst>
          </p:cNvPr>
          <p:cNvGrpSpPr/>
          <p:nvPr/>
        </p:nvGrpSpPr>
        <p:grpSpPr>
          <a:xfrm>
            <a:off x="5534272" y="4274424"/>
            <a:ext cx="6080595" cy="4985677"/>
            <a:chOff x="8920204" y="3528959"/>
            <a:chExt cx="6080595" cy="4985677"/>
          </a:xfrm>
        </p:grpSpPr>
        <p:pic>
          <p:nvPicPr>
            <p:cNvPr id="28" name="Picture 27">
              <a:extLst>
                <a:ext uri="{FF2B5EF4-FFF2-40B4-BE49-F238E27FC236}">
                  <a16:creationId xmlns="" xmlns:a16="http://schemas.microsoft.com/office/drawing/2014/main" id="{FE69860E-49AF-745D-F1A7-08EFB328EBA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162373" y="3528959"/>
              <a:ext cx="2635423" cy="2635423"/>
            </a:xfrm>
            <a:prstGeom prst="rect">
              <a:avLst/>
            </a:prstGeom>
          </p:spPr>
        </p:pic>
        <p:pic>
          <p:nvPicPr>
            <p:cNvPr id="30" name="Picture 29">
              <a:extLst>
                <a:ext uri="{FF2B5EF4-FFF2-40B4-BE49-F238E27FC236}">
                  <a16:creationId xmlns="" xmlns:a16="http://schemas.microsoft.com/office/drawing/2014/main" id="{9DAD929F-D5BA-5D20-812B-A3022273BE8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920204" y="3883123"/>
              <a:ext cx="3062476" cy="2009750"/>
            </a:xfrm>
            <a:prstGeom prst="rect">
              <a:avLst/>
            </a:prstGeom>
          </p:spPr>
        </p:pic>
        <p:sp>
          <p:nvSpPr>
            <p:cNvPr id="40" name="TextBox 39">
              <a:extLst>
                <a:ext uri="{FF2B5EF4-FFF2-40B4-BE49-F238E27FC236}">
                  <a16:creationId xmlns="" xmlns:a16="http://schemas.microsoft.com/office/drawing/2014/main" id="{5093A757-D8A0-8E70-4626-A8E53382681D}"/>
                </a:ext>
              </a:extLst>
            </p:cNvPr>
            <p:cNvSpPr txBox="1"/>
            <p:nvPr/>
          </p:nvSpPr>
          <p:spPr>
            <a:xfrm>
              <a:off x="9223724" y="6031969"/>
              <a:ext cx="5777075" cy="2482667"/>
            </a:xfrm>
            <a:prstGeom prst="rect">
              <a:avLst/>
            </a:prstGeom>
            <a:noFill/>
          </p:spPr>
          <p:txBody>
            <a:bodyPr wrap="square">
              <a:spAutoFit/>
            </a:bodyPr>
            <a:lstStyle/>
            <a:p>
              <a:pPr algn="ctr">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Phần mềm lưu trữ dữ liệu, chia sẻ thông tin: Google Drive, OneDrive,…</a:t>
              </a:r>
            </a:p>
          </p:txBody>
        </p:sp>
      </p:grpSp>
      <p:grpSp>
        <p:nvGrpSpPr>
          <p:cNvPr id="23" name="Group 22">
            <a:extLst>
              <a:ext uri="{FF2B5EF4-FFF2-40B4-BE49-F238E27FC236}">
                <a16:creationId xmlns="" xmlns:a16="http://schemas.microsoft.com/office/drawing/2014/main" id="{3100C28F-BC4A-9C35-7643-4808216ED38E}"/>
              </a:ext>
            </a:extLst>
          </p:cNvPr>
          <p:cNvGrpSpPr/>
          <p:nvPr/>
        </p:nvGrpSpPr>
        <p:grpSpPr>
          <a:xfrm>
            <a:off x="12013513" y="3810001"/>
            <a:ext cx="5342440" cy="4831000"/>
            <a:chOff x="12222981" y="3632777"/>
            <a:chExt cx="5342440" cy="4831000"/>
          </a:xfrm>
        </p:grpSpPr>
        <p:pic>
          <p:nvPicPr>
            <p:cNvPr id="4" name="Picture 3" descr="Logo&#10;&#10;Description automatically generated">
              <a:extLst>
                <a:ext uri="{FF2B5EF4-FFF2-40B4-BE49-F238E27FC236}">
                  <a16:creationId xmlns="" xmlns:a16="http://schemas.microsoft.com/office/drawing/2014/main" id="{3F30A56F-FEF1-A918-4633-001B58C314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56633" y="3632777"/>
              <a:ext cx="3352800" cy="1885950"/>
            </a:xfrm>
            <a:prstGeom prst="rect">
              <a:avLst/>
            </a:prstGeom>
          </p:spPr>
        </p:pic>
        <p:pic>
          <p:nvPicPr>
            <p:cNvPr id="11" name="Picture 10" descr="A picture containing text, dishware, plate, tableware&#10;&#10;Description automatically generated">
              <a:extLst>
                <a:ext uri="{FF2B5EF4-FFF2-40B4-BE49-F238E27FC236}">
                  <a16:creationId xmlns="" xmlns:a16="http://schemas.microsoft.com/office/drawing/2014/main" id="{58C5AEDF-0472-BA15-ED8F-AB84CA9593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22981" y="5837952"/>
              <a:ext cx="2337594" cy="1083587"/>
            </a:xfrm>
            <a:prstGeom prst="rect">
              <a:avLst/>
            </a:prstGeom>
          </p:spPr>
        </p:pic>
        <p:pic>
          <p:nvPicPr>
            <p:cNvPr id="19" name="Picture 18" descr="Logo&#10;&#10;Description automatically generated">
              <a:extLst>
                <a:ext uri="{FF2B5EF4-FFF2-40B4-BE49-F238E27FC236}">
                  <a16:creationId xmlns="" xmlns:a16="http://schemas.microsoft.com/office/drawing/2014/main" id="{4983EE5D-0D75-63AE-82A1-666F83154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51305" y="4926156"/>
              <a:ext cx="3352800" cy="1072634"/>
            </a:xfrm>
            <a:prstGeom prst="rect">
              <a:avLst/>
            </a:prstGeom>
          </p:spPr>
        </p:pic>
        <p:sp>
          <p:nvSpPr>
            <p:cNvPr id="21" name="TextBox 20">
              <a:extLst>
                <a:ext uri="{FF2B5EF4-FFF2-40B4-BE49-F238E27FC236}">
                  <a16:creationId xmlns="" xmlns:a16="http://schemas.microsoft.com/office/drawing/2014/main" id="{B4C91F4B-8BFB-1C9A-E50F-C8E3D77DA49E}"/>
                </a:ext>
              </a:extLst>
            </p:cNvPr>
            <p:cNvSpPr txBox="1"/>
            <p:nvPr/>
          </p:nvSpPr>
          <p:spPr>
            <a:xfrm>
              <a:off x="12334102" y="6812106"/>
              <a:ext cx="5231319" cy="1651671"/>
            </a:xfrm>
            <a:prstGeom prst="rect">
              <a:avLst/>
            </a:prstGeom>
            <a:noFill/>
          </p:spPr>
          <p:txBody>
            <a:bodyPr wrap="square">
              <a:spAutoFit/>
            </a:bodyPr>
            <a:lstStyle/>
            <a:p>
              <a:pPr algn="ctr">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Phần mềm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mua sắm hàng hóa trực tuyến</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395475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89918">
            <a:off x="17487719" y="351653"/>
            <a:ext cx="497123" cy="1308217"/>
          </a:xfrm>
          <a:prstGeom prst="rect">
            <a:avLst/>
          </a:prstGeom>
        </p:spPr>
      </p:pic>
      <p:sp>
        <p:nvSpPr>
          <p:cNvPr id="20" name="Rectangle 19"/>
          <p:cNvSpPr/>
          <p:nvPr/>
        </p:nvSpPr>
        <p:spPr>
          <a:xfrm>
            <a:off x="1234439" y="2580388"/>
            <a:ext cx="8696401" cy="6124112"/>
          </a:xfrm>
          <a:prstGeom prst="rect">
            <a:avLst/>
          </a:prstGeom>
        </p:spPr>
        <p:txBody>
          <a:bodyPr wrap="square">
            <a:spAutoFit/>
          </a:bodyPr>
          <a:lstStyle/>
          <a:p>
            <a:pPr algn="just">
              <a:lnSpc>
                <a:spcPct val="150000"/>
              </a:lnSpc>
              <a:spcAft>
                <a:spcPts val="0"/>
              </a:spcAft>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Em hãy cho biết vào thời điểm đất nước ta hoàn toàn thống nhất, năm 1975, những thế hệ máy tính điện tử nào đã xuất hiện ở nước ta.</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vi-VN" sz="3800">
                <a:solidFill>
                  <a:srgbClr val="000000"/>
                </a:solidFill>
                <a:ea typeface="Calibri" panose="020F0502020204030204" pitchFamily="34" charset="0"/>
                <a:cs typeface="Arial" panose="020B0604020202020204" pitchFamily="34" charset="0"/>
              </a:rPr>
              <a:t>Em hãy đưa ra một dự báo về ứng dụng của máy tính trong tương lai. Hãy giải thích cơ sở cửa dự báo đó.</a:t>
            </a:r>
            <a:endParaRPr lang="en-US" sz="380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417487" y="8879332"/>
            <a:ext cx="1030313" cy="1115665"/>
          </a:xfrm>
          <a:prstGeom prst="rect">
            <a:avLst/>
          </a:prstGeom>
        </p:spPr>
      </p:pic>
      <p:pic>
        <p:nvPicPr>
          <p:cNvPr id="14" name="Picture 12">
            <a:extLst>
              <a:ext uri="{FF2B5EF4-FFF2-40B4-BE49-F238E27FC236}">
                <a16:creationId xmlns="" xmlns:a16="http://schemas.microsoft.com/office/drawing/2014/main" id="{71E51659-4EE0-AEFF-8A77-7ED05C1DCFF4}"/>
              </a:ext>
            </a:extLst>
          </p:cNvPr>
          <p:cNvPicPr>
            <a:picLocks noChangeAspect="1"/>
          </p:cNvPicPr>
          <p:nvPr/>
        </p:nvPicPr>
        <p:blipFill>
          <a:blip r:embed="rId5"/>
          <a:srcRect/>
          <a:stretch>
            <a:fillRect/>
          </a:stretch>
        </p:blipFill>
        <p:spPr>
          <a:xfrm>
            <a:off x="10471121" y="2253633"/>
            <a:ext cx="6772072" cy="7054243"/>
          </a:xfrm>
          <a:prstGeom prst="rect">
            <a:avLst/>
          </a:prstGeom>
        </p:spPr>
      </p:pic>
      <p:sp>
        <p:nvSpPr>
          <p:cNvPr id="23" name="TextBox 22">
            <a:extLst>
              <a:ext uri="{FF2B5EF4-FFF2-40B4-BE49-F238E27FC236}">
                <a16:creationId xmlns="" xmlns:a16="http://schemas.microsoft.com/office/drawing/2014/main" id="{CFC463A1-B7D3-8B5B-79F8-2B055915EAA1}"/>
              </a:ext>
            </a:extLst>
          </p:cNvPr>
          <p:cNvSpPr txBox="1"/>
          <p:nvPr/>
        </p:nvSpPr>
        <p:spPr>
          <a:xfrm>
            <a:off x="4572000" y="804221"/>
            <a:ext cx="9144000" cy="1107996"/>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VẬN</a:t>
            </a:r>
            <a:r>
              <a:rPr kumimoji="0" lang="en-US" sz="66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DỤNG</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57075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89918">
            <a:off x="17487719" y="351653"/>
            <a:ext cx="497123" cy="1308217"/>
          </a:xfrm>
          <a:prstGeom prst="rect">
            <a:avLst/>
          </a:prstGeom>
        </p:spPr>
      </p:pic>
      <p:grpSp>
        <p:nvGrpSpPr>
          <p:cNvPr id="15" name="Group 14"/>
          <p:cNvGrpSpPr/>
          <p:nvPr/>
        </p:nvGrpSpPr>
        <p:grpSpPr>
          <a:xfrm>
            <a:off x="6929399" y="662282"/>
            <a:ext cx="4495800" cy="997521"/>
            <a:chOff x="1034716" y="3954341"/>
            <a:chExt cx="6822841" cy="1089159"/>
          </a:xfrm>
        </p:grpSpPr>
        <p:grpSp>
          <p:nvGrpSpPr>
            <p:cNvPr id="16" name="Group 3"/>
            <p:cNvGrpSpPr/>
            <p:nvPr/>
          </p:nvGrpSpPr>
          <p:grpSpPr>
            <a:xfrm>
              <a:off x="1034716" y="3954341"/>
              <a:ext cx="6822841" cy="1089159"/>
              <a:chOff x="-72942" y="308502"/>
              <a:chExt cx="31022888" cy="2019285"/>
            </a:xfrm>
          </p:grpSpPr>
          <p:sp>
            <p:nvSpPr>
              <p:cNvPr id="18" name="Freeform 4"/>
              <p:cNvSpPr/>
              <p:nvPr/>
            </p:nvSpPr>
            <p:spPr>
              <a:xfrm>
                <a:off x="-72942" y="321202"/>
                <a:ext cx="31022888" cy="2006585"/>
              </a:xfrm>
              <a:custGeom>
                <a:avLst/>
                <a:gdLst/>
                <a:ahLst/>
                <a:cxnLst/>
                <a:rect l="l" t="t" r="r" b="b"/>
                <a:pathLst>
                  <a:path w="17238957" h="2165269">
                    <a:moveTo>
                      <a:pt x="16282012" y="2165269"/>
                    </a:moveTo>
                    <a:lnTo>
                      <a:pt x="956945" y="2165269"/>
                    </a:lnTo>
                    <a:cubicBezTo>
                      <a:pt x="428371" y="2165269"/>
                      <a:pt x="0" y="1736771"/>
                      <a:pt x="0" y="1082635"/>
                    </a:cubicBezTo>
                    <a:lnTo>
                      <a:pt x="0" y="1082635"/>
                    </a:lnTo>
                    <a:cubicBezTo>
                      <a:pt x="0" y="428371"/>
                      <a:pt x="428371" y="0"/>
                      <a:pt x="956945" y="0"/>
                    </a:cubicBezTo>
                    <a:lnTo>
                      <a:pt x="16282012" y="0"/>
                    </a:lnTo>
                    <a:cubicBezTo>
                      <a:pt x="16810459" y="0"/>
                      <a:pt x="17238957" y="428371"/>
                      <a:pt x="17238957" y="1082635"/>
                    </a:cubicBezTo>
                    <a:lnTo>
                      <a:pt x="17238957" y="1082635"/>
                    </a:lnTo>
                    <a:cubicBezTo>
                      <a:pt x="17238957" y="1736771"/>
                      <a:pt x="16810459" y="2165269"/>
                      <a:pt x="16282012" y="2165269"/>
                    </a:cubicBezTo>
                    <a:close/>
                  </a:path>
                </a:pathLst>
              </a:custGeom>
              <a:solidFill>
                <a:srgbClr val="FFD93B"/>
              </a:solidFill>
            </p:spPr>
          </p:sp>
          <p:sp>
            <p:nvSpPr>
              <p:cNvPr id="19" name="Freeform 5"/>
              <p:cNvSpPr/>
              <p:nvPr/>
            </p:nvSpPr>
            <p:spPr>
              <a:xfrm>
                <a:off x="3" y="308502"/>
                <a:ext cx="30949936" cy="2019285"/>
              </a:xfrm>
              <a:custGeom>
                <a:avLst/>
                <a:gdLst/>
                <a:ahLst/>
                <a:cxnLst/>
                <a:rect l="l" t="t" r="r" b="b"/>
                <a:pathLst>
                  <a:path w="17264357" h="2190669">
                    <a:moveTo>
                      <a:pt x="16294712" y="0"/>
                    </a:moveTo>
                    <a:lnTo>
                      <a:pt x="969645" y="0"/>
                    </a:lnTo>
                    <a:cubicBezTo>
                      <a:pt x="434975" y="0"/>
                      <a:pt x="0" y="434975"/>
                      <a:pt x="0" y="1095335"/>
                    </a:cubicBezTo>
                    <a:cubicBezTo>
                      <a:pt x="0" y="1755694"/>
                      <a:pt x="434975" y="2190669"/>
                      <a:pt x="969645" y="2190669"/>
                    </a:cubicBezTo>
                    <a:lnTo>
                      <a:pt x="16294712" y="2190669"/>
                    </a:lnTo>
                    <a:cubicBezTo>
                      <a:pt x="16829382" y="2190669"/>
                      <a:pt x="17264357" y="1755694"/>
                      <a:pt x="17264357" y="1095335"/>
                    </a:cubicBezTo>
                    <a:cubicBezTo>
                      <a:pt x="17264357" y="434975"/>
                      <a:pt x="16829382" y="0"/>
                      <a:pt x="16294712" y="0"/>
                    </a:cubicBezTo>
                    <a:close/>
                    <a:moveTo>
                      <a:pt x="16294712" y="2165269"/>
                    </a:moveTo>
                    <a:lnTo>
                      <a:pt x="969645" y="2165269"/>
                    </a:lnTo>
                    <a:cubicBezTo>
                      <a:pt x="448945" y="2165269"/>
                      <a:pt x="25400" y="1741724"/>
                      <a:pt x="25400" y="1095335"/>
                    </a:cubicBezTo>
                    <a:cubicBezTo>
                      <a:pt x="25400" y="448945"/>
                      <a:pt x="448945" y="25400"/>
                      <a:pt x="969645" y="25400"/>
                    </a:cubicBezTo>
                    <a:lnTo>
                      <a:pt x="16294712" y="25400"/>
                    </a:lnTo>
                    <a:cubicBezTo>
                      <a:pt x="16815412" y="25400"/>
                      <a:pt x="17238957" y="448945"/>
                      <a:pt x="17238957" y="1095335"/>
                    </a:cubicBezTo>
                    <a:cubicBezTo>
                      <a:pt x="17238957" y="1741724"/>
                      <a:pt x="16815412" y="2165269"/>
                      <a:pt x="16294712" y="2165269"/>
                    </a:cubicBezTo>
                    <a:close/>
                  </a:path>
                </a:pathLst>
              </a:custGeom>
              <a:solidFill>
                <a:srgbClr val="031929"/>
              </a:solidFill>
            </p:spPr>
          </p:sp>
        </p:grpSp>
        <p:sp>
          <p:nvSpPr>
            <p:cNvPr id="17" name="Rectangle 16"/>
            <p:cNvSpPr/>
            <p:nvPr/>
          </p:nvSpPr>
          <p:spPr>
            <a:xfrm>
              <a:off x="1350809" y="4137790"/>
              <a:ext cx="6393430" cy="739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38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 (SGK – tr9)</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883007" y="1872740"/>
            <a:ext cx="16588583" cy="1738296"/>
          </a:xfrm>
          <a:prstGeom prst="rect">
            <a:avLst/>
          </a:prstGeom>
        </p:spPr>
        <p:txBody>
          <a:bodyPr wrap="square">
            <a:spAutoFit/>
          </a:bodyPr>
          <a:lstStyle/>
          <a:p>
            <a:pPr algn="just">
              <a:lnSpc>
                <a:spcPct val="150000"/>
              </a:lnSpc>
              <a:spcAft>
                <a:spcPts val="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Vào thời điểm đất nước ta hoàn toàn thống nhất, kinh tế nước ta còn rất nghèo, xã hội lạc hậu, chiếc máy tính thế hệ thứ ba đã xuất hiện.</a:t>
            </a:r>
            <a:endParaRPr lang="en-US" sz="380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914400" y="3779573"/>
            <a:ext cx="11582400" cy="2723823"/>
          </a:xfrm>
          <a:prstGeom prst="rect">
            <a:avLst/>
          </a:prstGeom>
        </p:spPr>
        <p:txBody>
          <a:bodyPr wrap="square">
            <a:spAutoFit/>
          </a:bodyPr>
          <a:lstStyle/>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Ý nghĩa: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Điều này cho thấy mặc dù khó khăn nhưng sự phát triển nhanh chóng của đất nước về mọi mặt đã là thành tựu to lớn. </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DAFDAE88-C250-EB01-796C-5189B36451A6}"/>
              </a:ext>
            </a:extLst>
          </p:cNvPr>
          <p:cNvSpPr/>
          <p:nvPr/>
        </p:nvSpPr>
        <p:spPr>
          <a:xfrm>
            <a:off x="1031522" y="6630858"/>
            <a:ext cx="11465278" cy="26154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Trách nhiệm: </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Mỗi người cần phát huy điều kiện hiện có, phát huy</a:t>
            </a:r>
            <a:r>
              <a:rPr kumimoji="0" lang="en-US" sz="38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 thân để thích nghi với sự thay đổi và để góp phần vào sự phát triển của đất nước.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7">
            <a:extLst>
              <a:ext uri="{FF2B5EF4-FFF2-40B4-BE49-F238E27FC236}">
                <a16:creationId xmlns="" xmlns:a16="http://schemas.microsoft.com/office/drawing/2014/main" id="{DE44E010-BA76-84CE-EB4B-8782B2E73D62}"/>
              </a:ext>
            </a:extLst>
          </p:cNvPr>
          <p:cNvPicPr>
            <a:picLocks noChangeAspect="1"/>
          </p:cNvPicPr>
          <p:nvPr/>
        </p:nvPicPr>
        <p:blipFill>
          <a:blip r:embed="rId4"/>
          <a:srcRect/>
          <a:stretch>
            <a:fillRect/>
          </a:stretch>
        </p:blipFill>
        <p:spPr>
          <a:xfrm>
            <a:off x="12720599" y="4441764"/>
            <a:ext cx="4956034" cy="3995802"/>
          </a:xfrm>
          <a:prstGeom prst="rect">
            <a:avLst/>
          </a:prstGeom>
        </p:spPr>
      </p:pic>
    </p:spTree>
    <p:extLst>
      <p:ext uri="{BB962C8B-B14F-4D97-AF65-F5344CB8AC3E}">
        <p14:creationId xmlns:p14="http://schemas.microsoft.com/office/powerpoint/2010/main" val="3821599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9D9">
            <a:alpha val="81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33400" y="4953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0"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rot="5060048" flipH="1" flipV="1">
            <a:off x="17088930" y="283320"/>
            <a:ext cx="967554" cy="1035319"/>
          </a:xfrm>
          <a:prstGeom prst="rect">
            <a:avLst/>
          </a:prstGeom>
        </p:spPr>
      </p:pic>
      <p:grpSp>
        <p:nvGrpSpPr>
          <p:cNvPr id="11" name="Group 10"/>
          <p:cNvGrpSpPr/>
          <p:nvPr/>
        </p:nvGrpSpPr>
        <p:grpSpPr>
          <a:xfrm>
            <a:off x="6896099" y="1133498"/>
            <a:ext cx="4495800" cy="997521"/>
            <a:chOff x="1034716" y="3954341"/>
            <a:chExt cx="6822841" cy="1089159"/>
          </a:xfrm>
        </p:grpSpPr>
        <p:grpSp>
          <p:nvGrpSpPr>
            <p:cNvPr id="12" name="Group 3"/>
            <p:cNvGrpSpPr/>
            <p:nvPr/>
          </p:nvGrpSpPr>
          <p:grpSpPr>
            <a:xfrm>
              <a:off x="1034716" y="3954341"/>
              <a:ext cx="6822841" cy="1089159"/>
              <a:chOff x="-72942" y="308502"/>
              <a:chExt cx="31022888" cy="2019285"/>
            </a:xfrm>
          </p:grpSpPr>
          <p:sp>
            <p:nvSpPr>
              <p:cNvPr id="15" name="Freeform 4"/>
              <p:cNvSpPr/>
              <p:nvPr/>
            </p:nvSpPr>
            <p:spPr>
              <a:xfrm>
                <a:off x="-72942" y="321202"/>
                <a:ext cx="31022888" cy="2006585"/>
              </a:xfrm>
              <a:custGeom>
                <a:avLst/>
                <a:gdLst/>
                <a:ahLst/>
                <a:cxnLst/>
                <a:rect l="l" t="t" r="r" b="b"/>
                <a:pathLst>
                  <a:path w="17238957" h="2165269">
                    <a:moveTo>
                      <a:pt x="16282012" y="2165269"/>
                    </a:moveTo>
                    <a:lnTo>
                      <a:pt x="956945" y="2165269"/>
                    </a:lnTo>
                    <a:cubicBezTo>
                      <a:pt x="428371" y="2165269"/>
                      <a:pt x="0" y="1736771"/>
                      <a:pt x="0" y="1082635"/>
                    </a:cubicBezTo>
                    <a:lnTo>
                      <a:pt x="0" y="1082635"/>
                    </a:lnTo>
                    <a:cubicBezTo>
                      <a:pt x="0" y="428371"/>
                      <a:pt x="428371" y="0"/>
                      <a:pt x="956945" y="0"/>
                    </a:cubicBezTo>
                    <a:lnTo>
                      <a:pt x="16282012" y="0"/>
                    </a:lnTo>
                    <a:cubicBezTo>
                      <a:pt x="16810459" y="0"/>
                      <a:pt x="17238957" y="428371"/>
                      <a:pt x="17238957" y="1082635"/>
                    </a:cubicBezTo>
                    <a:lnTo>
                      <a:pt x="17238957" y="1082635"/>
                    </a:lnTo>
                    <a:cubicBezTo>
                      <a:pt x="17238957" y="1736771"/>
                      <a:pt x="16810459" y="2165269"/>
                      <a:pt x="16282012" y="2165269"/>
                    </a:cubicBezTo>
                    <a:close/>
                  </a:path>
                </a:pathLst>
              </a:custGeom>
              <a:solidFill>
                <a:srgbClr val="FFD93B"/>
              </a:solidFill>
            </p:spPr>
          </p:sp>
          <p:sp>
            <p:nvSpPr>
              <p:cNvPr id="16" name="Freeform 5"/>
              <p:cNvSpPr/>
              <p:nvPr/>
            </p:nvSpPr>
            <p:spPr>
              <a:xfrm>
                <a:off x="3" y="308502"/>
                <a:ext cx="30949936" cy="2019285"/>
              </a:xfrm>
              <a:custGeom>
                <a:avLst/>
                <a:gdLst/>
                <a:ahLst/>
                <a:cxnLst/>
                <a:rect l="l" t="t" r="r" b="b"/>
                <a:pathLst>
                  <a:path w="17264357" h="2190669">
                    <a:moveTo>
                      <a:pt x="16294712" y="0"/>
                    </a:moveTo>
                    <a:lnTo>
                      <a:pt x="969645" y="0"/>
                    </a:lnTo>
                    <a:cubicBezTo>
                      <a:pt x="434975" y="0"/>
                      <a:pt x="0" y="434975"/>
                      <a:pt x="0" y="1095335"/>
                    </a:cubicBezTo>
                    <a:cubicBezTo>
                      <a:pt x="0" y="1755694"/>
                      <a:pt x="434975" y="2190669"/>
                      <a:pt x="969645" y="2190669"/>
                    </a:cubicBezTo>
                    <a:lnTo>
                      <a:pt x="16294712" y="2190669"/>
                    </a:lnTo>
                    <a:cubicBezTo>
                      <a:pt x="16829382" y="2190669"/>
                      <a:pt x="17264357" y="1755694"/>
                      <a:pt x="17264357" y="1095335"/>
                    </a:cubicBezTo>
                    <a:cubicBezTo>
                      <a:pt x="17264357" y="434975"/>
                      <a:pt x="16829382" y="0"/>
                      <a:pt x="16294712" y="0"/>
                    </a:cubicBezTo>
                    <a:close/>
                    <a:moveTo>
                      <a:pt x="16294712" y="2165269"/>
                    </a:moveTo>
                    <a:lnTo>
                      <a:pt x="969645" y="2165269"/>
                    </a:lnTo>
                    <a:cubicBezTo>
                      <a:pt x="448945" y="2165269"/>
                      <a:pt x="25400" y="1741724"/>
                      <a:pt x="25400" y="1095335"/>
                    </a:cubicBezTo>
                    <a:cubicBezTo>
                      <a:pt x="25400" y="448945"/>
                      <a:pt x="448945" y="25400"/>
                      <a:pt x="969645" y="25400"/>
                    </a:cubicBezTo>
                    <a:lnTo>
                      <a:pt x="16294712" y="25400"/>
                    </a:lnTo>
                    <a:cubicBezTo>
                      <a:pt x="16815412" y="25400"/>
                      <a:pt x="17238957" y="448945"/>
                      <a:pt x="17238957" y="1095335"/>
                    </a:cubicBezTo>
                    <a:cubicBezTo>
                      <a:pt x="17238957" y="1741724"/>
                      <a:pt x="16815412" y="2165269"/>
                      <a:pt x="16294712" y="2165269"/>
                    </a:cubicBezTo>
                    <a:close/>
                  </a:path>
                </a:pathLst>
              </a:custGeom>
              <a:solidFill>
                <a:srgbClr val="031929"/>
              </a:solidFill>
            </p:spPr>
          </p:sp>
        </p:grpSp>
        <p:sp>
          <p:nvSpPr>
            <p:cNvPr id="14" name="Rectangle 13"/>
            <p:cNvSpPr/>
            <p:nvPr/>
          </p:nvSpPr>
          <p:spPr>
            <a:xfrm>
              <a:off x="1350809" y="4137790"/>
              <a:ext cx="6393430" cy="739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38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(SGK – tr9)</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108868" y="2720340"/>
            <a:ext cx="8960732" cy="5518242"/>
          </a:xfrm>
          <a:prstGeom prst="rect">
            <a:avLst/>
          </a:prstGeom>
        </p:spPr>
        <p:txBody>
          <a:bodyPr wrap="square">
            <a:spAutoFit/>
          </a:bodyPr>
          <a:lstStyle/>
          <a:p>
            <a:pPr lvl="0" algn="just">
              <a:lnSpc>
                <a:spcPct val="150000"/>
              </a:lnSpc>
            </a:pPr>
            <a:r>
              <a:rPr lang="vi-VN" sz="4000">
                <a:solidFill>
                  <a:srgbClr val="000000"/>
                </a:solidFill>
                <a:ea typeface="Calibri" panose="020F0502020204030204" pitchFamily="34" charset="0"/>
                <a:cs typeface="Arial" panose="020B0604020202020204" pitchFamily="34" charset="0"/>
              </a:rPr>
              <a:t>Dự báo về ứng dụng máy tính trong tương lai là ứng dụng điều khiển rác thải biến mất vì hiện nay Trái Đất đang ngày càng ô nhiễm, hiệu ứng nhà kính tăng cao nên ứng dụng này sẽ giúp Trái Đất trở nên trong lành hơn.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2067" y="8506814"/>
            <a:ext cx="932769" cy="1780186"/>
          </a:xfrm>
          <a:prstGeom prst="rect">
            <a:avLst/>
          </a:prstGeom>
        </p:spPr>
      </p:pic>
      <p:pic>
        <p:nvPicPr>
          <p:cNvPr id="4" name="Picture 4">
            <a:extLst>
              <a:ext uri="{FF2B5EF4-FFF2-40B4-BE49-F238E27FC236}">
                <a16:creationId xmlns="" xmlns:a16="http://schemas.microsoft.com/office/drawing/2014/main" id="{F2275DBB-C967-B418-F3EE-A6B5E7EA94DE}"/>
              </a:ext>
            </a:extLst>
          </p:cNvPr>
          <p:cNvPicPr>
            <a:picLocks noChangeAspect="1"/>
          </p:cNvPicPr>
          <p:nvPr/>
        </p:nvPicPr>
        <p:blipFill>
          <a:blip r:embed="rId5"/>
          <a:srcRect/>
          <a:stretch>
            <a:fillRect/>
          </a:stretch>
        </p:blipFill>
        <p:spPr>
          <a:xfrm>
            <a:off x="10287000" y="2697480"/>
            <a:ext cx="7267459" cy="5904812"/>
          </a:xfrm>
          <a:prstGeom prst="rect">
            <a:avLst/>
          </a:prstGeom>
        </p:spPr>
      </p:pic>
    </p:spTree>
    <p:extLst>
      <p:ext uri="{BB962C8B-B14F-4D97-AF65-F5344CB8AC3E}">
        <p14:creationId xmlns:p14="http://schemas.microsoft.com/office/powerpoint/2010/main" val="1611780558"/>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3720978" y="952500"/>
            <a:ext cx="10972800" cy="2184418"/>
          </a:xfrm>
          <a:prstGeom prst="roundRect">
            <a:avLst/>
          </a:prstGeom>
          <a:solidFill>
            <a:srgbClr val="FFD9D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6500" b="1">
                <a:solidFill>
                  <a:schemeClr val="tx1"/>
                </a:solidFill>
                <a:cs typeface="Arial" panose="020B0604020202020204" pitchFamily="34" charset="0"/>
              </a:rPr>
              <a:t>1. MÁY TÍNH </a:t>
            </a:r>
            <a:r>
              <a:rPr lang="en-US" sz="6500" b="1">
                <a:solidFill>
                  <a:schemeClr val="tx1"/>
                </a:solidFill>
                <a:latin typeface="Arial" panose="020B0604020202020204" pitchFamily="34" charset="0"/>
                <a:cs typeface="Arial" panose="020B0604020202020204" pitchFamily="34" charset="0"/>
              </a:rPr>
              <a:t>CƠ HỌC</a:t>
            </a:r>
            <a:endParaRPr lang="en-US" sz="65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381923" y="4229100"/>
            <a:ext cx="13162877" cy="4840233"/>
          </a:xfrm>
          <a:prstGeom prst="rect">
            <a:avLst/>
          </a:prstGeom>
        </p:spPr>
      </p:pic>
      <p:pic>
        <p:nvPicPr>
          <p:cNvPr id="20" name="Picture 19"/>
          <p:cNvPicPr>
            <a:picLocks noChangeAspect="1"/>
          </p:cNvPicPr>
          <p:nvPr/>
        </p:nvPicPr>
        <p:blipFill>
          <a:blip r:embed="rId5">
            <a:duotone>
              <a:prstClr val="black"/>
              <a:srgbClr val="FFFFAF">
                <a:tint val="45000"/>
                <a:satMod val="400000"/>
              </a:srgbClr>
            </a:duotone>
            <a:extLst>
              <a:ext uri="{BEBA8EAE-BF5A-486C-A8C5-ECC9F3942E4B}">
                <a14:imgProps xmlns:a14="http://schemas.microsoft.com/office/drawing/2010/main">
                  <a14:imgLayer r:embed="rId6">
                    <a14:imgEffect>
                      <a14:colorTemperature colorTemp="59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647321"/>
            <a:ext cx="18315130" cy="677779"/>
          </a:xfrm>
          <a:prstGeom prst="rect">
            <a:avLst/>
          </a:prstGeom>
        </p:spPr>
      </p:pic>
      <p:pic>
        <p:nvPicPr>
          <p:cNvPr id="2" name="Picture 1"/>
          <p:cNvPicPr>
            <a:picLocks noChangeAspect="1"/>
          </p:cNvPicPr>
          <p:nvPr/>
        </p:nvPicPr>
        <p:blipFill>
          <a:blip r:embed="rId7"/>
          <a:stretch>
            <a:fillRect/>
          </a:stretch>
        </p:blipFill>
        <p:spPr>
          <a:xfrm>
            <a:off x="4800600" y="2540362"/>
            <a:ext cx="1621677" cy="1688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8" name="Group 2"/>
          <p:cNvGrpSpPr/>
          <p:nvPr/>
        </p:nvGrpSpPr>
        <p:grpSpPr>
          <a:xfrm>
            <a:off x="533400" y="457200"/>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sp>
        <p:nvSpPr>
          <p:cNvPr id="6" name="Rectangle 3"/>
          <p:cNvSpPr>
            <a:spLocks noChangeArrowheads="1"/>
          </p:cNvSpPr>
          <p:nvPr/>
        </p:nvSpPr>
        <p:spPr bwMode="auto">
          <a:xfrm>
            <a:off x="1371600" y="6515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0211" y="-111061"/>
            <a:ext cx="18448420" cy="10785447"/>
          </a:xfrm>
          <a:prstGeom prst="rect">
            <a:avLst/>
          </a:prstGeom>
          <a:ln>
            <a:noFill/>
          </a:ln>
          <a:effectLst>
            <a:softEdge rad="112500"/>
          </a:effectLst>
        </p:spPr>
      </p:pic>
      <p:grpSp>
        <p:nvGrpSpPr>
          <p:cNvPr id="22" name="Group 21"/>
          <p:cNvGrpSpPr/>
          <p:nvPr/>
        </p:nvGrpSpPr>
        <p:grpSpPr>
          <a:xfrm>
            <a:off x="15163801" y="430301"/>
            <a:ext cx="2614652" cy="988770"/>
            <a:chOff x="11467127" y="6651866"/>
            <a:chExt cx="3318378" cy="1340088"/>
          </a:xfrm>
        </p:grpSpPr>
        <p:pic>
          <p:nvPicPr>
            <p:cNvPr id="23"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95077">
              <a:off x="11440015" y="6722459"/>
              <a:ext cx="1296607" cy="1242383"/>
            </a:xfrm>
            <a:prstGeom prst="rect">
              <a:avLst/>
            </a:prstGeom>
          </p:spPr>
        </p:pic>
        <p:pic>
          <p:nvPicPr>
            <p:cNvPr id="24"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895077">
              <a:off x="12479048" y="6700717"/>
              <a:ext cx="1296605" cy="1242383"/>
            </a:xfrm>
            <a:prstGeom prst="rect">
              <a:avLst/>
            </a:prstGeom>
          </p:spPr>
        </p:pic>
        <p:pic>
          <p:nvPicPr>
            <p:cNvPr id="25"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895077">
              <a:off x="13516010" y="6678978"/>
              <a:ext cx="1296607" cy="1242383"/>
            </a:xfrm>
            <a:prstGeom prst="rect">
              <a:avLst/>
            </a:prstGeom>
          </p:spPr>
        </p:pic>
      </p:grpSp>
      <p:sp>
        <p:nvSpPr>
          <p:cNvPr id="26" name="Rectangle 25"/>
          <p:cNvSpPr/>
          <p:nvPr/>
        </p:nvSpPr>
        <p:spPr>
          <a:xfrm>
            <a:off x="3033538" y="153942"/>
            <a:ext cx="8244062" cy="1477328"/>
          </a:xfrm>
          <a:prstGeom prst="rect">
            <a:avLst/>
          </a:prstGeom>
        </p:spPr>
        <p:txBody>
          <a:bodyPr wrap="square">
            <a:spAutoFit/>
          </a:bodyPr>
          <a:lstStyle/>
          <a:p>
            <a:pPr lvl="0" algn="ctr">
              <a:lnSpc>
                <a:spcPct val="150000"/>
              </a:lnSpc>
            </a:pPr>
            <a:r>
              <a:rPr lang="en-US" sz="6000" b="1">
                <a:solidFill>
                  <a:srgbClr val="1F497D"/>
                </a:solidFill>
                <a:latin typeface="Arial" panose="020B0604020202020204" pitchFamily="34" charset="0"/>
                <a:cs typeface="Arial" panose="020B0604020202020204" pitchFamily="34" charset="0"/>
              </a:rPr>
              <a:t>HƯỚNG DẪN VỀ NHÀ</a:t>
            </a:r>
            <a:endParaRPr lang="en-US" sz="6000" b="1" dirty="0">
              <a:solidFill>
                <a:srgbClr val="1F497D"/>
              </a:solidFill>
              <a:latin typeface="Arial" panose="020B0604020202020204" pitchFamily="34" charset="0"/>
              <a:cs typeface="Arial" panose="020B0604020202020204" pitchFamily="34" charset="0"/>
            </a:endParaRPr>
          </a:p>
        </p:txBody>
      </p:sp>
      <p:sp>
        <p:nvSpPr>
          <p:cNvPr id="4" name="Rectangle 3"/>
          <p:cNvSpPr/>
          <p:nvPr/>
        </p:nvSpPr>
        <p:spPr>
          <a:xfrm>
            <a:off x="4201025" y="2470487"/>
            <a:ext cx="5604418" cy="1015663"/>
          </a:xfrm>
          <a:prstGeom prst="rect">
            <a:avLst/>
          </a:prstGeom>
        </p:spPr>
        <p:txBody>
          <a:bodyPr wrap="none">
            <a:spAutoFit/>
          </a:bodyPr>
          <a:lstStyle/>
          <a:p>
            <a:pPr lvl="0" algn="ctr">
              <a:lnSpc>
                <a:spcPct val="150000"/>
              </a:lnSpc>
              <a:buClr>
                <a:srgbClr val="000000"/>
              </a:buClr>
            </a:pPr>
            <a:r>
              <a:rPr lang="pt-BR" sz="4000" kern="0">
                <a:solidFill>
                  <a:prstClr val="black"/>
                </a:solidFill>
                <a:latin typeface="Arial"/>
                <a:ea typeface="Calibri" panose="020F0502020204030204" pitchFamily="34" charset="0"/>
                <a:cs typeface="Times New Roman" panose="02020603050405020304" pitchFamily="18" charset="0"/>
                <a:sym typeface="Arial"/>
              </a:rPr>
              <a:t>Ôn lại kiến thức đã học.</a:t>
            </a:r>
            <a:endParaRPr lang="pt-BR" sz="4000" kern="0" dirty="0">
              <a:solidFill>
                <a:prstClr val="black"/>
              </a:solidFill>
              <a:latin typeface="Arial"/>
              <a:ea typeface="Calibri" panose="020F0502020204030204" pitchFamily="34" charset="0"/>
              <a:cs typeface="Times New Roman" panose="02020603050405020304" pitchFamily="18" charset="0"/>
              <a:sym typeface="Arial"/>
            </a:endParaRPr>
          </a:p>
        </p:txBody>
      </p:sp>
      <p:sp>
        <p:nvSpPr>
          <p:cNvPr id="5" name="Rectangle 4"/>
          <p:cNvSpPr/>
          <p:nvPr/>
        </p:nvSpPr>
        <p:spPr>
          <a:xfrm>
            <a:off x="3320041" y="4266000"/>
            <a:ext cx="12725400" cy="1015663"/>
          </a:xfrm>
          <a:prstGeom prst="rect">
            <a:avLst/>
          </a:prstGeom>
        </p:spPr>
        <p:txBody>
          <a:bodyPr wrap="square">
            <a:spAutoFit/>
          </a:bodyPr>
          <a:lstStyle/>
          <a:p>
            <a:pPr lvl="0" algn="ctr">
              <a:lnSpc>
                <a:spcPct val="150000"/>
              </a:lnSpc>
              <a:spcBef>
                <a:spcPts val="600"/>
              </a:spcBef>
              <a:spcAft>
                <a:spcPts val="600"/>
              </a:spcAft>
              <a:buClr>
                <a:srgbClr val="000000"/>
              </a:buClr>
            </a:pPr>
            <a:r>
              <a:rPr lang="pt-BR" sz="4000" kern="0">
                <a:solidFill>
                  <a:prstClr val="black"/>
                </a:solidFill>
                <a:latin typeface="Arial"/>
                <a:ea typeface="Calibri" panose="020F0502020204030204" pitchFamily="34" charset="0"/>
                <a:cs typeface="Times New Roman" panose="02020603050405020304" pitchFamily="18" charset="0"/>
                <a:sym typeface="Arial"/>
              </a:rPr>
              <a:t>Làm bài tập Bài 1 trong Sách bài tập Tin học 8.</a:t>
            </a:r>
            <a:endParaRPr lang="vi-VN" sz="4000" kern="0" dirty="0">
              <a:solidFill>
                <a:prstClr val="black"/>
              </a:solidFill>
              <a:latin typeface="Arial"/>
              <a:ea typeface="Calibri" panose="020F0502020204030204" pitchFamily="34" charset="0"/>
              <a:cs typeface="Times New Roman" panose="02020603050405020304" pitchFamily="18" charset="0"/>
              <a:sym typeface="Arial"/>
            </a:endParaRPr>
          </a:p>
        </p:txBody>
      </p:sp>
      <p:sp>
        <p:nvSpPr>
          <p:cNvPr id="47" name="Rectangle 46"/>
          <p:cNvSpPr/>
          <p:nvPr/>
        </p:nvSpPr>
        <p:spPr>
          <a:xfrm>
            <a:off x="3233639" y="6057606"/>
            <a:ext cx="11693247" cy="3016210"/>
          </a:xfrm>
          <a:prstGeom prst="rect">
            <a:avLst/>
          </a:prstGeom>
        </p:spPr>
        <p:txBody>
          <a:bodyPr wrap="square">
            <a:spAutoFit/>
          </a:bodyPr>
          <a:lstStyle/>
          <a:p>
            <a:pPr lvl="0" algn="ctr">
              <a:lnSpc>
                <a:spcPct val="150000"/>
              </a:lnSpc>
              <a:spcBef>
                <a:spcPts val="600"/>
              </a:spcBef>
              <a:spcAft>
                <a:spcPts val="600"/>
              </a:spcAft>
              <a:buClr>
                <a:srgbClr val="000000"/>
              </a:buClr>
            </a:pPr>
            <a:r>
              <a:rPr lang="vi-VN" sz="4000" kern="0">
                <a:solidFill>
                  <a:prstClr val="black"/>
                </a:solidFill>
                <a:latin typeface="Arial"/>
                <a:ea typeface="Calibri" panose="020F0502020204030204" pitchFamily="34" charset="0"/>
                <a:cs typeface="Times New Roman" panose="02020603050405020304" pitchFamily="18" charset="0"/>
                <a:sym typeface="Arial"/>
              </a:rPr>
              <a:t>-	Đọc và tìm hiểu trước </a:t>
            </a:r>
            <a:r>
              <a:rPr lang="vi-VN" sz="4000" b="1" kern="0">
                <a:solidFill>
                  <a:prstClr val="black"/>
                </a:solidFill>
                <a:latin typeface="Arial"/>
                <a:ea typeface="Calibri" panose="020F0502020204030204" pitchFamily="34" charset="0"/>
                <a:cs typeface="Times New Roman" panose="02020603050405020304" pitchFamily="18" charset="0"/>
                <a:sym typeface="Arial"/>
              </a:rPr>
              <a:t>Bài 2: Thông tin trong môi trường số.</a:t>
            </a:r>
          </a:p>
          <a:p>
            <a:pPr lvl="0" algn="ctr">
              <a:lnSpc>
                <a:spcPct val="150000"/>
              </a:lnSpc>
              <a:spcBef>
                <a:spcPts val="600"/>
              </a:spcBef>
              <a:spcAft>
                <a:spcPts val="600"/>
              </a:spcAft>
              <a:buClr>
                <a:srgbClr val="000000"/>
              </a:buClr>
            </a:pPr>
            <a:endParaRPr lang="vi-VN" sz="4000" kern="0">
              <a:solidFill>
                <a:prstClr val="black"/>
              </a:solidFill>
              <a:latin typeface="Arial"/>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10"/>
          <a:stretch>
            <a:fillRect/>
          </a:stretch>
        </p:blipFill>
        <p:spPr>
          <a:xfrm>
            <a:off x="352923" y="6948213"/>
            <a:ext cx="17192210" cy="3164098"/>
          </a:xfrm>
          <a:prstGeom prst="rect">
            <a:avLst/>
          </a:prstGeom>
        </p:spPr>
      </p:pic>
      <p:pic>
        <p:nvPicPr>
          <p:cNvPr id="3" name="Picture 2"/>
          <p:cNvPicPr>
            <a:picLocks noChangeAspect="1"/>
          </p:cNvPicPr>
          <p:nvPr/>
        </p:nvPicPr>
        <p:blipFill>
          <a:blip r:embed="rId11"/>
          <a:stretch>
            <a:fillRect/>
          </a:stretch>
        </p:blipFill>
        <p:spPr>
          <a:xfrm>
            <a:off x="2704275" y="2467346"/>
            <a:ext cx="1280271" cy="1054699"/>
          </a:xfrm>
          <a:prstGeom prst="rect">
            <a:avLst/>
          </a:prstGeom>
        </p:spPr>
      </p:pic>
      <p:pic>
        <p:nvPicPr>
          <p:cNvPr id="10" name="Picture 9"/>
          <p:cNvPicPr>
            <a:picLocks noChangeAspect="1"/>
          </p:cNvPicPr>
          <p:nvPr/>
        </p:nvPicPr>
        <p:blipFill>
          <a:blip r:embed="rId12"/>
          <a:stretch>
            <a:fillRect/>
          </a:stretch>
        </p:blipFill>
        <p:spPr>
          <a:xfrm>
            <a:off x="2704275" y="4297988"/>
            <a:ext cx="1280271" cy="1048603"/>
          </a:xfrm>
          <a:prstGeom prst="rect">
            <a:avLst/>
          </a:prstGeom>
        </p:spPr>
      </p:pic>
      <p:pic>
        <p:nvPicPr>
          <p:cNvPr id="11" name="Picture 10"/>
          <p:cNvPicPr>
            <a:picLocks noChangeAspect="1"/>
          </p:cNvPicPr>
          <p:nvPr/>
        </p:nvPicPr>
        <p:blipFill>
          <a:blip r:embed="rId13"/>
          <a:stretch>
            <a:fillRect/>
          </a:stretch>
        </p:blipFill>
        <p:spPr>
          <a:xfrm>
            <a:off x="2704275" y="6061012"/>
            <a:ext cx="1280271" cy="1048603"/>
          </a:xfrm>
          <a:prstGeom prst="rect">
            <a:avLst/>
          </a:prstGeom>
        </p:spPr>
      </p:pic>
    </p:spTree>
    <p:extLst>
      <p:ext uri="{BB962C8B-B14F-4D97-AF65-F5344CB8AC3E}">
        <p14:creationId xmlns:p14="http://schemas.microsoft.com/office/powerpoint/2010/main" val="117905793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5" grpId="0"/>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AF">
            <a:alpha val="59000"/>
          </a:srgb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0200" y="647700"/>
            <a:ext cx="15240000" cy="8490122"/>
          </a:xfrm>
          <a:prstGeom prst="rect">
            <a:avLst/>
          </a:prstGeom>
          <a:ln>
            <a:noFill/>
          </a:ln>
          <a:effectLst>
            <a:softEdge rad="112500"/>
          </a:effectLst>
        </p:spPr>
      </p:pic>
      <p:pic>
        <p:nvPicPr>
          <p:cNvPr id="15"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503322" y="7553866"/>
            <a:ext cx="2022688" cy="2164355"/>
          </a:xfrm>
          <a:prstGeom prst="rect">
            <a:avLst/>
          </a:prstGeom>
        </p:spPr>
      </p:pic>
      <p:pic>
        <p:nvPicPr>
          <p:cNvPr id="1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29944">
            <a:off x="866688" y="330638"/>
            <a:ext cx="1337437" cy="1281508"/>
          </a:xfrm>
          <a:prstGeom prst="rect">
            <a:avLst/>
          </a:prstGeom>
        </p:spPr>
      </p:pic>
      <p:pic>
        <p:nvPicPr>
          <p:cNvPr id="1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080411">
            <a:off x="1917652" y="339833"/>
            <a:ext cx="1293894" cy="1239786"/>
          </a:xfrm>
          <a:prstGeom prst="rect">
            <a:avLst/>
          </a:prstGeom>
        </p:spPr>
      </p:pic>
      <p:sp>
        <p:nvSpPr>
          <p:cNvPr id="8" name="Google Shape;464;p21"/>
          <p:cNvSpPr/>
          <p:nvPr/>
        </p:nvSpPr>
        <p:spPr>
          <a:xfrm>
            <a:off x="2209800" y="3601560"/>
            <a:ext cx="13882317" cy="355477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500" b="1" dirty="0">
                <a:solidFill>
                  <a:srgbClr val="000000"/>
                </a:solidFill>
                <a:latin typeface="Arial" panose="020B0604020202020204" pitchFamily="34" charset="0"/>
                <a:cs typeface="Arial" panose="020B0604020202020204" pitchFamily="34" charset="0"/>
                <a:sym typeface="Arial"/>
              </a:rPr>
              <a:t>CẢM ƠN CÁC EM ĐÃ CHÚ Ý </a:t>
            </a:r>
            <a:endParaRPr sz="7500" dirty="0">
              <a:latin typeface="Arial" panose="020B0604020202020204" pitchFamily="34" charset="0"/>
              <a:cs typeface="Arial" panose="020B0604020202020204" pitchFamily="34" charset="0"/>
            </a:endParaRPr>
          </a:p>
          <a:p>
            <a:pPr marL="0" marR="0" lvl="0" indent="0" algn="ctr" rtl="0">
              <a:lnSpc>
                <a:spcPct val="150000"/>
              </a:lnSpc>
              <a:spcBef>
                <a:spcPts val="0"/>
              </a:spcBef>
              <a:spcAft>
                <a:spcPts val="0"/>
              </a:spcAft>
              <a:buNone/>
            </a:pPr>
            <a:r>
              <a:rPr lang="en-US" sz="7500" b="1" dirty="0">
                <a:solidFill>
                  <a:srgbClr val="000000"/>
                </a:solidFill>
                <a:latin typeface="Arial" panose="020B0604020202020204" pitchFamily="34" charset="0"/>
                <a:cs typeface="Arial" panose="020B0604020202020204" pitchFamily="34" charset="0"/>
                <a:sym typeface="Arial"/>
              </a:rPr>
              <a:t>LẮNG NGHE BÀI GIẢNG!</a:t>
            </a:r>
            <a:endParaRPr sz="7500" b="1" dirty="0">
              <a:solidFill>
                <a:srgbClr val="000000"/>
              </a:solidFill>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11"/>
          <a:stretch>
            <a:fillRect/>
          </a:stretch>
        </p:blipFill>
        <p:spPr>
          <a:xfrm>
            <a:off x="13826569" y="6964633"/>
            <a:ext cx="3724979" cy="3127519"/>
          </a:xfrm>
          <a:prstGeom prst="rect">
            <a:avLst/>
          </a:prstGeom>
        </p:spPr>
      </p:pic>
    </p:spTree>
    <p:extLst>
      <p:ext uri="{BB962C8B-B14F-4D97-AF65-F5344CB8AC3E}">
        <p14:creationId xmlns:p14="http://schemas.microsoft.com/office/powerpoint/2010/main" val="1978521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sp>
        <p:nvSpPr>
          <p:cNvPr id="3" name="Rectangle 2"/>
          <p:cNvSpPr/>
          <p:nvPr/>
        </p:nvSpPr>
        <p:spPr>
          <a:xfrm>
            <a:off x="1447955" y="1232640"/>
            <a:ext cx="8686800" cy="2615460"/>
          </a:xfrm>
          <a:prstGeom prst="rect">
            <a:avLst/>
          </a:prstGeom>
        </p:spPr>
        <p:txBody>
          <a:bodyPr wrap="square">
            <a:spAutoFit/>
          </a:bodyPr>
          <a:lstStyle/>
          <a:p>
            <a:pPr algn="just">
              <a:lnSpc>
                <a:spcPct val="150000"/>
              </a:lnSpc>
              <a:spcAft>
                <a:spcPts val="8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quan sát Hình 1.</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2</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đọc thông tin mục 1 – SGK tr.5, 6 thảo luận nhóm</a:t>
            </a:r>
            <a:r>
              <a:rPr lang="en-US" sz="38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và hoàn thành </a:t>
            </a:r>
            <a:r>
              <a:rPr lang="en-US" sz="38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1.</a:t>
            </a:r>
            <a:endParaRPr lang="en-US" sz="3800" b="1" i="1">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1972" y="479533"/>
            <a:ext cx="1304028" cy="701567"/>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1295400" y="4381500"/>
            <a:ext cx="15765224" cy="5387395"/>
            <a:chOff x="1066800" y="4041483"/>
            <a:chExt cx="15765224" cy="5387395"/>
          </a:xfrm>
        </p:grpSpPr>
        <p:grpSp>
          <p:nvGrpSpPr>
            <p:cNvPr id="15" name="Group 14"/>
            <p:cNvGrpSpPr/>
            <p:nvPr/>
          </p:nvGrpSpPr>
          <p:grpSpPr>
            <a:xfrm>
              <a:off x="1066800" y="4041483"/>
              <a:ext cx="3565358" cy="997521"/>
              <a:chOff x="1034716" y="3787942"/>
              <a:chExt cx="5302015" cy="1089159"/>
            </a:xfrm>
          </p:grpSpPr>
          <p:grpSp>
            <p:nvGrpSpPr>
              <p:cNvPr id="26" name="Group 3"/>
              <p:cNvGrpSpPr/>
              <p:nvPr/>
            </p:nvGrpSpPr>
            <p:grpSpPr>
              <a:xfrm>
                <a:off x="1034716" y="3787942"/>
                <a:ext cx="5212554" cy="1089159"/>
                <a:chOff x="-72942" y="0"/>
                <a:chExt cx="23701050" cy="2019285"/>
              </a:xfrm>
            </p:grpSpPr>
            <p:sp>
              <p:nvSpPr>
                <p:cNvPr id="28" name="Freeform 4"/>
                <p:cNvSpPr/>
                <p:nvPr/>
              </p:nvSpPr>
              <p:spPr>
                <a:xfrm>
                  <a:off x="-72942" y="12700"/>
                  <a:ext cx="23701050" cy="2006585"/>
                </a:xfrm>
                <a:custGeom>
                  <a:avLst/>
                  <a:gdLst/>
                  <a:ahLst/>
                  <a:cxnLst/>
                  <a:rect l="l" t="t" r="r" b="b"/>
                  <a:pathLst>
                    <a:path w="17238957" h="2165269">
                      <a:moveTo>
                        <a:pt x="16282012" y="2165269"/>
                      </a:moveTo>
                      <a:lnTo>
                        <a:pt x="956945" y="2165269"/>
                      </a:lnTo>
                      <a:cubicBezTo>
                        <a:pt x="428371" y="2165269"/>
                        <a:pt x="0" y="1736771"/>
                        <a:pt x="0" y="1082635"/>
                      </a:cubicBezTo>
                      <a:lnTo>
                        <a:pt x="0" y="1082635"/>
                      </a:lnTo>
                      <a:cubicBezTo>
                        <a:pt x="0" y="428371"/>
                        <a:pt x="428371" y="0"/>
                        <a:pt x="956945" y="0"/>
                      </a:cubicBezTo>
                      <a:lnTo>
                        <a:pt x="16282012" y="0"/>
                      </a:lnTo>
                      <a:cubicBezTo>
                        <a:pt x="16810459" y="0"/>
                        <a:pt x="17238957" y="428371"/>
                        <a:pt x="17238957" y="1082635"/>
                      </a:cubicBezTo>
                      <a:lnTo>
                        <a:pt x="17238957" y="1082635"/>
                      </a:lnTo>
                      <a:cubicBezTo>
                        <a:pt x="17238957" y="1736771"/>
                        <a:pt x="16810459" y="2165269"/>
                        <a:pt x="16282012" y="2165269"/>
                      </a:cubicBezTo>
                      <a:close/>
                    </a:path>
                  </a:pathLst>
                </a:custGeom>
                <a:solidFill>
                  <a:srgbClr val="FFD93B"/>
                </a:solidFill>
              </p:spPr>
            </p:sp>
            <p:sp>
              <p:nvSpPr>
                <p:cNvPr id="29" name="Freeform 5"/>
                <p:cNvSpPr/>
                <p:nvPr/>
              </p:nvSpPr>
              <p:spPr>
                <a:xfrm>
                  <a:off x="3" y="0"/>
                  <a:ext cx="23628105" cy="2019285"/>
                </a:xfrm>
                <a:custGeom>
                  <a:avLst/>
                  <a:gdLst/>
                  <a:ahLst/>
                  <a:cxnLst/>
                  <a:rect l="l" t="t" r="r" b="b"/>
                  <a:pathLst>
                    <a:path w="17264357" h="2190669">
                      <a:moveTo>
                        <a:pt x="16294712" y="0"/>
                      </a:moveTo>
                      <a:lnTo>
                        <a:pt x="969645" y="0"/>
                      </a:lnTo>
                      <a:cubicBezTo>
                        <a:pt x="434975" y="0"/>
                        <a:pt x="0" y="434975"/>
                        <a:pt x="0" y="1095335"/>
                      </a:cubicBezTo>
                      <a:cubicBezTo>
                        <a:pt x="0" y="1755694"/>
                        <a:pt x="434975" y="2190669"/>
                        <a:pt x="969645" y="2190669"/>
                      </a:cubicBezTo>
                      <a:lnTo>
                        <a:pt x="16294712" y="2190669"/>
                      </a:lnTo>
                      <a:cubicBezTo>
                        <a:pt x="16829382" y="2190669"/>
                        <a:pt x="17264357" y="1755694"/>
                        <a:pt x="17264357" y="1095335"/>
                      </a:cubicBezTo>
                      <a:cubicBezTo>
                        <a:pt x="17264357" y="434975"/>
                        <a:pt x="16829382" y="0"/>
                        <a:pt x="16294712" y="0"/>
                      </a:cubicBezTo>
                      <a:close/>
                      <a:moveTo>
                        <a:pt x="16294712" y="2165269"/>
                      </a:moveTo>
                      <a:lnTo>
                        <a:pt x="969645" y="2165269"/>
                      </a:lnTo>
                      <a:cubicBezTo>
                        <a:pt x="448945" y="2165269"/>
                        <a:pt x="25400" y="1741724"/>
                        <a:pt x="25400" y="1095335"/>
                      </a:cubicBezTo>
                      <a:cubicBezTo>
                        <a:pt x="25400" y="448945"/>
                        <a:pt x="448945" y="25400"/>
                        <a:pt x="969645" y="25400"/>
                      </a:cubicBezTo>
                      <a:lnTo>
                        <a:pt x="16294712" y="25400"/>
                      </a:lnTo>
                      <a:cubicBezTo>
                        <a:pt x="16815412" y="25400"/>
                        <a:pt x="17238957" y="448945"/>
                        <a:pt x="17238957" y="1095335"/>
                      </a:cubicBezTo>
                      <a:cubicBezTo>
                        <a:pt x="17238957" y="1741724"/>
                        <a:pt x="16815412" y="2165269"/>
                        <a:pt x="16294712" y="2165269"/>
                      </a:cubicBezTo>
                      <a:close/>
                    </a:path>
                  </a:pathLst>
                </a:custGeom>
                <a:solidFill>
                  <a:srgbClr val="031929"/>
                </a:solidFill>
              </p:spPr>
            </p:sp>
          </p:grpSp>
          <p:sp>
            <p:nvSpPr>
              <p:cNvPr id="7" name="Rectangle 6"/>
              <p:cNvSpPr/>
              <p:nvPr/>
            </p:nvSpPr>
            <p:spPr>
              <a:xfrm>
                <a:off x="1464126" y="3984301"/>
                <a:ext cx="4872605" cy="739311"/>
              </a:xfrm>
              <a:prstGeom prst="rect">
                <a:avLst/>
              </a:prstGeom>
            </p:spPr>
            <p:txBody>
              <a:bodyPr wrap="square">
                <a:spAutoFit/>
              </a:bodyPr>
              <a:lstStyle/>
              <a:p>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Hoạt động 1</a:t>
                </a:r>
                <a:endParaRPr lang="en-US" sz="3800"/>
              </a:p>
            </p:txBody>
          </p:sp>
        </p:grpSp>
        <p:sp>
          <p:nvSpPr>
            <p:cNvPr id="30" name="Rectangle 29"/>
            <p:cNvSpPr/>
            <p:nvPr/>
          </p:nvSpPr>
          <p:spPr>
            <a:xfrm>
              <a:off x="1147300" y="4073566"/>
              <a:ext cx="15684724" cy="5355312"/>
            </a:xfrm>
            <a:prstGeom prst="rect">
              <a:avLst/>
            </a:prstGeom>
          </p:spPr>
          <p:txBody>
            <a:bodyPr wrap="square">
              <a:spAutoFit/>
            </a:bodyPr>
            <a:lstStyle/>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Hầu hết mọi người nghĩ về máy tính như một thiết bị điện tử, có khả năng xử lí dữ liệu đa dạng với tốc độ cao và có dung lượng lưu trữ lớn. Em hãy tìm hiểu và trả lời các câu hỏi sau:</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1.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Tên của một trong những chiếc máy tính đầu tiên là gì?</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Chiếc máy đó có thể làm được những gì?</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3. Ý tưởng nào đã thúc đẩy sự phát minh ra máy tính?</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3496" y="571500"/>
            <a:ext cx="6547704" cy="3633295"/>
          </a:xfrm>
          <a:prstGeom prst="rect">
            <a:avLst/>
          </a:prstGeom>
        </p:spPr>
      </p:pic>
      <p:pic>
        <p:nvPicPr>
          <p:cNvPr id="3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89918">
            <a:off x="17487719" y="351653"/>
            <a:ext cx="497123" cy="1308217"/>
          </a:xfrm>
          <a:prstGeom prst="rect">
            <a:avLst/>
          </a:prstGeom>
        </p:spPr>
      </p:pic>
      <p:pic>
        <p:nvPicPr>
          <p:cNvPr id="2" name="Picture 1"/>
          <p:cNvPicPr>
            <a:picLocks noChangeAspect="1"/>
          </p:cNvPicPr>
          <p:nvPr/>
        </p:nvPicPr>
        <p:blipFill>
          <a:blip r:embed="rId6"/>
          <a:stretch>
            <a:fillRect/>
          </a:stretch>
        </p:blipFill>
        <p:spPr>
          <a:xfrm>
            <a:off x="15822769" y="7258548"/>
            <a:ext cx="2036240" cy="2536156"/>
          </a:xfrm>
          <a:prstGeom prst="rect">
            <a:avLst/>
          </a:prstGeom>
        </p:spPr>
      </p:pic>
      <p:pic>
        <p:nvPicPr>
          <p:cNvPr id="4" name="Picture 3"/>
          <p:cNvPicPr>
            <a:picLocks noChangeAspect="1"/>
          </p:cNvPicPr>
          <p:nvPr/>
        </p:nvPicPr>
        <p:blipFill>
          <a:blip r:embed="rId7"/>
          <a:stretch>
            <a:fillRect/>
          </a:stretch>
        </p:blipFill>
        <p:spPr>
          <a:xfrm>
            <a:off x="422789" y="9101733"/>
            <a:ext cx="786452" cy="853514"/>
          </a:xfrm>
          <a:prstGeom prst="rect">
            <a:avLst/>
          </a:prstGeom>
        </p:spPr>
      </p:pic>
    </p:spTree>
    <p:extLst>
      <p:ext uri="{BB962C8B-B14F-4D97-AF65-F5344CB8AC3E}">
        <p14:creationId xmlns:p14="http://schemas.microsoft.com/office/powerpoint/2010/main" val="27637927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89918">
            <a:off x="17368113" y="356262"/>
            <a:ext cx="497123" cy="1308217"/>
          </a:xfrm>
          <a:prstGeom prst="rect">
            <a:avLst/>
          </a:prstGeom>
        </p:spPr>
      </p:pic>
      <p:grpSp>
        <p:nvGrpSpPr>
          <p:cNvPr id="18" name="Group 17"/>
          <p:cNvGrpSpPr/>
          <p:nvPr/>
        </p:nvGrpSpPr>
        <p:grpSpPr>
          <a:xfrm>
            <a:off x="1378482" y="745221"/>
            <a:ext cx="4184118" cy="2593988"/>
            <a:chOff x="6324601" y="-649888"/>
            <a:chExt cx="4184118" cy="2593988"/>
          </a:xfrm>
        </p:grpSpPr>
        <p:sp>
          <p:nvSpPr>
            <p:cNvPr id="20" name="Rectangle 19"/>
            <p:cNvSpPr/>
            <p:nvPr/>
          </p:nvSpPr>
          <p:spPr>
            <a:xfrm>
              <a:off x="6324601" y="205804"/>
              <a:ext cx="4184118" cy="1738296"/>
            </a:xfrm>
            <a:prstGeom prst="rect">
              <a:avLst/>
            </a:prstGeom>
          </p:spPr>
          <p:txBody>
            <a:bodyPr wrap="square">
              <a:spAutoFit/>
            </a:bodyPr>
            <a:lstStyle/>
            <a:p>
              <a:pPr lvl="0" algn="ctr">
                <a:lnSpc>
                  <a:spcPct val="150000"/>
                </a:lnSpc>
                <a:spcAft>
                  <a:spcPts val="8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Trả lời câu hỏi </a:t>
              </a:r>
              <a:r>
                <a:rPr lang="vi-VN" sz="3800">
                  <a:solidFill>
                    <a:srgbClr val="000000"/>
                  </a:solidFill>
                  <a:ea typeface="Calibri" panose="020F0502020204030204" pitchFamily="34" charset="0"/>
                  <a:cs typeface="Arial" panose="020B0604020202020204" pitchFamily="34" charset="0"/>
                </a:rPr>
                <a:t>vào </a:t>
              </a:r>
              <a:r>
                <a:rPr lang="vi-VN" sz="3800" b="1">
                  <a:solidFill>
                    <a:srgbClr val="000000"/>
                  </a:solidFill>
                  <a:ea typeface="Calibri" panose="020F0502020204030204" pitchFamily="34" charset="0"/>
                  <a:cs typeface="Arial" panose="020B0604020202020204" pitchFamily="34" charset="0"/>
                </a:rPr>
                <a:t>Phiếu bài tập</a:t>
              </a:r>
              <a:endParaRPr kumimoji="0" lang="en-US" sz="3800"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1" name="Picture 2" descr="https://lh4.googleusercontent.com/KIbk41eoE1PQ16vR60QREYgwzprr7x5GUu52KlboqAw3Yzi96ihPPn98zTC4egj5YBd5yjKOzWui2q-VyNRNur2f0YvqWK4Al9M6mu8dwZTX9VpZ6RrEvCpexX1iw-k96m544MUVq5TakQq0qlrePSFjP1LZnWfwezv36HesalvEFBaIs-eEblkz82v0Ve-3okirWrfBVw=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9793" y="-649888"/>
              <a:ext cx="1304028" cy="70156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2" name="Table 21"/>
          <p:cNvGraphicFramePr>
            <a:graphicFrameLocks noGrp="1"/>
          </p:cNvGraphicFramePr>
          <p:nvPr>
            <p:extLst>
              <p:ext uri="{D42A27DB-BD31-4B8C-83A1-F6EECF244321}">
                <p14:modId xmlns:p14="http://schemas.microsoft.com/office/powerpoint/2010/main" val="2244003800"/>
              </p:ext>
            </p:extLst>
          </p:nvPr>
        </p:nvGraphicFramePr>
        <p:xfrm>
          <a:off x="6400800" y="745221"/>
          <a:ext cx="10478007" cy="5760720"/>
        </p:xfrm>
        <a:graphic>
          <a:graphicData uri="http://schemas.openxmlformats.org/drawingml/2006/table">
            <a:tbl>
              <a:tblPr firstRow="1" firstCol="1" bandRow="1"/>
              <a:tblGrid>
                <a:gridCol w="10478007">
                  <a:extLst>
                    <a:ext uri="{9D8B030D-6E8A-4147-A177-3AD203B41FA5}">
                      <a16:colId xmlns="" xmlns:a16="http://schemas.microsoft.com/office/drawing/2014/main" val="36739787"/>
                    </a:ext>
                  </a:extLst>
                </a:gridCol>
              </a:tblGrid>
              <a:tr h="5181600">
                <a:tc>
                  <a:txBody>
                    <a:bodyPr/>
                    <a:lstStyle/>
                    <a:p>
                      <a:pPr marL="457200" algn="ctr">
                        <a:lnSpc>
                          <a:spcPct val="150000"/>
                        </a:lnSpc>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SỐ 1</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150000"/>
                        </a:lnSpc>
                        <a:spcAft>
                          <a:spcPts val="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Tác giả:…………………………………………….</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457200">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Chức năng:………………………………………..</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aseline="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Ý tưởng:…………………………………………...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79481562"/>
                  </a:ext>
                </a:extLst>
              </a:tr>
            </a:tbl>
          </a:graphicData>
        </a:graphic>
      </p:graphicFrame>
      <p:cxnSp>
        <p:nvCxnSpPr>
          <p:cNvPr id="27" name="Straight Arrow Connector 26">
            <a:extLst>
              <a:ext uri="{FF2B5EF4-FFF2-40B4-BE49-F238E27FC236}">
                <a16:creationId xmlns="" xmlns:a16="http://schemas.microsoft.com/office/drawing/2014/main" id="{7982C198-FACC-2242-98C7-4888244E9DA3}"/>
              </a:ext>
            </a:extLst>
          </p:cNvPr>
          <p:cNvCxnSpPr/>
          <p:nvPr/>
        </p:nvCxnSpPr>
        <p:spPr>
          <a:xfrm>
            <a:off x="2105891" y="7581900"/>
            <a:ext cx="13909964"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22D38A2E-362A-4557-D1AA-E1EFD4BE5EF0}"/>
              </a:ext>
            </a:extLst>
          </p:cNvPr>
          <p:cNvSpPr txBox="1"/>
          <p:nvPr/>
        </p:nvSpPr>
        <p:spPr>
          <a:xfrm>
            <a:off x="1524000" y="6612404"/>
            <a:ext cx="4759036" cy="969496"/>
          </a:xfrm>
          <a:prstGeom prst="rect">
            <a:avLst/>
          </a:prstGeom>
          <a:noFill/>
        </p:spPr>
        <p:txBody>
          <a:bodyPr wrap="square">
            <a:spAutoFit/>
          </a:bodyPr>
          <a:lstStyle/>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Đường thời gian</a:t>
            </a:r>
          </a:p>
        </p:txBody>
      </p:sp>
      <p:sp>
        <p:nvSpPr>
          <p:cNvPr id="32" name="Rectangle: Rounded Corners 9">
            <a:extLst>
              <a:ext uri="{FF2B5EF4-FFF2-40B4-BE49-F238E27FC236}">
                <a16:creationId xmlns="" xmlns:a16="http://schemas.microsoft.com/office/drawing/2014/main" id="{D2FA55AA-DE60-F311-943B-6D09570C1EA1}"/>
              </a:ext>
            </a:extLst>
          </p:cNvPr>
          <p:cNvSpPr/>
          <p:nvPr/>
        </p:nvSpPr>
        <p:spPr>
          <a:xfrm>
            <a:off x="3124200" y="7810500"/>
            <a:ext cx="4951640" cy="1828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1642</a:t>
            </a:r>
          </a:p>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Blaise Pascal</a:t>
            </a:r>
          </a:p>
        </p:txBody>
      </p:sp>
      <p:sp>
        <p:nvSpPr>
          <p:cNvPr id="37" name="Rectangle: Rounded Corners 10">
            <a:extLst>
              <a:ext uri="{FF2B5EF4-FFF2-40B4-BE49-F238E27FC236}">
                <a16:creationId xmlns="" xmlns:a16="http://schemas.microsoft.com/office/drawing/2014/main" id="{1C851EF7-FF73-5698-BFC7-0061CA79DC55}"/>
              </a:ext>
            </a:extLst>
          </p:cNvPr>
          <p:cNvSpPr/>
          <p:nvPr/>
        </p:nvSpPr>
        <p:spPr>
          <a:xfrm>
            <a:off x="9989127" y="7810500"/>
            <a:ext cx="4951640" cy="1828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1833</a:t>
            </a:r>
          </a:p>
          <a:p>
            <a:pPr algn="ctr" defTabSz="1371600">
              <a:lnSpc>
                <a:spcPct val="150000"/>
              </a:lnSpc>
            </a:pPr>
            <a:r>
              <a:rPr lang="en-US" sz="3800">
                <a:solidFill>
                  <a:prstClr val="black"/>
                </a:solidFill>
                <a:latin typeface="Arial" panose="020B0604020202020204" pitchFamily="34" charset="0"/>
                <a:cs typeface="Arial" panose="020B0604020202020204" pitchFamily="34" charset="0"/>
              </a:rPr>
              <a:t>Charle Babbage</a:t>
            </a:r>
          </a:p>
        </p:txBody>
      </p:sp>
      <p:pic>
        <p:nvPicPr>
          <p:cNvPr id="2" name="Picture 1"/>
          <p:cNvPicPr>
            <a:picLocks noChangeAspect="1"/>
          </p:cNvPicPr>
          <p:nvPr/>
        </p:nvPicPr>
        <p:blipFill>
          <a:blip r:embed="rId5"/>
          <a:stretch>
            <a:fillRect/>
          </a:stretch>
        </p:blipFill>
        <p:spPr>
          <a:xfrm>
            <a:off x="487534" y="9097124"/>
            <a:ext cx="786452" cy="853514"/>
          </a:xfrm>
          <a:prstGeom prst="rect">
            <a:avLst/>
          </a:prstGeom>
        </p:spPr>
      </p:pic>
      <p:pic>
        <p:nvPicPr>
          <p:cNvPr id="3" name="Picture 2"/>
          <p:cNvPicPr>
            <a:picLocks noChangeAspect="1"/>
          </p:cNvPicPr>
          <p:nvPr/>
        </p:nvPicPr>
        <p:blipFill>
          <a:blip r:embed="rId6"/>
          <a:stretch>
            <a:fillRect/>
          </a:stretch>
        </p:blipFill>
        <p:spPr>
          <a:xfrm>
            <a:off x="16810626" y="8522613"/>
            <a:ext cx="1420491" cy="1798476"/>
          </a:xfrm>
          <a:prstGeom prst="rect">
            <a:avLst/>
          </a:prstGeom>
        </p:spPr>
      </p:pic>
    </p:spTree>
    <p:extLst>
      <p:ext uri="{BB962C8B-B14F-4D97-AF65-F5344CB8AC3E}">
        <p14:creationId xmlns:p14="http://schemas.microsoft.com/office/powerpoint/2010/main" val="21987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5" name="Picture 7"/>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rot="389918">
            <a:off x="17205445" y="289247"/>
            <a:ext cx="677292" cy="148918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309304882"/>
              </p:ext>
            </p:extLst>
          </p:nvPr>
        </p:nvGraphicFramePr>
        <p:xfrm>
          <a:off x="1905000" y="1439779"/>
          <a:ext cx="14478000" cy="7467600"/>
        </p:xfrm>
        <a:graphic>
          <a:graphicData uri="http://schemas.openxmlformats.org/drawingml/2006/table">
            <a:tbl>
              <a:tblPr firstRow="1" firstCol="1" bandRow="1"/>
              <a:tblGrid>
                <a:gridCol w="14478000">
                  <a:extLst>
                    <a:ext uri="{9D8B030D-6E8A-4147-A177-3AD203B41FA5}">
                      <a16:colId xmlns="" xmlns:a16="http://schemas.microsoft.com/office/drawing/2014/main" val="451530915"/>
                    </a:ext>
                  </a:extLst>
                </a:gridCol>
              </a:tblGrid>
              <a:tr h="1810348">
                <a:tc>
                  <a:txBody>
                    <a:bodyPr/>
                    <a:lstStyle/>
                    <a:p>
                      <a:pPr marL="457200" algn="ctr">
                        <a:lnSpc>
                          <a:spcPct val="150000"/>
                        </a:lnSpc>
                        <a:spcAft>
                          <a:spcPts val="0"/>
                        </a:spcAft>
                      </a:pPr>
                      <a:r>
                        <a:rPr lang="en-US" sz="38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SỐ 1</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150000"/>
                        </a:lnSpc>
                        <a:spcAft>
                          <a:spcPts val="0"/>
                        </a:spcAft>
                      </a:pPr>
                      <a:r>
                        <a:rPr lang="en-US" sz="38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27453862"/>
                  </a:ext>
                </a:extLst>
              </a:tr>
              <a:tr h="5657252">
                <a:tc>
                  <a:txBody>
                    <a:bodyPr/>
                    <a:lstStyle/>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 1642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Quê quán: Pháp</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 giả: Blaise Pascal</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Sản phẩm: Máy tính cơ học Pascaline</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Chức năng: tính toán</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Times New Roman" panose="02020603050405020304" pitchFamily="18"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Ý tưởng: giúp đỡ cha trong việc tính thuế</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37838453"/>
                  </a:ext>
                </a:extLst>
              </a:tr>
            </a:tbl>
          </a:graphicData>
        </a:graphic>
      </p:graphicFrame>
      <p:pic>
        <p:nvPicPr>
          <p:cNvPr id="205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2943" y="3591535"/>
            <a:ext cx="4182857" cy="49809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duotone>
              <a:prstClr val="black"/>
              <a:srgbClr val="FFFFAF">
                <a:tint val="45000"/>
                <a:satMod val="400000"/>
              </a:srgbClr>
            </a:duotone>
            <a:extLst>
              <a:ext uri="{BEBA8EAE-BF5A-486C-A8C5-ECC9F3942E4B}">
                <a14:imgProps xmlns:a14="http://schemas.microsoft.com/office/drawing/2010/main">
                  <a14:imgLayer r:embed="rId6">
                    <a14:imgEffect>
                      <a14:colorTemperature colorTemp="59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647321"/>
            <a:ext cx="18315130" cy="677779"/>
          </a:xfrm>
          <a:prstGeom prst="rect">
            <a:avLst/>
          </a:prstGeom>
        </p:spPr>
      </p:pic>
      <p:pic>
        <p:nvPicPr>
          <p:cNvPr id="3" name="Picture 2"/>
          <p:cNvPicPr>
            <a:picLocks noChangeAspect="1"/>
          </p:cNvPicPr>
          <p:nvPr/>
        </p:nvPicPr>
        <p:blipFill>
          <a:blip r:embed="rId7"/>
          <a:stretch>
            <a:fillRect/>
          </a:stretch>
        </p:blipFill>
        <p:spPr>
          <a:xfrm>
            <a:off x="411395" y="249687"/>
            <a:ext cx="2292295" cy="1335140"/>
          </a:xfrm>
          <a:prstGeom prst="rect">
            <a:avLst/>
          </a:prstGeom>
        </p:spPr>
      </p:pic>
    </p:spTree>
    <p:extLst>
      <p:ext uri="{BB962C8B-B14F-4D97-AF65-F5344CB8AC3E}">
        <p14:creationId xmlns:p14="http://schemas.microsoft.com/office/powerpoint/2010/main" val="92323191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anim calcmode="lin" valueType="num">
                                      <p:cBhvr>
                                        <p:cTn id="13" dur="500" fill="hold"/>
                                        <p:tgtEl>
                                          <p:spTgt spid="2050"/>
                                        </p:tgtEl>
                                        <p:attrNameLst>
                                          <p:attrName>ppt_x</p:attrName>
                                        </p:attrNameLst>
                                      </p:cBhvr>
                                      <p:tavLst>
                                        <p:tav tm="0">
                                          <p:val>
                                            <p:strVal val="#ppt_x"/>
                                          </p:val>
                                        </p:tav>
                                        <p:tav tm="100000">
                                          <p:val>
                                            <p:strVal val="#ppt_x"/>
                                          </p:val>
                                        </p:tav>
                                      </p:tavLst>
                                    </p:anim>
                                    <p:anim calcmode="lin" valueType="num">
                                      <p:cBhvr>
                                        <p:cTn id="14"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AF">
            <a:alpha val="54000"/>
          </a:srgbClr>
        </a:solidFill>
        <a:effectLst/>
      </p:bgPr>
    </p:bg>
    <p:spTree>
      <p:nvGrpSpPr>
        <p:cNvPr id="1" name=""/>
        <p:cNvGrpSpPr/>
        <p:nvPr/>
      </p:nvGrpSpPr>
      <p:grpSpPr>
        <a:xfrm>
          <a:off x="0" y="0"/>
          <a:ext cx="0" cy="0"/>
          <a:chOff x="0" y="0"/>
          <a:chExt cx="0" cy="0"/>
        </a:xfrm>
      </p:grpSpPr>
      <p:grpSp>
        <p:nvGrpSpPr>
          <p:cNvPr id="8" name="Group 2"/>
          <p:cNvGrpSpPr/>
          <p:nvPr/>
        </p:nvGrpSpPr>
        <p:grpSpPr>
          <a:xfrm>
            <a:off x="577515" y="455185"/>
            <a:ext cx="17221199" cy="9372600"/>
            <a:chOff x="-19121" y="86613"/>
            <a:chExt cx="6290592" cy="3291278"/>
          </a:xfrm>
        </p:grpSpPr>
        <p:sp>
          <p:nvSpPr>
            <p:cNvPr id="9" name="Freeform 3"/>
            <p:cNvSpPr/>
            <p:nvPr/>
          </p:nvSpPr>
          <p:spPr>
            <a:xfrm>
              <a:off x="-19121" y="86613"/>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35" name="Picture 7"/>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rot="389918">
            <a:off x="17363455" y="191770"/>
            <a:ext cx="677292" cy="148918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056502782"/>
              </p:ext>
            </p:extLst>
          </p:nvPr>
        </p:nvGraphicFramePr>
        <p:xfrm>
          <a:off x="1126958" y="1257300"/>
          <a:ext cx="16154400" cy="7891108"/>
        </p:xfrm>
        <a:graphic>
          <a:graphicData uri="http://schemas.openxmlformats.org/drawingml/2006/table">
            <a:tbl>
              <a:tblPr firstRow="1" firstCol="1" bandRow="1"/>
              <a:tblGrid>
                <a:gridCol w="16154400">
                  <a:extLst>
                    <a:ext uri="{9D8B030D-6E8A-4147-A177-3AD203B41FA5}">
                      <a16:colId xmlns="" xmlns:a16="http://schemas.microsoft.com/office/drawing/2014/main" val="451530915"/>
                    </a:ext>
                  </a:extLst>
                </a:gridCol>
              </a:tblGrid>
              <a:tr h="1810348">
                <a:tc>
                  <a:txBody>
                    <a:bodyPr/>
                    <a:lstStyle/>
                    <a:p>
                      <a:pPr marL="457200" algn="ctr">
                        <a:lnSpc>
                          <a:spcPct val="150000"/>
                        </a:lnSpc>
                        <a:spcAft>
                          <a:spcPts val="0"/>
                        </a:spcAft>
                      </a:pPr>
                      <a:r>
                        <a:rPr lang="en-US" sz="38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SỐ 1</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57200" algn="ctr">
                        <a:lnSpc>
                          <a:spcPct val="150000"/>
                        </a:lnSpc>
                        <a:spcAft>
                          <a:spcPts val="0"/>
                        </a:spcAft>
                      </a:pPr>
                      <a:r>
                        <a:rPr lang="en-US" sz="38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27453862"/>
                  </a:ext>
                </a:extLst>
              </a:tr>
              <a:tr h="5657252">
                <a:tc>
                  <a:txBody>
                    <a:bodyPr/>
                    <a:lstStyle/>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Năm: 1833</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Quê quán: Anh</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Tác giả: Charle Babbage</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Sản phẩm: Cỗ máy thực hiện việc tính toán tự động</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Chức năng: thực hiện việc tính toán tự động</a:t>
                      </a:r>
                    </a:p>
                    <a:p>
                      <a:pPr marL="342900" lvl="0" indent="-342900">
                        <a:lnSpc>
                          <a:spcPct val="150000"/>
                        </a:lnSpc>
                        <a:spcAft>
                          <a:spcPts val="0"/>
                        </a:spcAft>
                        <a:buFont typeface="Times New Roman" panose="02020603050405020304" pitchFamily="18" charset="0"/>
                        <a:buChar char="-"/>
                      </a:pPr>
                      <a:r>
                        <a:rPr lang="vi-VN" sz="3800">
                          <a:solidFill>
                            <a:srgbClr val="000000"/>
                          </a:solidFill>
                          <a:effectLst/>
                          <a:latin typeface="+mn-lt"/>
                          <a:ea typeface="Times New Roman" panose="02020603050405020304" pitchFamily="18" charset="0"/>
                          <a:cs typeface="Arial" panose="020B0604020202020204" pitchFamily="34" charset="0"/>
                        </a:rPr>
                        <a:t>Ý tưởng: để tránh những sai sót của con người trong</a:t>
                      </a:r>
                      <a:endParaRPr lang="en-US" sz="3800">
                        <a:solidFill>
                          <a:srgbClr val="000000"/>
                        </a:solidFill>
                        <a:effectLst/>
                        <a:latin typeface="+mn-lt"/>
                        <a:ea typeface="Times New Roman" panose="02020603050405020304" pitchFamily="18" charset="0"/>
                        <a:cs typeface="Arial" panose="020B0604020202020204" pitchFamily="34" charset="0"/>
                      </a:endParaRPr>
                    </a:p>
                    <a:p>
                      <a:pPr marL="0" lvl="0" indent="0">
                        <a:lnSpc>
                          <a:spcPct val="150000"/>
                        </a:lnSpc>
                        <a:spcAft>
                          <a:spcPts val="0"/>
                        </a:spcAft>
                        <a:buFont typeface="Times New Roman" panose="02020603050405020304" pitchFamily="18" charset="0"/>
                        <a:buNone/>
                      </a:pPr>
                      <a:r>
                        <a:rPr lang="vi-VN" sz="3800">
                          <a:solidFill>
                            <a:srgbClr val="000000"/>
                          </a:solidFill>
                          <a:effectLst/>
                          <a:latin typeface="+mn-lt"/>
                          <a:ea typeface="Times New Roman" panose="02020603050405020304" pitchFamily="18" charset="0"/>
                          <a:cs typeface="Arial" panose="020B0604020202020204" pitchFamily="34" charset="0"/>
                        </a:rPr>
                        <a:t>việc tính toán và sao chép số.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37838453"/>
                  </a:ext>
                </a:extLst>
              </a:tr>
            </a:tbl>
          </a:graphicData>
        </a:graphic>
      </p:graphicFrame>
      <p:pic>
        <p:nvPicPr>
          <p:cNvPr id="16" name="Picture 15"/>
          <p:cNvPicPr>
            <a:picLocks noChangeAspect="1"/>
          </p:cNvPicPr>
          <p:nvPr/>
        </p:nvPicPr>
        <p:blipFill>
          <a:blip r:embed="rId4">
            <a:duotone>
              <a:prstClr val="black"/>
              <a:srgbClr val="FFFFAF">
                <a:tint val="45000"/>
                <a:satMod val="400000"/>
              </a:srgbClr>
            </a:duotone>
            <a:extLst>
              <a:ext uri="{BEBA8EAE-BF5A-486C-A8C5-ECC9F3942E4B}">
                <a14:imgProps xmlns:a14="http://schemas.microsoft.com/office/drawing/2010/main">
                  <a14:imgLayer r:embed="rId5">
                    <a14:imgEffect>
                      <a14:colorTemperature colorTemp="59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647321"/>
            <a:ext cx="18315130" cy="677779"/>
          </a:xfrm>
          <a:prstGeom prst="rect">
            <a:avLst/>
          </a:prstGeom>
        </p:spPr>
      </p:pic>
      <p:pic>
        <p:nvPicPr>
          <p:cNvPr id="10" name="Picture 20"/>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154648" y="3536953"/>
            <a:ext cx="3974310" cy="51578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269427" y="127396"/>
            <a:ext cx="2164268" cy="1261981"/>
          </a:xfrm>
          <a:prstGeom prst="rect">
            <a:avLst/>
          </a:prstGeom>
        </p:spPr>
      </p:pic>
    </p:spTree>
    <p:extLst>
      <p:ext uri="{BB962C8B-B14F-4D97-AF65-F5344CB8AC3E}">
        <p14:creationId xmlns:p14="http://schemas.microsoft.com/office/powerpoint/2010/main" val="355940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3041</TotalTime>
  <Words>2975</Words>
  <Application>Microsoft Office PowerPoint</Application>
  <PresentationFormat>Custom</PresentationFormat>
  <Paragraphs>332</Paragraphs>
  <Slides>51</Slides>
  <Notes>6</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Times New Roman</vt:lpstr>
      <vt:lpstr>Calibri</vt:lpstr>
      <vt:lpstr>Kavoon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Vintage Aesthetic Minimalist Home Decor Virtual Work From Home Never Have I Ever Game Presentation</dc:title>
  <dc:creator>Hà Ngân</dc:creator>
  <cp:lastModifiedBy>Admin</cp:lastModifiedBy>
  <cp:revision>110</cp:revision>
  <dcterms:created xsi:type="dcterms:W3CDTF">2006-08-16T00:00:00Z</dcterms:created>
  <dcterms:modified xsi:type="dcterms:W3CDTF">2023-09-19T08:28:23Z</dcterms:modified>
  <dc:identifier>DAFNwRqBPOo</dc:identifier>
</cp:coreProperties>
</file>