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79" r:id="rId5"/>
    <p:sldId id="265" r:id="rId6"/>
    <p:sldId id="267" r:id="rId7"/>
    <p:sldId id="273" r:id="rId8"/>
    <p:sldId id="269" r:id="rId9"/>
    <p:sldId id="280" r:id="rId10"/>
    <p:sldId id="281" r:id="rId11"/>
    <p:sldId id="271" r:id="rId12"/>
  </p:sldIdLst>
  <p:sldSz cx="12192000" cy="6858000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/t9uJ0/fVG6bUVOsTXWcrDGyn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48D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5"/>
    <p:restoredTop sz="94648"/>
  </p:normalViewPr>
  <p:slideViewPr>
    <p:cSldViewPr snapToGrid="0">
      <p:cViewPr varScale="1">
        <p:scale>
          <a:sx n="66" d="100"/>
          <a:sy n="66" d="100"/>
        </p:scale>
        <p:origin x="8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05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0180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16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77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07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74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46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5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15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lcome Slide 10 PowerPoint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15314" y="1795052"/>
            <a:ext cx="9047278" cy="44165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414914" y="806009"/>
            <a:ext cx="9347677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ASSIGNMENTS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052" y="2521819"/>
            <a:ext cx="86338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/>
              <a:t> </a:t>
            </a:r>
            <a:r>
              <a:rPr lang="en-US" sz="3600" dirty="0">
                <a:ea typeface="Cutive"/>
                <a:cs typeface="Cutive"/>
                <a:sym typeface="Cutive"/>
              </a:rPr>
              <a:t>Make 10 sentences with </a:t>
            </a:r>
            <a:r>
              <a:rPr lang="en-US" sz="3600" b="1" i="1" dirty="0">
                <a:ea typeface="Cutive"/>
                <a:cs typeface="Cutive"/>
                <a:sym typeface="Cutive"/>
              </a:rPr>
              <a:t>some</a:t>
            </a:r>
            <a:r>
              <a:rPr lang="en-US" sz="3600" dirty="0">
                <a:ea typeface="Cutive"/>
                <a:cs typeface="Cutive"/>
                <a:sym typeface="Cutive"/>
              </a:rPr>
              <a:t>, </a:t>
            </a:r>
            <a:r>
              <a:rPr lang="en-US" sz="3600" b="1" i="1" dirty="0">
                <a:ea typeface="Cutive"/>
                <a:cs typeface="Cutive"/>
                <a:sym typeface="Cutive"/>
              </a:rPr>
              <a:t>a lot of, lots of, How many, How much.</a:t>
            </a:r>
          </a:p>
          <a:p>
            <a:endParaRPr lang="en-US" sz="3600" dirty="0"/>
          </a:p>
          <a:p>
            <a:r>
              <a:rPr lang="en-US" sz="4000" dirty="0"/>
              <a:t>- </a:t>
            </a:r>
            <a:r>
              <a:rPr lang="en-US" sz="3600" dirty="0">
                <a:ea typeface="Cutive"/>
                <a:cs typeface="Cutive"/>
              </a:rPr>
              <a:t>Do exercise B1 – B7 Workbook</a:t>
            </a:r>
            <a:r>
              <a:rPr lang="en-US" sz="4000" dirty="0"/>
              <a:t/>
            </a:r>
            <a:br>
              <a:rPr lang="en-US" sz="4000" dirty="0"/>
            </a:br>
            <a:endParaRPr lang="x-none" sz="4000" dirty="0"/>
          </a:p>
          <a:p>
            <a:pPr lvl="0">
              <a:lnSpc>
                <a:spcPct val="200000"/>
              </a:lnSpc>
              <a:buBlip>
                <a:blip r:embed="rId3"/>
              </a:buBlip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783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anks For Watching PNG, Vector, PSD, and Clipart With Transparent  Background for Free Download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6743"/>
            <a:ext cx="88392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ummy Drinks To Help Elevate Your Health &amp; Wellness Journey | Miami Hera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3B8AB78-3965-9E43-ABC0-F03B9C32FA5D}"/>
              </a:ext>
            </a:extLst>
          </p:cNvPr>
          <p:cNvGrpSpPr/>
          <p:nvPr/>
        </p:nvGrpSpPr>
        <p:grpSpPr>
          <a:xfrm>
            <a:off x="1908360" y="1396095"/>
            <a:ext cx="7779664" cy="1303957"/>
            <a:chOff x="672557" y="0"/>
            <a:chExt cx="7670091" cy="1303957"/>
          </a:xfrm>
        </p:grpSpPr>
        <p:pic>
          <p:nvPicPr>
            <p:cNvPr id="50" name="Google Shape;94;p2">
              <a:extLst>
                <a:ext uri="{FF2B5EF4-FFF2-40B4-BE49-F238E27FC236}">
                  <a16:creationId xmlns="" xmlns:a16="http://schemas.microsoft.com/office/drawing/2014/main" id="{AB04173C-E72F-CB47-98AE-BA369D9A647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2557" y="0"/>
              <a:ext cx="7670091" cy="13039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51" name="Google Shape;95;p2">
              <a:extLst>
                <a:ext uri="{FF2B5EF4-FFF2-40B4-BE49-F238E27FC236}">
                  <a16:creationId xmlns="" xmlns:a16="http://schemas.microsoft.com/office/drawing/2014/main" id="{04A91459-5435-E249-96D5-28231DCC81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68547" y="172218"/>
              <a:ext cx="855823" cy="848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96;p2">
              <a:extLst>
                <a:ext uri="{FF2B5EF4-FFF2-40B4-BE49-F238E27FC236}">
                  <a16:creationId xmlns="" xmlns:a16="http://schemas.microsoft.com/office/drawing/2014/main" id="{2BE681F8-2334-704E-82D6-1CCE1EE1E494}"/>
                </a:ext>
              </a:extLst>
            </p:cNvPr>
            <p:cNvSpPr txBox="1"/>
            <p:nvPr/>
          </p:nvSpPr>
          <p:spPr>
            <a:xfrm>
              <a:off x="672557" y="254881"/>
              <a:ext cx="134460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Unit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97;p2">
              <a:extLst>
                <a:ext uri="{FF2B5EF4-FFF2-40B4-BE49-F238E27FC236}">
                  <a16:creationId xmlns="" xmlns:a16="http://schemas.microsoft.com/office/drawing/2014/main" id="{D1067AEB-02DA-CA43-BCE0-A35E601DE6E7}"/>
                </a:ext>
              </a:extLst>
            </p:cNvPr>
            <p:cNvSpPr txBox="1"/>
            <p:nvPr/>
          </p:nvSpPr>
          <p:spPr>
            <a:xfrm>
              <a:off x="3175760" y="281276"/>
              <a:ext cx="4958938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FOOD AND DRINK</a:t>
              </a:r>
              <a:endParaRPr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98;p2">
              <a:extLst>
                <a:ext uri="{FF2B5EF4-FFF2-40B4-BE49-F238E27FC236}">
                  <a16:creationId xmlns="" xmlns:a16="http://schemas.microsoft.com/office/drawing/2014/main" id="{689EB2EE-0E92-384E-9AC1-E296BE351BDA}"/>
                </a:ext>
              </a:extLst>
            </p:cNvPr>
            <p:cNvSpPr txBox="1"/>
            <p:nvPr/>
          </p:nvSpPr>
          <p:spPr>
            <a:xfrm>
              <a:off x="2235238" y="190029"/>
              <a:ext cx="7224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A5BB322-62E3-EA45-946D-FF2C84D959BB}"/>
              </a:ext>
            </a:extLst>
          </p:cNvPr>
          <p:cNvGrpSpPr/>
          <p:nvPr/>
        </p:nvGrpSpPr>
        <p:grpSpPr>
          <a:xfrm>
            <a:off x="2957678" y="3068853"/>
            <a:ext cx="5681029" cy="720294"/>
            <a:chOff x="6660272" y="1995177"/>
            <a:chExt cx="5118232" cy="541050"/>
          </a:xfrm>
        </p:grpSpPr>
        <p:sp>
          <p:nvSpPr>
            <p:cNvPr id="56" name="Google Shape;100;p2">
              <a:extLst>
                <a:ext uri="{FF2B5EF4-FFF2-40B4-BE49-F238E27FC236}">
                  <a16:creationId xmlns="" xmlns:a16="http://schemas.microsoft.com/office/drawing/2014/main" id="{B359F03C-11CA-C140-8537-FBCA4D659E9F}"/>
                </a:ext>
              </a:extLst>
            </p:cNvPr>
            <p:cNvSpPr/>
            <p:nvPr/>
          </p:nvSpPr>
          <p:spPr>
            <a:xfrm>
              <a:off x="6660272" y="1995177"/>
              <a:ext cx="5118231" cy="541050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2;p2">
              <a:extLst>
                <a:ext uri="{FF2B5EF4-FFF2-40B4-BE49-F238E27FC236}">
                  <a16:creationId xmlns="" xmlns:a16="http://schemas.microsoft.com/office/drawing/2014/main" id="{6680ED97-33D8-3844-94C7-E2FDBE944ECA}"/>
                </a:ext>
              </a:extLst>
            </p:cNvPr>
            <p:cNvSpPr txBox="1"/>
            <p:nvPr/>
          </p:nvSpPr>
          <p:spPr>
            <a:xfrm>
              <a:off x="7157595" y="2030279"/>
              <a:ext cx="4620909" cy="43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3: A CLOSER LOOK 2</a:t>
              </a:r>
              <a:endParaRPr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st-it Remember! Illustration Stock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055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Google Shape;149;p6"/>
          <p:cNvSpPr txBox="1"/>
          <p:nvPr/>
        </p:nvSpPr>
        <p:spPr>
          <a:xfrm>
            <a:off x="376701" y="191111"/>
            <a:ext cx="683092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GRAMMAR 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DDD6B3-F310-1E49-9D17-BC528C7CEE25}"/>
              </a:ext>
            </a:extLst>
          </p:cNvPr>
          <p:cNvSpPr/>
          <p:nvPr/>
        </p:nvSpPr>
        <p:spPr>
          <a:xfrm>
            <a:off x="2352132" y="1401605"/>
            <a:ext cx="96224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some, a lot of, lots of</a:t>
            </a:r>
            <a:r>
              <a:rPr lang="x-none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with both countable nouns and uncountable nouns to describe quantities</a:t>
            </a:r>
            <a:r>
              <a:rPr lang="x-non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i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- I need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apples for this recipe. </a:t>
            </a:r>
          </a:p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- There's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water in the bottle. </a:t>
            </a:r>
          </a:p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- There are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people in the room. </a:t>
            </a:r>
          </a:p>
          <a:p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- She likes coffee with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 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sugar. </a:t>
            </a:r>
          </a:p>
        </p:txBody>
      </p:sp>
    </p:spTree>
    <p:extLst>
      <p:ext uri="{BB962C8B-B14F-4D97-AF65-F5344CB8AC3E}">
        <p14:creationId xmlns:p14="http://schemas.microsoft.com/office/powerpoint/2010/main" val="26146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1334664" y="1272469"/>
            <a:ext cx="106173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Circle the correct words or phrases to complete the following sentences.</a:t>
            </a:r>
            <a:r>
              <a: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</p:txBody>
      </p:sp>
      <p:sp>
        <p:nvSpPr>
          <p:cNvPr id="5" name="Google Shape;172;p8">
            <a:extLst>
              <a:ext uri="{FF2B5EF4-FFF2-40B4-BE49-F238E27FC236}">
                <a16:creationId xmlns="" xmlns:a16="http://schemas.microsoft.com/office/drawing/2014/main" id="{D7D83858-F68D-564B-A1EB-D9DD799F1D47}"/>
              </a:ext>
            </a:extLst>
          </p:cNvPr>
          <p:cNvSpPr/>
          <p:nvPr/>
        </p:nvSpPr>
        <p:spPr>
          <a:xfrm>
            <a:off x="412595" y="2166570"/>
            <a:ext cx="113184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. Minh is very popular. He has got </a:t>
            </a:r>
            <a:r>
              <a:rPr lang="en-US" sz="2400" b="1" dirty="0"/>
              <a:t>some / a lot of </a:t>
            </a:r>
            <a:r>
              <a:rPr lang="en-US" sz="2400" dirty="0"/>
              <a:t>friends.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. Linh is very busy. She has got </a:t>
            </a:r>
            <a:r>
              <a:rPr lang="en-US" sz="2400" b="1" dirty="0"/>
              <a:t>some / lots of </a:t>
            </a:r>
            <a:r>
              <a:rPr lang="en-US" sz="2400" dirty="0"/>
              <a:t>homework.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3</a:t>
            </a:r>
            <a:r>
              <a:rPr lang="en-US" sz="2400" dirty="0"/>
              <a:t>. Put </a:t>
            </a:r>
            <a:r>
              <a:rPr lang="en-US" sz="2400" b="1" dirty="0"/>
              <a:t>some  / a lot of </a:t>
            </a:r>
            <a:r>
              <a:rPr lang="en-US" sz="2400" dirty="0"/>
              <a:t>sugar in my tea. But not too much.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dirty="0"/>
              <a:t>. There are </a:t>
            </a:r>
            <a:r>
              <a:rPr lang="en-US" sz="2400" b="1" dirty="0"/>
              <a:t>some /  a lot of </a:t>
            </a:r>
            <a:r>
              <a:rPr lang="en-US" sz="2400" dirty="0"/>
              <a:t>cars in our city. Too many. I don't like it.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. There is </a:t>
            </a:r>
            <a:r>
              <a:rPr lang="en-US" sz="2400" b="1" dirty="0"/>
              <a:t>some</a:t>
            </a:r>
            <a:r>
              <a:rPr lang="en-US" sz="2400" dirty="0"/>
              <a:t> /  </a:t>
            </a:r>
            <a:r>
              <a:rPr lang="en-US" sz="2400" b="1" dirty="0"/>
              <a:t>lots of </a:t>
            </a:r>
            <a:r>
              <a:rPr lang="en-US" sz="2400" dirty="0"/>
              <a:t>rice left. Not much but just enough for our breakfast. </a:t>
            </a:r>
            <a:endParaRPr sz="2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8289A1-CA6A-534A-B31A-F4C994264164}"/>
              </a:ext>
            </a:extLst>
          </p:cNvPr>
          <p:cNvSpPr/>
          <p:nvPr/>
        </p:nvSpPr>
        <p:spPr>
          <a:xfrm>
            <a:off x="6279027" y="2415879"/>
            <a:ext cx="1148071" cy="4462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300" b="1" u="sng" dirty="0">
                <a:solidFill>
                  <a:srgbClr val="C00000"/>
                </a:solidFill>
              </a:rPr>
              <a:t>a lot of</a:t>
            </a:r>
            <a:endParaRPr lang="x-none" sz="2300" b="1" u="sng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5B66FC-C0FD-D64D-AEC8-1E0FD7FDE3C3}"/>
              </a:ext>
            </a:extLst>
          </p:cNvPr>
          <p:cNvSpPr/>
          <p:nvPr/>
        </p:nvSpPr>
        <p:spPr>
          <a:xfrm>
            <a:off x="5961217" y="3162507"/>
            <a:ext cx="1052899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</a:rPr>
              <a:t>lots of</a:t>
            </a:r>
            <a:endParaRPr lang="x-none" sz="2200" b="1" u="sng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A1B8A3-FC28-B745-99D5-9D28D7C12A7E}"/>
              </a:ext>
            </a:extLst>
          </p:cNvPr>
          <p:cNvSpPr/>
          <p:nvPr/>
        </p:nvSpPr>
        <p:spPr>
          <a:xfrm>
            <a:off x="1353911" y="3872426"/>
            <a:ext cx="96554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300" b="1" u="sng" dirty="0">
                <a:solidFill>
                  <a:srgbClr val="C00000"/>
                </a:solidFill>
              </a:rPr>
              <a:t>some</a:t>
            </a:r>
            <a:endParaRPr lang="x-none" sz="2300" b="1" u="sng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3D74E8-2A17-B74D-87F4-A45C1063DB0D}"/>
              </a:ext>
            </a:extLst>
          </p:cNvPr>
          <p:cNvSpPr/>
          <p:nvPr/>
        </p:nvSpPr>
        <p:spPr>
          <a:xfrm>
            <a:off x="3286785" y="4607902"/>
            <a:ext cx="1148071" cy="4462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300" b="1" u="sng" dirty="0">
                <a:solidFill>
                  <a:srgbClr val="C00000"/>
                </a:solidFill>
              </a:rPr>
              <a:t>a lot of</a:t>
            </a:r>
            <a:endParaRPr lang="x-none" sz="2300" b="1" u="sng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9A2F10-2F3A-4141-999C-C088581433F4}"/>
              </a:ext>
            </a:extLst>
          </p:cNvPr>
          <p:cNvSpPr/>
          <p:nvPr/>
        </p:nvSpPr>
        <p:spPr>
          <a:xfrm>
            <a:off x="1937042" y="5346211"/>
            <a:ext cx="96554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300" b="1" u="sng" dirty="0">
                <a:solidFill>
                  <a:srgbClr val="C00000"/>
                </a:solidFill>
              </a:rPr>
              <a:t>some</a:t>
            </a:r>
            <a:endParaRPr lang="x-none" sz="2300" b="1" u="sng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389CD14-D663-0E48-97E5-AFFD4AF2913C}"/>
              </a:ext>
            </a:extLst>
          </p:cNvPr>
          <p:cNvGrpSpPr/>
          <p:nvPr/>
        </p:nvGrpSpPr>
        <p:grpSpPr>
          <a:xfrm>
            <a:off x="572764" y="1301772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8D7B2222-B11F-624B-9EA9-23F6A278882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91C10F8-0FE6-A14E-A03C-AABB6256148F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3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457748" y="1244310"/>
            <a:ext cx="103600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pictures and complete each sentence. Write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some, any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lot of/ lots of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blanks.</a:t>
            </a:r>
            <a:endParaRPr sz="2400" i="1" dirty="0"/>
          </a:p>
        </p:txBody>
      </p:sp>
      <p:sp>
        <p:nvSpPr>
          <p:cNvPr id="6" name="Google Shape;196;p10">
            <a:extLst>
              <a:ext uri="{FF2B5EF4-FFF2-40B4-BE49-F238E27FC236}">
                <a16:creationId xmlns="" xmlns:a16="http://schemas.microsoft.com/office/drawing/2014/main" id="{F72D75A9-B8EB-6240-AD5F-8933F1893BC6}"/>
              </a:ext>
            </a:extLst>
          </p:cNvPr>
          <p:cNvSpPr/>
          <p:nvPr/>
        </p:nvSpPr>
        <p:spPr>
          <a:xfrm>
            <a:off x="1622369" y="2763718"/>
            <a:ext cx="764090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. There are </a:t>
            </a:r>
            <a:r>
              <a:rPr lang="en-US" sz="2400" dirty="0" smtClean="0"/>
              <a:t>_____________ </a:t>
            </a:r>
            <a:r>
              <a:rPr lang="en-US" sz="2400" dirty="0"/>
              <a:t>eggs in the carton.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. There aren't </a:t>
            </a:r>
            <a:r>
              <a:rPr lang="en-US" sz="2400" dirty="0">
                <a:solidFill>
                  <a:schemeClr val="dk1"/>
                </a:solidFill>
              </a:rPr>
              <a:t>_________</a:t>
            </a:r>
            <a:r>
              <a:rPr lang="en-US" sz="2400" dirty="0"/>
              <a:t> biscuits on the plate.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3</a:t>
            </a:r>
            <a:r>
              <a:rPr lang="en-US" sz="2400" dirty="0"/>
              <a:t>. Susie went to the cinema with </a:t>
            </a:r>
            <a:r>
              <a:rPr lang="en-US" sz="2400" dirty="0">
                <a:solidFill>
                  <a:schemeClr val="dk1"/>
                </a:solidFill>
              </a:rPr>
              <a:t>_________</a:t>
            </a:r>
            <a:r>
              <a:rPr lang="en-US" sz="2400" dirty="0"/>
              <a:t> friends.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dirty="0"/>
              <a:t>. I'd like a pizza </a:t>
            </a:r>
            <a:r>
              <a:rPr lang="en-US" sz="2400" dirty="0" smtClean="0"/>
              <a:t>with </a:t>
            </a:r>
            <a:r>
              <a:rPr lang="en-US" sz="2400" dirty="0">
                <a:solidFill>
                  <a:schemeClr val="dk1"/>
                </a:solidFill>
              </a:rPr>
              <a:t>____________</a:t>
            </a:r>
            <a:r>
              <a:rPr lang="en-US" sz="2400" dirty="0"/>
              <a:t> cheese.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. There is </a:t>
            </a:r>
            <a:r>
              <a:rPr lang="en-US" sz="2400" dirty="0" smtClean="0">
                <a:solidFill>
                  <a:schemeClr val="dk1"/>
                </a:solidFill>
              </a:rPr>
              <a:t>_____________</a:t>
            </a:r>
            <a:r>
              <a:rPr lang="en-US" sz="2400" dirty="0" smtClean="0"/>
              <a:t> </a:t>
            </a:r>
            <a:r>
              <a:rPr lang="en-US" sz="2400" dirty="0"/>
              <a:t>sugar in the bowl. </a:t>
            </a:r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ABDBE3-7CBF-D146-9243-433461AD989D}"/>
              </a:ext>
            </a:extLst>
          </p:cNvPr>
          <p:cNvSpPr/>
          <p:nvPr/>
        </p:nvSpPr>
        <p:spPr>
          <a:xfrm>
            <a:off x="3443731" y="3022339"/>
            <a:ext cx="2213483" cy="3616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sz="2200" b="1" dirty="0">
                <a:solidFill>
                  <a:srgbClr val="C00000"/>
                </a:solidFill>
              </a:rPr>
              <a:t>a </a:t>
            </a:r>
            <a:r>
              <a:rPr lang="en-US" sz="2200" b="1" dirty="0" smtClean="0">
                <a:solidFill>
                  <a:srgbClr val="C00000"/>
                </a:solidFill>
              </a:rPr>
              <a:t>lot of/ lots </a:t>
            </a:r>
            <a:r>
              <a:rPr lang="en-US" sz="2200" b="1" dirty="0">
                <a:solidFill>
                  <a:srgbClr val="C00000"/>
                </a:solidFill>
              </a:rPr>
              <a:t>of</a:t>
            </a:r>
            <a:endParaRPr lang="x-none" sz="22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949D42-CA3F-5B44-B738-F70CE5E8A03E}"/>
              </a:ext>
            </a:extLst>
          </p:cNvPr>
          <p:cNvSpPr/>
          <p:nvPr/>
        </p:nvSpPr>
        <p:spPr>
          <a:xfrm>
            <a:off x="6361657" y="4487279"/>
            <a:ext cx="965544" cy="3616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sz="2300" b="1" dirty="0">
                <a:solidFill>
                  <a:srgbClr val="C00000"/>
                </a:solidFill>
              </a:rPr>
              <a:t>some</a:t>
            </a:r>
            <a:endParaRPr lang="x-none" sz="23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1E5C5E-BF17-6244-9E67-32A5B2A182EA}"/>
              </a:ext>
            </a:extLst>
          </p:cNvPr>
          <p:cNvSpPr/>
          <p:nvPr/>
        </p:nvSpPr>
        <p:spPr>
          <a:xfrm>
            <a:off x="4057548" y="3758858"/>
            <a:ext cx="965544" cy="3616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sz="2300" b="1" dirty="0">
                <a:solidFill>
                  <a:srgbClr val="C00000"/>
                </a:solidFill>
              </a:rPr>
              <a:t>any</a:t>
            </a:r>
            <a:endParaRPr lang="x-none" sz="23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926D8E-3DCB-2641-AE79-DCCD5CF9BCAC}"/>
              </a:ext>
            </a:extLst>
          </p:cNvPr>
          <p:cNvSpPr/>
          <p:nvPr/>
        </p:nvSpPr>
        <p:spPr>
          <a:xfrm>
            <a:off x="4603918" y="5213044"/>
            <a:ext cx="2106592" cy="3616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sz="2200" b="1" dirty="0">
                <a:solidFill>
                  <a:srgbClr val="C00000"/>
                </a:solidFill>
              </a:rPr>
              <a:t>a </a:t>
            </a:r>
            <a:r>
              <a:rPr lang="en-US" sz="2200" b="1" dirty="0" smtClean="0">
                <a:solidFill>
                  <a:srgbClr val="C00000"/>
                </a:solidFill>
              </a:rPr>
              <a:t>lot of/ </a:t>
            </a:r>
            <a:r>
              <a:rPr lang="en-US" sz="2200" b="1" dirty="0">
                <a:solidFill>
                  <a:srgbClr val="C00000"/>
                </a:solidFill>
              </a:rPr>
              <a:t>lots of</a:t>
            </a:r>
            <a:endParaRPr lang="x-none" sz="22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F448A-7198-2E47-98A2-FB9326730621}"/>
              </a:ext>
            </a:extLst>
          </p:cNvPr>
          <p:cNvSpPr/>
          <p:nvPr/>
        </p:nvSpPr>
        <p:spPr>
          <a:xfrm>
            <a:off x="3279739" y="5949563"/>
            <a:ext cx="2148787" cy="3616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sz="2200" b="1" dirty="0">
                <a:solidFill>
                  <a:srgbClr val="C00000"/>
                </a:solidFill>
              </a:rPr>
              <a:t>a </a:t>
            </a:r>
            <a:r>
              <a:rPr lang="en-US" sz="2200" b="1" dirty="0" smtClean="0">
                <a:solidFill>
                  <a:srgbClr val="C00000"/>
                </a:solidFill>
              </a:rPr>
              <a:t>lot of/ </a:t>
            </a:r>
            <a:r>
              <a:rPr lang="en-US" sz="2200" b="1" dirty="0">
                <a:solidFill>
                  <a:srgbClr val="C00000"/>
                </a:solidFill>
              </a:rPr>
              <a:t>lots of</a:t>
            </a:r>
            <a:endParaRPr lang="x-none" sz="2200" b="1" dirty="0">
              <a:solidFill>
                <a:srgbClr val="C00000"/>
              </a:solidFill>
            </a:endParaRPr>
          </a:p>
        </p:txBody>
      </p:sp>
      <p:sp>
        <p:nvSpPr>
          <p:cNvPr id="15" name="Google Shape;196;p10">
            <a:extLst>
              <a:ext uri="{FF2B5EF4-FFF2-40B4-BE49-F238E27FC236}">
                <a16:creationId xmlns="" xmlns:a16="http://schemas.microsoft.com/office/drawing/2014/main" id="{E628A250-C0B6-9949-B4D2-F270FD176C1E}"/>
              </a:ext>
            </a:extLst>
          </p:cNvPr>
          <p:cNvSpPr/>
          <p:nvPr/>
        </p:nvSpPr>
        <p:spPr>
          <a:xfrm>
            <a:off x="2195031" y="2302094"/>
            <a:ext cx="74003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/>
              <a:t>Example: </a:t>
            </a:r>
            <a:r>
              <a:rPr lang="en-US" sz="2400" dirty="0">
                <a:solidFill>
                  <a:srgbClr val="0070C0"/>
                </a:solidFill>
              </a:rPr>
              <a:t>There is </a:t>
            </a:r>
            <a:r>
              <a:rPr lang="en-US" sz="2400" b="1" dirty="0">
                <a:solidFill>
                  <a:srgbClr val="0070C0"/>
                </a:solidFill>
              </a:rPr>
              <a:t>some </a:t>
            </a:r>
            <a:r>
              <a:rPr lang="en-US" sz="2400" dirty="0">
                <a:solidFill>
                  <a:srgbClr val="0070C0"/>
                </a:solidFill>
              </a:rPr>
              <a:t>orange juice in the glass</a:t>
            </a:r>
            <a:r>
              <a:rPr lang="en-US" sz="2400" dirty="0"/>
              <a:t>. 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C0EC9C-2546-344A-81ED-948C4D69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41" y="1972440"/>
            <a:ext cx="744256" cy="1003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FA8C66-97C2-7744-BCE7-620521548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02" y="2745536"/>
            <a:ext cx="1383776" cy="954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C76A7D-5C87-614E-B52C-C2C690AEE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87" y="3583307"/>
            <a:ext cx="12446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DC47BD6-0EDC-9047-B61A-DC218758B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090" y="5121837"/>
            <a:ext cx="1351970" cy="905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3DCC2B-C3E2-B04E-B127-F67B18A23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69" y="5575095"/>
            <a:ext cx="1130300" cy="977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3989F86-C373-504B-8A9D-B07332BB7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613" y="3869937"/>
            <a:ext cx="1264865" cy="13039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389CD14-D663-0E48-97E5-AFFD4AF2913C}"/>
              </a:ext>
            </a:extLst>
          </p:cNvPr>
          <p:cNvGrpSpPr/>
          <p:nvPr/>
        </p:nvGrpSpPr>
        <p:grpSpPr>
          <a:xfrm>
            <a:off x="688514" y="1301772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8D7B2222-B11F-624B-9EA9-23F6A278882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91C10F8-0FE6-A14E-A03C-AABB6256148F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1528601" y="1172575"/>
            <a:ext cx="99169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each blank with How many or How much. Answer the questions, using the pictures.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22;p12">
            <a:extLst>
              <a:ext uri="{FF2B5EF4-FFF2-40B4-BE49-F238E27FC236}">
                <a16:creationId xmlns="" xmlns:a16="http://schemas.microsoft.com/office/drawing/2014/main" id="{0257A821-CEB0-3447-AAEE-B10016E8D2A9}"/>
              </a:ext>
            </a:extLst>
          </p:cNvPr>
          <p:cNvSpPr/>
          <p:nvPr/>
        </p:nvSpPr>
        <p:spPr>
          <a:xfrm>
            <a:off x="2136722" y="1853367"/>
            <a:ext cx="895495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300000"/>
              </a:lnSpc>
              <a:buSzPts val="1100"/>
            </a:pPr>
            <a:r>
              <a:rPr lang="en-US" sz="2000" b="1" dirty="0">
                <a:solidFill>
                  <a:schemeClr val="accent2"/>
                </a:solidFill>
              </a:rPr>
              <a:t>1</a:t>
            </a:r>
            <a:r>
              <a:rPr lang="en-US" sz="2000" dirty="0"/>
              <a:t>.  </a:t>
            </a:r>
            <a:r>
              <a:rPr lang="en-US" sz="2000" dirty="0">
                <a:solidFill>
                  <a:schemeClr val="dk1"/>
                </a:solidFill>
              </a:rPr>
              <a:t>__________ </a:t>
            </a:r>
            <a:r>
              <a:rPr lang="en-US" sz="2000" dirty="0"/>
              <a:t>water do you drink every day? 	</a:t>
            </a:r>
            <a:r>
              <a:rPr lang="en-US" sz="2000" dirty="0">
                <a:solidFill>
                  <a:schemeClr val="dk1"/>
                </a:solidFill>
              </a:rPr>
              <a:t> _________</a:t>
            </a:r>
            <a:endParaRPr lang="en-US" sz="2000" dirty="0"/>
          </a:p>
          <a:p>
            <a:pPr lvl="0">
              <a:lnSpc>
                <a:spcPct val="30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accent2"/>
                </a:solidFill>
              </a:rPr>
              <a:t>2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dk1"/>
                </a:solidFill>
              </a:rPr>
              <a:t>___________ </a:t>
            </a:r>
            <a:r>
              <a:rPr lang="en-US" sz="2000" dirty="0"/>
              <a:t>books did you read last month?	 </a:t>
            </a:r>
            <a:r>
              <a:rPr lang="en-US" sz="2000" dirty="0">
                <a:solidFill>
                  <a:schemeClr val="dk1"/>
                </a:solidFill>
              </a:rPr>
              <a:t>_________</a:t>
            </a:r>
            <a:endParaRPr lang="en-US" sz="2000" dirty="0"/>
          </a:p>
          <a:p>
            <a:pPr lvl="0">
              <a:lnSpc>
                <a:spcPct val="30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accent2"/>
                </a:solidFill>
              </a:rPr>
              <a:t>3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dk1"/>
                </a:solidFill>
              </a:rPr>
              <a:t>___________ </a:t>
            </a:r>
            <a:r>
              <a:rPr lang="en-US" sz="2000" dirty="0"/>
              <a:t>films did you watch last year? 	</a:t>
            </a:r>
            <a:r>
              <a:rPr lang="en-US" sz="2000" dirty="0">
                <a:solidFill>
                  <a:schemeClr val="dk1"/>
                </a:solidFill>
              </a:rPr>
              <a:t> ________</a:t>
            </a:r>
            <a:endParaRPr sz="2000" dirty="0"/>
          </a:p>
          <a:p>
            <a:pPr lvl="0">
              <a:lnSpc>
                <a:spcPct val="30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accent2"/>
                </a:solidFill>
              </a:rPr>
              <a:t>4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dk1"/>
                </a:solidFill>
              </a:rPr>
              <a:t>___________ </a:t>
            </a:r>
            <a:r>
              <a:rPr lang="en-US" sz="2000" dirty="0"/>
              <a:t>bananas do you eat every week? </a:t>
            </a:r>
            <a:r>
              <a:rPr lang="en-US" sz="2000" dirty="0">
                <a:solidFill>
                  <a:schemeClr val="dk1"/>
                </a:solidFill>
              </a:rPr>
              <a:t>___________</a:t>
            </a:r>
            <a:endParaRPr sz="2000" dirty="0"/>
          </a:p>
          <a:p>
            <a:pPr lvl="0">
              <a:lnSpc>
                <a:spcPct val="30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accent2"/>
                </a:solidFill>
              </a:rPr>
              <a:t>5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dk1"/>
                </a:solidFill>
              </a:rPr>
              <a:t>___________ </a:t>
            </a:r>
            <a:r>
              <a:rPr lang="en-US" sz="2000" dirty="0"/>
              <a:t>spring rolls did your mother cook last month?   </a:t>
            </a:r>
            <a:r>
              <a:rPr lang="en-US" sz="2000" dirty="0">
                <a:solidFill>
                  <a:schemeClr val="dk1"/>
                </a:solidFill>
              </a:rPr>
              <a:t>___________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8E302C-7E57-9941-A46F-C3C62BA62E48}"/>
              </a:ext>
            </a:extLst>
          </p:cNvPr>
          <p:cNvSpPr/>
          <p:nvPr/>
        </p:nvSpPr>
        <p:spPr>
          <a:xfrm>
            <a:off x="2550541" y="2256849"/>
            <a:ext cx="1849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much</a:t>
            </a:r>
            <a:endParaRPr lang="x-non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707EE0-73DC-4D45-96B3-C26E1F8CE7AB}"/>
              </a:ext>
            </a:extLst>
          </p:cNvPr>
          <p:cNvSpPr/>
          <p:nvPr/>
        </p:nvSpPr>
        <p:spPr>
          <a:xfrm>
            <a:off x="2550541" y="3159495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many</a:t>
            </a:r>
            <a:endParaRPr lang="x-none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6E2A0B-53CD-9347-9094-460C4E0B7E35}"/>
              </a:ext>
            </a:extLst>
          </p:cNvPr>
          <p:cNvSpPr/>
          <p:nvPr/>
        </p:nvSpPr>
        <p:spPr>
          <a:xfrm>
            <a:off x="2556720" y="4000987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many</a:t>
            </a:r>
            <a:endParaRPr lang="x-none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E2C6CA9-5879-8C47-9825-013DB4BEB0D2}"/>
              </a:ext>
            </a:extLst>
          </p:cNvPr>
          <p:cNvSpPr/>
          <p:nvPr/>
        </p:nvSpPr>
        <p:spPr>
          <a:xfrm>
            <a:off x="2550541" y="4881537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many</a:t>
            </a:r>
            <a:endParaRPr lang="x-none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240CC6D-6455-7847-9EAC-27826F039528}"/>
              </a:ext>
            </a:extLst>
          </p:cNvPr>
          <p:cNvSpPr/>
          <p:nvPr/>
        </p:nvSpPr>
        <p:spPr>
          <a:xfrm>
            <a:off x="2488485" y="5823195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many</a:t>
            </a:r>
            <a:endParaRPr lang="x-non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D8CBEF-36A6-274B-B245-654BC47E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0038">
            <a:off x="531903" y="4529571"/>
            <a:ext cx="1313147" cy="883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A2F586-B05A-124D-80C0-3C12DB7F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4" y="3019472"/>
            <a:ext cx="1018664" cy="625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AAEC39C-E9F4-C846-9EBC-BD9484C3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01" y="3641181"/>
            <a:ext cx="1311742" cy="826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65232EA-5F03-8F41-8AEF-4F3F1DBE4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61" y="5485324"/>
            <a:ext cx="1415348" cy="8267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FBEFEE1-ED8E-0E4A-B57C-34D6225CF818}"/>
              </a:ext>
            </a:extLst>
          </p:cNvPr>
          <p:cNvGrpSpPr/>
          <p:nvPr/>
        </p:nvGrpSpPr>
        <p:grpSpPr>
          <a:xfrm>
            <a:off x="831217" y="1849931"/>
            <a:ext cx="732397" cy="1153712"/>
            <a:chOff x="818670" y="1958094"/>
            <a:chExt cx="732397" cy="115371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800FB29-B6D1-004D-96DD-B53A24D90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670" y="1958094"/>
              <a:ext cx="732397" cy="1153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CB46611-CC1F-494A-8333-20E404090C3D}"/>
                </a:ext>
              </a:extLst>
            </p:cNvPr>
            <p:cNvSpPr/>
            <p:nvPr/>
          </p:nvSpPr>
          <p:spPr>
            <a:xfrm>
              <a:off x="1002983" y="2150044"/>
              <a:ext cx="5130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2L</a:t>
              </a:r>
              <a:endParaRPr lang="x-none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1563FF4-BC06-9E49-8185-2B398BDAB033}"/>
              </a:ext>
            </a:extLst>
          </p:cNvPr>
          <p:cNvSpPr/>
          <p:nvPr/>
        </p:nvSpPr>
        <p:spPr>
          <a:xfrm>
            <a:off x="7854413" y="2237547"/>
            <a:ext cx="1849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 litters</a:t>
            </a:r>
            <a:endParaRPr lang="x-none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DCFB3E8-104A-5D44-BF13-F5A33B4AD83D}"/>
              </a:ext>
            </a:extLst>
          </p:cNvPr>
          <p:cNvSpPr/>
          <p:nvPr/>
        </p:nvSpPr>
        <p:spPr>
          <a:xfrm>
            <a:off x="7854413" y="3188867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 books</a:t>
            </a:r>
            <a:endParaRPr lang="x-non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43C802-E4AA-6640-8212-10219B2C7439}"/>
              </a:ext>
            </a:extLst>
          </p:cNvPr>
          <p:cNvSpPr/>
          <p:nvPr/>
        </p:nvSpPr>
        <p:spPr>
          <a:xfrm>
            <a:off x="7860592" y="4099971"/>
            <a:ext cx="1145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2 </a:t>
            </a:r>
            <a:r>
              <a:rPr lang="en-US" sz="2000" b="1" dirty="0">
                <a:solidFill>
                  <a:srgbClr val="C00000"/>
                </a:solidFill>
              </a:rPr>
              <a:t>films</a:t>
            </a:r>
            <a:endParaRPr lang="x-none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7D621FE-4003-AE41-BF50-DD5C3351C817}"/>
              </a:ext>
            </a:extLst>
          </p:cNvPr>
          <p:cNvSpPr/>
          <p:nvPr/>
        </p:nvSpPr>
        <p:spPr>
          <a:xfrm>
            <a:off x="7945287" y="4991591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 bananas</a:t>
            </a:r>
            <a:endParaRPr lang="x-none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C9CA2F1-DA0C-E548-BD6F-31C2006729C0}"/>
              </a:ext>
            </a:extLst>
          </p:cNvPr>
          <p:cNvSpPr/>
          <p:nvPr/>
        </p:nvSpPr>
        <p:spPr>
          <a:xfrm>
            <a:off x="9294698" y="5869970"/>
            <a:ext cx="17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5 spring rolls</a:t>
            </a:r>
            <a:endParaRPr lang="x-none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389CD14-D663-0E48-97E5-AFFD4AF2913C}"/>
              </a:ext>
            </a:extLst>
          </p:cNvPr>
          <p:cNvGrpSpPr/>
          <p:nvPr/>
        </p:nvGrpSpPr>
        <p:grpSpPr>
          <a:xfrm>
            <a:off x="831217" y="1079699"/>
            <a:ext cx="592469" cy="646331"/>
            <a:chOff x="487066" y="1230973"/>
            <a:chExt cx="582963" cy="771343"/>
          </a:xfrm>
          <a:solidFill>
            <a:srgbClr val="009FA5"/>
          </a:solidFill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8D7B2222-B11F-624B-9EA9-23F6A278882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91C10F8-0FE6-A14E-A03C-AABB6256148F}"/>
                </a:ext>
              </a:extLst>
            </p:cNvPr>
            <p:cNvSpPr txBox="1"/>
            <p:nvPr/>
          </p:nvSpPr>
          <p:spPr>
            <a:xfrm>
              <a:off x="668422" y="1230973"/>
              <a:ext cx="282633" cy="77134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1496709" y="1166806"/>
            <a:ext cx="10054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pairs. Ask and answer, using the questions in </a:t>
            </a:r>
            <a:r>
              <a:rPr lang="en-US" sz="2800" b="1" i="0" u="none" strike="noStrike" cap="none" dirty="0">
                <a:solidFill>
                  <a:srgbClr val="37948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0;p14">
            <a:extLst>
              <a:ext uri="{FF2B5EF4-FFF2-40B4-BE49-F238E27FC236}">
                <a16:creationId xmlns="" xmlns:a16="http://schemas.microsoft.com/office/drawing/2014/main" id="{4D0130AF-BB90-494C-BADC-D4AECDB83EEE}"/>
              </a:ext>
            </a:extLst>
          </p:cNvPr>
          <p:cNvSpPr/>
          <p:nvPr/>
        </p:nvSpPr>
        <p:spPr>
          <a:xfrm>
            <a:off x="936887" y="1897671"/>
            <a:ext cx="10118684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1. </a:t>
            </a:r>
            <a:r>
              <a:rPr lang="en-US" sz="2800" dirty="0" smtClean="0">
                <a:solidFill>
                  <a:schemeClr val="dk1"/>
                </a:solidFill>
              </a:rPr>
              <a:t>How much water do you drink everyday?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2. </a:t>
            </a:r>
            <a:r>
              <a:rPr lang="en-US" sz="2800" dirty="0" smtClean="0">
                <a:solidFill>
                  <a:schemeClr val="dk1"/>
                </a:solidFill>
              </a:rPr>
              <a:t>How many books did you read last month?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3. </a:t>
            </a:r>
            <a:r>
              <a:rPr lang="en-US" sz="2800" dirty="0" smtClean="0">
                <a:solidFill>
                  <a:schemeClr val="dk1"/>
                </a:solidFill>
              </a:rPr>
              <a:t>How many films did you watch last year?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4. </a:t>
            </a:r>
            <a:r>
              <a:rPr lang="en-US" sz="2800" dirty="0" smtClean="0">
                <a:solidFill>
                  <a:schemeClr val="dk1"/>
                </a:solidFill>
              </a:rPr>
              <a:t>How many bananas do you eat every week?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5. </a:t>
            </a:r>
            <a:r>
              <a:rPr lang="en-US" sz="2800" dirty="0" smtClean="0">
                <a:solidFill>
                  <a:schemeClr val="dk1"/>
                </a:solidFill>
              </a:rPr>
              <a:t>How many spring rolls did your mother cook last </a:t>
            </a:r>
            <a:r>
              <a:rPr lang="en-US" sz="2800" dirty="0" err="1" smtClean="0">
                <a:solidFill>
                  <a:schemeClr val="dk1"/>
                </a:solidFill>
              </a:rPr>
              <a:t>mont</a:t>
            </a:r>
            <a:endParaRPr lang="en-US" sz="2800" dirty="0" smtClean="0">
              <a:solidFill>
                <a:schemeClr val="dk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389CD14-D663-0E48-97E5-AFFD4AF2913C}"/>
              </a:ext>
            </a:extLst>
          </p:cNvPr>
          <p:cNvGrpSpPr/>
          <p:nvPr/>
        </p:nvGrpSpPr>
        <p:grpSpPr>
          <a:xfrm>
            <a:off x="831217" y="1079699"/>
            <a:ext cx="592469" cy="646331"/>
            <a:chOff x="487066" y="1230973"/>
            <a:chExt cx="582963" cy="771343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8D7B2222-B11F-624B-9EA9-23F6A278882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91C10F8-0FE6-A14E-A03C-AABB6256148F}"/>
                </a:ext>
              </a:extLst>
            </p:cNvPr>
            <p:cNvSpPr txBox="1"/>
            <p:nvPr/>
          </p:nvSpPr>
          <p:spPr>
            <a:xfrm>
              <a:off x="668422" y="1230973"/>
              <a:ext cx="282633" cy="77134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682727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682728" y="1202712"/>
            <a:ext cx="555614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800" b="1" dirty="0" smtClean="0"/>
              <a:t>groups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turns to ask and answer about the recipes.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27F05A-6B2A-F042-B128-B9C7624CDB6B}"/>
              </a:ext>
            </a:extLst>
          </p:cNvPr>
          <p:cNvSpPr/>
          <p:nvPr/>
        </p:nvSpPr>
        <p:spPr>
          <a:xfrm>
            <a:off x="6238875" y="10436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z="1800" i="1" dirty="0">
                <a:solidFill>
                  <a:srgbClr val="37948D"/>
                </a:solidFill>
              </a:rPr>
              <a:t>Example: </a:t>
            </a:r>
          </a:p>
          <a:p>
            <a:r>
              <a:rPr lang="x-none" sz="1800" dirty="0"/>
              <a:t>A: What do we need to make pancakes? </a:t>
            </a:r>
          </a:p>
          <a:p>
            <a:r>
              <a:rPr lang="x-none" sz="1800" dirty="0"/>
              <a:t>B: We need eggs, sugar, flour, milk, and butter. </a:t>
            </a:r>
          </a:p>
          <a:p>
            <a:r>
              <a:rPr lang="x-none" sz="1800" dirty="0"/>
              <a:t>A: How many eggs do we need? </a:t>
            </a:r>
          </a:p>
          <a:p>
            <a:r>
              <a:rPr lang="x-none" sz="1800" dirty="0"/>
              <a:t>B: Two.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6" y="2043897"/>
            <a:ext cx="4152900" cy="450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2289481"/>
            <a:ext cx="4152900" cy="4533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389CD14-D663-0E48-97E5-AFFD4AF2913C}"/>
              </a:ext>
            </a:extLst>
          </p:cNvPr>
          <p:cNvGrpSpPr/>
          <p:nvPr/>
        </p:nvGrpSpPr>
        <p:grpSpPr>
          <a:xfrm>
            <a:off x="173621" y="1166932"/>
            <a:ext cx="532255" cy="646331"/>
            <a:chOff x="487066" y="1230962"/>
            <a:chExt cx="582963" cy="858605"/>
          </a:xfrm>
          <a:solidFill>
            <a:srgbClr val="009FA5"/>
          </a:solidFill>
        </p:grpSpPr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8D7B2222-B11F-624B-9EA9-23F6A278882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91C10F8-0FE6-A14E-A03C-AABB6256148F}"/>
                </a:ext>
              </a:extLst>
            </p:cNvPr>
            <p:cNvSpPr txBox="1"/>
            <p:nvPr/>
          </p:nvSpPr>
          <p:spPr>
            <a:xfrm>
              <a:off x="599470" y="1230962"/>
              <a:ext cx="282633" cy="85860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51857" y="2002977"/>
            <a:ext cx="587829" cy="609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06684" y="3624948"/>
            <a:ext cx="587829" cy="609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64285" y="6052463"/>
            <a:ext cx="587829" cy="609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8829" y="964206"/>
            <a:ext cx="11016342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……water do you drink everyday?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a. How much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often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many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There’s……water in the bottle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very busy and tired because she often has… homework to do.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a. lot        		b. some  			c. a lot of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534</Words>
  <Application>Microsoft Office PowerPoint</Application>
  <PresentationFormat>Widescreen</PresentationFormat>
  <Paragraphs>89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Cutive</vt:lpstr>
      <vt:lpstr>Arial</vt:lpstr>
      <vt:lpstr>Myriad Pro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33</cp:revision>
  <dcterms:modified xsi:type="dcterms:W3CDTF">2023-11-01T02:29:04Z</dcterms:modified>
</cp:coreProperties>
</file>